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268" r:id="rId2"/>
    <p:sldId id="289" r:id="rId3"/>
    <p:sldId id="288" r:id="rId4"/>
    <p:sldId id="295" r:id="rId5"/>
    <p:sldId id="311" r:id="rId6"/>
    <p:sldId id="340" r:id="rId7"/>
    <p:sldId id="312" r:id="rId8"/>
    <p:sldId id="315" r:id="rId9"/>
    <p:sldId id="316" r:id="rId10"/>
    <p:sldId id="317" r:id="rId11"/>
    <p:sldId id="319" r:id="rId12"/>
    <p:sldId id="320" r:id="rId13"/>
    <p:sldId id="325" r:id="rId14"/>
    <p:sldId id="326" r:id="rId15"/>
    <p:sldId id="327" r:id="rId16"/>
    <p:sldId id="322" r:id="rId17"/>
    <p:sldId id="323" r:id="rId18"/>
    <p:sldId id="328" r:id="rId19"/>
    <p:sldId id="324" r:id="rId20"/>
    <p:sldId id="342" r:id="rId21"/>
    <p:sldId id="343" r:id="rId22"/>
    <p:sldId id="346" r:id="rId23"/>
    <p:sldId id="347" r:id="rId24"/>
    <p:sldId id="348" r:id="rId25"/>
    <p:sldId id="383" r:id="rId26"/>
    <p:sldId id="349" r:id="rId27"/>
    <p:sldId id="350" r:id="rId28"/>
    <p:sldId id="351" r:id="rId29"/>
    <p:sldId id="352" r:id="rId30"/>
    <p:sldId id="384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70" r:id="rId40"/>
    <p:sldId id="371" r:id="rId41"/>
    <p:sldId id="376" r:id="rId42"/>
    <p:sldId id="373" r:id="rId43"/>
    <p:sldId id="378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68" r:id="rId52"/>
    <p:sldId id="374" r:id="rId53"/>
    <p:sldId id="377" r:id="rId54"/>
    <p:sldId id="379" r:id="rId55"/>
    <p:sldId id="380" r:id="rId56"/>
    <p:sldId id="372" r:id="rId57"/>
    <p:sldId id="375" r:id="rId58"/>
    <p:sldId id="381" r:id="rId59"/>
    <p:sldId id="385" r:id="rId60"/>
    <p:sldId id="369" r:id="rId61"/>
    <p:sldId id="382" r:id="rId62"/>
  </p:sldIdLst>
  <p:sldSz cx="9144000" cy="6858000" type="screen4x3"/>
  <p:notesSz cx="6854825" cy="9750425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66"/>
    <a:srgbClr val="3333CC"/>
    <a:srgbClr val="FF0000"/>
    <a:srgbClr val="333399"/>
    <a:srgbClr val="003300"/>
    <a:srgbClr val="FFCC66"/>
    <a:srgbClr val="CCCC00"/>
    <a:srgbClr val="CCFF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061" autoAdjust="0"/>
    <p:restoredTop sz="86449" autoAdjust="0"/>
  </p:normalViewPr>
  <p:slideViewPr>
    <p:cSldViewPr>
      <p:cViewPr varScale="1">
        <p:scale>
          <a:sx n="70" d="100"/>
          <a:sy n="70" d="100"/>
        </p:scale>
        <p:origin x="16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12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.xml"/><Relationship Id="rId2" Type="http://schemas.openxmlformats.org/officeDocument/2006/relationships/slide" Target="slides/slide8.xml"/><Relationship Id="rId1" Type="http://schemas.openxmlformats.org/officeDocument/2006/relationships/slide" Target="slides/slide4.xml"/><Relationship Id="rId4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7" Type="http://schemas.openxmlformats.org/officeDocument/2006/relationships/image" Target="../media/image61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0.wmf"/><Relationship Id="rId5" Type="http://schemas.openxmlformats.org/officeDocument/2006/relationships/image" Target="../media/image32.wmf"/><Relationship Id="rId4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81.wmf"/><Relationship Id="rId1" Type="http://schemas.openxmlformats.org/officeDocument/2006/relationships/image" Target="../media/image110.wmf"/><Relationship Id="rId4" Type="http://schemas.openxmlformats.org/officeDocument/2006/relationships/image" Target="../media/image11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4" Type="http://schemas.openxmlformats.org/officeDocument/2006/relationships/image" Target="../media/image11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5" Type="http://schemas.openxmlformats.org/officeDocument/2006/relationships/image" Target="../media/image19.wmf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9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image" Target="../media/image143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0.wmf"/><Relationship Id="rId3" Type="http://schemas.openxmlformats.org/officeDocument/2006/relationships/image" Target="../media/image24.wmf"/><Relationship Id="rId7" Type="http://schemas.openxmlformats.org/officeDocument/2006/relationships/image" Target="../media/image25.wmf"/><Relationship Id="rId12" Type="http://schemas.openxmlformats.org/officeDocument/2006/relationships/image" Target="../media/image29.wmf"/><Relationship Id="rId2" Type="http://schemas.openxmlformats.org/officeDocument/2006/relationships/image" Target="../media/image23.wmf"/><Relationship Id="rId16" Type="http://schemas.openxmlformats.org/officeDocument/2006/relationships/image" Target="../media/image33.wmf"/><Relationship Id="rId1" Type="http://schemas.openxmlformats.org/officeDocument/2006/relationships/image" Target="../media/image22.wmf"/><Relationship Id="rId6" Type="http://schemas.openxmlformats.org/officeDocument/2006/relationships/image" Target="../media/image10.wmf"/><Relationship Id="rId11" Type="http://schemas.openxmlformats.org/officeDocument/2006/relationships/image" Target="../media/image28.wmf"/><Relationship Id="rId5" Type="http://schemas.openxmlformats.org/officeDocument/2006/relationships/image" Target="../media/image11.wmf"/><Relationship Id="rId15" Type="http://schemas.openxmlformats.org/officeDocument/2006/relationships/image" Target="../media/image32.wmf"/><Relationship Id="rId10" Type="http://schemas.openxmlformats.org/officeDocument/2006/relationships/image" Target="../media/image27.wmf"/><Relationship Id="rId4" Type="http://schemas.openxmlformats.org/officeDocument/2006/relationships/image" Target="../media/image12.wmf"/><Relationship Id="rId9" Type="http://schemas.openxmlformats.org/officeDocument/2006/relationships/image" Target="../media/image13.wmf"/><Relationship Id="rId1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386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5088" y="0"/>
            <a:ext cx="296386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1950"/>
            <a:ext cx="296386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5088" y="9251950"/>
            <a:ext cx="29638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409923D-BC30-4264-A43D-474C5E6A2B5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1544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05" tIns="47402" rIns="94805" bIns="47402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021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05" tIns="47402" rIns="94805" bIns="47402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31838"/>
            <a:ext cx="4873625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30738"/>
            <a:ext cx="502920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05" tIns="47402" rIns="94805" bIns="474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tekstu z Wzorca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3063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05" tIns="47402" rIns="94805" bIns="47402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63063"/>
            <a:ext cx="29702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05" tIns="47402" rIns="94805" bIns="47402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solidFill>
                  <a:schemeClr val="tx1"/>
                </a:solidFill>
              </a:defRPr>
            </a:lvl1pPr>
          </a:lstStyle>
          <a:p>
            <a:fld id="{8C8CC2A2-284F-4609-9DA2-B534A94B164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510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C2A2-284F-4609-9DA2-B534A94B164D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786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C2A2-284F-4609-9DA2-B534A94B164D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467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7F5DF3-4275-4E44-AD20-2BED8C8238BB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09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3076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77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3095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309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tytułu z Wzorca</a:t>
            </a:r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charset="2"/>
              <a:buNone/>
              <a:defRPr/>
            </a:lvl1pPr>
          </a:lstStyle>
          <a:p>
            <a:r>
              <a:rPr lang="pl-PL"/>
              <a:t>Kliknij, aby edytować styl podtytułu z Wzorca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pl-PL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pl-PL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EA911D7-44D8-4A80-917F-3265857788A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A02C6-8F03-4E53-AEDF-9CF4EEEB897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AE1CA-2AC8-4F89-96E8-66A83FE672B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20B321E-B449-4FCB-92A0-6393AFE718D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135563" y="1981200"/>
            <a:ext cx="38100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135563" y="4114800"/>
            <a:ext cx="38100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FF6AD-7AAE-4234-82E5-F9CC4CC813D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687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173163" y="1981200"/>
            <a:ext cx="38100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135563" y="1981200"/>
            <a:ext cx="38100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1173163" y="4114800"/>
            <a:ext cx="38100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35563" y="4114800"/>
            <a:ext cx="38100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A5A11-E32A-4C9C-B567-BDAF350D19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8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CCA4F-B57E-437A-91A2-C14811F5775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D8EBB-15DA-4FA3-8675-7600180E40F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93F74-3177-41D2-98CA-FC584060101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97744-8068-436A-BA6E-0948AF8DA93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7F664-CE75-4480-A8AE-22AAA6A583F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E5A67-8E31-49A8-BB3A-FFFC1838AEC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E570F-91FE-4399-9EB3-10347B6D48F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97AAD-295E-4E36-A71D-38CD31DAE72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2052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3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4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5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6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7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8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9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0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1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2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3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4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5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6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7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8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69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70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2071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07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tytułu z Wzorca</a:t>
            </a:r>
          </a:p>
        </p:txBody>
      </p:sp>
      <p:sp>
        <p:nvSpPr>
          <p:cNvPr id="207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tekstu z Wzorca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2075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2076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2077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604304C-D869-4A6B-9B47-C19DA0CEB75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42.jpeg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image" Target="../media/image41.wmf"/><Relationship Id="rId10" Type="http://schemas.openxmlformats.org/officeDocument/2006/relationships/image" Target="../media/image13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5.bin"/><Relationship Id="rId14" Type="http://schemas.openxmlformats.org/officeDocument/2006/relationships/oleObject" Target="../embeddings/oleObject4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32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5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42.jpeg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wmf"/><Relationship Id="rId11" Type="http://schemas.openxmlformats.org/officeDocument/2006/relationships/image" Target="../media/image49.wmf"/><Relationship Id="rId5" Type="http://schemas.openxmlformats.org/officeDocument/2006/relationships/oleObject" Target="../embeddings/oleObject53.bin"/><Relationship Id="rId10" Type="http://schemas.openxmlformats.org/officeDocument/2006/relationships/oleObject" Target="../embeddings/oleObject56.bin"/><Relationship Id="rId4" Type="http://schemas.openxmlformats.org/officeDocument/2006/relationships/image" Target="../media/image46.wmf"/><Relationship Id="rId9" Type="http://schemas.openxmlformats.org/officeDocument/2006/relationships/oleObject" Target="../embeddings/oleObject5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32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6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5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70.bin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1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69.bin"/><Relationship Id="rId5" Type="http://schemas.openxmlformats.org/officeDocument/2006/relationships/oleObject" Target="../embeddings/oleObject66.bin"/><Relationship Id="rId15" Type="http://schemas.openxmlformats.org/officeDocument/2006/relationships/oleObject" Target="../embeddings/oleObject71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68.bin"/><Relationship Id="rId14" Type="http://schemas.openxmlformats.org/officeDocument/2006/relationships/image" Target="../media/image6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77.bin"/><Relationship Id="rId18" Type="http://schemas.openxmlformats.org/officeDocument/2006/relationships/image" Target="../media/image67.w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7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76.bin"/><Relationship Id="rId5" Type="http://schemas.openxmlformats.org/officeDocument/2006/relationships/oleObject" Target="../embeddings/oleObject73.bin"/><Relationship Id="rId15" Type="http://schemas.openxmlformats.org/officeDocument/2006/relationships/oleObject" Target="../embeddings/oleObject78.bin"/><Relationship Id="rId10" Type="http://schemas.openxmlformats.org/officeDocument/2006/relationships/image" Target="../media/image63.wmf"/><Relationship Id="rId19" Type="http://schemas.openxmlformats.org/officeDocument/2006/relationships/image" Target="../media/image42.jpeg"/><Relationship Id="rId4" Type="http://schemas.openxmlformats.org/officeDocument/2006/relationships/image" Target="../media/image56.wmf"/><Relationship Id="rId9" Type="http://schemas.openxmlformats.org/officeDocument/2006/relationships/oleObject" Target="../embeddings/oleObject75.bin"/><Relationship Id="rId14" Type="http://schemas.openxmlformats.org/officeDocument/2006/relationships/image" Target="../media/image65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75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1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90.png"/><Relationship Id="rId4" Type="http://schemas.openxmlformats.org/officeDocument/2006/relationships/image" Target="../media/image80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8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83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8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9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92.bin"/><Relationship Id="rId4" Type="http://schemas.openxmlformats.org/officeDocument/2006/relationships/image" Target="../media/image87.wmf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95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94.bin"/><Relationship Id="rId9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96.bin"/><Relationship Id="rId7" Type="http://schemas.openxmlformats.org/officeDocument/2006/relationships/oleObject" Target="../embeddings/oleObject9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6.wmf"/><Relationship Id="rId11" Type="http://schemas.openxmlformats.org/officeDocument/2006/relationships/image" Target="../media/image98.wmf"/><Relationship Id="rId5" Type="http://schemas.openxmlformats.org/officeDocument/2006/relationships/oleObject" Target="../embeddings/oleObject97.bin"/><Relationship Id="rId10" Type="http://schemas.openxmlformats.org/officeDocument/2006/relationships/oleObject" Target="../embeddings/oleObject99.bin"/><Relationship Id="rId4" Type="http://schemas.openxmlformats.org/officeDocument/2006/relationships/image" Target="../media/image95.wmf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10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99.png"/><Relationship Id="rId4" Type="http://schemas.openxmlformats.org/officeDocument/2006/relationships/image" Target="../media/image102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image" Target="../media/image42.jpeg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106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106.bin"/><Relationship Id="rId4" Type="http://schemas.openxmlformats.org/officeDocument/2006/relationships/image" Target="../media/image107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112.wmf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111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113.bin"/><Relationship Id="rId10" Type="http://schemas.openxmlformats.org/officeDocument/2006/relationships/image" Target="../media/image116.wmf"/><Relationship Id="rId4" Type="http://schemas.openxmlformats.org/officeDocument/2006/relationships/image" Target="../media/image113.wmf"/><Relationship Id="rId9" Type="http://schemas.openxmlformats.org/officeDocument/2006/relationships/oleObject" Target="../embeddings/oleObject115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3" Type="http://schemas.openxmlformats.org/officeDocument/2006/relationships/oleObject" Target="../embeddings/oleObject116.bin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17.bin"/><Relationship Id="rId5" Type="http://schemas.openxmlformats.org/officeDocument/2006/relationships/image" Target="../media/image120.png"/><Relationship Id="rId4" Type="http://schemas.openxmlformats.org/officeDocument/2006/relationships/image" Target="../media/image117.wmf"/><Relationship Id="rId9" Type="http://schemas.openxmlformats.org/officeDocument/2006/relationships/image" Target="../media/image11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120.bin"/><Relationship Id="rId4" Type="http://schemas.openxmlformats.org/officeDocument/2006/relationships/image" Target="../media/image12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oleObject" Target="../embeddings/oleObject121.bin"/><Relationship Id="rId7" Type="http://schemas.openxmlformats.org/officeDocument/2006/relationships/oleObject" Target="../embeddings/oleObject1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12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25.bin"/><Relationship Id="rId4" Type="http://schemas.openxmlformats.org/officeDocument/2006/relationships/image" Target="../media/image9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99.png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126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9.bin"/><Relationship Id="rId13" Type="http://schemas.openxmlformats.org/officeDocument/2006/relationships/image" Target="../media/image131.wmf"/><Relationship Id="rId3" Type="http://schemas.openxmlformats.org/officeDocument/2006/relationships/oleObject" Target="../embeddings/oleObject127.bin"/><Relationship Id="rId7" Type="http://schemas.openxmlformats.org/officeDocument/2006/relationships/image" Target="../media/image133.png"/><Relationship Id="rId12" Type="http://schemas.openxmlformats.org/officeDocument/2006/relationships/oleObject" Target="../embeddings/oleObject1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28.wmf"/><Relationship Id="rId11" Type="http://schemas.openxmlformats.org/officeDocument/2006/relationships/image" Target="../media/image130.wmf"/><Relationship Id="rId5" Type="http://schemas.openxmlformats.org/officeDocument/2006/relationships/oleObject" Target="../embeddings/oleObject128.bin"/><Relationship Id="rId15" Type="http://schemas.openxmlformats.org/officeDocument/2006/relationships/image" Target="../media/image132.wmf"/><Relationship Id="rId10" Type="http://schemas.openxmlformats.org/officeDocument/2006/relationships/oleObject" Target="../embeddings/oleObject130.bin"/><Relationship Id="rId4" Type="http://schemas.openxmlformats.org/officeDocument/2006/relationships/image" Target="../media/image127.wmf"/><Relationship Id="rId9" Type="http://schemas.openxmlformats.org/officeDocument/2006/relationships/image" Target="../media/image129.wmf"/><Relationship Id="rId14" Type="http://schemas.openxmlformats.org/officeDocument/2006/relationships/oleObject" Target="../embeddings/oleObject132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5.bin"/><Relationship Id="rId13" Type="http://schemas.openxmlformats.org/officeDocument/2006/relationships/image" Target="../media/image96.wmf"/><Relationship Id="rId3" Type="http://schemas.openxmlformats.org/officeDocument/2006/relationships/oleObject" Target="../embeddings/oleObject133.bin"/><Relationship Id="rId7" Type="http://schemas.openxmlformats.org/officeDocument/2006/relationships/image" Target="../media/image135.wmf"/><Relationship Id="rId12" Type="http://schemas.openxmlformats.org/officeDocument/2006/relationships/oleObject" Target="../embeddings/oleObject1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34.bin"/><Relationship Id="rId11" Type="http://schemas.openxmlformats.org/officeDocument/2006/relationships/image" Target="../media/image95.wmf"/><Relationship Id="rId5" Type="http://schemas.openxmlformats.org/officeDocument/2006/relationships/image" Target="../media/image137.png"/><Relationship Id="rId15" Type="http://schemas.openxmlformats.org/officeDocument/2006/relationships/image" Target="../media/image97.wmf"/><Relationship Id="rId10" Type="http://schemas.openxmlformats.org/officeDocument/2006/relationships/oleObject" Target="../embeddings/oleObject136.bin"/><Relationship Id="rId4" Type="http://schemas.openxmlformats.org/officeDocument/2006/relationships/image" Target="../media/image134.wmf"/><Relationship Id="rId9" Type="http://schemas.openxmlformats.org/officeDocument/2006/relationships/image" Target="../media/image136.wmf"/><Relationship Id="rId14" Type="http://schemas.openxmlformats.org/officeDocument/2006/relationships/oleObject" Target="../embeddings/oleObject138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13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99.png"/><Relationship Id="rId5" Type="http://schemas.openxmlformats.org/officeDocument/2006/relationships/image" Target="../media/image42.jpeg"/><Relationship Id="rId4" Type="http://schemas.openxmlformats.org/officeDocument/2006/relationships/image" Target="../media/image138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3" Type="http://schemas.openxmlformats.org/officeDocument/2006/relationships/oleObject" Target="../embeddings/oleObject141.bin"/><Relationship Id="rId7" Type="http://schemas.openxmlformats.org/officeDocument/2006/relationships/oleObject" Target="../embeddings/oleObject1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40.wmf"/><Relationship Id="rId5" Type="http://schemas.openxmlformats.org/officeDocument/2006/relationships/oleObject" Target="../embeddings/oleObject142.bin"/><Relationship Id="rId4" Type="http://schemas.openxmlformats.org/officeDocument/2006/relationships/image" Target="../media/image13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4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7" Type="http://schemas.openxmlformats.org/officeDocument/2006/relationships/image" Target="../media/image1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146.bin"/><Relationship Id="rId5" Type="http://schemas.openxmlformats.org/officeDocument/2006/relationships/image" Target="../media/image42.jpeg"/><Relationship Id="rId4" Type="http://schemas.openxmlformats.org/officeDocument/2006/relationships/image" Target="../media/image143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2.wmf"/><Relationship Id="rId26" Type="http://schemas.openxmlformats.org/officeDocument/2006/relationships/image" Target="../media/image16.wmf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3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11.bin"/><Relationship Id="rId25" Type="http://schemas.openxmlformats.org/officeDocument/2006/relationships/oleObject" Target="../embeddings/oleObject15.bin"/><Relationship Id="rId3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wmf"/><Relationship Id="rId20" Type="http://schemas.openxmlformats.org/officeDocument/2006/relationships/image" Target="../media/image13.wmf"/><Relationship Id="rId29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15.wmf"/><Relationship Id="rId32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4.bin"/><Relationship Id="rId28" Type="http://schemas.openxmlformats.org/officeDocument/2006/relationships/image" Target="../media/image17.wmf"/><Relationship Id="rId10" Type="http://schemas.openxmlformats.org/officeDocument/2006/relationships/image" Target="../media/image8.wmf"/><Relationship Id="rId19" Type="http://schemas.openxmlformats.org/officeDocument/2006/relationships/oleObject" Target="../embeddings/oleObject12.bin"/><Relationship Id="rId31" Type="http://schemas.openxmlformats.org/officeDocument/2006/relationships/oleObject" Target="../embeddings/oleObject18.bin"/><Relationship Id="rId4" Type="http://schemas.openxmlformats.org/officeDocument/2006/relationships/image" Target="../media/image5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0.wmf"/><Relationship Id="rId22" Type="http://schemas.openxmlformats.org/officeDocument/2006/relationships/image" Target="../media/image14.wmf"/><Relationship Id="rId27" Type="http://schemas.openxmlformats.org/officeDocument/2006/relationships/oleObject" Target="../embeddings/oleObject16.bin"/><Relationship Id="rId30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11.wmf"/><Relationship Id="rId18" Type="http://schemas.openxmlformats.org/officeDocument/2006/relationships/oleObject" Target="../embeddings/oleObject29.bin"/><Relationship Id="rId26" Type="http://schemas.openxmlformats.org/officeDocument/2006/relationships/oleObject" Target="../embeddings/oleObject33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3.wmf"/><Relationship Id="rId34" Type="http://schemas.openxmlformats.org/officeDocument/2006/relationships/image" Target="../media/image32.w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25.wmf"/><Relationship Id="rId25" Type="http://schemas.openxmlformats.org/officeDocument/2006/relationships/image" Target="../media/image28.wmf"/><Relationship Id="rId3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29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2.wmf"/><Relationship Id="rId24" Type="http://schemas.openxmlformats.org/officeDocument/2006/relationships/oleObject" Target="../embeddings/oleObject32.bin"/><Relationship Id="rId32" Type="http://schemas.openxmlformats.org/officeDocument/2006/relationships/oleObject" Target="../embeddings/oleObject36.bin"/><Relationship Id="rId5" Type="http://schemas.openxmlformats.org/officeDocument/2006/relationships/image" Target="../media/image22.wmf"/><Relationship Id="rId15" Type="http://schemas.openxmlformats.org/officeDocument/2006/relationships/image" Target="../media/image10.wmf"/><Relationship Id="rId23" Type="http://schemas.openxmlformats.org/officeDocument/2006/relationships/image" Target="../media/image27.wmf"/><Relationship Id="rId28" Type="http://schemas.openxmlformats.org/officeDocument/2006/relationships/oleObject" Target="../embeddings/oleObject34.bin"/><Relationship Id="rId36" Type="http://schemas.openxmlformats.org/officeDocument/2006/relationships/image" Target="../media/image33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26.wmf"/><Relationship Id="rId31" Type="http://schemas.openxmlformats.org/officeDocument/2006/relationships/image" Target="../media/image31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31.bin"/><Relationship Id="rId27" Type="http://schemas.openxmlformats.org/officeDocument/2006/relationships/image" Target="../media/image29.wmf"/><Relationship Id="rId30" Type="http://schemas.openxmlformats.org/officeDocument/2006/relationships/oleObject" Target="../embeddings/oleObject35.bin"/><Relationship Id="rId35" Type="http://schemas.openxmlformats.org/officeDocument/2006/relationships/oleObject" Target="../embeddings/oleObject3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76545" y="1943100"/>
            <a:ext cx="859595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/>
              <a:t>KODY TRANSMISYJNE (11)</a:t>
            </a:r>
            <a:endParaRPr lang="pl-PL" sz="4800" b="1" dirty="0"/>
          </a:p>
          <a:p>
            <a:pPr algn="ctr"/>
            <a:r>
              <a:rPr lang="pl-PL" sz="4400" b="1" dirty="0" smtClean="0"/>
              <a:t>(KODY LINIOWE)</a:t>
            </a:r>
            <a:endParaRPr lang="pl-PL" sz="4400" b="1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975" y="0"/>
            <a:ext cx="7772400" cy="1143000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KODOWANIE RÓŻNICOWE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5804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525649"/>
              </p:ext>
            </p:extLst>
          </p:nvPr>
        </p:nvGraphicFramePr>
        <p:xfrm>
          <a:off x="1054990" y="4265861"/>
          <a:ext cx="3013075" cy="222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75" name="Równanie" r:id="rId3" imgW="1511280" imgH="1117440" progId="Equation.3">
                  <p:embed/>
                </p:oleObj>
              </mc:Choice>
              <mc:Fallback>
                <p:oleObj name="Równanie" r:id="rId3" imgW="1511280" imgH="111744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990" y="4265861"/>
                        <a:ext cx="3013075" cy="2227262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9160" name="Text Box 24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19163" name="Text Box 27"/>
          <p:cNvSpPr txBox="1">
            <a:spLocks noChangeArrowheads="1"/>
          </p:cNvSpPr>
          <p:nvPr/>
        </p:nvSpPr>
        <p:spPr bwMode="auto">
          <a:xfrm>
            <a:off x="2286000" y="838200"/>
            <a:ext cx="739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2000" b="1" i="1">
                <a:solidFill>
                  <a:schemeClr val="tx1"/>
                </a:solidFill>
              </a:rPr>
              <a:t>x’</a:t>
            </a:r>
            <a:r>
              <a:rPr lang="pl-PL" sz="2000" b="1">
                <a:solidFill>
                  <a:schemeClr val="tx1"/>
                </a:solidFill>
              </a:rPr>
              <a:t>(</a:t>
            </a:r>
            <a:r>
              <a:rPr lang="pl-PL" sz="2000" b="1" i="1">
                <a:solidFill>
                  <a:schemeClr val="tx1"/>
                </a:solidFill>
              </a:rPr>
              <a:t>t</a:t>
            </a:r>
            <a:r>
              <a:rPr lang="pl-PL" sz="2000" b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9165" name="Line 29"/>
          <p:cNvSpPr>
            <a:spLocks noChangeShapeType="1"/>
          </p:cNvSpPr>
          <p:nvPr/>
        </p:nvSpPr>
        <p:spPr bwMode="auto">
          <a:xfrm>
            <a:off x="2278063" y="1809750"/>
            <a:ext cx="499586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66" name="Line 30"/>
          <p:cNvSpPr>
            <a:spLocks noChangeShapeType="1"/>
          </p:cNvSpPr>
          <p:nvPr/>
        </p:nvSpPr>
        <p:spPr bwMode="auto">
          <a:xfrm flipV="1">
            <a:off x="2276475" y="1071563"/>
            <a:ext cx="1588" cy="12303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67" name="Line 31"/>
          <p:cNvSpPr>
            <a:spLocks noChangeShapeType="1"/>
          </p:cNvSpPr>
          <p:nvPr/>
        </p:nvSpPr>
        <p:spPr bwMode="auto">
          <a:xfrm>
            <a:off x="3494088" y="1441450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68" name="Line 32"/>
          <p:cNvSpPr>
            <a:spLocks noChangeShapeType="1"/>
          </p:cNvSpPr>
          <p:nvPr/>
        </p:nvSpPr>
        <p:spPr bwMode="auto">
          <a:xfrm>
            <a:off x="2682875" y="1762125"/>
            <a:ext cx="1588" cy="476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69" name="Line 33"/>
          <p:cNvSpPr>
            <a:spLocks noChangeShapeType="1"/>
          </p:cNvSpPr>
          <p:nvPr/>
        </p:nvSpPr>
        <p:spPr bwMode="auto">
          <a:xfrm>
            <a:off x="3087688" y="1447800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0" name="Line 34"/>
          <p:cNvSpPr>
            <a:spLocks noChangeShapeType="1"/>
          </p:cNvSpPr>
          <p:nvPr/>
        </p:nvSpPr>
        <p:spPr bwMode="auto">
          <a:xfrm rot="5400000">
            <a:off x="2480469" y="1239044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2" name="Line 36"/>
          <p:cNvSpPr>
            <a:spLocks noChangeShapeType="1"/>
          </p:cNvSpPr>
          <p:nvPr/>
        </p:nvSpPr>
        <p:spPr bwMode="auto">
          <a:xfrm rot="5400000">
            <a:off x="3696494" y="1239044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3" name="Line 37"/>
          <p:cNvSpPr>
            <a:spLocks noChangeShapeType="1"/>
          </p:cNvSpPr>
          <p:nvPr/>
        </p:nvSpPr>
        <p:spPr bwMode="auto">
          <a:xfrm rot="5400000">
            <a:off x="5315744" y="1239044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7" name="Line 41"/>
          <p:cNvSpPr>
            <a:spLocks noChangeShapeType="1"/>
          </p:cNvSpPr>
          <p:nvPr/>
        </p:nvSpPr>
        <p:spPr bwMode="auto">
          <a:xfrm>
            <a:off x="3897313" y="1762125"/>
            <a:ext cx="1587" cy="476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8" name="Line 42"/>
          <p:cNvSpPr>
            <a:spLocks noChangeShapeType="1"/>
          </p:cNvSpPr>
          <p:nvPr/>
        </p:nvSpPr>
        <p:spPr bwMode="auto">
          <a:xfrm>
            <a:off x="5518150" y="1811338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9" name="Line 43"/>
          <p:cNvSpPr>
            <a:spLocks noChangeShapeType="1"/>
          </p:cNvSpPr>
          <p:nvPr/>
        </p:nvSpPr>
        <p:spPr bwMode="auto">
          <a:xfrm>
            <a:off x="5113338" y="1441450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80" name="Line 44"/>
          <p:cNvSpPr>
            <a:spLocks noChangeShapeType="1"/>
          </p:cNvSpPr>
          <p:nvPr/>
        </p:nvSpPr>
        <p:spPr bwMode="auto">
          <a:xfrm>
            <a:off x="5519738" y="1441450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81" name="Line 45"/>
          <p:cNvSpPr>
            <a:spLocks noChangeShapeType="1"/>
          </p:cNvSpPr>
          <p:nvPr/>
        </p:nvSpPr>
        <p:spPr bwMode="auto">
          <a:xfrm>
            <a:off x="4708525" y="1441450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82" name="Line 46"/>
          <p:cNvSpPr>
            <a:spLocks noChangeShapeType="1"/>
          </p:cNvSpPr>
          <p:nvPr/>
        </p:nvSpPr>
        <p:spPr bwMode="auto">
          <a:xfrm>
            <a:off x="6732588" y="1441450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83" name="Line 47"/>
          <p:cNvSpPr>
            <a:spLocks noChangeShapeType="1"/>
          </p:cNvSpPr>
          <p:nvPr/>
        </p:nvSpPr>
        <p:spPr bwMode="auto">
          <a:xfrm>
            <a:off x="6327775" y="1441450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84" name="Text Box 48"/>
          <p:cNvSpPr txBox="1">
            <a:spLocks noChangeArrowheads="1"/>
          </p:cNvSpPr>
          <p:nvPr/>
        </p:nvSpPr>
        <p:spPr bwMode="auto">
          <a:xfrm>
            <a:off x="2322513" y="1131888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9185" name="Text Box 49"/>
          <p:cNvSpPr txBox="1">
            <a:spLocks noChangeArrowheads="1"/>
          </p:cNvSpPr>
          <p:nvPr/>
        </p:nvSpPr>
        <p:spPr bwMode="auto">
          <a:xfrm>
            <a:off x="5159375" y="1131888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9186" name="Text Box 50"/>
          <p:cNvSpPr txBox="1">
            <a:spLocks noChangeArrowheads="1"/>
          </p:cNvSpPr>
          <p:nvPr/>
        </p:nvSpPr>
        <p:spPr bwMode="auto">
          <a:xfrm>
            <a:off x="5562600" y="1133475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9187" name="Text Box 51"/>
          <p:cNvSpPr txBox="1">
            <a:spLocks noChangeArrowheads="1"/>
          </p:cNvSpPr>
          <p:nvPr/>
        </p:nvSpPr>
        <p:spPr bwMode="auto">
          <a:xfrm>
            <a:off x="6372225" y="1131888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9188" name="Text Box 52"/>
          <p:cNvSpPr txBox="1">
            <a:spLocks noChangeArrowheads="1"/>
          </p:cNvSpPr>
          <p:nvPr/>
        </p:nvSpPr>
        <p:spPr bwMode="auto">
          <a:xfrm>
            <a:off x="3538538" y="1131888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9189" name="Text Box 53"/>
          <p:cNvSpPr txBox="1">
            <a:spLocks noChangeArrowheads="1"/>
          </p:cNvSpPr>
          <p:nvPr/>
        </p:nvSpPr>
        <p:spPr bwMode="auto">
          <a:xfrm>
            <a:off x="4752975" y="1133475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9190" name="Text Box 54"/>
          <p:cNvSpPr txBox="1">
            <a:spLocks noChangeArrowheads="1"/>
          </p:cNvSpPr>
          <p:nvPr/>
        </p:nvSpPr>
        <p:spPr bwMode="auto">
          <a:xfrm>
            <a:off x="3132138" y="1133475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9191" name="Text Box 55"/>
          <p:cNvSpPr txBox="1">
            <a:spLocks noChangeArrowheads="1"/>
          </p:cNvSpPr>
          <p:nvPr/>
        </p:nvSpPr>
        <p:spPr bwMode="auto">
          <a:xfrm>
            <a:off x="5967413" y="1133475"/>
            <a:ext cx="223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9192" name="Text Box 56"/>
          <p:cNvSpPr txBox="1">
            <a:spLocks noChangeArrowheads="1"/>
          </p:cNvSpPr>
          <p:nvPr/>
        </p:nvSpPr>
        <p:spPr bwMode="auto">
          <a:xfrm>
            <a:off x="4348163" y="1131888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9193" name="Text Box 57"/>
          <p:cNvSpPr txBox="1">
            <a:spLocks noChangeArrowheads="1"/>
          </p:cNvSpPr>
          <p:nvPr/>
        </p:nvSpPr>
        <p:spPr bwMode="auto">
          <a:xfrm>
            <a:off x="3943350" y="1131888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9194" name="Text Box 58"/>
          <p:cNvSpPr txBox="1">
            <a:spLocks noChangeArrowheads="1"/>
          </p:cNvSpPr>
          <p:nvPr/>
        </p:nvSpPr>
        <p:spPr bwMode="auto">
          <a:xfrm>
            <a:off x="2728913" y="1131888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9198" name="Text Box 62"/>
          <p:cNvSpPr txBox="1">
            <a:spLocks noChangeArrowheads="1"/>
          </p:cNvSpPr>
          <p:nvPr/>
        </p:nvSpPr>
        <p:spPr bwMode="auto">
          <a:xfrm>
            <a:off x="7239000" y="1752600"/>
            <a:ext cx="223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2000" b="1" i="1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9199" name="Line 63"/>
          <p:cNvSpPr>
            <a:spLocks noChangeShapeType="1"/>
          </p:cNvSpPr>
          <p:nvPr/>
        </p:nvSpPr>
        <p:spPr bwMode="auto">
          <a:xfrm>
            <a:off x="3492500" y="1811338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0" name="Line 64"/>
          <p:cNvSpPr>
            <a:spLocks noChangeShapeType="1"/>
          </p:cNvSpPr>
          <p:nvPr/>
        </p:nvSpPr>
        <p:spPr bwMode="auto">
          <a:xfrm>
            <a:off x="3086100" y="1809750"/>
            <a:ext cx="0" cy="3698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1" name="Line 65"/>
          <p:cNvSpPr>
            <a:spLocks noChangeShapeType="1"/>
          </p:cNvSpPr>
          <p:nvPr/>
        </p:nvSpPr>
        <p:spPr bwMode="auto">
          <a:xfrm>
            <a:off x="5113338" y="1811338"/>
            <a:ext cx="0" cy="3683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2" name="Line 66"/>
          <p:cNvSpPr>
            <a:spLocks noChangeShapeType="1"/>
          </p:cNvSpPr>
          <p:nvPr/>
        </p:nvSpPr>
        <p:spPr bwMode="auto">
          <a:xfrm rot="5400000">
            <a:off x="2885282" y="1239043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3" name="Line 67"/>
          <p:cNvSpPr>
            <a:spLocks noChangeShapeType="1"/>
          </p:cNvSpPr>
          <p:nvPr/>
        </p:nvSpPr>
        <p:spPr bwMode="auto">
          <a:xfrm rot="5400000">
            <a:off x="4099719" y="1239044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4" name="Line 68"/>
          <p:cNvSpPr>
            <a:spLocks noChangeShapeType="1"/>
          </p:cNvSpPr>
          <p:nvPr/>
        </p:nvSpPr>
        <p:spPr bwMode="auto">
          <a:xfrm rot="5400000">
            <a:off x="4506119" y="1239044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5" name="Line 69"/>
          <p:cNvSpPr>
            <a:spLocks noChangeShapeType="1"/>
          </p:cNvSpPr>
          <p:nvPr/>
        </p:nvSpPr>
        <p:spPr bwMode="auto">
          <a:xfrm>
            <a:off x="4302125" y="1762125"/>
            <a:ext cx="1588" cy="476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6" name="Line 70"/>
          <p:cNvSpPr>
            <a:spLocks noChangeShapeType="1"/>
          </p:cNvSpPr>
          <p:nvPr/>
        </p:nvSpPr>
        <p:spPr bwMode="auto">
          <a:xfrm>
            <a:off x="4706938" y="1809750"/>
            <a:ext cx="0" cy="3698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7" name="Line 71"/>
          <p:cNvSpPr>
            <a:spLocks noChangeShapeType="1"/>
          </p:cNvSpPr>
          <p:nvPr/>
        </p:nvSpPr>
        <p:spPr bwMode="auto">
          <a:xfrm flipV="1">
            <a:off x="5921375" y="1762125"/>
            <a:ext cx="1588" cy="476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8" name="Line 72"/>
          <p:cNvSpPr>
            <a:spLocks noChangeShapeType="1"/>
          </p:cNvSpPr>
          <p:nvPr/>
        </p:nvSpPr>
        <p:spPr bwMode="auto">
          <a:xfrm>
            <a:off x="6327775" y="1809750"/>
            <a:ext cx="0" cy="3698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09" name="Line 73"/>
          <p:cNvSpPr>
            <a:spLocks noChangeShapeType="1"/>
          </p:cNvSpPr>
          <p:nvPr/>
        </p:nvSpPr>
        <p:spPr bwMode="auto">
          <a:xfrm rot="5400000">
            <a:off x="6530182" y="1239043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210" name="Text Box 74"/>
          <p:cNvSpPr txBox="1">
            <a:spLocks noChangeArrowheads="1"/>
          </p:cNvSpPr>
          <p:nvPr/>
        </p:nvSpPr>
        <p:spPr bwMode="auto">
          <a:xfrm>
            <a:off x="1781175" y="1219200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>
                <a:solidFill>
                  <a:schemeClr val="tx1"/>
                </a:solidFill>
              </a:rPr>
              <a:t>+1</a:t>
            </a:r>
            <a:endParaRPr lang="pl-PL" sz="1800" baseline="-25000">
              <a:solidFill>
                <a:schemeClr val="tx1"/>
              </a:solidFill>
            </a:endParaRPr>
          </a:p>
        </p:txBody>
      </p:sp>
      <p:sp>
        <p:nvSpPr>
          <p:cNvPr id="219211" name="Line 75"/>
          <p:cNvSpPr>
            <a:spLocks noChangeShapeType="1"/>
          </p:cNvSpPr>
          <p:nvPr/>
        </p:nvSpPr>
        <p:spPr bwMode="auto">
          <a:xfrm rot="5400000">
            <a:off x="2277269" y="2121694"/>
            <a:ext cx="0" cy="904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301" name="Text Box 165"/>
          <p:cNvSpPr txBox="1">
            <a:spLocks noChangeArrowheads="1"/>
          </p:cNvSpPr>
          <p:nvPr/>
        </p:nvSpPr>
        <p:spPr bwMode="auto">
          <a:xfrm>
            <a:off x="1781175" y="1943100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>
                <a:solidFill>
                  <a:schemeClr val="tx1"/>
                </a:solidFill>
              </a:rPr>
              <a:t>-1</a:t>
            </a:r>
            <a:endParaRPr lang="pl-PL" sz="1800" baseline="-25000">
              <a:solidFill>
                <a:schemeClr val="tx1"/>
              </a:solidFill>
            </a:endParaRPr>
          </a:p>
        </p:txBody>
      </p:sp>
      <p:sp>
        <p:nvSpPr>
          <p:cNvPr id="219171" name="Line 35"/>
          <p:cNvSpPr>
            <a:spLocks noChangeShapeType="1"/>
          </p:cNvSpPr>
          <p:nvPr/>
        </p:nvSpPr>
        <p:spPr bwMode="auto">
          <a:xfrm rot="5400000">
            <a:off x="3290094" y="1977232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4" name="Line 38"/>
          <p:cNvSpPr>
            <a:spLocks noChangeShapeType="1"/>
          </p:cNvSpPr>
          <p:nvPr/>
        </p:nvSpPr>
        <p:spPr bwMode="auto">
          <a:xfrm rot="5400000">
            <a:off x="6123782" y="1977231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5" name="Line 39"/>
          <p:cNvSpPr>
            <a:spLocks noChangeShapeType="1"/>
          </p:cNvSpPr>
          <p:nvPr/>
        </p:nvSpPr>
        <p:spPr bwMode="auto">
          <a:xfrm rot="5400000">
            <a:off x="4910932" y="1977231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9176" name="Line 40"/>
          <p:cNvSpPr>
            <a:spLocks noChangeShapeType="1"/>
          </p:cNvSpPr>
          <p:nvPr/>
        </p:nvSpPr>
        <p:spPr bwMode="auto">
          <a:xfrm rot="5400000">
            <a:off x="5720557" y="1977231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grpSp>
        <p:nvGrpSpPr>
          <p:cNvPr id="3" name="Grupa 2"/>
          <p:cNvGrpSpPr/>
          <p:nvPr/>
        </p:nvGrpSpPr>
        <p:grpSpPr>
          <a:xfrm>
            <a:off x="5196466" y="2353806"/>
            <a:ext cx="3636963" cy="1985957"/>
            <a:chOff x="5191918" y="2466649"/>
            <a:chExt cx="3636963" cy="1985957"/>
          </a:xfrm>
        </p:grpSpPr>
        <p:sp>
          <p:nvSpPr>
            <p:cNvPr id="219161" name="Text Box 25"/>
            <p:cNvSpPr txBox="1">
              <a:spLocks noChangeArrowheads="1"/>
            </p:cNvSpPr>
            <p:nvPr/>
          </p:nvSpPr>
          <p:spPr bwMode="auto">
            <a:xfrm>
              <a:off x="5596617" y="4052496"/>
              <a:ext cx="3086751" cy="400110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2000" i="1" dirty="0">
                  <a:solidFill>
                    <a:schemeClr val="tx1"/>
                  </a:solidFill>
                </a:rPr>
                <a:t>   </a:t>
              </a:r>
              <a:r>
                <a:rPr lang="pl-PL" sz="2000" i="1" dirty="0" smtClean="0">
                  <a:solidFill>
                    <a:schemeClr val="tx1"/>
                  </a:solidFill>
                </a:rPr>
                <a:t>p </a:t>
              </a:r>
              <a:r>
                <a:rPr lang="pl-PL" sz="2000" dirty="0" smtClean="0">
                  <a:solidFill>
                    <a:schemeClr val="tx1"/>
                  </a:solidFill>
                </a:rPr>
                <a:t>= Pr{1}, 1-</a:t>
              </a:r>
              <a:r>
                <a:rPr lang="pl-PL" sz="2000" i="1" dirty="0" smtClean="0">
                  <a:solidFill>
                    <a:schemeClr val="tx1"/>
                  </a:solidFill>
                </a:rPr>
                <a:t>p </a:t>
              </a:r>
              <a:r>
                <a:rPr lang="pl-PL" sz="2000" dirty="0" smtClean="0">
                  <a:solidFill>
                    <a:schemeClr val="tx1"/>
                  </a:solidFill>
                </a:rPr>
                <a:t>= Pr{0</a:t>
              </a:r>
              <a:r>
                <a:rPr lang="pl-PL" sz="2000" dirty="0">
                  <a:solidFill>
                    <a:schemeClr val="tx1"/>
                  </a:solidFill>
                </a:rPr>
                <a:t>}</a:t>
              </a:r>
              <a:endParaRPr lang="pl-PL" sz="2000" i="1" dirty="0">
                <a:solidFill>
                  <a:schemeClr val="tx1"/>
                </a:solidFill>
              </a:endParaRPr>
            </a:p>
          </p:txBody>
        </p:sp>
        <p:grpSp>
          <p:nvGrpSpPr>
            <p:cNvPr id="219308" name="Group 172"/>
            <p:cNvGrpSpPr>
              <a:grpSpLocks/>
            </p:cNvGrpSpPr>
            <p:nvPr/>
          </p:nvGrpSpPr>
          <p:grpSpPr bwMode="auto">
            <a:xfrm>
              <a:off x="5191918" y="2466649"/>
              <a:ext cx="3636963" cy="1479550"/>
              <a:chOff x="1776" y="1488"/>
              <a:chExt cx="2291" cy="932"/>
            </a:xfrm>
          </p:grpSpPr>
          <p:sp>
            <p:nvSpPr>
              <p:cNvPr id="219140" name="Text Box 4"/>
              <p:cNvSpPr txBox="1">
                <a:spLocks noChangeArrowheads="1"/>
              </p:cNvSpPr>
              <p:nvPr/>
            </p:nvSpPr>
            <p:spPr bwMode="auto">
              <a:xfrm>
                <a:off x="1776" y="1776"/>
                <a:ext cx="296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„0” 1-</a:t>
                </a:r>
                <a:r>
                  <a:rPr lang="pl-PL" sz="1600" i="1">
                    <a:solidFill>
                      <a:schemeClr val="tx1"/>
                    </a:solidFill>
                  </a:rPr>
                  <a:t>p</a:t>
                </a:r>
              </a:p>
            </p:txBody>
          </p:sp>
          <p:sp>
            <p:nvSpPr>
              <p:cNvPr id="219141" name="Oval 5"/>
              <p:cNvSpPr>
                <a:spLocks noChangeArrowheads="1"/>
              </p:cNvSpPr>
              <p:nvPr/>
            </p:nvSpPr>
            <p:spPr bwMode="auto">
              <a:xfrm>
                <a:off x="3218" y="1843"/>
                <a:ext cx="215" cy="21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19142" name="Text Box 6"/>
              <p:cNvSpPr txBox="1">
                <a:spLocks noChangeArrowheads="1"/>
              </p:cNvSpPr>
              <p:nvPr/>
            </p:nvSpPr>
            <p:spPr bwMode="auto">
              <a:xfrm>
                <a:off x="2410" y="1790"/>
                <a:ext cx="16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2400" b="1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219143" name="Text Box 7"/>
              <p:cNvSpPr txBox="1">
                <a:spLocks noChangeArrowheads="1"/>
              </p:cNvSpPr>
              <p:nvPr/>
            </p:nvSpPr>
            <p:spPr bwMode="auto">
              <a:xfrm>
                <a:off x="3218" y="1817"/>
                <a:ext cx="16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2400" b="1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219144" name="Oval 8"/>
              <p:cNvSpPr>
                <a:spLocks noChangeArrowheads="1"/>
              </p:cNvSpPr>
              <p:nvPr/>
            </p:nvSpPr>
            <p:spPr bwMode="auto">
              <a:xfrm>
                <a:off x="2384" y="1843"/>
                <a:ext cx="215" cy="21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cxnSp>
            <p:nvCxnSpPr>
              <p:cNvPr id="219145" name="AutoShape 9"/>
              <p:cNvCxnSpPr>
                <a:cxnSpLocks noChangeShapeType="1"/>
                <a:stCxn id="219144" idx="1"/>
                <a:endCxn id="219144" idx="3"/>
              </p:cNvCxnSpPr>
              <p:nvPr/>
            </p:nvCxnSpPr>
            <p:spPr bwMode="auto">
              <a:xfrm rot="5400000" flipV="1">
                <a:off x="2331" y="1949"/>
                <a:ext cx="170" cy="1"/>
              </a:xfrm>
              <a:prstGeom prst="curvedConnector5">
                <a:avLst>
                  <a:gd name="adj1" fmla="val -97648"/>
                  <a:gd name="adj2" fmla="val -32800000"/>
                  <a:gd name="adj3" fmla="val 197648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219146" name="AutoShape 10"/>
              <p:cNvCxnSpPr>
                <a:cxnSpLocks noChangeShapeType="1"/>
              </p:cNvCxnSpPr>
              <p:nvPr/>
            </p:nvCxnSpPr>
            <p:spPr bwMode="auto">
              <a:xfrm rot="5400000" flipV="1">
                <a:off x="3331" y="1945"/>
                <a:ext cx="152" cy="1"/>
              </a:xfrm>
              <a:prstGeom prst="curvedConnector5">
                <a:avLst>
                  <a:gd name="adj1" fmla="val -71431"/>
                  <a:gd name="adj2" fmla="val 33100000"/>
                  <a:gd name="adj3" fmla="val 163972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219147" name="AutoShape 11"/>
              <p:cNvCxnSpPr>
                <a:cxnSpLocks noChangeShapeType="1"/>
                <a:stCxn id="219141" idx="3"/>
                <a:endCxn id="219144" idx="5"/>
              </p:cNvCxnSpPr>
              <p:nvPr/>
            </p:nvCxnSpPr>
            <p:spPr bwMode="auto">
              <a:xfrm rot="5400000">
                <a:off x="2908" y="1695"/>
                <a:ext cx="1" cy="681"/>
              </a:xfrm>
              <a:prstGeom prst="curvedConnector3">
                <a:avLst>
                  <a:gd name="adj1" fmla="val 1660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219148" name="AutoShape 12"/>
              <p:cNvCxnSpPr>
                <a:cxnSpLocks noChangeShapeType="1"/>
                <a:stCxn id="219144" idx="7"/>
                <a:endCxn id="219141" idx="1"/>
              </p:cNvCxnSpPr>
              <p:nvPr/>
            </p:nvCxnSpPr>
            <p:spPr bwMode="auto">
              <a:xfrm rot="5400000" flipV="1">
                <a:off x="2908" y="1525"/>
                <a:ext cx="1" cy="681"/>
              </a:xfrm>
              <a:prstGeom prst="curvedConnector3">
                <a:avLst>
                  <a:gd name="adj1" fmla="val -1660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219151" name="Text Box 15"/>
              <p:cNvSpPr txBox="1">
                <a:spLocks noChangeArrowheads="1"/>
              </p:cNvSpPr>
              <p:nvPr/>
            </p:nvSpPr>
            <p:spPr bwMode="auto">
              <a:xfrm>
                <a:off x="2688" y="1488"/>
                <a:ext cx="49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„1”, </a:t>
                </a:r>
                <a:r>
                  <a:rPr lang="pl-PL" sz="1600" i="1">
                    <a:solidFill>
                      <a:schemeClr val="tx1"/>
                    </a:solidFill>
                  </a:rPr>
                  <a:t>p</a:t>
                </a:r>
              </a:p>
            </p:txBody>
          </p:sp>
          <p:sp>
            <p:nvSpPr>
              <p:cNvPr id="219152" name="Text Box 16"/>
              <p:cNvSpPr txBox="1">
                <a:spLocks noChangeArrowheads="1"/>
              </p:cNvSpPr>
              <p:nvPr/>
            </p:nvSpPr>
            <p:spPr bwMode="auto">
              <a:xfrm>
                <a:off x="2688" y="2208"/>
                <a:ext cx="474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„1”, </a:t>
                </a:r>
                <a:r>
                  <a:rPr lang="pl-PL" sz="1600" i="1">
                    <a:solidFill>
                      <a:schemeClr val="tx1"/>
                    </a:solidFill>
                  </a:rPr>
                  <a:t>p</a:t>
                </a:r>
              </a:p>
            </p:txBody>
          </p:sp>
          <p:sp>
            <p:nvSpPr>
              <p:cNvPr id="219153" name="Text Box 17"/>
              <p:cNvSpPr txBox="1">
                <a:spLocks noChangeArrowheads="1"/>
              </p:cNvSpPr>
              <p:nvPr/>
            </p:nvSpPr>
            <p:spPr bwMode="auto">
              <a:xfrm>
                <a:off x="3744" y="1776"/>
                <a:ext cx="323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„0” 1-</a:t>
                </a:r>
                <a:r>
                  <a:rPr lang="pl-PL" sz="1600" i="1">
                    <a:solidFill>
                      <a:schemeClr val="tx1"/>
                    </a:solidFill>
                  </a:rPr>
                  <a:t>p</a:t>
                </a:r>
              </a:p>
            </p:txBody>
          </p:sp>
          <p:graphicFrame>
            <p:nvGraphicFramePr>
              <p:cNvPr id="258049" name="Object 1"/>
              <p:cNvGraphicFramePr>
                <a:graphicFrameLocks noChangeAspect="1"/>
              </p:cNvGraphicFramePr>
              <p:nvPr/>
            </p:nvGraphicFramePr>
            <p:xfrm>
              <a:off x="3192" y="1488"/>
              <a:ext cx="240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476" name="Równanie" r:id="rId5" imgW="190440" imgH="215640" progId="Equation.3">
                      <p:embed/>
                    </p:oleObj>
                  </mc:Choice>
                  <mc:Fallback>
                    <p:oleObj name="Równanie" r:id="rId5" imgW="190440" imgH="215640" progId="Equation.3">
                      <p:embed/>
                      <p:pic>
                        <p:nvPicPr>
                          <p:cNvPr id="0" name="Picture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92" y="1488"/>
                            <a:ext cx="240" cy="272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050" name="Object 2"/>
              <p:cNvGraphicFramePr>
                <a:graphicFrameLocks noChangeAspect="1"/>
              </p:cNvGraphicFramePr>
              <p:nvPr/>
            </p:nvGraphicFramePr>
            <p:xfrm>
              <a:off x="2376" y="1488"/>
              <a:ext cx="240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477" name="Równanie" r:id="rId7" imgW="190440" imgH="215640" progId="Equation.3">
                      <p:embed/>
                    </p:oleObj>
                  </mc:Choice>
                  <mc:Fallback>
                    <p:oleObj name="Równanie" r:id="rId7" imgW="190440" imgH="21564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6" y="1488"/>
                            <a:ext cx="240" cy="272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19307" name="Text Box 171"/>
          <p:cNvSpPr txBox="1">
            <a:spLocks noChangeArrowheads="1"/>
          </p:cNvSpPr>
          <p:nvPr/>
        </p:nvSpPr>
        <p:spPr bwMode="auto">
          <a:xfrm>
            <a:off x="4213225" y="4596763"/>
            <a:ext cx="4930775" cy="157184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pl-PL" sz="1600" b="1" dirty="0" err="1" smtClean="0"/>
              <a:t>Prekodowanie</a:t>
            </a:r>
            <a:r>
              <a:rPr lang="pl-PL" sz="1600" b="1" dirty="0" smtClean="0"/>
              <a:t> różnicowe wyrównuje rozkład prawdopodobieństwa eliminując w ten sposób składową stałą.</a:t>
            </a:r>
          </a:p>
          <a:p>
            <a:pPr algn="l"/>
            <a:endParaRPr lang="pl-PL" sz="1600" b="1" dirty="0" smtClean="0"/>
          </a:p>
          <a:p>
            <a:pPr algn="l"/>
            <a:r>
              <a:rPr lang="pl-PL" sz="1600" b="1" dirty="0" smtClean="0"/>
              <a:t>Każdy sposób kodowania transmisyjnego powinien być poprzedzony kodowaniem różnicowym.</a:t>
            </a:r>
            <a:endParaRPr lang="pl-PL" sz="1600" b="1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69" name="Text Box 1238"/>
          <p:cNvSpPr txBox="1">
            <a:spLocks noChangeArrowheads="1"/>
          </p:cNvSpPr>
          <p:nvPr/>
        </p:nvSpPr>
        <p:spPr bwMode="auto">
          <a:xfrm>
            <a:off x="506757" y="2886888"/>
            <a:ext cx="4493836" cy="710067"/>
          </a:xfrm>
          <a:prstGeom prst="rect">
            <a:avLst/>
          </a:prstGeom>
          <a:solidFill>
            <a:schemeClr val="bg1"/>
          </a:solidFill>
          <a:ln w="19050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pl-PL" sz="2000" dirty="0" smtClean="0"/>
              <a:t>„1” zmienia polaryzację sygnału</a:t>
            </a:r>
            <a:br>
              <a:rPr lang="pl-PL" sz="2000" dirty="0" smtClean="0"/>
            </a:br>
            <a:r>
              <a:rPr lang="pl-PL" sz="2000" dirty="0" smtClean="0"/>
              <a:t>na przeciwną, „0” polaryzację zachowuje.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30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84073" y="75407"/>
            <a:ext cx="7772400" cy="539750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BIFAZOWY KOD TRANSMISYJNY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1220" name="Text Box 36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11</a:t>
            </a:fld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457201" y="2514600"/>
            <a:ext cx="8381640" cy="3986212"/>
            <a:chOff x="457201" y="2514600"/>
            <a:chExt cx="8381640" cy="3986212"/>
          </a:xfrm>
        </p:grpSpPr>
        <p:sp>
          <p:nvSpPr>
            <p:cNvPr id="221188" name="Text Box 4"/>
            <p:cNvSpPr txBox="1">
              <a:spLocks noChangeArrowheads="1"/>
            </p:cNvSpPr>
            <p:nvPr/>
          </p:nvSpPr>
          <p:spPr bwMode="auto">
            <a:xfrm>
              <a:off x="457201" y="4051300"/>
              <a:ext cx="1217613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2400" dirty="0" err="1" smtClean="0">
                  <a:solidFill>
                    <a:schemeClr val="tx1"/>
                  </a:solidFill>
                </a:rPr>
                <a:t>Bipuls</a:t>
              </a:r>
              <a:endParaRPr lang="pl-PL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221240" name="Group 56"/>
            <p:cNvGrpSpPr>
              <a:grpSpLocks/>
            </p:cNvGrpSpPr>
            <p:nvPr/>
          </p:nvGrpSpPr>
          <p:grpSpPr bwMode="auto">
            <a:xfrm>
              <a:off x="1736725" y="2514600"/>
              <a:ext cx="1692275" cy="1793875"/>
              <a:chOff x="1094" y="1584"/>
              <a:chExt cx="1066" cy="1130"/>
            </a:xfrm>
          </p:grpSpPr>
          <p:sp>
            <p:nvSpPr>
              <p:cNvPr id="221190" name="Line 6"/>
              <p:cNvSpPr>
                <a:spLocks noChangeShapeType="1"/>
              </p:cNvSpPr>
              <p:nvPr/>
            </p:nvSpPr>
            <p:spPr bwMode="auto">
              <a:xfrm flipV="1">
                <a:off x="1265" y="2225"/>
                <a:ext cx="765" cy="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191" name="Line 7"/>
              <p:cNvSpPr>
                <a:spLocks noChangeShapeType="1"/>
              </p:cNvSpPr>
              <p:nvPr/>
            </p:nvSpPr>
            <p:spPr bwMode="auto">
              <a:xfrm flipV="1">
                <a:off x="1264" y="1589"/>
                <a:ext cx="0" cy="112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192" name="Line 8"/>
              <p:cNvSpPr>
                <a:spLocks noChangeShapeType="1"/>
              </p:cNvSpPr>
              <p:nvPr/>
            </p:nvSpPr>
            <p:spPr bwMode="auto">
              <a:xfrm>
                <a:off x="1520" y="2225"/>
                <a:ext cx="0" cy="39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193" name="Line 9"/>
              <p:cNvSpPr>
                <a:spLocks noChangeShapeType="1"/>
              </p:cNvSpPr>
              <p:nvPr/>
            </p:nvSpPr>
            <p:spPr bwMode="auto">
              <a:xfrm rot="5400000">
                <a:off x="1392" y="2488"/>
                <a:ext cx="0" cy="25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194" name="Text Box 10"/>
              <p:cNvSpPr txBox="1">
                <a:spLocks noChangeArrowheads="1"/>
              </p:cNvSpPr>
              <p:nvPr/>
            </p:nvSpPr>
            <p:spPr bwMode="auto">
              <a:xfrm>
                <a:off x="1488" y="2016"/>
                <a:ext cx="31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i="1">
                    <a:solidFill>
                      <a:schemeClr val="tx1"/>
                    </a:solidFill>
                  </a:rPr>
                  <a:t>T</a:t>
                </a:r>
                <a:r>
                  <a:rPr lang="pl-PL" sz="1600">
                    <a:solidFill>
                      <a:schemeClr val="tx1"/>
                    </a:solidFill>
                  </a:rPr>
                  <a:t>/2</a:t>
                </a:r>
              </a:p>
            </p:txBody>
          </p:sp>
          <p:sp>
            <p:nvSpPr>
              <p:cNvPr id="221195" name="Text Box 11"/>
              <p:cNvSpPr txBox="1">
                <a:spLocks noChangeArrowheads="1"/>
              </p:cNvSpPr>
              <p:nvPr/>
            </p:nvSpPr>
            <p:spPr bwMode="auto">
              <a:xfrm>
                <a:off x="1689" y="2217"/>
                <a:ext cx="20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21196" name="Text Box 12"/>
              <p:cNvSpPr txBox="1">
                <a:spLocks noChangeArrowheads="1"/>
              </p:cNvSpPr>
              <p:nvPr/>
            </p:nvSpPr>
            <p:spPr bwMode="auto">
              <a:xfrm>
                <a:off x="1945" y="2200"/>
                <a:ext cx="2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b="1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21197" name="Text Box 13"/>
              <p:cNvSpPr txBox="1">
                <a:spLocks noChangeArrowheads="1"/>
              </p:cNvSpPr>
              <p:nvPr/>
            </p:nvSpPr>
            <p:spPr bwMode="auto">
              <a:xfrm>
                <a:off x="1248" y="1584"/>
                <a:ext cx="34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 b="1" i="1">
                    <a:solidFill>
                      <a:schemeClr val="tx1"/>
                    </a:solidFill>
                  </a:rPr>
                  <a:t>r</a:t>
                </a:r>
                <a:r>
                  <a:rPr lang="pl-PL" sz="1400" b="1" baseline="-25000">
                    <a:solidFill>
                      <a:schemeClr val="tx1"/>
                    </a:solidFill>
                  </a:rPr>
                  <a:t>1</a:t>
                </a:r>
                <a:r>
                  <a:rPr lang="pl-PL" sz="1400" b="1">
                    <a:solidFill>
                      <a:schemeClr val="tx1"/>
                    </a:solidFill>
                  </a:rPr>
                  <a:t>(</a:t>
                </a:r>
                <a:r>
                  <a:rPr lang="pl-PL" sz="1400" b="1" i="1">
                    <a:solidFill>
                      <a:schemeClr val="tx1"/>
                    </a:solidFill>
                  </a:rPr>
                  <a:t>t</a:t>
                </a:r>
                <a:r>
                  <a:rPr lang="pl-PL" sz="1400" b="1">
                    <a:solidFill>
                      <a:schemeClr val="tx1"/>
                    </a:solidFill>
                  </a:rPr>
                  <a:t>)</a:t>
                </a:r>
              </a:p>
            </p:txBody>
          </p:sp>
          <p:sp>
            <p:nvSpPr>
              <p:cNvPr id="221198" name="Line 14"/>
              <p:cNvSpPr>
                <a:spLocks noChangeShapeType="1"/>
              </p:cNvSpPr>
              <p:nvPr/>
            </p:nvSpPr>
            <p:spPr bwMode="auto">
              <a:xfrm rot="5400000">
                <a:off x="1648" y="1706"/>
                <a:ext cx="0" cy="25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199" name="Line 15"/>
              <p:cNvSpPr>
                <a:spLocks noChangeShapeType="1"/>
              </p:cNvSpPr>
              <p:nvPr/>
            </p:nvSpPr>
            <p:spPr bwMode="auto">
              <a:xfrm>
                <a:off x="1520" y="1834"/>
                <a:ext cx="0" cy="39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00" name="Line 16"/>
              <p:cNvSpPr>
                <a:spLocks noChangeShapeType="1"/>
              </p:cNvSpPr>
              <p:nvPr/>
            </p:nvSpPr>
            <p:spPr bwMode="auto">
              <a:xfrm>
                <a:off x="1774" y="2188"/>
                <a:ext cx="0" cy="5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01" name="Line 17"/>
              <p:cNvSpPr>
                <a:spLocks noChangeShapeType="1"/>
              </p:cNvSpPr>
              <p:nvPr/>
            </p:nvSpPr>
            <p:spPr bwMode="auto">
              <a:xfrm rot="5400000">
                <a:off x="1265" y="1805"/>
                <a:ext cx="0" cy="5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02" name="Text Box 18"/>
              <p:cNvSpPr txBox="1">
                <a:spLocks noChangeArrowheads="1"/>
              </p:cNvSpPr>
              <p:nvPr/>
            </p:nvSpPr>
            <p:spPr bwMode="auto">
              <a:xfrm>
                <a:off x="1094" y="1736"/>
                <a:ext cx="17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203" name="Text Box 19"/>
              <p:cNvSpPr txBox="1">
                <a:spLocks noChangeArrowheads="1"/>
              </p:cNvSpPr>
              <p:nvPr/>
            </p:nvSpPr>
            <p:spPr bwMode="auto">
              <a:xfrm>
                <a:off x="1094" y="2519"/>
                <a:ext cx="22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sp>
          <p:nvSpPr>
            <p:cNvPr id="221212" name="Text Box 28"/>
            <p:cNvSpPr txBox="1">
              <a:spLocks noChangeArrowheads="1"/>
            </p:cNvSpPr>
            <p:nvPr/>
          </p:nvSpPr>
          <p:spPr bwMode="auto">
            <a:xfrm>
              <a:off x="1968500" y="4508500"/>
              <a:ext cx="5556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i="1">
                  <a:solidFill>
                    <a:schemeClr val="tx1"/>
                  </a:solidFill>
                </a:rPr>
                <a:t>r</a:t>
              </a:r>
              <a:r>
                <a:rPr lang="pl-PL" sz="1400" b="1" baseline="-25000">
                  <a:solidFill>
                    <a:schemeClr val="tx1"/>
                  </a:solidFill>
                </a:rPr>
                <a:t>0</a:t>
              </a:r>
              <a:r>
                <a:rPr lang="pl-PL" sz="1400" b="1">
                  <a:solidFill>
                    <a:schemeClr val="tx1"/>
                  </a:solidFill>
                </a:rPr>
                <a:t>(</a:t>
              </a:r>
              <a:r>
                <a:rPr lang="pl-PL" sz="1400" b="1" i="1">
                  <a:solidFill>
                    <a:schemeClr val="tx1"/>
                  </a:solidFill>
                </a:rPr>
                <a:t>t</a:t>
              </a:r>
              <a:r>
                <a:rPr lang="pl-PL" sz="1400" b="1">
                  <a:solidFill>
                    <a:schemeClr val="tx1"/>
                  </a:solidFill>
                </a:rPr>
                <a:t>)</a:t>
              </a:r>
            </a:p>
          </p:txBody>
        </p:sp>
        <p:grpSp>
          <p:nvGrpSpPr>
            <p:cNvPr id="221239" name="Group 55"/>
            <p:cNvGrpSpPr>
              <a:grpSpLocks/>
            </p:cNvGrpSpPr>
            <p:nvPr/>
          </p:nvGrpSpPr>
          <p:grpSpPr bwMode="auto">
            <a:xfrm>
              <a:off x="1736725" y="4548188"/>
              <a:ext cx="1692275" cy="1830387"/>
              <a:chOff x="1094" y="2865"/>
              <a:chExt cx="1066" cy="1153"/>
            </a:xfrm>
          </p:grpSpPr>
          <p:sp>
            <p:nvSpPr>
              <p:cNvPr id="221205" name="Line 21"/>
              <p:cNvSpPr>
                <a:spLocks noChangeShapeType="1"/>
              </p:cNvSpPr>
              <p:nvPr/>
            </p:nvSpPr>
            <p:spPr bwMode="auto">
              <a:xfrm flipV="1">
                <a:off x="1270" y="3517"/>
                <a:ext cx="787" cy="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06" name="Line 22"/>
              <p:cNvSpPr>
                <a:spLocks noChangeShapeType="1"/>
              </p:cNvSpPr>
              <p:nvPr/>
            </p:nvSpPr>
            <p:spPr bwMode="auto">
              <a:xfrm flipV="1">
                <a:off x="1269" y="2865"/>
                <a:ext cx="0" cy="115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07" name="Line 23"/>
              <p:cNvSpPr>
                <a:spLocks noChangeShapeType="1"/>
              </p:cNvSpPr>
              <p:nvPr/>
            </p:nvSpPr>
            <p:spPr bwMode="auto">
              <a:xfrm>
                <a:off x="1519" y="3124"/>
                <a:ext cx="0" cy="4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08" name="Line 24"/>
              <p:cNvSpPr>
                <a:spLocks noChangeShapeType="1"/>
              </p:cNvSpPr>
              <p:nvPr/>
            </p:nvSpPr>
            <p:spPr bwMode="auto">
              <a:xfrm rot="5400000">
                <a:off x="1392" y="2996"/>
                <a:ext cx="0" cy="255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09" name="Text Box 25"/>
              <p:cNvSpPr txBox="1">
                <a:spLocks noChangeArrowheads="1"/>
              </p:cNvSpPr>
              <p:nvPr/>
            </p:nvSpPr>
            <p:spPr bwMode="auto">
              <a:xfrm>
                <a:off x="1488" y="3312"/>
                <a:ext cx="30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i="1">
                    <a:solidFill>
                      <a:schemeClr val="tx1"/>
                    </a:solidFill>
                  </a:rPr>
                  <a:t>T</a:t>
                </a:r>
                <a:r>
                  <a:rPr lang="pl-PL" sz="1600">
                    <a:solidFill>
                      <a:schemeClr val="tx1"/>
                    </a:solidFill>
                  </a:rPr>
                  <a:t>/2</a:t>
                </a:r>
              </a:p>
            </p:txBody>
          </p:sp>
          <p:sp>
            <p:nvSpPr>
              <p:cNvPr id="221210" name="Text Box 26"/>
              <p:cNvSpPr txBox="1">
                <a:spLocks noChangeArrowheads="1"/>
              </p:cNvSpPr>
              <p:nvPr/>
            </p:nvSpPr>
            <p:spPr bwMode="auto">
              <a:xfrm>
                <a:off x="1689" y="3521"/>
                <a:ext cx="20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21211" name="Text Box 27"/>
              <p:cNvSpPr txBox="1">
                <a:spLocks noChangeArrowheads="1"/>
              </p:cNvSpPr>
              <p:nvPr/>
            </p:nvSpPr>
            <p:spPr bwMode="auto">
              <a:xfrm>
                <a:off x="1970" y="3491"/>
                <a:ext cx="19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b="1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21213" name="Line 29"/>
              <p:cNvSpPr>
                <a:spLocks noChangeShapeType="1"/>
              </p:cNvSpPr>
              <p:nvPr/>
            </p:nvSpPr>
            <p:spPr bwMode="auto">
              <a:xfrm rot="5400000">
                <a:off x="1651" y="3786"/>
                <a:ext cx="0" cy="26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14" name="Line 30"/>
              <p:cNvSpPr>
                <a:spLocks noChangeShapeType="1"/>
              </p:cNvSpPr>
              <p:nvPr/>
            </p:nvSpPr>
            <p:spPr bwMode="auto">
              <a:xfrm>
                <a:off x="1519" y="3521"/>
                <a:ext cx="0" cy="4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15" name="Line 31"/>
              <p:cNvSpPr>
                <a:spLocks noChangeShapeType="1"/>
              </p:cNvSpPr>
              <p:nvPr/>
            </p:nvSpPr>
            <p:spPr bwMode="auto">
              <a:xfrm>
                <a:off x="1774" y="3492"/>
                <a:ext cx="0" cy="5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16" name="Line 32"/>
              <p:cNvSpPr>
                <a:spLocks noChangeShapeType="1"/>
              </p:cNvSpPr>
              <p:nvPr/>
            </p:nvSpPr>
            <p:spPr bwMode="auto">
              <a:xfrm rot="5400000">
                <a:off x="1266" y="3888"/>
                <a:ext cx="0" cy="59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17" name="Text Box 33"/>
              <p:cNvSpPr txBox="1">
                <a:spLocks noChangeArrowheads="1"/>
              </p:cNvSpPr>
              <p:nvPr/>
            </p:nvSpPr>
            <p:spPr bwMode="auto">
              <a:xfrm>
                <a:off x="1122" y="3039"/>
                <a:ext cx="17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218" name="Text Box 34"/>
              <p:cNvSpPr txBox="1">
                <a:spLocks noChangeArrowheads="1"/>
              </p:cNvSpPr>
              <p:nvPr/>
            </p:nvSpPr>
            <p:spPr bwMode="auto">
              <a:xfrm>
                <a:off x="1094" y="3818"/>
                <a:ext cx="23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21235" name="Group 51"/>
            <p:cNvGrpSpPr>
              <a:grpSpLocks/>
            </p:cNvGrpSpPr>
            <p:nvPr/>
          </p:nvGrpSpPr>
          <p:grpSpPr bwMode="auto">
            <a:xfrm>
              <a:off x="3444517" y="3530600"/>
              <a:ext cx="3824287" cy="2970212"/>
              <a:chOff x="2653" y="2103"/>
              <a:chExt cx="2409" cy="1871"/>
            </a:xfrm>
          </p:grpSpPr>
          <p:sp>
            <p:nvSpPr>
              <p:cNvPr id="221222" name="Line 38"/>
              <p:cNvSpPr>
                <a:spLocks noChangeShapeType="1"/>
              </p:cNvSpPr>
              <p:nvPr/>
            </p:nvSpPr>
            <p:spPr bwMode="auto">
              <a:xfrm>
                <a:off x="2879" y="3778"/>
                <a:ext cx="218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23" name="Line 39"/>
              <p:cNvSpPr>
                <a:spLocks noChangeShapeType="1"/>
              </p:cNvSpPr>
              <p:nvPr/>
            </p:nvSpPr>
            <p:spPr bwMode="auto">
              <a:xfrm flipV="1">
                <a:off x="2879" y="2103"/>
                <a:ext cx="0" cy="16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24" name="Freeform 40"/>
              <p:cNvSpPr>
                <a:spLocks/>
              </p:cNvSpPr>
              <p:nvPr/>
            </p:nvSpPr>
            <p:spPr bwMode="auto">
              <a:xfrm>
                <a:off x="2879" y="2924"/>
                <a:ext cx="295" cy="845"/>
              </a:xfrm>
              <a:custGeom>
                <a:avLst/>
                <a:gdLst/>
                <a:ahLst/>
                <a:cxnLst>
                  <a:cxn ang="0">
                    <a:pos x="6" y="1169"/>
                  </a:cxn>
                  <a:cxn ang="0">
                    <a:pos x="12" y="1145"/>
                  </a:cxn>
                  <a:cxn ang="0">
                    <a:pos x="24" y="1109"/>
                  </a:cxn>
                  <a:cxn ang="0">
                    <a:pos x="29" y="1085"/>
                  </a:cxn>
                  <a:cxn ang="0">
                    <a:pos x="41" y="1049"/>
                  </a:cxn>
                  <a:cxn ang="0">
                    <a:pos x="47" y="1019"/>
                  </a:cxn>
                  <a:cxn ang="0">
                    <a:pos x="59" y="989"/>
                  </a:cxn>
                  <a:cxn ang="0">
                    <a:pos x="65" y="959"/>
                  </a:cxn>
                  <a:cxn ang="0">
                    <a:pos x="77" y="935"/>
                  </a:cxn>
                  <a:cxn ang="0">
                    <a:pos x="83" y="899"/>
                  </a:cxn>
                  <a:cxn ang="0">
                    <a:pos x="95" y="875"/>
                  </a:cxn>
                  <a:cxn ang="0">
                    <a:pos x="101" y="839"/>
                  </a:cxn>
                  <a:cxn ang="0">
                    <a:pos x="113" y="815"/>
                  </a:cxn>
                  <a:cxn ang="0">
                    <a:pos x="119" y="780"/>
                  </a:cxn>
                  <a:cxn ang="0">
                    <a:pos x="131" y="756"/>
                  </a:cxn>
                  <a:cxn ang="0">
                    <a:pos x="137" y="720"/>
                  </a:cxn>
                  <a:cxn ang="0">
                    <a:pos x="149" y="696"/>
                  </a:cxn>
                  <a:cxn ang="0">
                    <a:pos x="155" y="660"/>
                  </a:cxn>
                  <a:cxn ang="0">
                    <a:pos x="167" y="636"/>
                  </a:cxn>
                  <a:cxn ang="0">
                    <a:pos x="173" y="600"/>
                  </a:cxn>
                  <a:cxn ang="0">
                    <a:pos x="185" y="576"/>
                  </a:cxn>
                  <a:cxn ang="0">
                    <a:pos x="191" y="552"/>
                  </a:cxn>
                  <a:cxn ang="0">
                    <a:pos x="203" y="522"/>
                  </a:cxn>
                  <a:cxn ang="0">
                    <a:pos x="209" y="492"/>
                  </a:cxn>
                  <a:cxn ang="0">
                    <a:pos x="221" y="462"/>
                  </a:cxn>
                  <a:cxn ang="0">
                    <a:pos x="227" y="438"/>
                  </a:cxn>
                  <a:cxn ang="0">
                    <a:pos x="239" y="408"/>
                  </a:cxn>
                  <a:cxn ang="0">
                    <a:pos x="245" y="384"/>
                  </a:cxn>
                  <a:cxn ang="0">
                    <a:pos x="257" y="360"/>
                  </a:cxn>
                  <a:cxn ang="0">
                    <a:pos x="263" y="324"/>
                  </a:cxn>
                  <a:cxn ang="0">
                    <a:pos x="275" y="306"/>
                  </a:cxn>
                  <a:cxn ang="0">
                    <a:pos x="281" y="270"/>
                  </a:cxn>
                  <a:cxn ang="0">
                    <a:pos x="293" y="252"/>
                  </a:cxn>
                  <a:cxn ang="0">
                    <a:pos x="299" y="216"/>
                  </a:cxn>
                  <a:cxn ang="0">
                    <a:pos x="311" y="198"/>
                  </a:cxn>
                  <a:cxn ang="0">
                    <a:pos x="317" y="168"/>
                  </a:cxn>
                  <a:cxn ang="0">
                    <a:pos x="328" y="144"/>
                  </a:cxn>
                  <a:cxn ang="0">
                    <a:pos x="334" y="114"/>
                  </a:cxn>
                  <a:cxn ang="0">
                    <a:pos x="346" y="96"/>
                  </a:cxn>
                  <a:cxn ang="0">
                    <a:pos x="352" y="66"/>
                  </a:cxn>
                  <a:cxn ang="0">
                    <a:pos x="364" y="42"/>
                  </a:cxn>
                  <a:cxn ang="0">
                    <a:pos x="370" y="18"/>
                  </a:cxn>
                </a:cxnLst>
                <a:rect l="0" t="0" r="r" b="b"/>
                <a:pathLst>
                  <a:path w="376" h="1187">
                    <a:moveTo>
                      <a:pt x="0" y="1187"/>
                    </a:moveTo>
                    <a:lnTo>
                      <a:pt x="0" y="1181"/>
                    </a:lnTo>
                    <a:lnTo>
                      <a:pt x="6" y="1169"/>
                    </a:lnTo>
                    <a:lnTo>
                      <a:pt x="6" y="1163"/>
                    </a:lnTo>
                    <a:lnTo>
                      <a:pt x="12" y="1151"/>
                    </a:lnTo>
                    <a:lnTo>
                      <a:pt x="12" y="1145"/>
                    </a:lnTo>
                    <a:lnTo>
                      <a:pt x="18" y="1133"/>
                    </a:lnTo>
                    <a:lnTo>
                      <a:pt x="18" y="1115"/>
                    </a:lnTo>
                    <a:lnTo>
                      <a:pt x="24" y="1109"/>
                    </a:lnTo>
                    <a:lnTo>
                      <a:pt x="24" y="1097"/>
                    </a:lnTo>
                    <a:lnTo>
                      <a:pt x="29" y="1091"/>
                    </a:lnTo>
                    <a:lnTo>
                      <a:pt x="29" y="1085"/>
                    </a:lnTo>
                    <a:lnTo>
                      <a:pt x="35" y="1073"/>
                    </a:lnTo>
                    <a:lnTo>
                      <a:pt x="35" y="1055"/>
                    </a:lnTo>
                    <a:lnTo>
                      <a:pt x="41" y="1049"/>
                    </a:lnTo>
                    <a:lnTo>
                      <a:pt x="41" y="1037"/>
                    </a:lnTo>
                    <a:lnTo>
                      <a:pt x="47" y="1031"/>
                    </a:lnTo>
                    <a:lnTo>
                      <a:pt x="47" y="1019"/>
                    </a:lnTo>
                    <a:lnTo>
                      <a:pt x="53" y="1013"/>
                    </a:lnTo>
                    <a:lnTo>
                      <a:pt x="53" y="995"/>
                    </a:lnTo>
                    <a:lnTo>
                      <a:pt x="59" y="989"/>
                    </a:lnTo>
                    <a:lnTo>
                      <a:pt x="59" y="977"/>
                    </a:lnTo>
                    <a:lnTo>
                      <a:pt x="65" y="971"/>
                    </a:lnTo>
                    <a:lnTo>
                      <a:pt x="65" y="959"/>
                    </a:lnTo>
                    <a:lnTo>
                      <a:pt x="71" y="953"/>
                    </a:lnTo>
                    <a:lnTo>
                      <a:pt x="71" y="941"/>
                    </a:lnTo>
                    <a:lnTo>
                      <a:pt x="77" y="935"/>
                    </a:lnTo>
                    <a:lnTo>
                      <a:pt x="77" y="917"/>
                    </a:lnTo>
                    <a:lnTo>
                      <a:pt x="83" y="905"/>
                    </a:lnTo>
                    <a:lnTo>
                      <a:pt x="83" y="899"/>
                    </a:lnTo>
                    <a:lnTo>
                      <a:pt x="89" y="893"/>
                    </a:lnTo>
                    <a:lnTo>
                      <a:pt x="89" y="881"/>
                    </a:lnTo>
                    <a:lnTo>
                      <a:pt x="95" y="875"/>
                    </a:lnTo>
                    <a:lnTo>
                      <a:pt x="95" y="857"/>
                    </a:lnTo>
                    <a:lnTo>
                      <a:pt x="101" y="845"/>
                    </a:lnTo>
                    <a:lnTo>
                      <a:pt x="101" y="839"/>
                    </a:lnTo>
                    <a:lnTo>
                      <a:pt x="107" y="833"/>
                    </a:lnTo>
                    <a:lnTo>
                      <a:pt x="107" y="821"/>
                    </a:lnTo>
                    <a:lnTo>
                      <a:pt x="113" y="815"/>
                    </a:lnTo>
                    <a:lnTo>
                      <a:pt x="113" y="797"/>
                    </a:lnTo>
                    <a:lnTo>
                      <a:pt x="119" y="786"/>
                    </a:lnTo>
                    <a:lnTo>
                      <a:pt x="119" y="780"/>
                    </a:lnTo>
                    <a:lnTo>
                      <a:pt x="125" y="774"/>
                    </a:lnTo>
                    <a:lnTo>
                      <a:pt x="125" y="762"/>
                    </a:lnTo>
                    <a:lnTo>
                      <a:pt x="131" y="756"/>
                    </a:lnTo>
                    <a:lnTo>
                      <a:pt x="131" y="744"/>
                    </a:lnTo>
                    <a:lnTo>
                      <a:pt x="137" y="738"/>
                    </a:lnTo>
                    <a:lnTo>
                      <a:pt x="137" y="720"/>
                    </a:lnTo>
                    <a:lnTo>
                      <a:pt x="143" y="714"/>
                    </a:lnTo>
                    <a:lnTo>
                      <a:pt x="143" y="702"/>
                    </a:lnTo>
                    <a:lnTo>
                      <a:pt x="149" y="696"/>
                    </a:lnTo>
                    <a:lnTo>
                      <a:pt x="149" y="684"/>
                    </a:lnTo>
                    <a:lnTo>
                      <a:pt x="155" y="678"/>
                    </a:lnTo>
                    <a:lnTo>
                      <a:pt x="155" y="660"/>
                    </a:lnTo>
                    <a:lnTo>
                      <a:pt x="161" y="654"/>
                    </a:lnTo>
                    <a:lnTo>
                      <a:pt x="161" y="642"/>
                    </a:lnTo>
                    <a:lnTo>
                      <a:pt x="167" y="636"/>
                    </a:lnTo>
                    <a:lnTo>
                      <a:pt x="167" y="630"/>
                    </a:lnTo>
                    <a:lnTo>
                      <a:pt x="173" y="618"/>
                    </a:lnTo>
                    <a:lnTo>
                      <a:pt x="173" y="600"/>
                    </a:lnTo>
                    <a:lnTo>
                      <a:pt x="179" y="594"/>
                    </a:lnTo>
                    <a:lnTo>
                      <a:pt x="179" y="588"/>
                    </a:lnTo>
                    <a:lnTo>
                      <a:pt x="185" y="576"/>
                    </a:lnTo>
                    <a:lnTo>
                      <a:pt x="185" y="570"/>
                    </a:lnTo>
                    <a:lnTo>
                      <a:pt x="191" y="558"/>
                    </a:lnTo>
                    <a:lnTo>
                      <a:pt x="191" y="552"/>
                    </a:lnTo>
                    <a:lnTo>
                      <a:pt x="197" y="546"/>
                    </a:lnTo>
                    <a:lnTo>
                      <a:pt x="197" y="528"/>
                    </a:lnTo>
                    <a:lnTo>
                      <a:pt x="203" y="522"/>
                    </a:lnTo>
                    <a:lnTo>
                      <a:pt x="203" y="510"/>
                    </a:lnTo>
                    <a:lnTo>
                      <a:pt x="209" y="504"/>
                    </a:lnTo>
                    <a:lnTo>
                      <a:pt x="209" y="492"/>
                    </a:lnTo>
                    <a:lnTo>
                      <a:pt x="215" y="486"/>
                    </a:lnTo>
                    <a:lnTo>
                      <a:pt x="215" y="468"/>
                    </a:lnTo>
                    <a:lnTo>
                      <a:pt x="221" y="462"/>
                    </a:lnTo>
                    <a:lnTo>
                      <a:pt x="221" y="456"/>
                    </a:lnTo>
                    <a:lnTo>
                      <a:pt x="227" y="444"/>
                    </a:lnTo>
                    <a:lnTo>
                      <a:pt x="227" y="438"/>
                    </a:lnTo>
                    <a:lnTo>
                      <a:pt x="233" y="432"/>
                    </a:lnTo>
                    <a:lnTo>
                      <a:pt x="233" y="414"/>
                    </a:lnTo>
                    <a:lnTo>
                      <a:pt x="239" y="408"/>
                    </a:lnTo>
                    <a:lnTo>
                      <a:pt x="239" y="396"/>
                    </a:lnTo>
                    <a:lnTo>
                      <a:pt x="245" y="390"/>
                    </a:lnTo>
                    <a:lnTo>
                      <a:pt x="245" y="384"/>
                    </a:lnTo>
                    <a:lnTo>
                      <a:pt x="251" y="372"/>
                    </a:lnTo>
                    <a:lnTo>
                      <a:pt x="251" y="366"/>
                    </a:lnTo>
                    <a:lnTo>
                      <a:pt x="257" y="360"/>
                    </a:lnTo>
                    <a:lnTo>
                      <a:pt x="257" y="342"/>
                    </a:lnTo>
                    <a:lnTo>
                      <a:pt x="263" y="336"/>
                    </a:lnTo>
                    <a:lnTo>
                      <a:pt x="263" y="324"/>
                    </a:lnTo>
                    <a:lnTo>
                      <a:pt x="269" y="318"/>
                    </a:lnTo>
                    <a:lnTo>
                      <a:pt x="269" y="312"/>
                    </a:lnTo>
                    <a:lnTo>
                      <a:pt x="275" y="306"/>
                    </a:lnTo>
                    <a:lnTo>
                      <a:pt x="275" y="288"/>
                    </a:lnTo>
                    <a:lnTo>
                      <a:pt x="281" y="282"/>
                    </a:lnTo>
                    <a:lnTo>
                      <a:pt x="281" y="270"/>
                    </a:lnTo>
                    <a:lnTo>
                      <a:pt x="287" y="264"/>
                    </a:lnTo>
                    <a:lnTo>
                      <a:pt x="287" y="258"/>
                    </a:lnTo>
                    <a:lnTo>
                      <a:pt x="293" y="252"/>
                    </a:lnTo>
                    <a:lnTo>
                      <a:pt x="293" y="234"/>
                    </a:lnTo>
                    <a:lnTo>
                      <a:pt x="299" y="228"/>
                    </a:lnTo>
                    <a:lnTo>
                      <a:pt x="299" y="216"/>
                    </a:lnTo>
                    <a:lnTo>
                      <a:pt x="305" y="210"/>
                    </a:lnTo>
                    <a:lnTo>
                      <a:pt x="305" y="204"/>
                    </a:lnTo>
                    <a:lnTo>
                      <a:pt x="311" y="198"/>
                    </a:lnTo>
                    <a:lnTo>
                      <a:pt x="311" y="186"/>
                    </a:lnTo>
                    <a:lnTo>
                      <a:pt x="317" y="180"/>
                    </a:lnTo>
                    <a:lnTo>
                      <a:pt x="317" y="168"/>
                    </a:lnTo>
                    <a:lnTo>
                      <a:pt x="323" y="156"/>
                    </a:lnTo>
                    <a:lnTo>
                      <a:pt x="323" y="150"/>
                    </a:lnTo>
                    <a:lnTo>
                      <a:pt x="328" y="144"/>
                    </a:lnTo>
                    <a:lnTo>
                      <a:pt x="328" y="138"/>
                    </a:lnTo>
                    <a:lnTo>
                      <a:pt x="334" y="132"/>
                    </a:lnTo>
                    <a:lnTo>
                      <a:pt x="334" y="114"/>
                    </a:lnTo>
                    <a:lnTo>
                      <a:pt x="340" y="108"/>
                    </a:lnTo>
                    <a:lnTo>
                      <a:pt x="340" y="102"/>
                    </a:lnTo>
                    <a:lnTo>
                      <a:pt x="346" y="96"/>
                    </a:lnTo>
                    <a:lnTo>
                      <a:pt x="346" y="84"/>
                    </a:lnTo>
                    <a:lnTo>
                      <a:pt x="352" y="78"/>
                    </a:lnTo>
                    <a:lnTo>
                      <a:pt x="352" y="66"/>
                    </a:lnTo>
                    <a:lnTo>
                      <a:pt x="358" y="60"/>
                    </a:lnTo>
                    <a:lnTo>
                      <a:pt x="358" y="48"/>
                    </a:lnTo>
                    <a:lnTo>
                      <a:pt x="364" y="42"/>
                    </a:lnTo>
                    <a:lnTo>
                      <a:pt x="364" y="36"/>
                    </a:lnTo>
                    <a:lnTo>
                      <a:pt x="370" y="30"/>
                    </a:lnTo>
                    <a:lnTo>
                      <a:pt x="370" y="18"/>
                    </a:lnTo>
                    <a:lnTo>
                      <a:pt x="376" y="6"/>
                    </a:lnTo>
                    <a:lnTo>
                      <a:pt x="376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25" name="Freeform 41"/>
              <p:cNvSpPr>
                <a:spLocks/>
              </p:cNvSpPr>
              <p:nvPr/>
            </p:nvSpPr>
            <p:spPr bwMode="auto">
              <a:xfrm>
                <a:off x="3174" y="2366"/>
                <a:ext cx="442" cy="558"/>
              </a:xfrm>
              <a:custGeom>
                <a:avLst/>
                <a:gdLst/>
                <a:ahLst/>
                <a:cxnLst>
                  <a:cxn ang="0">
                    <a:pos x="6" y="773"/>
                  </a:cxn>
                  <a:cxn ang="0">
                    <a:pos x="18" y="749"/>
                  </a:cxn>
                  <a:cxn ang="0">
                    <a:pos x="24" y="725"/>
                  </a:cxn>
                  <a:cxn ang="0">
                    <a:pos x="36" y="707"/>
                  </a:cxn>
                  <a:cxn ang="0">
                    <a:pos x="42" y="677"/>
                  </a:cxn>
                  <a:cxn ang="0">
                    <a:pos x="54" y="659"/>
                  </a:cxn>
                  <a:cxn ang="0">
                    <a:pos x="60" y="635"/>
                  </a:cxn>
                  <a:cxn ang="0">
                    <a:pos x="72" y="617"/>
                  </a:cxn>
                  <a:cxn ang="0">
                    <a:pos x="78" y="593"/>
                  </a:cxn>
                  <a:cxn ang="0">
                    <a:pos x="90" y="569"/>
                  </a:cxn>
                  <a:cxn ang="0">
                    <a:pos x="96" y="545"/>
                  </a:cxn>
                  <a:cxn ang="0">
                    <a:pos x="114" y="521"/>
                  </a:cxn>
                  <a:cxn ang="0">
                    <a:pos x="120" y="497"/>
                  </a:cxn>
                  <a:cxn ang="0">
                    <a:pos x="132" y="479"/>
                  </a:cxn>
                  <a:cxn ang="0">
                    <a:pos x="138" y="455"/>
                  </a:cxn>
                  <a:cxn ang="0">
                    <a:pos x="150" y="437"/>
                  </a:cxn>
                  <a:cxn ang="0">
                    <a:pos x="162" y="413"/>
                  </a:cxn>
                  <a:cxn ang="0">
                    <a:pos x="174" y="383"/>
                  </a:cxn>
                  <a:cxn ang="0">
                    <a:pos x="186" y="366"/>
                  </a:cxn>
                  <a:cxn ang="0">
                    <a:pos x="198" y="348"/>
                  </a:cxn>
                  <a:cxn ang="0">
                    <a:pos x="204" y="330"/>
                  </a:cxn>
                  <a:cxn ang="0">
                    <a:pos x="222" y="300"/>
                  </a:cxn>
                  <a:cxn ang="0">
                    <a:pos x="234" y="282"/>
                  </a:cxn>
                  <a:cxn ang="0">
                    <a:pos x="246" y="258"/>
                  </a:cxn>
                  <a:cxn ang="0">
                    <a:pos x="257" y="240"/>
                  </a:cxn>
                  <a:cxn ang="0">
                    <a:pos x="275" y="216"/>
                  </a:cxn>
                  <a:cxn ang="0">
                    <a:pos x="287" y="198"/>
                  </a:cxn>
                  <a:cxn ang="0">
                    <a:pos x="299" y="180"/>
                  </a:cxn>
                  <a:cxn ang="0">
                    <a:pos x="317" y="156"/>
                  </a:cxn>
                  <a:cxn ang="0">
                    <a:pos x="341" y="132"/>
                  </a:cxn>
                  <a:cxn ang="0">
                    <a:pos x="353" y="114"/>
                  </a:cxn>
                  <a:cxn ang="0">
                    <a:pos x="371" y="96"/>
                  </a:cxn>
                  <a:cxn ang="0">
                    <a:pos x="389" y="78"/>
                  </a:cxn>
                  <a:cxn ang="0">
                    <a:pos x="407" y="66"/>
                  </a:cxn>
                  <a:cxn ang="0">
                    <a:pos x="425" y="48"/>
                  </a:cxn>
                  <a:cxn ang="0">
                    <a:pos x="443" y="36"/>
                  </a:cxn>
                  <a:cxn ang="0">
                    <a:pos x="461" y="30"/>
                  </a:cxn>
                  <a:cxn ang="0">
                    <a:pos x="479" y="18"/>
                  </a:cxn>
                  <a:cxn ang="0">
                    <a:pos x="497" y="12"/>
                  </a:cxn>
                  <a:cxn ang="0">
                    <a:pos x="515" y="6"/>
                  </a:cxn>
                  <a:cxn ang="0">
                    <a:pos x="533" y="0"/>
                  </a:cxn>
                  <a:cxn ang="0">
                    <a:pos x="551" y="0"/>
                  </a:cxn>
                </a:cxnLst>
                <a:rect l="0" t="0" r="r" b="b"/>
                <a:pathLst>
                  <a:path w="562" h="785">
                    <a:moveTo>
                      <a:pt x="0" y="785"/>
                    </a:moveTo>
                    <a:lnTo>
                      <a:pt x="6" y="779"/>
                    </a:lnTo>
                    <a:lnTo>
                      <a:pt x="6" y="773"/>
                    </a:lnTo>
                    <a:lnTo>
                      <a:pt x="12" y="767"/>
                    </a:lnTo>
                    <a:lnTo>
                      <a:pt x="12" y="761"/>
                    </a:lnTo>
                    <a:lnTo>
                      <a:pt x="18" y="749"/>
                    </a:lnTo>
                    <a:lnTo>
                      <a:pt x="18" y="737"/>
                    </a:lnTo>
                    <a:lnTo>
                      <a:pt x="24" y="731"/>
                    </a:lnTo>
                    <a:lnTo>
                      <a:pt x="24" y="725"/>
                    </a:lnTo>
                    <a:lnTo>
                      <a:pt x="30" y="719"/>
                    </a:lnTo>
                    <a:lnTo>
                      <a:pt x="30" y="713"/>
                    </a:lnTo>
                    <a:lnTo>
                      <a:pt x="36" y="707"/>
                    </a:lnTo>
                    <a:lnTo>
                      <a:pt x="36" y="689"/>
                    </a:lnTo>
                    <a:lnTo>
                      <a:pt x="42" y="683"/>
                    </a:lnTo>
                    <a:lnTo>
                      <a:pt x="42" y="677"/>
                    </a:lnTo>
                    <a:lnTo>
                      <a:pt x="48" y="671"/>
                    </a:lnTo>
                    <a:lnTo>
                      <a:pt x="48" y="665"/>
                    </a:lnTo>
                    <a:lnTo>
                      <a:pt x="54" y="659"/>
                    </a:lnTo>
                    <a:lnTo>
                      <a:pt x="54" y="647"/>
                    </a:lnTo>
                    <a:lnTo>
                      <a:pt x="60" y="641"/>
                    </a:lnTo>
                    <a:lnTo>
                      <a:pt x="60" y="635"/>
                    </a:lnTo>
                    <a:lnTo>
                      <a:pt x="66" y="629"/>
                    </a:lnTo>
                    <a:lnTo>
                      <a:pt x="66" y="623"/>
                    </a:lnTo>
                    <a:lnTo>
                      <a:pt x="72" y="617"/>
                    </a:lnTo>
                    <a:lnTo>
                      <a:pt x="72" y="611"/>
                    </a:lnTo>
                    <a:lnTo>
                      <a:pt x="78" y="605"/>
                    </a:lnTo>
                    <a:lnTo>
                      <a:pt x="78" y="593"/>
                    </a:lnTo>
                    <a:lnTo>
                      <a:pt x="84" y="581"/>
                    </a:lnTo>
                    <a:lnTo>
                      <a:pt x="84" y="575"/>
                    </a:lnTo>
                    <a:lnTo>
                      <a:pt x="90" y="569"/>
                    </a:lnTo>
                    <a:lnTo>
                      <a:pt x="90" y="563"/>
                    </a:lnTo>
                    <a:lnTo>
                      <a:pt x="96" y="557"/>
                    </a:lnTo>
                    <a:lnTo>
                      <a:pt x="96" y="545"/>
                    </a:lnTo>
                    <a:lnTo>
                      <a:pt x="108" y="533"/>
                    </a:lnTo>
                    <a:lnTo>
                      <a:pt x="108" y="527"/>
                    </a:lnTo>
                    <a:lnTo>
                      <a:pt x="114" y="521"/>
                    </a:lnTo>
                    <a:lnTo>
                      <a:pt x="114" y="509"/>
                    </a:lnTo>
                    <a:lnTo>
                      <a:pt x="120" y="503"/>
                    </a:lnTo>
                    <a:lnTo>
                      <a:pt x="120" y="497"/>
                    </a:lnTo>
                    <a:lnTo>
                      <a:pt x="126" y="491"/>
                    </a:lnTo>
                    <a:lnTo>
                      <a:pt x="126" y="485"/>
                    </a:lnTo>
                    <a:lnTo>
                      <a:pt x="132" y="479"/>
                    </a:lnTo>
                    <a:lnTo>
                      <a:pt x="132" y="473"/>
                    </a:lnTo>
                    <a:lnTo>
                      <a:pt x="138" y="467"/>
                    </a:lnTo>
                    <a:lnTo>
                      <a:pt x="138" y="455"/>
                    </a:lnTo>
                    <a:lnTo>
                      <a:pt x="144" y="449"/>
                    </a:lnTo>
                    <a:lnTo>
                      <a:pt x="144" y="443"/>
                    </a:lnTo>
                    <a:lnTo>
                      <a:pt x="150" y="437"/>
                    </a:lnTo>
                    <a:lnTo>
                      <a:pt x="156" y="431"/>
                    </a:lnTo>
                    <a:lnTo>
                      <a:pt x="156" y="419"/>
                    </a:lnTo>
                    <a:lnTo>
                      <a:pt x="162" y="413"/>
                    </a:lnTo>
                    <a:lnTo>
                      <a:pt x="162" y="407"/>
                    </a:lnTo>
                    <a:lnTo>
                      <a:pt x="174" y="395"/>
                    </a:lnTo>
                    <a:lnTo>
                      <a:pt x="174" y="383"/>
                    </a:lnTo>
                    <a:lnTo>
                      <a:pt x="180" y="378"/>
                    </a:lnTo>
                    <a:lnTo>
                      <a:pt x="180" y="372"/>
                    </a:lnTo>
                    <a:lnTo>
                      <a:pt x="186" y="366"/>
                    </a:lnTo>
                    <a:lnTo>
                      <a:pt x="192" y="360"/>
                    </a:lnTo>
                    <a:lnTo>
                      <a:pt x="192" y="354"/>
                    </a:lnTo>
                    <a:lnTo>
                      <a:pt x="198" y="348"/>
                    </a:lnTo>
                    <a:lnTo>
                      <a:pt x="198" y="342"/>
                    </a:lnTo>
                    <a:lnTo>
                      <a:pt x="204" y="336"/>
                    </a:lnTo>
                    <a:lnTo>
                      <a:pt x="204" y="330"/>
                    </a:lnTo>
                    <a:lnTo>
                      <a:pt x="216" y="318"/>
                    </a:lnTo>
                    <a:lnTo>
                      <a:pt x="216" y="306"/>
                    </a:lnTo>
                    <a:lnTo>
                      <a:pt x="222" y="300"/>
                    </a:lnTo>
                    <a:lnTo>
                      <a:pt x="228" y="294"/>
                    </a:lnTo>
                    <a:lnTo>
                      <a:pt x="228" y="288"/>
                    </a:lnTo>
                    <a:lnTo>
                      <a:pt x="234" y="282"/>
                    </a:lnTo>
                    <a:lnTo>
                      <a:pt x="234" y="276"/>
                    </a:lnTo>
                    <a:lnTo>
                      <a:pt x="246" y="264"/>
                    </a:lnTo>
                    <a:lnTo>
                      <a:pt x="246" y="258"/>
                    </a:lnTo>
                    <a:lnTo>
                      <a:pt x="252" y="252"/>
                    </a:lnTo>
                    <a:lnTo>
                      <a:pt x="257" y="246"/>
                    </a:lnTo>
                    <a:lnTo>
                      <a:pt x="257" y="240"/>
                    </a:lnTo>
                    <a:lnTo>
                      <a:pt x="269" y="228"/>
                    </a:lnTo>
                    <a:lnTo>
                      <a:pt x="269" y="222"/>
                    </a:lnTo>
                    <a:lnTo>
                      <a:pt x="275" y="216"/>
                    </a:lnTo>
                    <a:lnTo>
                      <a:pt x="275" y="210"/>
                    </a:lnTo>
                    <a:lnTo>
                      <a:pt x="281" y="204"/>
                    </a:lnTo>
                    <a:lnTo>
                      <a:pt x="287" y="198"/>
                    </a:lnTo>
                    <a:lnTo>
                      <a:pt x="293" y="192"/>
                    </a:lnTo>
                    <a:lnTo>
                      <a:pt x="293" y="186"/>
                    </a:lnTo>
                    <a:lnTo>
                      <a:pt x="299" y="180"/>
                    </a:lnTo>
                    <a:lnTo>
                      <a:pt x="311" y="168"/>
                    </a:lnTo>
                    <a:lnTo>
                      <a:pt x="311" y="162"/>
                    </a:lnTo>
                    <a:lnTo>
                      <a:pt x="317" y="156"/>
                    </a:lnTo>
                    <a:lnTo>
                      <a:pt x="323" y="150"/>
                    </a:lnTo>
                    <a:lnTo>
                      <a:pt x="329" y="144"/>
                    </a:lnTo>
                    <a:lnTo>
                      <a:pt x="341" y="132"/>
                    </a:lnTo>
                    <a:lnTo>
                      <a:pt x="341" y="126"/>
                    </a:lnTo>
                    <a:lnTo>
                      <a:pt x="347" y="120"/>
                    </a:lnTo>
                    <a:lnTo>
                      <a:pt x="353" y="114"/>
                    </a:lnTo>
                    <a:lnTo>
                      <a:pt x="359" y="108"/>
                    </a:lnTo>
                    <a:lnTo>
                      <a:pt x="365" y="102"/>
                    </a:lnTo>
                    <a:lnTo>
                      <a:pt x="371" y="96"/>
                    </a:lnTo>
                    <a:lnTo>
                      <a:pt x="377" y="90"/>
                    </a:lnTo>
                    <a:lnTo>
                      <a:pt x="383" y="84"/>
                    </a:lnTo>
                    <a:lnTo>
                      <a:pt x="389" y="78"/>
                    </a:lnTo>
                    <a:lnTo>
                      <a:pt x="395" y="72"/>
                    </a:lnTo>
                    <a:lnTo>
                      <a:pt x="401" y="66"/>
                    </a:lnTo>
                    <a:lnTo>
                      <a:pt x="407" y="66"/>
                    </a:lnTo>
                    <a:lnTo>
                      <a:pt x="413" y="60"/>
                    </a:lnTo>
                    <a:lnTo>
                      <a:pt x="419" y="54"/>
                    </a:lnTo>
                    <a:lnTo>
                      <a:pt x="425" y="48"/>
                    </a:lnTo>
                    <a:lnTo>
                      <a:pt x="431" y="42"/>
                    </a:lnTo>
                    <a:lnTo>
                      <a:pt x="437" y="42"/>
                    </a:lnTo>
                    <a:lnTo>
                      <a:pt x="443" y="36"/>
                    </a:lnTo>
                    <a:lnTo>
                      <a:pt x="449" y="36"/>
                    </a:lnTo>
                    <a:lnTo>
                      <a:pt x="455" y="30"/>
                    </a:lnTo>
                    <a:lnTo>
                      <a:pt x="461" y="30"/>
                    </a:lnTo>
                    <a:lnTo>
                      <a:pt x="467" y="24"/>
                    </a:lnTo>
                    <a:lnTo>
                      <a:pt x="473" y="18"/>
                    </a:lnTo>
                    <a:lnTo>
                      <a:pt x="479" y="18"/>
                    </a:lnTo>
                    <a:lnTo>
                      <a:pt x="485" y="18"/>
                    </a:lnTo>
                    <a:lnTo>
                      <a:pt x="491" y="12"/>
                    </a:lnTo>
                    <a:lnTo>
                      <a:pt x="497" y="12"/>
                    </a:lnTo>
                    <a:lnTo>
                      <a:pt x="503" y="12"/>
                    </a:lnTo>
                    <a:lnTo>
                      <a:pt x="509" y="6"/>
                    </a:lnTo>
                    <a:lnTo>
                      <a:pt x="515" y="6"/>
                    </a:lnTo>
                    <a:lnTo>
                      <a:pt x="521" y="6"/>
                    </a:lnTo>
                    <a:lnTo>
                      <a:pt x="527" y="6"/>
                    </a:lnTo>
                    <a:lnTo>
                      <a:pt x="533" y="0"/>
                    </a:lnTo>
                    <a:lnTo>
                      <a:pt x="539" y="0"/>
                    </a:lnTo>
                    <a:lnTo>
                      <a:pt x="545" y="0"/>
                    </a:lnTo>
                    <a:lnTo>
                      <a:pt x="551" y="0"/>
                    </a:lnTo>
                    <a:lnTo>
                      <a:pt x="556" y="0"/>
                    </a:lnTo>
                    <a:lnTo>
                      <a:pt x="562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26" name="Freeform 42"/>
              <p:cNvSpPr>
                <a:spLocks/>
              </p:cNvSpPr>
              <p:nvPr/>
            </p:nvSpPr>
            <p:spPr bwMode="auto">
              <a:xfrm>
                <a:off x="3616" y="2366"/>
                <a:ext cx="507" cy="5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0"/>
                  </a:cxn>
                  <a:cxn ang="0">
                    <a:pos x="48" y="6"/>
                  </a:cxn>
                  <a:cxn ang="0">
                    <a:pos x="66" y="12"/>
                  </a:cxn>
                  <a:cxn ang="0">
                    <a:pos x="84" y="18"/>
                  </a:cxn>
                  <a:cxn ang="0">
                    <a:pos x="102" y="24"/>
                  </a:cxn>
                  <a:cxn ang="0">
                    <a:pos x="120" y="36"/>
                  </a:cxn>
                  <a:cxn ang="0">
                    <a:pos x="138" y="42"/>
                  </a:cxn>
                  <a:cxn ang="0">
                    <a:pos x="156" y="54"/>
                  </a:cxn>
                  <a:cxn ang="0">
                    <a:pos x="174" y="72"/>
                  </a:cxn>
                  <a:cxn ang="0">
                    <a:pos x="192" y="84"/>
                  </a:cxn>
                  <a:cxn ang="0">
                    <a:pos x="210" y="102"/>
                  </a:cxn>
                  <a:cxn ang="0">
                    <a:pos x="228" y="120"/>
                  </a:cxn>
                  <a:cxn ang="0">
                    <a:pos x="246" y="138"/>
                  </a:cxn>
                  <a:cxn ang="0">
                    <a:pos x="264" y="156"/>
                  </a:cxn>
                  <a:cxn ang="0">
                    <a:pos x="282" y="174"/>
                  </a:cxn>
                  <a:cxn ang="0">
                    <a:pos x="294" y="192"/>
                  </a:cxn>
                  <a:cxn ang="0">
                    <a:pos x="311" y="216"/>
                  </a:cxn>
                  <a:cxn ang="0">
                    <a:pos x="329" y="234"/>
                  </a:cxn>
                  <a:cxn ang="0">
                    <a:pos x="341" y="252"/>
                  </a:cxn>
                  <a:cxn ang="0">
                    <a:pos x="353" y="270"/>
                  </a:cxn>
                  <a:cxn ang="0">
                    <a:pos x="371" y="300"/>
                  </a:cxn>
                  <a:cxn ang="0">
                    <a:pos x="383" y="318"/>
                  </a:cxn>
                  <a:cxn ang="0">
                    <a:pos x="401" y="342"/>
                  </a:cxn>
                  <a:cxn ang="0">
                    <a:pos x="419" y="366"/>
                  </a:cxn>
                  <a:cxn ang="0">
                    <a:pos x="425" y="383"/>
                  </a:cxn>
                  <a:cxn ang="0">
                    <a:pos x="437" y="401"/>
                  </a:cxn>
                  <a:cxn ang="0">
                    <a:pos x="455" y="425"/>
                  </a:cxn>
                  <a:cxn ang="0">
                    <a:pos x="467" y="443"/>
                  </a:cxn>
                  <a:cxn ang="0">
                    <a:pos x="485" y="473"/>
                  </a:cxn>
                  <a:cxn ang="0">
                    <a:pos x="497" y="503"/>
                  </a:cxn>
                  <a:cxn ang="0">
                    <a:pos x="509" y="521"/>
                  </a:cxn>
                  <a:cxn ang="0">
                    <a:pos x="521" y="545"/>
                  </a:cxn>
                  <a:cxn ang="0">
                    <a:pos x="533" y="563"/>
                  </a:cxn>
                  <a:cxn ang="0">
                    <a:pos x="545" y="593"/>
                  </a:cxn>
                  <a:cxn ang="0">
                    <a:pos x="563" y="617"/>
                  </a:cxn>
                  <a:cxn ang="0">
                    <a:pos x="575" y="641"/>
                  </a:cxn>
                  <a:cxn ang="0">
                    <a:pos x="587" y="671"/>
                  </a:cxn>
                  <a:cxn ang="0">
                    <a:pos x="598" y="689"/>
                  </a:cxn>
                  <a:cxn ang="0">
                    <a:pos x="616" y="719"/>
                  </a:cxn>
                  <a:cxn ang="0">
                    <a:pos x="622" y="743"/>
                  </a:cxn>
                  <a:cxn ang="0">
                    <a:pos x="640" y="767"/>
                  </a:cxn>
                </a:cxnLst>
                <a:rect l="0" t="0" r="r" b="b"/>
                <a:pathLst>
                  <a:path w="646" h="779">
                    <a:moveTo>
                      <a:pt x="0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12"/>
                    </a:lnTo>
                    <a:lnTo>
                      <a:pt x="72" y="12"/>
                    </a:lnTo>
                    <a:lnTo>
                      <a:pt x="78" y="12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6" y="24"/>
                    </a:lnTo>
                    <a:lnTo>
                      <a:pt x="102" y="24"/>
                    </a:lnTo>
                    <a:lnTo>
                      <a:pt x="108" y="30"/>
                    </a:lnTo>
                    <a:lnTo>
                      <a:pt x="114" y="30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2" y="42"/>
                    </a:lnTo>
                    <a:lnTo>
                      <a:pt x="138" y="42"/>
                    </a:lnTo>
                    <a:lnTo>
                      <a:pt x="144" y="48"/>
                    </a:lnTo>
                    <a:lnTo>
                      <a:pt x="150" y="54"/>
                    </a:lnTo>
                    <a:lnTo>
                      <a:pt x="156" y="54"/>
                    </a:lnTo>
                    <a:lnTo>
                      <a:pt x="162" y="60"/>
                    </a:lnTo>
                    <a:lnTo>
                      <a:pt x="168" y="66"/>
                    </a:lnTo>
                    <a:lnTo>
                      <a:pt x="174" y="72"/>
                    </a:lnTo>
                    <a:lnTo>
                      <a:pt x="180" y="72"/>
                    </a:lnTo>
                    <a:lnTo>
                      <a:pt x="186" y="78"/>
                    </a:lnTo>
                    <a:lnTo>
                      <a:pt x="192" y="84"/>
                    </a:lnTo>
                    <a:lnTo>
                      <a:pt x="198" y="90"/>
                    </a:lnTo>
                    <a:lnTo>
                      <a:pt x="204" y="96"/>
                    </a:lnTo>
                    <a:lnTo>
                      <a:pt x="210" y="102"/>
                    </a:lnTo>
                    <a:lnTo>
                      <a:pt x="216" y="108"/>
                    </a:lnTo>
                    <a:lnTo>
                      <a:pt x="222" y="114"/>
                    </a:lnTo>
                    <a:lnTo>
                      <a:pt x="228" y="120"/>
                    </a:lnTo>
                    <a:lnTo>
                      <a:pt x="234" y="126"/>
                    </a:lnTo>
                    <a:lnTo>
                      <a:pt x="240" y="132"/>
                    </a:lnTo>
                    <a:lnTo>
                      <a:pt x="246" y="138"/>
                    </a:lnTo>
                    <a:lnTo>
                      <a:pt x="252" y="144"/>
                    </a:lnTo>
                    <a:lnTo>
                      <a:pt x="258" y="150"/>
                    </a:lnTo>
                    <a:lnTo>
                      <a:pt x="264" y="156"/>
                    </a:lnTo>
                    <a:lnTo>
                      <a:pt x="270" y="162"/>
                    </a:lnTo>
                    <a:lnTo>
                      <a:pt x="276" y="168"/>
                    </a:lnTo>
                    <a:lnTo>
                      <a:pt x="282" y="174"/>
                    </a:lnTo>
                    <a:lnTo>
                      <a:pt x="288" y="180"/>
                    </a:lnTo>
                    <a:lnTo>
                      <a:pt x="288" y="186"/>
                    </a:lnTo>
                    <a:lnTo>
                      <a:pt x="294" y="192"/>
                    </a:lnTo>
                    <a:lnTo>
                      <a:pt x="299" y="198"/>
                    </a:lnTo>
                    <a:lnTo>
                      <a:pt x="311" y="210"/>
                    </a:lnTo>
                    <a:lnTo>
                      <a:pt x="311" y="216"/>
                    </a:lnTo>
                    <a:lnTo>
                      <a:pt x="317" y="222"/>
                    </a:lnTo>
                    <a:lnTo>
                      <a:pt x="323" y="228"/>
                    </a:lnTo>
                    <a:lnTo>
                      <a:pt x="329" y="234"/>
                    </a:lnTo>
                    <a:lnTo>
                      <a:pt x="329" y="240"/>
                    </a:lnTo>
                    <a:lnTo>
                      <a:pt x="335" y="246"/>
                    </a:lnTo>
                    <a:lnTo>
                      <a:pt x="341" y="252"/>
                    </a:lnTo>
                    <a:lnTo>
                      <a:pt x="347" y="258"/>
                    </a:lnTo>
                    <a:lnTo>
                      <a:pt x="347" y="264"/>
                    </a:lnTo>
                    <a:lnTo>
                      <a:pt x="353" y="270"/>
                    </a:lnTo>
                    <a:lnTo>
                      <a:pt x="365" y="282"/>
                    </a:lnTo>
                    <a:lnTo>
                      <a:pt x="365" y="294"/>
                    </a:lnTo>
                    <a:lnTo>
                      <a:pt x="371" y="300"/>
                    </a:lnTo>
                    <a:lnTo>
                      <a:pt x="377" y="306"/>
                    </a:lnTo>
                    <a:lnTo>
                      <a:pt x="383" y="312"/>
                    </a:lnTo>
                    <a:lnTo>
                      <a:pt x="383" y="318"/>
                    </a:lnTo>
                    <a:lnTo>
                      <a:pt x="389" y="324"/>
                    </a:lnTo>
                    <a:lnTo>
                      <a:pt x="401" y="336"/>
                    </a:lnTo>
                    <a:lnTo>
                      <a:pt x="401" y="342"/>
                    </a:lnTo>
                    <a:lnTo>
                      <a:pt x="407" y="348"/>
                    </a:lnTo>
                    <a:lnTo>
                      <a:pt x="407" y="354"/>
                    </a:lnTo>
                    <a:lnTo>
                      <a:pt x="419" y="366"/>
                    </a:lnTo>
                    <a:lnTo>
                      <a:pt x="419" y="372"/>
                    </a:lnTo>
                    <a:lnTo>
                      <a:pt x="425" y="378"/>
                    </a:lnTo>
                    <a:lnTo>
                      <a:pt x="425" y="383"/>
                    </a:lnTo>
                    <a:lnTo>
                      <a:pt x="431" y="389"/>
                    </a:lnTo>
                    <a:lnTo>
                      <a:pt x="437" y="395"/>
                    </a:lnTo>
                    <a:lnTo>
                      <a:pt x="437" y="401"/>
                    </a:lnTo>
                    <a:lnTo>
                      <a:pt x="443" y="407"/>
                    </a:lnTo>
                    <a:lnTo>
                      <a:pt x="443" y="413"/>
                    </a:lnTo>
                    <a:lnTo>
                      <a:pt x="455" y="425"/>
                    </a:lnTo>
                    <a:lnTo>
                      <a:pt x="455" y="431"/>
                    </a:lnTo>
                    <a:lnTo>
                      <a:pt x="461" y="437"/>
                    </a:lnTo>
                    <a:lnTo>
                      <a:pt x="467" y="443"/>
                    </a:lnTo>
                    <a:lnTo>
                      <a:pt x="467" y="455"/>
                    </a:lnTo>
                    <a:lnTo>
                      <a:pt x="473" y="461"/>
                    </a:lnTo>
                    <a:lnTo>
                      <a:pt x="485" y="473"/>
                    </a:lnTo>
                    <a:lnTo>
                      <a:pt x="485" y="485"/>
                    </a:lnTo>
                    <a:lnTo>
                      <a:pt x="497" y="497"/>
                    </a:lnTo>
                    <a:lnTo>
                      <a:pt x="497" y="503"/>
                    </a:lnTo>
                    <a:lnTo>
                      <a:pt x="503" y="509"/>
                    </a:lnTo>
                    <a:lnTo>
                      <a:pt x="503" y="515"/>
                    </a:lnTo>
                    <a:lnTo>
                      <a:pt x="509" y="521"/>
                    </a:lnTo>
                    <a:lnTo>
                      <a:pt x="509" y="527"/>
                    </a:lnTo>
                    <a:lnTo>
                      <a:pt x="521" y="539"/>
                    </a:lnTo>
                    <a:lnTo>
                      <a:pt x="521" y="545"/>
                    </a:lnTo>
                    <a:lnTo>
                      <a:pt x="527" y="551"/>
                    </a:lnTo>
                    <a:lnTo>
                      <a:pt x="527" y="557"/>
                    </a:lnTo>
                    <a:lnTo>
                      <a:pt x="533" y="563"/>
                    </a:lnTo>
                    <a:lnTo>
                      <a:pt x="533" y="569"/>
                    </a:lnTo>
                    <a:lnTo>
                      <a:pt x="545" y="581"/>
                    </a:lnTo>
                    <a:lnTo>
                      <a:pt x="545" y="593"/>
                    </a:lnTo>
                    <a:lnTo>
                      <a:pt x="557" y="605"/>
                    </a:lnTo>
                    <a:lnTo>
                      <a:pt x="557" y="611"/>
                    </a:lnTo>
                    <a:lnTo>
                      <a:pt x="563" y="617"/>
                    </a:lnTo>
                    <a:lnTo>
                      <a:pt x="563" y="629"/>
                    </a:lnTo>
                    <a:lnTo>
                      <a:pt x="569" y="635"/>
                    </a:lnTo>
                    <a:lnTo>
                      <a:pt x="575" y="641"/>
                    </a:lnTo>
                    <a:lnTo>
                      <a:pt x="575" y="647"/>
                    </a:lnTo>
                    <a:lnTo>
                      <a:pt x="587" y="659"/>
                    </a:lnTo>
                    <a:lnTo>
                      <a:pt x="587" y="671"/>
                    </a:lnTo>
                    <a:lnTo>
                      <a:pt x="593" y="677"/>
                    </a:lnTo>
                    <a:lnTo>
                      <a:pt x="593" y="683"/>
                    </a:lnTo>
                    <a:lnTo>
                      <a:pt x="598" y="689"/>
                    </a:lnTo>
                    <a:lnTo>
                      <a:pt x="604" y="695"/>
                    </a:lnTo>
                    <a:lnTo>
                      <a:pt x="604" y="707"/>
                    </a:lnTo>
                    <a:lnTo>
                      <a:pt x="616" y="719"/>
                    </a:lnTo>
                    <a:lnTo>
                      <a:pt x="616" y="725"/>
                    </a:lnTo>
                    <a:lnTo>
                      <a:pt x="622" y="731"/>
                    </a:lnTo>
                    <a:lnTo>
                      <a:pt x="622" y="743"/>
                    </a:lnTo>
                    <a:lnTo>
                      <a:pt x="634" y="755"/>
                    </a:lnTo>
                    <a:lnTo>
                      <a:pt x="634" y="761"/>
                    </a:lnTo>
                    <a:lnTo>
                      <a:pt x="640" y="767"/>
                    </a:lnTo>
                    <a:lnTo>
                      <a:pt x="640" y="773"/>
                    </a:lnTo>
                    <a:lnTo>
                      <a:pt x="646" y="77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27" name="Freeform 43"/>
              <p:cNvSpPr>
                <a:spLocks/>
              </p:cNvSpPr>
              <p:nvPr/>
            </p:nvSpPr>
            <p:spPr bwMode="auto">
              <a:xfrm>
                <a:off x="4123" y="2920"/>
                <a:ext cx="409" cy="657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12" y="30"/>
                  </a:cxn>
                  <a:cxn ang="0">
                    <a:pos x="24" y="48"/>
                  </a:cxn>
                  <a:cxn ang="0">
                    <a:pos x="30" y="66"/>
                  </a:cxn>
                  <a:cxn ang="0">
                    <a:pos x="42" y="84"/>
                  </a:cxn>
                  <a:cxn ang="0">
                    <a:pos x="48" y="102"/>
                  </a:cxn>
                  <a:cxn ang="0">
                    <a:pos x="60" y="120"/>
                  </a:cxn>
                  <a:cxn ang="0">
                    <a:pos x="66" y="138"/>
                  </a:cxn>
                  <a:cxn ang="0">
                    <a:pos x="84" y="168"/>
                  </a:cxn>
                  <a:cxn ang="0">
                    <a:pos x="96" y="198"/>
                  </a:cxn>
                  <a:cxn ang="0">
                    <a:pos x="108" y="216"/>
                  </a:cxn>
                  <a:cxn ang="0">
                    <a:pos x="120" y="240"/>
                  </a:cxn>
                  <a:cxn ang="0">
                    <a:pos x="132" y="258"/>
                  </a:cxn>
                  <a:cxn ang="0">
                    <a:pos x="138" y="282"/>
                  </a:cxn>
                  <a:cxn ang="0">
                    <a:pos x="150" y="300"/>
                  </a:cxn>
                  <a:cxn ang="0">
                    <a:pos x="162" y="324"/>
                  </a:cxn>
                  <a:cxn ang="0">
                    <a:pos x="174" y="342"/>
                  </a:cxn>
                  <a:cxn ang="0">
                    <a:pos x="186" y="366"/>
                  </a:cxn>
                  <a:cxn ang="0">
                    <a:pos x="198" y="396"/>
                  </a:cxn>
                  <a:cxn ang="0">
                    <a:pos x="216" y="420"/>
                  </a:cxn>
                  <a:cxn ang="0">
                    <a:pos x="228" y="444"/>
                  </a:cxn>
                  <a:cxn ang="0">
                    <a:pos x="234" y="462"/>
                  </a:cxn>
                  <a:cxn ang="0">
                    <a:pos x="252" y="486"/>
                  </a:cxn>
                  <a:cxn ang="0">
                    <a:pos x="257" y="510"/>
                  </a:cxn>
                  <a:cxn ang="0">
                    <a:pos x="269" y="528"/>
                  </a:cxn>
                  <a:cxn ang="0">
                    <a:pos x="281" y="546"/>
                  </a:cxn>
                  <a:cxn ang="0">
                    <a:pos x="293" y="564"/>
                  </a:cxn>
                  <a:cxn ang="0">
                    <a:pos x="305" y="588"/>
                  </a:cxn>
                  <a:cxn ang="0">
                    <a:pos x="317" y="606"/>
                  </a:cxn>
                  <a:cxn ang="0">
                    <a:pos x="335" y="636"/>
                  </a:cxn>
                  <a:cxn ang="0">
                    <a:pos x="353" y="666"/>
                  </a:cxn>
                  <a:cxn ang="0">
                    <a:pos x="365" y="690"/>
                  </a:cxn>
                  <a:cxn ang="0">
                    <a:pos x="371" y="708"/>
                  </a:cxn>
                  <a:cxn ang="0">
                    <a:pos x="389" y="732"/>
                  </a:cxn>
                  <a:cxn ang="0">
                    <a:pos x="407" y="756"/>
                  </a:cxn>
                  <a:cxn ang="0">
                    <a:pos x="413" y="774"/>
                  </a:cxn>
                  <a:cxn ang="0">
                    <a:pos x="431" y="803"/>
                  </a:cxn>
                  <a:cxn ang="0">
                    <a:pos x="449" y="821"/>
                  </a:cxn>
                  <a:cxn ang="0">
                    <a:pos x="467" y="845"/>
                  </a:cxn>
                  <a:cxn ang="0">
                    <a:pos x="479" y="869"/>
                  </a:cxn>
                  <a:cxn ang="0">
                    <a:pos x="497" y="893"/>
                  </a:cxn>
                  <a:cxn ang="0">
                    <a:pos x="515" y="911"/>
                  </a:cxn>
                </a:cxnLst>
                <a:rect l="0" t="0" r="r" b="b"/>
                <a:pathLst>
                  <a:path w="521" h="923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78"/>
                    </a:lnTo>
                    <a:lnTo>
                      <a:pt x="42" y="84"/>
                    </a:lnTo>
                    <a:lnTo>
                      <a:pt x="42" y="90"/>
                    </a:lnTo>
                    <a:lnTo>
                      <a:pt x="48" y="96"/>
                    </a:lnTo>
                    <a:lnTo>
                      <a:pt x="48" y="102"/>
                    </a:lnTo>
                    <a:lnTo>
                      <a:pt x="54" y="108"/>
                    </a:lnTo>
                    <a:lnTo>
                      <a:pt x="54" y="114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6" y="132"/>
                    </a:lnTo>
                    <a:lnTo>
                      <a:pt x="66" y="138"/>
                    </a:lnTo>
                    <a:lnTo>
                      <a:pt x="78" y="150"/>
                    </a:lnTo>
                    <a:lnTo>
                      <a:pt x="78" y="162"/>
                    </a:lnTo>
                    <a:lnTo>
                      <a:pt x="84" y="168"/>
                    </a:lnTo>
                    <a:lnTo>
                      <a:pt x="84" y="174"/>
                    </a:lnTo>
                    <a:lnTo>
                      <a:pt x="96" y="186"/>
                    </a:lnTo>
                    <a:lnTo>
                      <a:pt x="96" y="198"/>
                    </a:lnTo>
                    <a:lnTo>
                      <a:pt x="102" y="204"/>
                    </a:lnTo>
                    <a:lnTo>
                      <a:pt x="102" y="210"/>
                    </a:lnTo>
                    <a:lnTo>
                      <a:pt x="108" y="216"/>
                    </a:lnTo>
                    <a:lnTo>
                      <a:pt x="114" y="222"/>
                    </a:lnTo>
                    <a:lnTo>
                      <a:pt x="114" y="234"/>
                    </a:lnTo>
                    <a:lnTo>
                      <a:pt x="120" y="240"/>
                    </a:lnTo>
                    <a:lnTo>
                      <a:pt x="120" y="246"/>
                    </a:lnTo>
                    <a:lnTo>
                      <a:pt x="126" y="252"/>
                    </a:lnTo>
                    <a:lnTo>
                      <a:pt x="132" y="258"/>
                    </a:lnTo>
                    <a:lnTo>
                      <a:pt x="132" y="264"/>
                    </a:lnTo>
                    <a:lnTo>
                      <a:pt x="138" y="270"/>
                    </a:lnTo>
                    <a:lnTo>
                      <a:pt x="138" y="282"/>
                    </a:lnTo>
                    <a:lnTo>
                      <a:pt x="144" y="288"/>
                    </a:lnTo>
                    <a:lnTo>
                      <a:pt x="150" y="294"/>
                    </a:lnTo>
                    <a:lnTo>
                      <a:pt x="150" y="300"/>
                    </a:lnTo>
                    <a:lnTo>
                      <a:pt x="156" y="306"/>
                    </a:lnTo>
                    <a:lnTo>
                      <a:pt x="156" y="318"/>
                    </a:lnTo>
                    <a:lnTo>
                      <a:pt x="162" y="324"/>
                    </a:lnTo>
                    <a:lnTo>
                      <a:pt x="168" y="330"/>
                    </a:lnTo>
                    <a:lnTo>
                      <a:pt x="168" y="336"/>
                    </a:lnTo>
                    <a:lnTo>
                      <a:pt x="174" y="342"/>
                    </a:lnTo>
                    <a:lnTo>
                      <a:pt x="174" y="354"/>
                    </a:lnTo>
                    <a:lnTo>
                      <a:pt x="180" y="360"/>
                    </a:lnTo>
                    <a:lnTo>
                      <a:pt x="186" y="366"/>
                    </a:lnTo>
                    <a:lnTo>
                      <a:pt x="186" y="372"/>
                    </a:lnTo>
                    <a:lnTo>
                      <a:pt x="198" y="384"/>
                    </a:lnTo>
                    <a:lnTo>
                      <a:pt x="198" y="396"/>
                    </a:lnTo>
                    <a:lnTo>
                      <a:pt x="210" y="408"/>
                    </a:lnTo>
                    <a:lnTo>
                      <a:pt x="210" y="414"/>
                    </a:lnTo>
                    <a:lnTo>
                      <a:pt x="216" y="420"/>
                    </a:lnTo>
                    <a:lnTo>
                      <a:pt x="216" y="432"/>
                    </a:lnTo>
                    <a:lnTo>
                      <a:pt x="222" y="438"/>
                    </a:lnTo>
                    <a:lnTo>
                      <a:pt x="228" y="444"/>
                    </a:lnTo>
                    <a:lnTo>
                      <a:pt x="228" y="450"/>
                    </a:lnTo>
                    <a:lnTo>
                      <a:pt x="234" y="456"/>
                    </a:lnTo>
                    <a:lnTo>
                      <a:pt x="234" y="462"/>
                    </a:lnTo>
                    <a:lnTo>
                      <a:pt x="240" y="468"/>
                    </a:lnTo>
                    <a:lnTo>
                      <a:pt x="240" y="474"/>
                    </a:lnTo>
                    <a:lnTo>
                      <a:pt x="252" y="486"/>
                    </a:lnTo>
                    <a:lnTo>
                      <a:pt x="252" y="492"/>
                    </a:lnTo>
                    <a:lnTo>
                      <a:pt x="257" y="498"/>
                    </a:lnTo>
                    <a:lnTo>
                      <a:pt x="257" y="510"/>
                    </a:lnTo>
                    <a:lnTo>
                      <a:pt x="263" y="516"/>
                    </a:lnTo>
                    <a:lnTo>
                      <a:pt x="269" y="522"/>
                    </a:lnTo>
                    <a:lnTo>
                      <a:pt x="269" y="528"/>
                    </a:lnTo>
                    <a:lnTo>
                      <a:pt x="275" y="534"/>
                    </a:lnTo>
                    <a:lnTo>
                      <a:pt x="275" y="540"/>
                    </a:lnTo>
                    <a:lnTo>
                      <a:pt x="281" y="546"/>
                    </a:lnTo>
                    <a:lnTo>
                      <a:pt x="281" y="552"/>
                    </a:lnTo>
                    <a:lnTo>
                      <a:pt x="287" y="558"/>
                    </a:lnTo>
                    <a:lnTo>
                      <a:pt x="293" y="564"/>
                    </a:lnTo>
                    <a:lnTo>
                      <a:pt x="293" y="576"/>
                    </a:lnTo>
                    <a:lnTo>
                      <a:pt x="299" y="582"/>
                    </a:lnTo>
                    <a:lnTo>
                      <a:pt x="305" y="588"/>
                    </a:lnTo>
                    <a:lnTo>
                      <a:pt x="305" y="594"/>
                    </a:lnTo>
                    <a:lnTo>
                      <a:pt x="311" y="600"/>
                    </a:lnTo>
                    <a:lnTo>
                      <a:pt x="317" y="606"/>
                    </a:lnTo>
                    <a:lnTo>
                      <a:pt x="317" y="618"/>
                    </a:lnTo>
                    <a:lnTo>
                      <a:pt x="323" y="624"/>
                    </a:lnTo>
                    <a:lnTo>
                      <a:pt x="335" y="636"/>
                    </a:lnTo>
                    <a:lnTo>
                      <a:pt x="335" y="648"/>
                    </a:lnTo>
                    <a:lnTo>
                      <a:pt x="341" y="654"/>
                    </a:lnTo>
                    <a:lnTo>
                      <a:pt x="353" y="666"/>
                    </a:lnTo>
                    <a:lnTo>
                      <a:pt x="353" y="678"/>
                    </a:lnTo>
                    <a:lnTo>
                      <a:pt x="359" y="684"/>
                    </a:lnTo>
                    <a:lnTo>
                      <a:pt x="365" y="690"/>
                    </a:lnTo>
                    <a:lnTo>
                      <a:pt x="365" y="696"/>
                    </a:lnTo>
                    <a:lnTo>
                      <a:pt x="371" y="702"/>
                    </a:lnTo>
                    <a:lnTo>
                      <a:pt x="371" y="708"/>
                    </a:lnTo>
                    <a:lnTo>
                      <a:pt x="377" y="714"/>
                    </a:lnTo>
                    <a:lnTo>
                      <a:pt x="389" y="726"/>
                    </a:lnTo>
                    <a:lnTo>
                      <a:pt x="389" y="732"/>
                    </a:lnTo>
                    <a:lnTo>
                      <a:pt x="395" y="738"/>
                    </a:lnTo>
                    <a:lnTo>
                      <a:pt x="395" y="744"/>
                    </a:lnTo>
                    <a:lnTo>
                      <a:pt x="407" y="756"/>
                    </a:lnTo>
                    <a:lnTo>
                      <a:pt x="407" y="762"/>
                    </a:lnTo>
                    <a:lnTo>
                      <a:pt x="413" y="768"/>
                    </a:lnTo>
                    <a:lnTo>
                      <a:pt x="413" y="774"/>
                    </a:lnTo>
                    <a:lnTo>
                      <a:pt x="419" y="780"/>
                    </a:lnTo>
                    <a:lnTo>
                      <a:pt x="431" y="792"/>
                    </a:lnTo>
                    <a:lnTo>
                      <a:pt x="431" y="803"/>
                    </a:lnTo>
                    <a:lnTo>
                      <a:pt x="437" y="809"/>
                    </a:lnTo>
                    <a:lnTo>
                      <a:pt x="443" y="815"/>
                    </a:lnTo>
                    <a:lnTo>
                      <a:pt x="449" y="821"/>
                    </a:lnTo>
                    <a:lnTo>
                      <a:pt x="455" y="827"/>
                    </a:lnTo>
                    <a:lnTo>
                      <a:pt x="455" y="833"/>
                    </a:lnTo>
                    <a:lnTo>
                      <a:pt x="467" y="845"/>
                    </a:lnTo>
                    <a:lnTo>
                      <a:pt x="467" y="851"/>
                    </a:lnTo>
                    <a:lnTo>
                      <a:pt x="479" y="863"/>
                    </a:lnTo>
                    <a:lnTo>
                      <a:pt x="479" y="869"/>
                    </a:lnTo>
                    <a:lnTo>
                      <a:pt x="485" y="875"/>
                    </a:lnTo>
                    <a:lnTo>
                      <a:pt x="497" y="887"/>
                    </a:lnTo>
                    <a:lnTo>
                      <a:pt x="497" y="893"/>
                    </a:lnTo>
                    <a:lnTo>
                      <a:pt x="503" y="899"/>
                    </a:lnTo>
                    <a:lnTo>
                      <a:pt x="509" y="905"/>
                    </a:lnTo>
                    <a:lnTo>
                      <a:pt x="515" y="911"/>
                    </a:lnTo>
                    <a:lnTo>
                      <a:pt x="515" y="917"/>
                    </a:lnTo>
                    <a:lnTo>
                      <a:pt x="521" y="92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28" name="Freeform 44"/>
              <p:cNvSpPr>
                <a:spLocks/>
              </p:cNvSpPr>
              <p:nvPr/>
            </p:nvSpPr>
            <p:spPr bwMode="auto">
              <a:xfrm>
                <a:off x="4532" y="3577"/>
                <a:ext cx="385" cy="197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8" y="24"/>
                  </a:cxn>
                  <a:cxn ang="0">
                    <a:pos x="30" y="36"/>
                  </a:cxn>
                  <a:cxn ang="0">
                    <a:pos x="41" y="54"/>
                  </a:cxn>
                  <a:cxn ang="0">
                    <a:pos x="53" y="66"/>
                  </a:cxn>
                  <a:cxn ang="0">
                    <a:pos x="65" y="78"/>
                  </a:cxn>
                  <a:cxn ang="0">
                    <a:pos x="77" y="90"/>
                  </a:cxn>
                  <a:cxn ang="0">
                    <a:pos x="89" y="102"/>
                  </a:cxn>
                  <a:cxn ang="0">
                    <a:pos x="101" y="114"/>
                  </a:cxn>
                  <a:cxn ang="0">
                    <a:pos x="113" y="126"/>
                  </a:cxn>
                  <a:cxn ang="0">
                    <a:pos x="125" y="138"/>
                  </a:cxn>
                  <a:cxn ang="0">
                    <a:pos x="137" y="150"/>
                  </a:cxn>
                  <a:cxn ang="0">
                    <a:pos x="149" y="162"/>
                  </a:cxn>
                  <a:cxn ang="0">
                    <a:pos x="161" y="168"/>
                  </a:cxn>
                  <a:cxn ang="0">
                    <a:pos x="173" y="180"/>
                  </a:cxn>
                  <a:cxn ang="0">
                    <a:pos x="185" y="186"/>
                  </a:cxn>
                  <a:cxn ang="0">
                    <a:pos x="197" y="198"/>
                  </a:cxn>
                  <a:cxn ang="0">
                    <a:pos x="209" y="204"/>
                  </a:cxn>
                  <a:cxn ang="0">
                    <a:pos x="221" y="210"/>
                  </a:cxn>
                  <a:cxn ang="0">
                    <a:pos x="233" y="222"/>
                  </a:cxn>
                  <a:cxn ang="0">
                    <a:pos x="245" y="228"/>
                  </a:cxn>
                  <a:cxn ang="0">
                    <a:pos x="257" y="234"/>
                  </a:cxn>
                  <a:cxn ang="0">
                    <a:pos x="269" y="240"/>
                  </a:cxn>
                  <a:cxn ang="0">
                    <a:pos x="281" y="246"/>
                  </a:cxn>
                  <a:cxn ang="0">
                    <a:pos x="293" y="252"/>
                  </a:cxn>
                  <a:cxn ang="0">
                    <a:pos x="305" y="252"/>
                  </a:cxn>
                  <a:cxn ang="0">
                    <a:pos x="317" y="258"/>
                  </a:cxn>
                  <a:cxn ang="0">
                    <a:pos x="329" y="264"/>
                  </a:cxn>
                  <a:cxn ang="0">
                    <a:pos x="340" y="264"/>
                  </a:cxn>
                  <a:cxn ang="0">
                    <a:pos x="352" y="270"/>
                  </a:cxn>
                  <a:cxn ang="0">
                    <a:pos x="364" y="270"/>
                  </a:cxn>
                  <a:cxn ang="0">
                    <a:pos x="376" y="276"/>
                  </a:cxn>
                  <a:cxn ang="0">
                    <a:pos x="388" y="276"/>
                  </a:cxn>
                  <a:cxn ang="0">
                    <a:pos x="400" y="276"/>
                  </a:cxn>
                  <a:cxn ang="0">
                    <a:pos x="412" y="276"/>
                  </a:cxn>
                  <a:cxn ang="0">
                    <a:pos x="424" y="276"/>
                  </a:cxn>
                  <a:cxn ang="0">
                    <a:pos x="436" y="276"/>
                  </a:cxn>
                  <a:cxn ang="0">
                    <a:pos x="448" y="276"/>
                  </a:cxn>
                  <a:cxn ang="0">
                    <a:pos x="460" y="276"/>
                  </a:cxn>
                  <a:cxn ang="0">
                    <a:pos x="472" y="276"/>
                  </a:cxn>
                  <a:cxn ang="0">
                    <a:pos x="484" y="276"/>
                  </a:cxn>
                </a:cxnLst>
                <a:rect l="0" t="0" r="r" b="b"/>
                <a:pathLst>
                  <a:path w="490" h="276">
                    <a:moveTo>
                      <a:pt x="0" y="0"/>
                    </a:moveTo>
                    <a:lnTo>
                      <a:pt x="6" y="6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41" y="48"/>
                    </a:lnTo>
                    <a:lnTo>
                      <a:pt x="41" y="54"/>
                    </a:lnTo>
                    <a:lnTo>
                      <a:pt x="47" y="60"/>
                    </a:lnTo>
                    <a:lnTo>
                      <a:pt x="53" y="66"/>
                    </a:lnTo>
                    <a:lnTo>
                      <a:pt x="59" y="72"/>
                    </a:lnTo>
                    <a:lnTo>
                      <a:pt x="65" y="78"/>
                    </a:lnTo>
                    <a:lnTo>
                      <a:pt x="71" y="84"/>
                    </a:lnTo>
                    <a:lnTo>
                      <a:pt x="77" y="90"/>
                    </a:lnTo>
                    <a:lnTo>
                      <a:pt x="83" y="96"/>
                    </a:lnTo>
                    <a:lnTo>
                      <a:pt x="89" y="102"/>
                    </a:lnTo>
                    <a:lnTo>
                      <a:pt x="95" y="108"/>
                    </a:lnTo>
                    <a:lnTo>
                      <a:pt x="101" y="114"/>
                    </a:lnTo>
                    <a:lnTo>
                      <a:pt x="107" y="120"/>
                    </a:lnTo>
                    <a:lnTo>
                      <a:pt x="113" y="126"/>
                    </a:lnTo>
                    <a:lnTo>
                      <a:pt x="119" y="132"/>
                    </a:lnTo>
                    <a:lnTo>
                      <a:pt x="125" y="138"/>
                    </a:lnTo>
                    <a:lnTo>
                      <a:pt x="131" y="144"/>
                    </a:lnTo>
                    <a:lnTo>
                      <a:pt x="137" y="150"/>
                    </a:lnTo>
                    <a:lnTo>
                      <a:pt x="143" y="156"/>
                    </a:lnTo>
                    <a:lnTo>
                      <a:pt x="149" y="162"/>
                    </a:lnTo>
                    <a:lnTo>
                      <a:pt x="155" y="162"/>
                    </a:lnTo>
                    <a:lnTo>
                      <a:pt x="161" y="168"/>
                    </a:lnTo>
                    <a:lnTo>
                      <a:pt x="167" y="174"/>
                    </a:lnTo>
                    <a:lnTo>
                      <a:pt x="173" y="180"/>
                    </a:lnTo>
                    <a:lnTo>
                      <a:pt x="179" y="186"/>
                    </a:lnTo>
                    <a:lnTo>
                      <a:pt x="185" y="186"/>
                    </a:lnTo>
                    <a:lnTo>
                      <a:pt x="191" y="192"/>
                    </a:lnTo>
                    <a:lnTo>
                      <a:pt x="197" y="198"/>
                    </a:lnTo>
                    <a:lnTo>
                      <a:pt x="203" y="198"/>
                    </a:lnTo>
                    <a:lnTo>
                      <a:pt x="209" y="204"/>
                    </a:lnTo>
                    <a:lnTo>
                      <a:pt x="215" y="210"/>
                    </a:lnTo>
                    <a:lnTo>
                      <a:pt x="221" y="210"/>
                    </a:lnTo>
                    <a:lnTo>
                      <a:pt x="227" y="216"/>
                    </a:lnTo>
                    <a:lnTo>
                      <a:pt x="233" y="222"/>
                    </a:lnTo>
                    <a:lnTo>
                      <a:pt x="239" y="222"/>
                    </a:lnTo>
                    <a:lnTo>
                      <a:pt x="245" y="228"/>
                    </a:lnTo>
                    <a:lnTo>
                      <a:pt x="251" y="228"/>
                    </a:lnTo>
                    <a:lnTo>
                      <a:pt x="257" y="234"/>
                    </a:lnTo>
                    <a:lnTo>
                      <a:pt x="263" y="234"/>
                    </a:lnTo>
                    <a:lnTo>
                      <a:pt x="269" y="240"/>
                    </a:lnTo>
                    <a:lnTo>
                      <a:pt x="275" y="240"/>
                    </a:lnTo>
                    <a:lnTo>
                      <a:pt x="281" y="246"/>
                    </a:lnTo>
                    <a:lnTo>
                      <a:pt x="287" y="246"/>
                    </a:lnTo>
                    <a:lnTo>
                      <a:pt x="293" y="252"/>
                    </a:lnTo>
                    <a:lnTo>
                      <a:pt x="299" y="252"/>
                    </a:lnTo>
                    <a:lnTo>
                      <a:pt x="305" y="252"/>
                    </a:lnTo>
                    <a:lnTo>
                      <a:pt x="311" y="258"/>
                    </a:lnTo>
                    <a:lnTo>
                      <a:pt x="317" y="258"/>
                    </a:lnTo>
                    <a:lnTo>
                      <a:pt x="323" y="258"/>
                    </a:lnTo>
                    <a:lnTo>
                      <a:pt x="329" y="264"/>
                    </a:lnTo>
                    <a:lnTo>
                      <a:pt x="335" y="264"/>
                    </a:lnTo>
                    <a:lnTo>
                      <a:pt x="340" y="264"/>
                    </a:lnTo>
                    <a:lnTo>
                      <a:pt x="346" y="270"/>
                    </a:lnTo>
                    <a:lnTo>
                      <a:pt x="352" y="270"/>
                    </a:lnTo>
                    <a:lnTo>
                      <a:pt x="358" y="270"/>
                    </a:lnTo>
                    <a:lnTo>
                      <a:pt x="364" y="270"/>
                    </a:lnTo>
                    <a:lnTo>
                      <a:pt x="370" y="270"/>
                    </a:lnTo>
                    <a:lnTo>
                      <a:pt x="376" y="276"/>
                    </a:lnTo>
                    <a:lnTo>
                      <a:pt x="382" y="276"/>
                    </a:lnTo>
                    <a:lnTo>
                      <a:pt x="388" y="276"/>
                    </a:lnTo>
                    <a:lnTo>
                      <a:pt x="394" y="276"/>
                    </a:lnTo>
                    <a:lnTo>
                      <a:pt x="400" y="276"/>
                    </a:lnTo>
                    <a:lnTo>
                      <a:pt x="406" y="276"/>
                    </a:lnTo>
                    <a:lnTo>
                      <a:pt x="412" y="276"/>
                    </a:lnTo>
                    <a:lnTo>
                      <a:pt x="418" y="276"/>
                    </a:lnTo>
                    <a:lnTo>
                      <a:pt x="424" y="276"/>
                    </a:lnTo>
                    <a:lnTo>
                      <a:pt x="430" y="276"/>
                    </a:lnTo>
                    <a:lnTo>
                      <a:pt x="436" y="276"/>
                    </a:lnTo>
                    <a:lnTo>
                      <a:pt x="442" y="276"/>
                    </a:lnTo>
                    <a:lnTo>
                      <a:pt x="448" y="276"/>
                    </a:lnTo>
                    <a:lnTo>
                      <a:pt x="454" y="276"/>
                    </a:lnTo>
                    <a:lnTo>
                      <a:pt x="460" y="276"/>
                    </a:lnTo>
                    <a:lnTo>
                      <a:pt x="466" y="276"/>
                    </a:lnTo>
                    <a:lnTo>
                      <a:pt x="472" y="276"/>
                    </a:lnTo>
                    <a:lnTo>
                      <a:pt x="478" y="276"/>
                    </a:lnTo>
                    <a:lnTo>
                      <a:pt x="484" y="276"/>
                    </a:lnTo>
                    <a:lnTo>
                      <a:pt x="490" y="27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1229" name="Line 45"/>
              <p:cNvSpPr>
                <a:spLocks noChangeShapeType="1"/>
              </p:cNvSpPr>
              <p:nvPr/>
            </p:nvSpPr>
            <p:spPr bwMode="auto">
              <a:xfrm>
                <a:off x="4883" y="3737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graphicFrame>
            <p:nvGraphicFramePr>
              <p:cNvPr id="259073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2872472"/>
                  </p:ext>
                </p:extLst>
              </p:nvPr>
            </p:nvGraphicFramePr>
            <p:xfrm>
              <a:off x="4763" y="3804"/>
              <a:ext cx="241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9522" name="Równanie" r:id="rId3" imgW="279360" imgH="215640" progId="Equation.3">
                      <p:embed/>
                    </p:oleObj>
                  </mc:Choice>
                  <mc:Fallback>
                    <p:oleObj name="Równanie" r:id="rId3" imgW="279360" imgH="215640" progId="Equation.3">
                      <p:embed/>
                      <p:pic>
                        <p:nvPicPr>
                          <p:cNvPr id="0" name="Picture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63" y="3804"/>
                            <a:ext cx="241" cy="16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339966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074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6901425"/>
                  </p:ext>
                </p:extLst>
              </p:nvPr>
            </p:nvGraphicFramePr>
            <p:xfrm>
              <a:off x="4905" y="3607"/>
              <a:ext cx="157" cy="1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9523" name="Równanie" r:id="rId5" imgW="152280" imgH="203040" progId="Equation.3">
                      <p:embed/>
                    </p:oleObj>
                  </mc:Choice>
                  <mc:Fallback>
                    <p:oleObj name="Równanie" r:id="rId5" imgW="152280" imgH="20304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05" y="3607"/>
                            <a:ext cx="157" cy="19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339966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075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0311305"/>
                  </p:ext>
                </p:extLst>
              </p:nvPr>
            </p:nvGraphicFramePr>
            <p:xfrm>
              <a:off x="2918" y="2123"/>
              <a:ext cx="341" cy="1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9524" name="Równanie" r:id="rId7" imgW="393480" imgH="253800" progId="Equation.3">
                      <p:embed/>
                    </p:oleObj>
                  </mc:Choice>
                  <mc:Fallback>
                    <p:oleObj name="Równanie" r:id="rId7" imgW="393480" imgH="2538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8" y="2123"/>
                            <a:ext cx="341" cy="19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66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1233" name="Rectangle 49"/>
              <p:cNvSpPr>
                <a:spLocks noChangeArrowheads="1"/>
              </p:cNvSpPr>
              <p:nvPr/>
            </p:nvSpPr>
            <p:spPr bwMode="auto">
              <a:xfrm>
                <a:off x="2653" y="2103"/>
                <a:ext cx="2409" cy="1871"/>
              </a:xfrm>
              <a:prstGeom prst="rect">
                <a:avLst/>
              </a:prstGeom>
              <a:noFill/>
              <a:ln w="19050">
                <a:solidFill>
                  <a:srgbClr val="33996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graphicFrame>
            <p:nvGraphicFramePr>
              <p:cNvPr id="259076" name="Object 4"/>
              <p:cNvGraphicFramePr>
                <a:graphicFrameLocks noChangeAspect="1"/>
              </p:cNvGraphicFramePr>
              <p:nvPr/>
            </p:nvGraphicFramePr>
            <p:xfrm>
              <a:off x="2769" y="3748"/>
              <a:ext cx="134" cy="1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9525" name="Równanie" r:id="rId9" imgW="126720" imgH="177480" progId="Equation.3">
                      <p:embed/>
                    </p:oleObj>
                  </mc:Choice>
                  <mc:Fallback>
                    <p:oleObj name="Równanie" r:id="rId9" imgW="126720" imgH="177480" progId="Equation.3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69" y="3748"/>
                            <a:ext cx="134" cy="17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339966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59072" name="Object 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5226783"/>
                </p:ext>
              </p:extLst>
            </p:nvPr>
          </p:nvGraphicFramePr>
          <p:xfrm>
            <a:off x="6167079" y="3753644"/>
            <a:ext cx="2671762" cy="1262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526" name="Równanie" r:id="rId11" imgW="1612800" imgH="761760" progId="Equation.3">
                    <p:embed/>
                  </p:oleObj>
                </mc:Choice>
                <mc:Fallback>
                  <p:oleObj name="Równanie" r:id="rId11" imgW="1612800" imgH="761760" progId="Equation.3">
                    <p:embed/>
                    <p:pic>
                      <p:nvPicPr>
                        <p:cNvPr id="0" name="Picture 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7079" y="3753644"/>
                          <a:ext cx="2671762" cy="12620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4" name="Picture 22" descr="http://bridportcab.org/wp-content/uploads/2013/09/Work-in-Progress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78815" y="5012903"/>
              <a:ext cx="1080120" cy="1080120"/>
            </a:xfrm>
            <a:prstGeom prst="rect">
              <a:avLst/>
            </a:prstGeom>
            <a:noFill/>
          </p:spPr>
        </p:pic>
      </p:grpSp>
      <p:sp>
        <p:nvSpPr>
          <p:cNvPr id="221237" name="Text Box 53"/>
          <p:cNvSpPr txBox="1">
            <a:spLocks noChangeArrowheads="1"/>
          </p:cNvSpPr>
          <p:nvPr/>
        </p:nvSpPr>
        <p:spPr bwMode="auto">
          <a:xfrm>
            <a:off x="984073" y="650267"/>
            <a:ext cx="5740972" cy="6485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Spostrzeżenie:</a:t>
            </a:r>
            <a:r>
              <a:rPr lang="pl-PL" sz="1800" b="1" dirty="0" smtClean="0">
                <a:solidFill>
                  <a:schemeClr val="tx1"/>
                </a:solidFill>
              </a:rPr>
              <a:t> widmowa gęstość mocy kodu bipolarnego</a:t>
            </a:r>
            <a:br>
              <a:rPr lang="pl-PL" sz="1800" b="1" dirty="0" smtClean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>jest proporcjonalna do kwadratu cha-ki a-cz impulsu.</a:t>
            </a:r>
            <a:endParaRPr lang="pl-PL" sz="2800" dirty="0"/>
          </a:p>
        </p:txBody>
      </p:sp>
      <p:graphicFrame>
        <p:nvGraphicFramePr>
          <p:cNvPr id="55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117316"/>
              </p:ext>
            </p:extLst>
          </p:nvPr>
        </p:nvGraphicFramePr>
        <p:xfrm>
          <a:off x="984073" y="1461293"/>
          <a:ext cx="52165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27" name="Równanie" r:id="rId14" imgW="3200400" imgH="469800" progId="Equation.3">
                  <p:embed/>
                </p:oleObj>
              </mc:Choice>
              <mc:Fallback>
                <p:oleObj name="Równanie" r:id="rId14" imgW="32004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073" y="1461293"/>
                        <a:ext cx="5216525" cy="766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6562792" y="925552"/>
            <a:ext cx="2544584" cy="1656517"/>
            <a:chOff x="6974694" y="628952"/>
            <a:chExt cx="2544584" cy="1656517"/>
          </a:xfrm>
        </p:grpSpPr>
        <p:pic>
          <p:nvPicPr>
            <p:cNvPr id="52" name="Picture 22" descr="http://bridportcab.org/wp-content/uploads/2013/09/Work-in-Progress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827242" y="628952"/>
              <a:ext cx="783265" cy="783265"/>
            </a:xfrm>
            <a:prstGeom prst="rect">
              <a:avLst/>
            </a:prstGeom>
            <a:noFill/>
          </p:spPr>
        </p:pic>
        <p:sp>
          <p:nvSpPr>
            <p:cNvPr id="58" name="Text Box 53"/>
            <p:cNvSpPr txBox="1">
              <a:spLocks noChangeArrowheads="1"/>
            </p:cNvSpPr>
            <p:nvPr/>
          </p:nvSpPr>
          <p:spPr bwMode="auto">
            <a:xfrm>
              <a:off x="6974694" y="1544624"/>
              <a:ext cx="2544584" cy="740845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l"/>
              <a:r>
                <a:rPr lang="pl-PL" sz="1400" b="1" dirty="0" smtClean="0">
                  <a:solidFill>
                    <a:schemeClr val="tx1"/>
                  </a:solidFill>
                </a:rPr>
                <a:t>Udowodnij </a:t>
              </a:r>
              <a:r>
                <a:rPr lang="pl-PL" sz="1400" b="1" dirty="0" smtClean="0">
                  <a:solidFill>
                    <a:srgbClr val="FF0000"/>
                  </a:solidFill>
                </a:rPr>
                <a:t>spostrzeżenie</a:t>
              </a:r>
              <a:r>
                <a:rPr lang="pl-PL" sz="1400" b="1" dirty="0">
                  <a:solidFill>
                    <a:schemeClr val="tx1"/>
                  </a:solidFill>
                </a:rPr>
                <a:t/>
              </a:r>
              <a:br>
                <a:rPr lang="pl-PL" sz="1400" b="1" dirty="0">
                  <a:solidFill>
                    <a:schemeClr val="tx1"/>
                  </a:solidFill>
                </a:rPr>
              </a:br>
              <a:r>
                <a:rPr lang="pl-PL" sz="1400" b="1" dirty="0" smtClean="0">
                  <a:solidFill>
                    <a:schemeClr val="tx1"/>
                  </a:solidFill>
                </a:rPr>
                <a:t>dla dowolnego kształtu</a:t>
              </a:r>
              <a:br>
                <a:rPr lang="pl-PL" sz="1400" b="1" dirty="0" smtClean="0">
                  <a:solidFill>
                    <a:schemeClr val="tx1"/>
                  </a:solidFill>
                </a:rPr>
              </a:br>
              <a:r>
                <a:rPr lang="pl-PL" sz="1400" b="1" dirty="0" smtClean="0">
                  <a:solidFill>
                    <a:schemeClr val="tx1"/>
                  </a:solidFill>
                </a:rPr>
                <a:t>impulsów </a:t>
              </a:r>
              <a:r>
                <a:rPr lang="pl-PL" sz="1400" b="1" i="1" dirty="0" smtClean="0">
                  <a:solidFill>
                    <a:schemeClr val="tx1"/>
                  </a:solidFill>
                </a:rPr>
                <a:t>r</a:t>
              </a:r>
              <a:r>
                <a:rPr lang="pl-PL" sz="1400" b="1" baseline="-25000" dirty="0" smtClean="0">
                  <a:solidFill>
                    <a:schemeClr val="tx1"/>
                  </a:solidFill>
                </a:rPr>
                <a:t>0</a:t>
              </a:r>
              <a:r>
                <a:rPr lang="pl-PL" sz="1400" b="1" dirty="0" smtClean="0">
                  <a:solidFill>
                    <a:schemeClr val="tx1"/>
                  </a:solidFill>
                </a:rPr>
                <a:t>(</a:t>
              </a:r>
              <a:r>
                <a:rPr lang="pl-PL" sz="1400" b="1" i="1" dirty="0" smtClean="0">
                  <a:solidFill>
                    <a:schemeClr val="tx1"/>
                  </a:solidFill>
                </a:rPr>
                <a:t>t</a:t>
              </a:r>
              <a:r>
                <a:rPr lang="pl-PL" sz="1400" b="1" dirty="0" smtClean="0">
                  <a:solidFill>
                    <a:schemeClr val="tx1"/>
                  </a:solidFill>
                </a:rPr>
                <a:t>) = -</a:t>
              </a:r>
              <a:r>
                <a:rPr lang="pl-PL" sz="1400" b="1" i="1" dirty="0" smtClean="0">
                  <a:solidFill>
                    <a:schemeClr val="tx1"/>
                  </a:solidFill>
                </a:rPr>
                <a:t>r</a:t>
              </a:r>
              <a:r>
                <a:rPr lang="pl-PL" sz="1400" b="1" baseline="-25000" dirty="0" smtClean="0">
                  <a:solidFill>
                    <a:schemeClr val="tx1"/>
                  </a:solidFill>
                </a:rPr>
                <a:t>1</a:t>
              </a:r>
              <a:r>
                <a:rPr lang="pl-PL" sz="1400" b="1" dirty="0" smtClean="0">
                  <a:solidFill>
                    <a:schemeClr val="tx1"/>
                  </a:solidFill>
                </a:rPr>
                <a:t>(</a:t>
              </a:r>
              <a:r>
                <a:rPr lang="pl-PL" sz="1400" b="1" i="1" dirty="0" smtClean="0">
                  <a:solidFill>
                    <a:schemeClr val="tx1"/>
                  </a:solidFill>
                </a:rPr>
                <a:t>t</a:t>
              </a:r>
              <a:r>
                <a:rPr lang="pl-PL" sz="1400" b="1" dirty="0" smtClean="0">
                  <a:solidFill>
                    <a:schemeClr val="tx1"/>
                  </a:solidFill>
                </a:rPr>
                <a:t>) = </a:t>
              </a:r>
              <a:r>
                <a:rPr lang="pl-PL" sz="1400" b="1" i="1" dirty="0" smtClean="0">
                  <a:solidFill>
                    <a:schemeClr val="tx1"/>
                  </a:solidFill>
                </a:rPr>
                <a:t>+/-r(t</a:t>
              </a:r>
              <a:r>
                <a:rPr lang="pl-PL" sz="1400" b="1" dirty="0" smtClean="0">
                  <a:solidFill>
                    <a:schemeClr val="tx1"/>
                  </a:solidFill>
                </a:rPr>
                <a:t>)</a:t>
              </a:r>
              <a:r>
                <a:rPr lang="pl-PL" sz="1400" b="1" i="1" dirty="0" smtClean="0">
                  <a:solidFill>
                    <a:schemeClr val="tx1"/>
                  </a:solidFill>
                </a:rPr>
                <a:t>.</a:t>
              </a:r>
              <a:endParaRPr lang="pl-PL" sz="2000" i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Line 4"/>
          <p:cNvSpPr>
            <a:spLocks noChangeShapeType="1"/>
          </p:cNvSpPr>
          <p:nvPr/>
        </p:nvSpPr>
        <p:spPr bwMode="auto">
          <a:xfrm flipV="1">
            <a:off x="2051050" y="854075"/>
            <a:ext cx="0" cy="1403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graphicFrame>
        <p:nvGraphicFramePr>
          <p:cNvPr id="222290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600780"/>
              </p:ext>
            </p:extLst>
          </p:nvPr>
        </p:nvGraphicFramePr>
        <p:xfrm>
          <a:off x="1066800" y="2743200"/>
          <a:ext cx="66103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22" name="Equation" r:id="rId3" imgW="3695400" imgH="838080" progId="Equation.3">
                  <p:embed/>
                </p:oleObj>
              </mc:Choice>
              <mc:Fallback>
                <p:oleObj name="Equation" r:id="rId3" imgW="3695400" imgH="838080" progId="Equation.3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743200"/>
                        <a:ext cx="6610350" cy="11239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2320" name="Group 112"/>
          <p:cNvGrpSpPr>
            <a:grpSpLocks/>
          </p:cNvGrpSpPr>
          <p:nvPr/>
        </p:nvGrpSpPr>
        <p:grpSpPr bwMode="auto">
          <a:xfrm>
            <a:off x="1066800" y="3962401"/>
            <a:ext cx="5086350" cy="2670176"/>
            <a:chOff x="672" y="2496"/>
            <a:chExt cx="3204" cy="1682"/>
          </a:xfrm>
        </p:grpSpPr>
        <p:sp>
          <p:nvSpPr>
            <p:cNvPr id="222292" name="Line 84"/>
            <p:cNvSpPr>
              <a:spLocks noChangeShapeType="1"/>
            </p:cNvSpPr>
            <p:nvPr/>
          </p:nvSpPr>
          <p:spPr bwMode="auto">
            <a:xfrm>
              <a:off x="895" y="4025"/>
              <a:ext cx="289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293" name="Line 85"/>
            <p:cNvSpPr>
              <a:spLocks noChangeShapeType="1"/>
            </p:cNvSpPr>
            <p:nvPr/>
          </p:nvSpPr>
          <p:spPr bwMode="auto">
            <a:xfrm flipH="1" flipV="1">
              <a:off x="894" y="2501"/>
              <a:ext cx="1" cy="15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294" name="Freeform 86"/>
            <p:cNvSpPr>
              <a:spLocks/>
            </p:cNvSpPr>
            <p:nvPr/>
          </p:nvSpPr>
          <p:spPr bwMode="auto">
            <a:xfrm>
              <a:off x="895" y="2655"/>
              <a:ext cx="473" cy="87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9" y="12"/>
                </a:cxn>
                <a:cxn ang="0">
                  <a:pos x="47" y="24"/>
                </a:cxn>
                <a:cxn ang="0">
                  <a:pos x="65" y="48"/>
                </a:cxn>
                <a:cxn ang="0">
                  <a:pos x="83" y="72"/>
                </a:cxn>
                <a:cxn ang="0">
                  <a:pos x="95" y="90"/>
                </a:cxn>
                <a:cxn ang="0">
                  <a:pos x="101" y="114"/>
                </a:cxn>
                <a:cxn ang="0">
                  <a:pos x="113" y="132"/>
                </a:cxn>
                <a:cxn ang="0">
                  <a:pos x="125" y="156"/>
                </a:cxn>
                <a:cxn ang="0">
                  <a:pos x="131" y="180"/>
                </a:cxn>
                <a:cxn ang="0">
                  <a:pos x="143" y="198"/>
                </a:cxn>
                <a:cxn ang="0">
                  <a:pos x="149" y="228"/>
                </a:cxn>
                <a:cxn ang="0">
                  <a:pos x="161" y="252"/>
                </a:cxn>
                <a:cxn ang="0">
                  <a:pos x="167" y="282"/>
                </a:cxn>
                <a:cxn ang="0">
                  <a:pos x="179" y="306"/>
                </a:cxn>
                <a:cxn ang="0">
                  <a:pos x="185" y="336"/>
                </a:cxn>
                <a:cxn ang="0">
                  <a:pos x="197" y="372"/>
                </a:cxn>
                <a:cxn ang="0">
                  <a:pos x="203" y="396"/>
                </a:cxn>
                <a:cxn ang="0">
                  <a:pos x="215" y="432"/>
                </a:cxn>
                <a:cxn ang="0">
                  <a:pos x="221" y="467"/>
                </a:cxn>
                <a:cxn ang="0">
                  <a:pos x="233" y="497"/>
                </a:cxn>
                <a:cxn ang="0">
                  <a:pos x="239" y="533"/>
                </a:cxn>
                <a:cxn ang="0">
                  <a:pos x="251" y="563"/>
                </a:cxn>
                <a:cxn ang="0">
                  <a:pos x="257" y="605"/>
                </a:cxn>
                <a:cxn ang="0">
                  <a:pos x="269" y="635"/>
                </a:cxn>
                <a:cxn ang="0">
                  <a:pos x="275" y="677"/>
                </a:cxn>
                <a:cxn ang="0">
                  <a:pos x="287" y="719"/>
                </a:cxn>
                <a:cxn ang="0">
                  <a:pos x="293" y="749"/>
                </a:cxn>
                <a:cxn ang="0">
                  <a:pos x="305" y="791"/>
                </a:cxn>
                <a:cxn ang="0">
                  <a:pos x="311" y="833"/>
                </a:cxn>
                <a:cxn ang="0">
                  <a:pos x="323" y="863"/>
                </a:cxn>
                <a:cxn ang="0">
                  <a:pos x="328" y="905"/>
                </a:cxn>
                <a:cxn ang="0">
                  <a:pos x="340" y="941"/>
                </a:cxn>
                <a:cxn ang="0">
                  <a:pos x="346" y="983"/>
                </a:cxn>
                <a:cxn ang="0">
                  <a:pos x="358" y="1013"/>
                </a:cxn>
                <a:cxn ang="0">
                  <a:pos x="364" y="1055"/>
                </a:cxn>
                <a:cxn ang="0">
                  <a:pos x="376" y="1097"/>
                </a:cxn>
                <a:cxn ang="0">
                  <a:pos x="382" y="1127"/>
                </a:cxn>
                <a:cxn ang="0">
                  <a:pos x="394" y="1169"/>
                </a:cxn>
                <a:cxn ang="0">
                  <a:pos x="400" y="1211"/>
                </a:cxn>
                <a:cxn ang="0">
                  <a:pos x="412" y="1241"/>
                </a:cxn>
                <a:cxn ang="0">
                  <a:pos x="418" y="1283"/>
                </a:cxn>
              </a:cxnLst>
              <a:rect l="0" t="0" r="r" b="b"/>
              <a:pathLst>
                <a:path w="424" h="130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9" y="12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7" y="24"/>
                  </a:lnTo>
                  <a:lnTo>
                    <a:pt x="53" y="30"/>
                  </a:lnTo>
                  <a:lnTo>
                    <a:pt x="59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95" y="96"/>
                  </a:lnTo>
                  <a:lnTo>
                    <a:pt x="101" y="102"/>
                  </a:lnTo>
                  <a:lnTo>
                    <a:pt x="101" y="114"/>
                  </a:lnTo>
                  <a:lnTo>
                    <a:pt x="107" y="120"/>
                  </a:lnTo>
                  <a:lnTo>
                    <a:pt x="113" y="126"/>
                  </a:lnTo>
                  <a:lnTo>
                    <a:pt x="113" y="132"/>
                  </a:lnTo>
                  <a:lnTo>
                    <a:pt x="119" y="138"/>
                  </a:lnTo>
                  <a:lnTo>
                    <a:pt x="119" y="150"/>
                  </a:lnTo>
                  <a:lnTo>
                    <a:pt x="125" y="156"/>
                  </a:lnTo>
                  <a:lnTo>
                    <a:pt x="125" y="162"/>
                  </a:lnTo>
                  <a:lnTo>
                    <a:pt x="131" y="168"/>
                  </a:lnTo>
                  <a:lnTo>
                    <a:pt x="131" y="180"/>
                  </a:lnTo>
                  <a:lnTo>
                    <a:pt x="137" y="186"/>
                  </a:lnTo>
                  <a:lnTo>
                    <a:pt x="137" y="192"/>
                  </a:lnTo>
                  <a:lnTo>
                    <a:pt x="143" y="198"/>
                  </a:lnTo>
                  <a:lnTo>
                    <a:pt x="143" y="210"/>
                  </a:lnTo>
                  <a:lnTo>
                    <a:pt x="149" y="216"/>
                  </a:lnTo>
                  <a:lnTo>
                    <a:pt x="149" y="228"/>
                  </a:lnTo>
                  <a:lnTo>
                    <a:pt x="155" y="234"/>
                  </a:lnTo>
                  <a:lnTo>
                    <a:pt x="155" y="246"/>
                  </a:lnTo>
                  <a:lnTo>
                    <a:pt x="161" y="252"/>
                  </a:lnTo>
                  <a:lnTo>
                    <a:pt x="161" y="264"/>
                  </a:lnTo>
                  <a:lnTo>
                    <a:pt x="167" y="270"/>
                  </a:lnTo>
                  <a:lnTo>
                    <a:pt x="167" y="282"/>
                  </a:lnTo>
                  <a:lnTo>
                    <a:pt x="173" y="288"/>
                  </a:lnTo>
                  <a:lnTo>
                    <a:pt x="173" y="294"/>
                  </a:lnTo>
                  <a:lnTo>
                    <a:pt x="179" y="306"/>
                  </a:lnTo>
                  <a:lnTo>
                    <a:pt x="179" y="318"/>
                  </a:lnTo>
                  <a:lnTo>
                    <a:pt x="185" y="330"/>
                  </a:lnTo>
                  <a:lnTo>
                    <a:pt x="185" y="336"/>
                  </a:lnTo>
                  <a:lnTo>
                    <a:pt x="191" y="348"/>
                  </a:lnTo>
                  <a:lnTo>
                    <a:pt x="191" y="360"/>
                  </a:lnTo>
                  <a:lnTo>
                    <a:pt x="197" y="372"/>
                  </a:lnTo>
                  <a:lnTo>
                    <a:pt x="197" y="378"/>
                  </a:lnTo>
                  <a:lnTo>
                    <a:pt x="203" y="390"/>
                  </a:lnTo>
                  <a:lnTo>
                    <a:pt x="203" y="396"/>
                  </a:lnTo>
                  <a:lnTo>
                    <a:pt x="209" y="408"/>
                  </a:lnTo>
                  <a:lnTo>
                    <a:pt x="209" y="426"/>
                  </a:lnTo>
                  <a:lnTo>
                    <a:pt x="215" y="432"/>
                  </a:lnTo>
                  <a:lnTo>
                    <a:pt x="215" y="444"/>
                  </a:lnTo>
                  <a:lnTo>
                    <a:pt x="221" y="449"/>
                  </a:lnTo>
                  <a:lnTo>
                    <a:pt x="221" y="467"/>
                  </a:lnTo>
                  <a:lnTo>
                    <a:pt x="227" y="479"/>
                  </a:lnTo>
                  <a:lnTo>
                    <a:pt x="227" y="485"/>
                  </a:lnTo>
                  <a:lnTo>
                    <a:pt x="233" y="497"/>
                  </a:lnTo>
                  <a:lnTo>
                    <a:pt x="233" y="509"/>
                  </a:lnTo>
                  <a:lnTo>
                    <a:pt x="239" y="515"/>
                  </a:lnTo>
                  <a:lnTo>
                    <a:pt x="239" y="533"/>
                  </a:lnTo>
                  <a:lnTo>
                    <a:pt x="245" y="545"/>
                  </a:lnTo>
                  <a:lnTo>
                    <a:pt x="245" y="557"/>
                  </a:lnTo>
                  <a:lnTo>
                    <a:pt x="251" y="563"/>
                  </a:lnTo>
                  <a:lnTo>
                    <a:pt x="251" y="587"/>
                  </a:lnTo>
                  <a:lnTo>
                    <a:pt x="257" y="593"/>
                  </a:lnTo>
                  <a:lnTo>
                    <a:pt x="257" y="605"/>
                  </a:lnTo>
                  <a:lnTo>
                    <a:pt x="263" y="617"/>
                  </a:lnTo>
                  <a:lnTo>
                    <a:pt x="263" y="623"/>
                  </a:lnTo>
                  <a:lnTo>
                    <a:pt x="269" y="635"/>
                  </a:lnTo>
                  <a:lnTo>
                    <a:pt x="269" y="653"/>
                  </a:lnTo>
                  <a:lnTo>
                    <a:pt x="275" y="665"/>
                  </a:lnTo>
                  <a:lnTo>
                    <a:pt x="275" y="677"/>
                  </a:lnTo>
                  <a:lnTo>
                    <a:pt x="281" y="683"/>
                  </a:lnTo>
                  <a:lnTo>
                    <a:pt x="281" y="707"/>
                  </a:lnTo>
                  <a:lnTo>
                    <a:pt x="287" y="719"/>
                  </a:lnTo>
                  <a:lnTo>
                    <a:pt x="287" y="725"/>
                  </a:lnTo>
                  <a:lnTo>
                    <a:pt x="293" y="737"/>
                  </a:lnTo>
                  <a:lnTo>
                    <a:pt x="293" y="749"/>
                  </a:lnTo>
                  <a:lnTo>
                    <a:pt x="299" y="761"/>
                  </a:lnTo>
                  <a:lnTo>
                    <a:pt x="299" y="779"/>
                  </a:lnTo>
                  <a:lnTo>
                    <a:pt x="305" y="791"/>
                  </a:lnTo>
                  <a:lnTo>
                    <a:pt x="305" y="803"/>
                  </a:lnTo>
                  <a:lnTo>
                    <a:pt x="311" y="809"/>
                  </a:lnTo>
                  <a:lnTo>
                    <a:pt x="311" y="833"/>
                  </a:lnTo>
                  <a:lnTo>
                    <a:pt x="317" y="845"/>
                  </a:lnTo>
                  <a:lnTo>
                    <a:pt x="317" y="851"/>
                  </a:lnTo>
                  <a:lnTo>
                    <a:pt x="323" y="863"/>
                  </a:lnTo>
                  <a:lnTo>
                    <a:pt x="323" y="875"/>
                  </a:lnTo>
                  <a:lnTo>
                    <a:pt x="328" y="887"/>
                  </a:lnTo>
                  <a:lnTo>
                    <a:pt x="328" y="905"/>
                  </a:lnTo>
                  <a:lnTo>
                    <a:pt x="334" y="917"/>
                  </a:lnTo>
                  <a:lnTo>
                    <a:pt x="334" y="929"/>
                  </a:lnTo>
                  <a:lnTo>
                    <a:pt x="340" y="941"/>
                  </a:lnTo>
                  <a:lnTo>
                    <a:pt x="340" y="959"/>
                  </a:lnTo>
                  <a:lnTo>
                    <a:pt x="346" y="971"/>
                  </a:lnTo>
                  <a:lnTo>
                    <a:pt x="346" y="983"/>
                  </a:lnTo>
                  <a:lnTo>
                    <a:pt x="352" y="995"/>
                  </a:lnTo>
                  <a:lnTo>
                    <a:pt x="352" y="1001"/>
                  </a:lnTo>
                  <a:lnTo>
                    <a:pt x="358" y="1013"/>
                  </a:lnTo>
                  <a:lnTo>
                    <a:pt x="358" y="1037"/>
                  </a:lnTo>
                  <a:lnTo>
                    <a:pt x="364" y="1043"/>
                  </a:lnTo>
                  <a:lnTo>
                    <a:pt x="364" y="1055"/>
                  </a:lnTo>
                  <a:lnTo>
                    <a:pt x="370" y="1067"/>
                  </a:lnTo>
                  <a:lnTo>
                    <a:pt x="370" y="1085"/>
                  </a:lnTo>
                  <a:lnTo>
                    <a:pt x="376" y="1097"/>
                  </a:lnTo>
                  <a:lnTo>
                    <a:pt x="376" y="1109"/>
                  </a:lnTo>
                  <a:lnTo>
                    <a:pt x="382" y="1121"/>
                  </a:lnTo>
                  <a:lnTo>
                    <a:pt x="382" y="1127"/>
                  </a:lnTo>
                  <a:lnTo>
                    <a:pt x="388" y="1139"/>
                  </a:lnTo>
                  <a:lnTo>
                    <a:pt x="388" y="1163"/>
                  </a:lnTo>
                  <a:lnTo>
                    <a:pt x="394" y="1169"/>
                  </a:lnTo>
                  <a:lnTo>
                    <a:pt x="394" y="1181"/>
                  </a:lnTo>
                  <a:lnTo>
                    <a:pt x="400" y="1193"/>
                  </a:lnTo>
                  <a:lnTo>
                    <a:pt x="400" y="1211"/>
                  </a:lnTo>
                  <a:lnTo>
                    <a:pt x="406" y="1223"/>
                  </a:lnTo>
                  <a:lnTo>
                    <a:pt x="406" y="1229"/>
                  </a:lnTo>
                  <a:lnTo>
                    <a:pt x="412" y="1241"/>
                  </a:lnTo>
                  <a:lnTo>
                    <a:pt x="412" y="1253"/>
                  </a:lnTo>
                  <a:lnTo>
                    <a:pt x="418" y="1265"/>
                  </a:lnTo>
                  <a:lnTo>
                    <a:pt x="418" y="1283"/>
                  </a:lnTo>
                  <a:lnTo>
                    <a:pt x="424" y="1295"/>
                  </a:lnTo>
                  <a:lnTo>
                    <a:pt x="424" y="130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295" name="Freeform 87"/>
            <p:cNvSpPr>
              <a:spLocks/>
            </p:cNvSpPr>
            <p:nvPr/>
          </p:nvSpPr>
          <p:spPr bwMode="auto">
            <a:xfrm>
              <a:off x="1368" y="3525"/>
              <a:ext cx="628" cy="496"/>
            </a:xfrm>
            <a:custGeom>
              <a:avLst/>
              <a:gdLst/>
              <a:ahLst/>
              <a:cxnLst>
                <a:cxn ang="0">
                  <a:pos x="6" y="30"/>
                </a:cxn>
                <a:cxn ang="0">
                  <a:pos x="18" y="60"/>
                </a:cxn>
                <a:cxn ang="0">
                  <a:pos x="24" y="96"/>
                </a:cxn>
                <a:cxn ang="0">
                  <a:pos x="36" y="126"/>
                </a:cxn>
                <a:cxn ang="0">
                  <a:pos x="42" y="162"/>
                </a:cxn>
                <a:cxn ang="0">
                  <a:pos x="54" y="186"/>
                </a:cxn>
                <a:cxn ang="0">
                  <a:pos x="60" y="222"/>
                </a:cxn>
                <a:cxn ang="0">
                  <a:pos x="72" y="258"/>
                </a:cxn>
                <a:cxn ang="0">
                  <a:pos x="78" y="282"/>
                </a:cxn>
                <a:cxn ang="0">
                  <a:pos x="90" y="312"/>
                </a:cxn>
                <a:cxn ang="0">
                  <a:pos x="96" y="342"/>
                </a:cxn>
                <a:cxn ang="0">
                  <a:pos x="108" y="365"/>
                </a:cxn>
                <a:cxn ang="0">
                  <a:pos x="114" y="395"/>
                </a:cxn>
                <a:cxn ang="0">
                  <a:pos x="126" y="419"/>
                </a:cxn>
                <a:cxn ang="0">
                  <a:pos x="132" y="443"/>
                </a:cxn>
                <a:cxn ang="0">
                  <a:pos x="144" y="461"/>
                </a:cxn>
                <a:cxn ang="0">
                  <a:pos x="150" y="485"/>
                </a:cxn>
                <a:cxn ang="0">
                  <a:pos x="162" y="503"/>
                </a:cxn>
                <a:cxn ang="0">
                  <a:pos x="168" y="527"/>
                </a:cxn>
                <a:cxn ang="0">
                  <a:pos x="180" y="551"/>
                </a:cxn>
                <a:cxn ang="0">
                  <a:pos x="192" y="569"/>
                </a:cxn>
                <a:cxn ang="0">
                  <a:pos x="204" y="593"/>
                </a:cxn>
                <a:cxn ang="0">
                  <a:pos x="215" y="617"/>
                </a:cxn>
                <a:cxn ang="0">
                  <a:pos x="233" y="641"/>
                </a:cxn>
                <a:cxn ang="0">
                  <a:pos x="245" y="665"/>
                </a:cxn>
                <a:cxn ang="0">
                  <a:pos x="269" y="689"/>
                </a:cxn>
                <a:cxn ang="0">
                  <a:pos x="281" y="701"/>
                </a:cxn>
                <a:cxn ang="0">
                  <a:pos x="299" y="719"/>
                </a:cxn>
                <a:cxn ang="0">
                  <a:pos x="317" y="731"/>
                </a:cxn>
                <a:cxn ang="0">
                  <a:pos x="335" y="737"/>
                </a:cxn>
                <a:cxn ang="0">
                  <a:pos x="353" y="743"/>
                </a:cxn>
                <a:cxn ang="0">
                  <a:pos x="371" y="743"/>
                </a:cxn>
                <a:cxn ang="0">
                  <a:pos x="389" y="743"/>
                </a:cxn>
                <a:cxn ang="0">
                  <a:pos x="407" y="743"/>
                </a:cxn>
                <a:cxn ang="0">
                  <a:pos x="425" y="743"/>
                </a:cxn>
                <a:cxn ang="0">
                  <a:pos x="443" y="737"/>
                </a:cxn>
                <a:cxn ang="0">
                  <a:pos x="461" y="731"/>
                </a:cxn>
                <a:cxn ang="0">
                  <a:pos x="479" y="725"/>
                </a:cxn>
                <a:cxn ang="0">
                  <a:pos x="497" y="719"/>
                </a:cxn>
                <a:cxn ang="0">
                  <a:pos x="514" y="713"/>
                </a:cxn>
                <a:cxn ang="0">
                  <a:pos x="532" y="701"/>
                </a:cxn>
                <a:cxn ang="0">
                  <a:pos x="550" y="695"/>
                </a:cxn>
              </a:cxnLst>
              <a:rect l="0" t="0" r="r" b="b"/>
              <a:pathLst>
                <a:path w="562" h="743">
                  <a:moveTo>
                    <a:pt x="0" y="0"/>
                  </a:moveTo>
                  <a:lnTo>
                    <a:pt x="6" y="12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60"/>
                  </a:lnTo>
                  <a:lnTo>
                    <a:pt x="18" y="66"/>
                  </a:lnTo>
                  <a:lnTo>
                    <a:pt x="24" y="78"/>
                  </a:lnTo>
                  <a:lnTo>
                    <a:pt x="24" y="96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36" y="126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86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2"/>
                  </a:lnTo>
                  <a:lnTo>
                    <a:pt x="66" y="234"/>
                  </a:lnTo>
                  <a:lnTo>
                    <a:pt x="66" y="246"/>
                  </a:lnTo>
                  <a:lnTo>
                    <a:pt x="72" y="258"/>
                  </a:lnTo>
                  <a:lnTo>
                    <a:pt x="72" y="264"/>
                  </a:lnTo>
                  <a:lnTo>
                    <a:pt x="78" y="276"/>
                  </a:lnTo>
                  <a:lnTo>
                    <a:pt x="78" y="282"/>
                  </a:lnTo>
                  <a:lnTo>
                    <a:pt x="84" y="288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24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102" y="353"/>
                  </a:lnTo>
                  <a:lnTo>
                    <a:pt x="102" y="359"/>
                  </a:lnTo>
                  <a:lnTo>
                    <a:pt x="108" y="365"/>
                  </a:lnTo>
                  <a:lnTo>
                    <a:pt x="108" y="371"/>
                  </a:lnTo>
                  <a:lnTo>
                    <a:pt x="114" y="383"/>
                  </a:lnTo>
                  <a:lnTo>
                    <a:pt x="114" y="395"/>
                  </a:lnTo>
                  <a:lnTo>
                    <a:pt x="120" y="401"/>
                  </a:lnTo>
                  <a:lnTo>
                    <a:pt x="120" y="407"/>
                  </a:lnTo>
                  <a:lnTo>
                    <a:pt x="126" y="419"/>
                  </a:lnTo>
                  <a:lnTo>
                    <a:pt x="126" y="425"/>
                  </a:lnTo>
                  <a:lnTo>
                    <a:pt x="132" y="431"/>
                  </a:lnTo>
                  <a:lnTo>
                    <a:pt x="132" y="443"/>
                  </a:lnTo>
                  <a:lnTo>
                    <a:pt x="138" y="449"/>
                  </a:lnTo>
                  <a:lnTo>
                    <a:pt x="138" y="455"/>
                  </a:lnTo>
                  <a:lnTo>
                    <a:pt x="144" y="461"/>
                  </a:lnTo>
                  <a:lnTo>
                    <a:pt x="144" y="473"/>
                  </a:lnTo>
                  <a:lnTo>
                    <a:pt x="150" y="479"/>
                  </a:lnTo>
                  <a:lnTo>
                    <a:pt x="150" y="485"/>
                  </a:lnTo>
                  <a:lnTo>
                    <a:pt x="156" y="491"/>
                  </a:lnTo>
                  <a:lnTo>
                    <a:pt x="156" y="497"/>
                  </a:lnTo>
                  <a:lnTo>
                    <a:pt x="162" y="503"/>
                  </a:lnTo>
                  <a:lnTo>
                    <a:pt x="162" y="515"/>
                  </a:lnTo>
                  <a:lnTo>
                    <a:pt x="168" y="521"/>
                  </a:lnTo>
                  <a:lnTo>
                    <a:pt x="168" y="527"/>
                  </a:lnTo>
                  <a:lnTo>
                    <a:pt x="174" y="533"/>
                  </a:lnTo>
                  <a:lnTo>
                    <a:pt x="174" y="545"/>
                  </a:lnTo>
                  <a:lnTo>
                    <a:pt x="180" y="551"/>
                  </a:lnTo>
                  <a:lnTo>
                    <a:pt x="180" y="557"/>
                  </a:lnTo>
                  <a:lnTo>
                    <a:pt x="186" y="563"/>
                  </a:lnTo>
                  <a:lnTo>
                    <a:pt x="192" y="569"/>
                  </a:lnTo>
                  <a:lnTo>
                    <a:pt x="192" y="581"/>
                  </a:lnTo>
                  <a:lnTo>
                    <a:pt x="198" y="587"/>
                  </a:lnTo>
                  <a:lnTo>
                    <a:pt x="204" y="593"/>
                  </a:lnTo>
                  <a:lnTo>
                    <a:pt x="204" y="605"/>
                  </a:lnTo>
                  <a:lnTo>
                    <a:pt x="209" y="611"/>
                  </a:lnTo>
                  <a:lnTo>
                    <a:pt x="215" y="617"/>
                  </a:lnTo>
                  <a:lnTo>
                    <a:pt x="221" y="623"/>
                  </a:lnTo>
                  <a:lnTo>
                    <a:pt x="221" y="629"/>
                  </a:lnTo>
                  <a:lnTo>
                    <a:pt x="233" y="641"/>
                  </a:lnTo>
                  <a:lnTo>
                    <a:pt x="233" y="653"/>
                  </a:lnTo>
                  <a:lnTo>
                    <a:pt x="239" y="659"/>
                  </a:lnTo>
                  <a:lnTo>
                    <a:pt x="245" y="665"/>
                  </a:lnTo>
                  <a:lnTo>
                    <a:pt x="251" y="671"/>
                  </a:lnTo>
                  <a:lnTo>
                    <a:pt x="257" y="677"/>
                  </a:lnTo>
                  <a:lnTo>
                    <a:pt x="269" y="689"/>
                  </a:lnTo>
                  <a:lnTo>
                    <a:pt x="269" y="695"/>
                  </a:lnTo>
                  <a:lnTo>
                    <a:pt x="275" y="695"/>
                  </a:lnTo>
                  <a:lnTo>
                    <a:pt x="281" y="701"/>
                  </a:lnTo>
                  <a:lnTo>
                    <a:pt x="287" y="707"/>
                  </a:lnTo>
                  <a:lnTo>
                    <a:pt x="293" y="713"/>
                  </a:lnTo>
                  <a:lnTo>
                    <a:pt x="299" y="719"/>
                  </a:lnTo>
                  <a:lnTo>
                    <a:pt x="305" y="719"/>
                  </a:lnTo>
                  <a:lnTo>
                    <a:pt x="311" y="725"/>
                  </a:lnTo>
                  <a:lnTo>
                    <a:pt x="317" y="731"/>
                  </a:lnTo>
                  <a:lnTo>
                    <a:pt x="323" y="731"/>
                  </a:lnTo>
                  <a:lnTo>
                    <a:pt x="329" y="737"/>
                  </a:lnTo>
                  <a:lnTo>
                    <a:pt x="335" y="737"/>
                  </a:lnTo>
                  <a:lnTo>
                    <a:pt x="341" y="737"/>
                  </a:lnTo>
                  <a:lnTo>
                    <a:pt x="347" y="743"/>
                  </a:lnTo>
                  <a:lnTo>
                    <a:pt x="353" y="743"/>
                  </a:lnTo>
                  <a:lnTo>
                    <a:pt x="359" y="743"/>
                  </a:lnTo>
                  <a:lnTo>
                    <a:pt x="365" y="743"/>
                  </a:lnTo>
                  <a:lnTo>
                    <a:pt x="371" y="743"/>
                  </a:lnTo>
                  <a:lnTo>
                    <a:pt x="377" y="743"/>
                  </a:lnTo>
                  <a:lnTo>
                    <a:pt x="383" y="743"/>
                  </a:lnTo>
                  <a:lnTo>
                    <a:pt x="389" y="743"/>
                  </a:lnTo>
                  <a:lnTo>
                    <a:pt x="395" y="743"/>
                  </a:lnTo>
                  <a:lnTo>
                    <a:pt x="401" y="743"/>
                  </a:lnTo>
                  <a:lnTo>
                    <a:pt x="407" y="743"/>
                  </a:lnTo>
                  <a:lnTo>
                    <a:pt x="413" y="743"/>
                  </a:lnTo>
                  <a:lnTo>
                    <a:pt x="419" y="743"/>
                  </a:lnTo>
                  <a:lnTo>
                    <a:pt x="425" y="743"/>
                  </a:lnTo>
                  <a:lnTo>
                    <a:pt x="431" y="743"/>
                  </a:lnTo>
                  <a:lnTo>
                    <a:pt x="437" y="737"/>
                  </a:lnTo>
                  <a:lnTo>
                    <a:pt x="443" y="737"/>
                  </a:lnTo>
                  <a:lnTo>
                    <a:pt x="449" y="737"/>
                  </a:lnTo>
                  <a:lnTo>
                    <a:pt x="455" y="737"/>
                  </a:lnTo>
                  <a:lnTo>
                    <a:pt x="461" y="731"/>
                  </a:lnTo>
                  <a:lnTo>
                    <a:pt x="467" y="731"/>
                  </a:lnTo>
                  <a:lnTo>
                    <a:pt x="473" y="725"/>
                  </a:lnTo>
                  <a:lnTo>
                    <a:pt x="479" y="725"/>
                  </a:lnTo>
                  <a:lnTo>
                    <a:pt x="485" y="725"/>
                  </a:lnTo>
                  <a:lnTo>
                    <a:pt x="491" y="719"/>
                  </a:lnTo>
                  <a:lnTo>
                    <a:pt x="497" y="719"/>
                  </a:lnTo>
                  <a:lnTo>
                    <a:pt x="503" y="713"/>
                  </a:lnTo>
                  <a:lnTo>
                    <a:pt x="508" y="713"/>
                  </a:lnTo>
                  <a:lnTo>
                    <a:pt x="514" y="713"/>
                  </a:lnTo>
                  <a:lnTo>
                    <a:pt x="520" y="707"/>
                  </a:lnTo>
                  <a:lnTo>
                    <a:pt x="526" y="707"/>
                  </a:lnTo>
                  <a:lnTo>
                    <a:pt x="532" y="701"/>
                  </a:lnTo>
                  <a:lnTo>
                    <a:pt x="538" y="701"/>
                  </a:lnTo>
                  <a:lnTo>
                    <a:pt x="544" y="701"/>
                  </a:lnTo>
                  <a:lnTo>
                    <a:pt x="550" y="695"/>
                  </a:lnTo>
                  <a:lnTo>
                    <a:pt x="556" y="695"/>
                  </a:lnTo>
                  <a:lnTo>
                    <a:pt x="562" y="68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296" name="Freeform 88"/>
            <p:cNvSpPr>
              <a:spLocks/>
            </p:cNvSpPr>
            <p:nvPr/>
          </p:nvSpPr>
          <p:spPr bwMode="auto">
            <a:xfrm>
              <a:off x="1996" y="3957"/>
              <a:ext cx="848" cy="64"/>
            </a:xfrm>
            <a:custGeom>
              <a:avLst/>
              <a:gdLst/>
              <a:ahLst/>
              <a:cxnLst>
                <a:cxn ang="0">
                  <a:pos x="12" y="42"/>
                </a:cxn>
                <a:cxn ang="0">
                  <a:pos x="30" y="30"/>
                </a:cxn>
                <a:cxn ang="0">
                  <a:pos x="48" y="24"/>
                </a:cxn>
                <a:cxn ang="0">
                  <a:pos x="66" y="18"/>
                </a:cxn>
                <a:cxn ang="0">
                  <a:pos x="84" y="12"/>
                </a:cxn>
                <a:cxn ang="0">
                  <a:pos x="102" y="12"/>
                </a:cxn>
                <a:cxn ang="0">
                  <a:pos x="120" y="6"/>
                </a:cxn>
                <a:cxn ang="0">
                  <a:pos x="138" y="6"/>
                </a:cxn>
                <a:cxn ang="0">
                  <a:pos x="156" y="0"/>
                </a:cxn>
                <a:cxn ang="0">
                  <a:pos x="174" y="0"/>
                </a:cxn>
                <a:cxn ang="0">
                  <a:pos x="192" y="0"/>
                </a:cxn>
                <a:cxn ang="0">
                  <a:pos x="210" y="6"/>
                </a:cxn>
                <a:cxn ang="0">
                  <a:pos x="228" y="6"/>
                </a:cxn>
                <a:cxn ang="0">
                  <a:pos x="246" y="6"/>
                </a:cxn>
                <a:cxn ang="0">
                  <a:pos x="263" y="12"/>
                </a:cxn>
                <a:cxn ang="0">
                  <a:pos x="281" y="18"/>
                </a:cxn>
                <a:cxn ang="0">
                  <a:pos x="299" y="24"/>
                </a:cxn>
                <a:cxn ang="0">
                  <a:pos x="317" y="24"/>
                </a:cxn>
                <a:cxn ang="0">
                  <a:pos x="335" y="30"/>
                </a:cxn>
                <a:cxn ang="0">
                  <a:pos x="353" y="36"/>
                </a:cxn>
                <a:cxn ang="0">
                  <a:pos x="371" y="42"/>
                </a:cxn>
                <a:cxn ang="0">
                  <a:pos x="389" y="48"/>
                </a:cxn>
                <a:cxn ang="0">
                  <a:pos x="407" y="54"/>
                </a:cxn>
                <a:cxn ang="0">
                  <a:pos x="425" y="60"/>
                </a:cxn>
                <a:cxn ang="0">
                  <a:pos x="443" y="66"/>
                </a:cxn>
                <a:cxn ang="0">
                  <a:pos x="461" y="72"/>
                </a:cxn>
                <a:cxn ang="0">
                  <a:pos x="479" y="78"/>
                </a:cxn>
                <a:cxn ang="0">
                  <a:pos x="497" y="84"/>
                </a:cxn>
                <a:cxn ang="0">
                  <a:pos x="515" y="84"/>
                </a:cxn>
                <a:cxn ang="0">
                  <a:pos x="533" y="90"/>
                </a:cxn>
                <a:cxn ang="0">
                  <a:pos x="550" y="90"/>
                </a:cxn>
                <a:cxn ang="0">
                  <a:pos x="568" y="96"/>
                </a:cxn>
                <a:cxn ang="0">
                  <a:pos x="586" y="96"/>
                </a:cxn>
                <a:cxn ang="0">
                  <a:pos x="604" y="96"/>
                </a:cxn>
                <a:cxn ang="0">
                  <a:pos x="622" y="96"/>
                </a:cxn>
                <a:cxn ang="0">
                  <a:pos x="640" y="96"/>
                </a:cxn>
                <a:cxn ang="0">
                  <a:pos x="658" y="96"/>
                </a:cxn>
                <a:cxn ang="0">
                  <a:pos x="676" y="96"/>
                </a:cxn>
                <a:cxn ang="0">
                  <a:pos x="694" y="96"/>
                </a:cxn>
                <a:cxn ang="0">
                  <a:pos x="712" y="96"/>
                </a:cxn>
                <a:cxn ang="0">
                  <a:pos x="730" y="96"/>
                </a:cxn>
                <a:cxn ang="0">
                  <a:pos x="748" y="90"/>
                </a:cxn>
              </a:cxnLst>
              <a:rect l="0" t="0" r="r" b="b"/>
              <a:pathLst>
                <a:path w="760" h="96">
                  <a:moveTo>
                    <a:pt x="0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78" y="18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6"/>
                  </a:lnTo>
                  <a:lnTo>
                    <a:pt x="126" y="6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6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22" y="6"/>
                  </a:lnTo>
                  <a:lnTo>
                    <a:pt x="228" y="6"/>
                  </a:lnTo>
                  <a:lnTo>
                    <a:pt x="234" y="6"/>
                  </a:lnTo>
                  <a:lnTo>
                    <a:pt x="240" y="6"/>
                  </a:lnTo>
                  <a:lnTo>
                    <a:pt x="246" y="6"/>
                  </a:lnTo>
                  <a:lnTo>
                    <a:pt x="251" y="12"/>
                  </a:lnTo>
                  <a:lnTo>
                    <a:pt x="257" y="12"/>
                  </a:lnTo>
                  <a:lnTo>
                    <a:pt x="263" y="12"/>
                  </a:lnTo>
                  <a:lnTo>
                    <a:pt x="269" y="12"/>
                  </a:lnTo>
                  <a:lnTo>
                    <a:pt x="275" y="18"/>
                  </a:lnTo>
                  <a:lnTo>
                    <a:pt x="281" y="18"/>
                  </a:lnTo>
                  <a:lnTo>
                    <a:pt x="287" y="18"/>
                  </a:lnTo>
                  <a:lnTo>
                    <a:pt x="293" y="18"/>
                  </a:lnTo>
                  <a:lnTo>
                    <a:pt x="299" y="24"/>
                  </a:lnTo>
                  <a:lnTo>
                    <a:pt x="305" y="24"/>
                  </a:lnTo>
                  <a:lnTo>
                    <a:pt x="311" y="24"/>
                  </a:lnTo>
                  <a:lnTo>
                    <a:pt x="317" y="24"/>
                  </a:lnTo>
                  <a:lnTo>
                    <a:pt x="323" y="30"/>
                  </a:lnTo>
                  <a:lnTo>
                    <a:pt x="329" y="30"/>
                  </a:lnTo>
                  <a:lnTo>
                    <a:pt x="335" y="30"/>
                  </a:lnTo>
                  <a:lnTo>
                    <a:pt x="341" y="36"/>
                  </a:lnTo>
                  <a:lnTo>
                    <a:pt x="347" y="36"/>
                  </a:lnTo>
                  <a:lnTo>
                    <a:pt x="353" y="36"/>
                  </a:lnTo>
                  <a:lnTo>
                    <a:pt x="359" y="42"/>
                  </a:lnTo>
                  <a:lnTo>
                    <a:pt x="365" y="42"/>
                  </a:lnTo>
                  <a:lnTo>
                    <a:pt x="371" y="42"/>
                  </a:lnTo>
                  <a:lnTo>
                    <a:pt x="377" y="48"/>
                  </a:lnTo>
                  <a:lnTo>
                    <a:pt x="383" y="48"/>
                  </a:lnTo>
                  <a:lnTo>
                    <a:pt x="389" y="48"/>
                  </a:lnTo>
                  <a:lnTo>
                    <a:pt x="395" y="54"/>
                  </a:lnTo>
                  <a:lnTo>
                    <a:pt x="401" y="54"/>
                  </a:lnTo>
                  <a:lnTo>
                    <a:pt x="407" y="54"/>
                  </a:lnTo>
                  <a:lnTo>
                    <a:pt x="413" y="60"/>
                  </a:lnTo>
                  <a:lnTo>
                    <a:pt x="419" y="60"/>
                  </a:lnTo>
                  <a:lnTo>
                    <a:pt x="425" y="60"/>
                  </a:lnTo>
                  <a:lnTo>
                    <a:pt x="431" y="66"/>
                  </a:lnTo>
                  <a:lnTo>
                    <a:pt x="437" y="66"/>
                  </a:lnTo>
                  <a:lnTo>
                    <a:pt x="443" y="66"/>
                  </a:lnTo>
                  <a:lnTo>
                    <a:pt x="449" y="66"/>
                  </a:lnTo>
                  <a:lnTo>
                    <a:pt x="455" y="72"/>
                  </a:lnTo>
                  <a:lnTo>
                    <a:pt x="461" y="72"/>
                  </a:lnTo>
                  <a:lnTo>
                    <a:pt x="467" y="72"/>
                  </a:lnTo>
                  <a:lnTo>
                    <a:pt x="473" y="78"/>
                  </a:lnTo>
                  <a:lnTo>
                    <a:pt x="479" y="78"/>
                  </a:lnTo>
                  <a:lnTo>
                    <a:pt x="485" y="78"/>
                  </a:lnTo>
                  <a:lnTo>
                    <a:pt x="491" y="78"/>
                  </a:lnTo>
                  <a:lnTo>
                    <a:pt x="497" y="84"/>
                  </a:lnTo>
                  <a:lnTo>
                    <a:pt x="503" y="84"/>
                  </a:lnTo>
                  <a:lnTo>
                    <a:pt x="509" y="84"/>
                  </a:lnTo>
                  <a:lnTo>
                    <a:pt x="515" y="84"/>
                  </a:lnTo>
                  <a:lnTo>
                    <a:pt x="521" y="90"/>
                  </a:lnTo>
                  <a:lnTo>
                    <a:pt x="527" y="90"/>
                  </a:lnTo>
                  <a:lnTo>
                    <a:pt x="533" y="90"/>
                  </a:lnTo>
                  <a:lnTo>
                    <a:pt x="539" y="90"/>
                  </a:lnTo>
                  <a:lnTo>
                    <a:pt x="545" y="90"/>
                  </a:lnTo>
                  <a:lnTo>
                    <a:pt x="550" y="90"/>
                  </a:lnTo>
                  <a:lnTo>
                    <a:pt x="556" y="96"/>
                  </a:lnTo>
                  <a:lnTo>
                    <a:pt x="562" y="96"/>
                  </a:lnTo>
                  <a:lnTo>
                    <a:pt x="568" y="96"/>
                  </a:lnTo>
                  <a:lnTo>
                    <a:pt x="574" y="96"/>
                  </a:lnTo>
                  <a:lnTo>
                    <a:pt x="580" y="96"/>
                  </a:lnTo>
                  <a:lnTo>
                    <a:pt x="586" y="96"/>
                  </a:lnTo>
                  <a:lnTo>
                    <a:pt x="592" y="96"/>
                  </a:lnTo>
                  <a:lnTo>
                    <a:pt x="598" y="96"/>
                  </a:lnTo>
                  <a:lnTo>
                    <a:pt x="604" y="96"/>
                  </a:lnTo>
                  <a:lnTo>
                    <a:pt x="610" y="96"/>
                  </a:lnTo>
                  <a:lnTo>
                    <a:pt x="616" y="96"/>
                  </a:lnTo>
                  <a:lnTo>
                    <a:pt x="622" y="96"/>
                  </a:lnTo>
                  <a:lnTo>
                    <a:pt x="628" y="96"/>
                  </a:lnTo>
                  <a:lnTo>
                    <a:pt x="634" y="96"/>
                  </a:lnTo>
                  <a:lnTo>
                    <a:pt x="640" y="96"/>
                  </a:lnTo>
                  <a:lnTo>
                    <a:pt x="646" y="96"/>
                  </a:lnTo>
                  <a:lnTo>
                    <a:pt x="652" y="96"/>
                  </a:lnTo>
                  <a:lnTo>
                    <a:pt x="658" y="96"/>
                  </a:lnTo>
                  <a:lnTo>
                    <a:pt x="664" y="96"/>
                  </a:lnTo>
                  <a:lnTo>
                    <a:pt x="670" y="96"/>
                  </a:lnTo>
                  <a:lnTo>
                    <a:pt x="676" y="96"/>
                  </a:lnTo>
                  <a:lnTo>
                    <a:pt x="682" y="96"/>
                  </a:lnTo>
                  <a:lnTo>
                    <a:pt x="688" y="96"/>
                  </a:lnTo>
                  <a:lnTo>
                    <a:pt x="694" y="96"/>
                  </a:lnTo>
                  <a:lnTo>
                    <a:pt x="700" y="96"/>
                  </a:lnTo>
                  <a:lnTo>
                    <a:pt x="706" y="96"/>
                  </a:lnTo>
                  <a:lnTo>
                    <a:pt x="712" y="96"/>
                  </a:lnTo>
                  <a:lnTo>
                    <a:pt x="718" y="96"/>
                  </a:lnTo>
                  <a:lnTo>
                    <a:pt x="724" y="96"/>
                  </a:lnTo>
                  <a:lnTo>
                    <a:pt x="730" y="96"/>
                  </a:lnTo>
                  <a:lnTo>
                    <a:pt x="736" y="96"/>
                  </a:lnTo>
                  <a:lnTo>
                    <a:pt x="742" y="90"/>
                  </a:lnTo>
                  <a:lnTo>
                    <a:pt x="748" y="90"/>
                  </a:lnTo>
                  <a:lnTo>
                    <a:pt x="754" y="90"/>
                  </a:lnTo>
                  <a:lnTo>
                    <a:pt x="760" y="9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297" name="Freeform 89"/>
            <p:cNvSpPr>
              <a:spLocks/>
            </p:cNvSpPr>
            <p:nvPr/>
          </p:nvSpPr>
          <p:spPr bwMode="auto">
            <a:xfrm>
              <a:off x="2844" y="4001"/>
              <a:ext cx="827" cy="2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6" y="18"/>
                </a:cxn>
                <a:cxn ang="0">
                  <a:pos x="78" y="12"/>
                </a:cxn>
                <a:cxn ang="0">
                  <a:pos x="90" y="12"/>
                </a:cxn>
                <a:cxn ang="0">
                  <a:pos x="101" y="12"/>
                </a:cxn>
                <a:cxn ang="0">
                  <a:pos x="113" y="6"/>
                </a:cxn>
                <a:cxn ang="0">
                  <a:pos x="125" y="6"/>
                </a:cxn>
                <a:cxn ang="0">
                  <a:pos x="137" y="6"/>
                </a:cxn>
                <a:cxn ang="0">
                  <a:pos x="149" y="6"/>
                </a:cxn>
                <a:cxn ang="0">
                  <a:pos x="161" y="6"/>
                </a:cxn>
                <a:cxn ang="0">
                  <a:pos x="173" y="0"/>
                </a:cxn>
                <a:cxn ang="0">
                  <a:pos x="185" y="0"/>
                </a:cxn>
                <a:cxn ang="0">
                  <a:pos x="197" y="0"/>
                </a:cxn>
                <a:cxn ang="0">
                  <a:pos x="209" y="0"/>
                </a:cxn>
                <a:cxn ang="0">
                  <a:pos x="221" y="0"/>
                </a:cxn>
                <a:cxn ang="0">
                  <a:pos x="233" y="0"/>
                </a:cxn>
                <a:cxn ang="0">
                  <a:pos x="245" y="0"/>
                </a:cxn>
                <a:cxn ang="0">
                  <a:pos x="257" y="0"/>
                </a:cxn>
                <a:cxn ang="0">
                  <a:pos x="269" y="0"/>
                </a:cxn>
                <a:cxn ang="0">
                  <a:pos x="281" y="0"/>
                </a:cxn>
                <a:cxn ang="0">
                  <a:pos x="293" y="0"/>
                </a:cxn>
                <a:cxn ang="0">
                  <a:pos x="305" y="0"/>
                </a:cxn>
                <a:cxn ang="0">
                  <a:pos x="317" y="0"/>
                </a:cxn>
                <a:cxn ang="0">
                  <a:pos x="329" y="0"/>
                </a:cxn>
                <a:cxn ang="0">
                  <a:pos x="341" y="0"/>
                </a:cxn>
                <a:cxn ang="0">
                  <a:pos x="353" y="6"/>
                </a:cxn>
                <a:cxn ang="0">
                  <a:pos x="365" y="6"/>
                </a:cxn>
                <a:cxn ang="0">
                  <a:pos x="377" y="6"/>
                </a:cxn>
                <a:cxn ang="0">
                  <a:pos x="389" y="6"/>
                </a:cxn>
                <a:cxn ang="0">
                  <a:pos x="400" y="6"/>
                </a:cxn>
                <a:cxn ang="0">
                  <a:pos x="412" y="12"/>
                </a:cxn>
                <a:cxn ang="0">
                  <a:pos x="424" y="12"/>
                </a:cxn>
                <a:cxn ang="0">
                  <a:pos x="436" y="12"/>
                </a:cxn>
                <a:cxn ang="0">
                  <a:pos x="448" y="12"/>
                </a:cxn>
                <a:cxn ang="0">
                  <a:pos x="460" y="18"/>
                </a:cxn>
                <a:cxn ang="0">
                  <a:pos x="472" y="18"/>
                </a:cxn>
                <a:cxn ang="0">
                  <a:pos x="484" y="18"/>
                </a:cxn>
                <a:cxn ang="0">
                  <a:pos x="496" y="18"/>
                </a:cxn>
                <a:cxn ang="0">
                  <a:pos x="508" y="24"/>
                </a:cxn>
                <a:cxn ang="0">
                  <a:pos x="520" y="24"/>
                </a:cxn>
                <a:cxn ang="0">
                  <a:pos x="532" y="24"/>
                </a:cxn>
                <a:cxn ang="0">
                  <a:pos x="544" y="24"/>
                </a:cxn>
                <a:cxn ang="0">
                  <a:pos x="556" y="24"/>
                </a:cxn>
                <a:cxn ang="0">
                  <a:pos x="568" y="30"/>
                </a:cxn>
                <a:cxn ang="0">
                  <a:pos x="580" y="30"/>
                </a:cxn>
                <a:cxn ang="0">
                  <a:pos x="592" y="30"/>
                </a:cxn>
                <a:cxn ang="0">
                  <a:pos x="604" y="30"/>
                </a:cxn>
                <a:cxn ang="0">
                  <a:pos x="616" y="30"/>
                </a:cxn>
                <a:cxn ang="0">
                  <a:pos x="628" y="30"/>
                </a:cxn>
                <a:cxn ang="0">
                  <a:pos x="640" y="30"/>
                </a:cxn>
                <a:cxn ang="0">
                  <a:pos x="652" y="30"/>
                </a:cxn>
                <a:cxn ang="0">
                  <a:pos x="664" y="30"/>
                </a:cxn>
                <a:cxn ang="0">
                  <a:pos x="676" y="30"/>
                </a:cxn>
                <a:cxn ang="0">
                  <a:pos x="688" y="30"/>
                </a:cxn>
                <a:cxn ang="0">
                  <a:pos x="699" y="30"/>
                </a:cxn>
                <a:cxn ang="0">
                  <a:pos x="711" y="30"/>
                </a:cxn>
                <a:cxn ang="0">
                  <a:pos x="723" y="30"/>
                </a:cxn>
                <a:cxn ang="0">
                  <a:pos x="735" y="30"/>
                </a:cxn>
              </a:cxnLst>
              <a:rect l="0" t="0" r="r" b="b"/>
              <a:pathLst>
                <a:path w="741" h="30">
                  <a:moveTo>
                    <a:pt x="0" y="24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5" y="12"/>
                  </a:lnTo>
                  <a:lnTo>
                    <a:pt x="101" y="12"/>
                  </a:lnTo>
                  <a:lnTo>
                    <a:pt x="107" y="12"/>
                  </a:lnTo>
                  <a:lnTo>
                    <a:pt x="113" y="6"/>
                  </a:lnTo>
                  <a:lnTo>
                    <a:pt x="119" y="6"/>
                  </a:lnTo>
                  <a:lnTo>
                    <a:pt x="125" y="6"/>
                  </a:lnTo>
                  <a:lnTo>
                    <a:pt x="131" y="6"/>
                  </a:lnTo>
                  <a:lnTo>
                    <a:pt x="137" y="6"/>
                  </a:lnTo>
                  <a:lnTo>
                    <a:pt x="143" y="6"/>
                  </a:lnTo>
                  <a:lnTo>
                    <a:pt x="149" y="6"/>
                  </a:lnTo>
                  <a:lnTo>
                    <a:pt x="155" y="6"/>
                  </a:lnTo>
                  <a:lnTo>
                    <a:pt x="161" y="6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9" y="0"/>
                  </a:lnTo>
                  <a:lnTo>
                    <a:pt x="185" y="0"/>
                  </a:lnTo>
                  <a:lnTo>
                    <a:pt x="191" y="0"/>
                  </a:lnTo>
                  <a:lnTo>
                    <a:pt x="197" y="0"/>
                  </a:lnTo>
                  <a:lnTo>
                    <a:pt x="203" y="0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7" y="0"/>
                  </a:lnTo>
                  <a:lnTo>
                    <a:pt x="233" y="0"/>
                  </a:lnTo>
                  <a:lnTo>
                    <a:pt x="239" y="0"/>
                  </a:lnTo>
                  <a:lnTo>
                    <a:pt x="245" y="0"/>
                  </a:lnTo>
                  <a:lnTo>
                    <a:pt x="251" y="0"/>
                  </a:lnTo>
                  <a:lnTo>
                    <a:pt x="257" y="0"/>
                  </a:lnTo>
                  <a:lnTo>
                    <a:pt x="263" y="0"/>
                  </a:lnTo>
                  <a:lnTo>
                    <a:pt x="269" y="0"/>
                  </a:lnTo>
                  <a:lnTo>
                    <a:pt x="275" y="0"/>
                  </a:lnTo>
                  <a:lnTo>
                    <a:pt x="281" y="0"/>
                  </a:lnTo>
                  <a:lnTo>
                    <a:pt x="287" y="0"/>
                  </a:lnTo>
                  <a:lnTo>
                    <a:pt x="293" y="0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1" y="0"/>
                  </a:lnTo>
                  <a:lnTo>
                    <a:pt x="347" y="6"/>
                  </a:lnTo>
                  <a:lnTo>
                    <a:pt x="353" y="6"/>
                  </a:lnTo>
                  <a:lnTo>
                    <a:pt x="359" y="6"/>
                  </a:lnTo>
                  <a:lnTo>
                    <a:pt x="365" y="6"/>
                  </a:lnTo>
                  <a:lnTo>
                    <a:pt x="371" y="6"/>
                  </a:lnTo>
                  <a:lnTo>
                    <a:pt x="377" y="6"/>
                  </a:lnTo>
                  <a:lnTo>
                    <a:pt x="383" y="6"/>
                  </a:lnTo>
                  <a:lnTo>
                    <a:pt x="389" y="6"/>
                  </a:lnTo>
                  <a:lnTo>
                    <a:pt x="394" y="6"/>
                  </a:lnTo>
                  <a:lnTo>
                    <a:pt x="400" y="6"/>
                  </a:lnTo>
                  <a:lnTo>
                    <a:pt x="406" y="12"/>
                  </a:lnTo>
                  <a:lnTo>
                    <a:pt x="412" y="12"/>
                  </a:lnTo>
                  <a:lnTo>
                    <a:pt x="418" y="12"/>
                  </a:lnTo>
                  <a:lnTo>
                    <a:pt x="424" y="12"/>
                  </a:lnTo>
                  <a:lnTo>
                    <a:pt x="430" y="12"/>
                  </a:lnTo>
                  <a:lnTo>
                    <a:pt x="436" y="12"/>
                  </a:lnTo>
                  <a:lnTo>
                    <a:pt x="442" y="12"/>
                  </a:lnTo>
                  <a:lnTo>
                    <a:pt x="448" y="12"/>
                  </a:lnTo>
                  <a:lnTo>
                    <a:pt x="454" y="12"/>
                  </a:lnTo>
                  <a:lnTo>
                    <a:pt x="460" y="18"/>
                  </a:lnTo>
                  <a:lnTo>
                    <a:pt x="466" y="18"/>
                  </a:lnTo>
                  <a:lnTo>
                    <a:pt x="472" y="18"/>
                  </a:lnTo>
                  <a:lnTo>
                    <a:pt x="478" y="18"/>
                  </a:lnTo>
                  <a:lnTo>
                    <a:pt x="484" y="18"/>
                  </a:lnTo>
                  <a:lnTo>
                    <a:pt x="490" y="18"/>
                  </a:lnTo>
                  <a:lnTo>
                    <a:pt x="496" y="18"/>
                  </a:lnTo>
                  <a:lnTo>
                    <a:pt x="502" y="18"/>
                  </a:lnTo>
                  <a:lnTo>
                    <a:pt x="508" y="24"/>
                  </a:lnTo>
                  <a:lnTo>
                    <a:pt x="514" y="24"/>
                  </a:lnTo>
                  <a:lnTo>
                    <a:pt x="520" y="24"/>
                  </a:lnTo>
                  <a:lnTo>
                    <a:pt x="526" y="24"/>
                  </a:lnTo>
                  <a:lnTo>
                    <a:pt x="532" y="24"/>
                  </a:lnTo>
                  <a:lnTo>
                    <a:pt x="538" y="24"/>
                  </a:lnTo>
                  <a:lnTo>
                    <a:pt x="544" y="24"/>
                  </a:lnTo>
                  <a:lnTo>
                    <a:pt x="550" y="24"/>
                  </a:lnTo>
                  <a:lnTo>
                    <a:pt x="556" y="24"/>
                  </a:lnTo>
                  <a:lnTo>
                    <a:pt x="562" y="24"/>
                  </a:lnTo>
                  <a:lnTo>
                    <a:pt x="568" y="30"/>
                  </a:lnTo>
                  <a:lnTo>
                    <a:pt x="574" y="30"/>
                  </a:lnTo>
                  <a:lnTo>
                    <a:pt x="580" y="30"/>
                  </a:lnTo>
                  <a:lnTo>
                    <a:pt x="586" y="30"/>
                  </a:lnTo>
                  <a:lnTo>
                    <a:pt x="592" y="30"/>
                  </a:lnTo>
                  <a:lnTo>
                    <a:pt x="598" y="30"/>
                  </a:lnTo>
                  <a:lnTo>
                    <a:pt x="604" y="30"/>
                  </a:lnTo>
                  <a:lnTo>
                    <a:pt x="610" y="30"/>
                  </a:lnTo>
                  <a:lnTo>
                    <a:pt x="616" y="30"/>
                  </a:lnTo>
                  <a:lnTo>
                    <a:pt x="622" y="30"/>
                  </a:lnTo>
                  <a:lnTo>
                    <a:pt x="628" y="30"/>
                  </a:lnTo>
                  <a:lnTo>
                    <a:pt x="634" y="30"/>
                  </a:lnTo>
                  <a:lnTo>
                    <a:pt x="640" y="30"/>
                  </a:lnTo>
                  <a:lnTo>
                    <a:pt x="646" y="30"/>
                  </a:lnTo>
                  <a:lnTo>
                    <a:pt x="652" y="30"/>
                  </a:lnTo>
                  <a:lnTo>
                    <a:pt x="658" y="30"/>
                  </a:lnTo>
                  <a:lnTo>
                    <a:pt x="664" y="30"/>
                  </a:lnTo>
                  <a:lnTo>
                    <a:pt x="670" y="30"/>
                  </a:lnTo>
                  <a:lnTo>
                    <a:pt x="676" y="30"/>
                  </a:lnTo>
                  <a:lnTo>
                    <a:pt x="682" y="30"/>
                  </a:lnTo>
                  <a:lnTo>
                    <a:pt x="688" y="30"/>
                  </a:lnTo>
                  <a:lnTo>
                    <a:pt x="694" y="30"/>
                  </a:lnTo>
                  <a:lnTo>
                    <a:pt x="699" y="30"/>
                  </a:lnTo>
                  <a:lnTo>
                    <a:pt x="705" y="30"/>
                  </a:lnTo>
                  <a:lnTo>
                    <a:pt x="711" y="30"/>
                  </a:lnTo>
                  <a:lnTo>
                    <a:pt x="717" y="30"/>
                  </a:lnTo>
                  <a:lnTo>
                    <a:pt x="723" y="30"/>
                  </a:lnTo>
                  <a:lnTo>
                    <a:pt x="729" y="30"/>
                  </a:lnTo>
                  <a:lnTo>
                    <a:pt x="735" y="30"/>
                  </a:lnTo>
                  <a:lnTo>
                    <a:pt x="741" y="3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298" name="Freeform 90"/>
            <p:cNvSpPr>
              <a:spLocks/>
            </p:cNvSpPr>
            <p:nvPr/>
          </p:nvSpPr>
          <p:spPr bwMode="auto">
            <a:xfrm>
              <a:off x="895" y="3400"/>
              <a:ext cx="507" cy="621"/>
            </a:xfrm>
            <a:custGeom>
              <a:avLst/>
              <a:gdLst/>
              <a:ahLst/>
              <a:cxnLst>
                <a:cxn ang="0">
                  <a:pos x="12" y="929"/>
                </a:cxn>
                <a:cxn ang="0">
                  <a:pos x="29" y="923"/>
                </a:cxn>
                <a:cxn ang="0">
                  <a:pos x="47" y="911"/>
                </a:cxn>
                <a:cxn ang="0">
                  <a:pos x="65" y="893"/>
                </a:cxn>
                <a:cxn ang="0">
                  <a:pos x="83" y="875"/>
                </a:cxn>
                <a:cxn ang="0">
                  <a:pos x="107" y="845"/>
                </a:cxn>
                <a:cxn ang="0">
                  <a:pos x="119" y="827"/>
                </a:cxn>
                <a:cxn ang="0">
                  <a:pos x="125" y="809"/>
                </a:cxn>
                <a:cxn ang="0">
                  <a:pos x="137" y="791"/>
                </a:cxn>
                <a:cxn ang="0">
                  <a:pos x="149" y="761"/>
                </a:cxn>
                <a:cxn ang="0">
                  <a:pos x="161" y="743"/>
                </a:cxn>
                <a:cxn ang="0">
                  <a:pos x="173" y="719"/>
                </a:cxn>
                <a:cxn ang="0">
                  <a:pos x="179" y="695"/>
                </a:cxn>
                <a:cxn ang="0">
                  <a:pos x="191" y="677"/>
                </a:cxn>
                <a:cxn ang="0">
                  <a:pos x="197" y="653"/>
                </a:cxn>
                <a:cxn ang="0">
                  <a:pos x="209" y="635"/>
                </a:cxn>
                <a:cxn ang="0">
                  <a:pos x="215" y="605"/>
                </a:cxn>
                <a:cxn ang="0">
                  <a:pos x="227" y="581"/>
                </a:cxn>
                <a:cxn ang="0">
                  <a:pos x="233" y="563"/>
                </a:cxn>
                <a:cxn ang="0">
                  <a:pos x="245" y="533"/>
                </a:cxn>
                <a:cxn ang="0">
                  <a:pos x="251" y="504"/>
                </a:cxn>
                <a:cxn ang="0">
                  <a:pos x="263" y="486"/>
                </a:cxn>
                <a:cxn ang="0">
                  <a:pos x="269" y="456"/>
                </a:cxn>
                <a:cxn ang="0">
                  <a:pos x="281" y="438"/>
                </a:cxn>
                <a:cxn ang="0">
                  <a:pos x="287" y="408"/>
                </a:cxn>
                <a:cxn ang="0">
                  <a:pos x="299" y="390"/>
                </a:cxn>
                <a:cxn ang="0">
                  <a:pos x="305" y="360"/>
                </a:cxn>
                <a:cxn ang="0">
                  <a:pos x="317" y="330"/>
                </a:cxn>
                <a:cxn ang="0">
                  <a:pos x="323" y="312"/>
                </a:cxn>
                <a:cxn ang="0">
                  <a:pos x="334" y="282"/>
                </a:cxn>
                <a:cxn ang="0">
                  <a:pos x="340" y="258"/>
                </a:cxn>
                <a:cxn ang="0">
                  <a:pos x="352" y="234"/>
                </a:cxn>
                <a:cxn ang="0">
                  <a:pos x="358" y="210"/>
                </a:cxn>
                <a:cxn ang="0">
                  <a:pos x="370" y="192"/>
                </a:cxn>
                <a:cxn ang="0">
                  <a:pos x="376" y="162"/>
                </a:cxn>
                <a:cxn ang="0">
                  <a:pos x="388" y="144"/>
                </a:cxn>
                <a:cxn ang="0">
                  <a:pos x="394" y="120"/>
                </a:cxn>
                <a:cxn ang="0">
                  <a:pos x="406" y="96"/>
                </a:cxn>
                <a:cxn ang="0">
                  <a:pos x="418" y="78"/>
                </a:cxn>
                <a:cxn ang="0">
                  <a:pos x="424" y="54"/>
                </a:cxn>
                <a:cxn ang="0">
                  <a:pos x="436" y="30"/>
                </a:cxn>
                <a:cxn ang="0">
                  <a:pos x="448" y="12"/>
                </a:cxn>
              </a:cxnLst>
              <a:rect l="0" t="0" r="r" b="b"/>
              <a:pathLst>
                <a:path w="454" h="929">
                  <a:moveTo>
                    <a:pt x="0" y="929"/>
                  </a:moveTo>
                  <a:lnTo>
                    <a:pt x="6" y="929"/>
                  </a:lnTo>
                  <a:lnTo>
                    <a:pt x="12" y="929"/>
                  </a:lnTo>
                  <a:lnTo>
                    <a:pt x="18" y="929"/>
                  </a:lnTo>
                  <a:lnTo>
                    <a:pt x="24" y="929"/>
                  </a:lnTo>
                  <a:lnTo>
                    <a:pt x="29" y="923"/>
                  </a:lnTo>
                  <a:lnTo>
                    <a:pt x="35" y="917"/>
                  </a:lnTo>
                  <a:lnTo>
                    <a:pt x="41" y="917"/>
                  </a:lnTo>
                  <a:lnTo>
                    <a:pt x="47" y="911"/>
                  </a:lnTo>
                  <a:lnTo>
                    <a:pt x="53" y="905"/>
                  </a:lnTo>
                  <a:lnTo>
                    <a:pt x="59" y="899"/>
                  </a:lnTo>
                  <a:lnTo>
                    <a:pt x="65" y="893"/>
                  </a:lnTo>
                  <a:lnTo>
                    <a:pt x="71" y="887"/>
                  </a:lnTo>
                  <a:lnTo>
                    <a:pt x="77" y="881"/>
                  </a:lnTo>
                  <a:lnTo>
                    <a:pt x="83" y="875"/>
                  </a:lnTo>
                  <a:lnTo>
                    <a:pt x="95" y="863"/>
                  </a:lnTo>
                  <a:lnTo>
                    <a:pt x="95" y="857"/>
                  </a:lnTo>
                  <a:lnTo>
                    <a:pt x="107" y="845"/>
                  </a:lnTo>
                  <a:lnTo>
                    <a:pt x="107" y="839"/>
                  </a:lnTo>
                  <a:lnTo>
                    <a:pt x="113" y="833"/>
                  </a:lnTo>
                  <a:lnTo>
                    <a:pt x="119" y="827"/>
                  </a:lnTo>
                  <a:lnTo>
                    <a:pt x="119" y="821"/>
                  </a:lnTo>
                  <a:lnTo>
                    <a:pt x="125" y="815"/>
                  </a:lnTo>
                  <a:lnTo>
                    <a:pt x="125" y="809"/>
                  </a:lnTo>
                  <a:lnTo>
                    <a:pt x="131" y="803"/>
                  </a:lnTo>
                  <a:lnTo>
                    <a:pt x="131" y="797"/>
                  </a:lnTo>
                  <a:lnTo>
                    <a:pt x="137" y="791"/>
                  </a:lnTo>
                  <a:lnTo>
                    <a:pt x="137" y="785"/>
                  </a:lnTo>
                  <a:lnTo>
                    <a:pt x="149" y="773"/>
                  </a:lnTo>
                  <a:lnTo>
                    <a:pt x="149" y="761"/>
                  </a:lnTo>
                  <a:lnTo>
                    <a:pt x="155" y="755"/>
                  </a:lnTo>
                  <a:lnTo>
                    <a:pt x="155" y="749"/>
                  </a:lnTo>
                  <a:lnTo>
                    <a:pt x="161" y="743"/>
                  </a:lnTo>
                  <a:lnTo>
                    <a:pt x="161" y="731"/>
                  </a:lnTo>
                  <a:lnTo>
                    <a:pt x="167" y="725"/>
                  </a:lnTo>
                  <a:lnTo>
                    <a:pt x="173" y="719"/>
                  </a:lnTo>
                  <a:lnTo>
                    <a:pt x="173" y="713"/>
                  </a:lnTo>
                  <a:lnTo>
                    <a:pt x="179" y="707"/>
                  </a:lnTo>
                  <a:lnTo>
                    <a:pt x="179" y="695"/>
                  </a:lnTo>
                  <a:lnTo>
                    <a:pt x="185" y="689"/>
                  </a:lnTo>
                  <a:lnTo>
                    <a:pt x="185" y="683"/>
                  </a:lnTo>
                  <a:lnTo>
                    <a:pt x="191" y="677"/>
                  </a:lnTo>
                  <a:lnTo>
                    <a:pt x="191" y="665"/>
                  </a:lnTo>
                  <a:lnTo>
                    <a:pt x="197" y="659"/>
                  </a:lnTo>
                  <a:lnTo>
                    <a:pt x="197" y="653"/>
                  </a:lnTo>
                  <a:lnTo>
                    <a:pt x="203" y="647"/>
                  </a:lnTo>
                  <a:lnTo>
                    <a:pt x="203" y="641"/>
                  </a:lnTo>
                  <a:lnTo>
                    <a:pt x="209" y="635"/>
                  </a:lnTo>
                  <a:lnTo>
                    <a:pt x="209" y="617"/>
                  </a:lnTo>
                  <a:lnTo>
                    <a:pt x="215" y="611"/>
                  </a:lnTo>
                  <a:lnTo>
                    <a:pt x="215" y="605"/>
                  </a:lnTo>
                  <a:lnTo>
                    <a:pt x="221" y="599"/>
                  </a:lnTo>
                  <a:lnTo>
                    <a:pt x="221" y="587"/>
                  </a:lnTo>
                  <a:lnTo>
                    <a:pt x="227" y="581"/>
                  </a:lnTo>
                  <a:lnTo>
                    <a:pt x="227" y="575"/>
                  </a:lnTo>
                  <a:lnTo>
                    <a:pt x="233" y="569"/>
                  </a:lnTo>
                  <a:lnTo>
                    <a:pt x="233" y="563"/>
                  </a:lnTo>
                  <a:lnTo>
                    <a:pt x="239" y="551"/>
                  </a:lnTo>
                  <a:lnTo>
                    <a:pt x="239" y="539"/>
                  </a:lnTo>
                  <a:lnTo>
                    <a:pt x="245" y="533"/>
                  </a:lnTo>
                  <a:lnTo>
                    <a:pt x="245" y="528"/>
                  </a:lnTo>
                  <a:lnTo>
                    <a:pt x="251" y="522"/>
                  </a:lnTo>
                  <a:lnTo>
                    <a:pt x="251" y="504"/>
                  </a:lnTo>
                  <a:lnTo>
                    <a:pt x="257" y="498"/>
                  </a:lnTo>
                  <a:lnTo>
                    <a:pt x="257" y="492"/>
                  </a:lnTo>
                  <a:lnTo>
                    <a:pt x="263" y="486"/>
                  </a:lnTo>
                  <a:lnTo>
                    <a:pt x="263" y="480"/>
                  </a:lnTo>
                  <a:lnTo>
                    <a:pt x="269" y="474"/>
                  </a:lnTo>
                  <a:lnTo>
                    <a:pt x="269" y="456"/>
                  </a:lnTo>
                  <a:lnTo>
                    <a:pt x="275" y="450"/>
                  </a:lnTo>
                  <a:lnTo>
                    <a:pt x="275" y="444"/>
                  </a:lnTo>
                  <a:lnTo>
                    <a:pt x="281" y="438"/>
                  </a:lnTo>
                  <a:lnTo>
                    <a:pt x="281" y="420"/>
                  </a:lnTo>
                  <a:lnTo>
                    <a:pt x="287" y="414"/>
                  </a:lnTo>
                  <a:lnTo>
                    <a:pt x="287" y="408"/>
                  </a:lnTo>
                  <a:lnTo>
                    <a:pt x="293" y="402"/>
                  </a:lnTo>
                  <a:lnTo>
                    <a:pt x="293" y="396"/>
                  </a:lnTo>
                  <a:lnTo>
                    <a:pt x="299" y="390"/>
                  </a:lnTo>
                  <a:lnTo>
                    <a:pt x="299" y="372"/>
                  </a:lnTo>
                  <a:lnTo>
                    <a:pt x="305" y="366"/>
                  </a:lnTo>
                  <a:lnTo>
                    <a:pt x="305" y="360"/>
                  </a:lnTo>
                  <a:lnTo>
                    <a:pt x="311" y="354"/>
                  </a:lnTo>
                  <a:lnTo>
                    <a:pt x="311" y="336"/>
                  </a:lnTo>
                  <a:lnTo>
                    <a:pt x="317" y="330"/>
                  </a:lnTo>
                  <a:lnTo>
                    <a:pt x="317" y="324"/>
                  </a:lnTo>
                  <a:lnTo>
                    <a:pt x="323" y="318"/>
                  </a:lnTo>
                  <a:lnTo>
                    <a:pt x="323" y="312"/>
                  </a:lnTo>
                  <a:lnTo>
                    <a:pt x="328" y="306"/>
                  </a:lnTo>
                  <a:lnTo>
                    <a:pt x="328" y="288"/>
                  </a:lnTo>
                  <a:lnTo>
                    <a:pt x="334" y="282"/>
                  </a:lnTo>
                  <a:lnTo>
                    <a:pt x="334" y="276"/>
                  </a:lnTo>
                  <a:lnTo>
                    <a:pt x="340" y="270"/>
                  </a:lnTo>
                  <a:lnTo>
                    <a:pt x="340" y="258"/>
                  </a:lnTo>
                  <a:lnTo>
                    <a:pt x="346" y="252"/>
                  </a:lnTo>
                  <a:lnTo>
                    <a:pt x="346" y="240"/>
                  </a:lnTo>
                  <a:lnTo>
                    <a:pt x="352" y="234"/>
                  </a:lnTo>
                  <a:lnTo>
                    <a:pt x="352" y="228"/>
                  </a:lnTo>
                  <a:lnTo>
                    <a:pt x="358" y="222"/>
                  </a:lnTo>
                  <a:lnTo>
                    <a:pt x="358" y="210"/>
                  </a:lnTo>
                  <a:lnTo>
                    <a:pt x="364" y="204"/>
                  </a:lnTo>
                  <a:lnTo>
                    <a:pt x="364" y="198"/>
                  </a:lnTo>
                  <a:lnTo>
                    <a:pt x="370" y="192"/>
                  </a:lnTo>
                  <a:lnTo>
                    <a:pt x="370" y="180"/>
                  </a:lnTo>
                  <a:lnTo>
                    <a:pt x="376" y="174"/>
                  </a:lnTo>
                  <a:lnTo>
                    <a:pt x="376" y="162"/>
                  </a:lnTo>
                  <a:lnTo>
                    <a:pt x="382" y="156"/>
                  </a:lnTo>
                  <a:lnTo>
                    <a:pt x="382" y="150"/>
                  </a:lnTo>
                  <a:lnTo>
                    <a:pt x="388" y="144"/>
                  </a:lnTo>
                  <a:lnTo>
                    <a:pt x="388" y="132"/>
                  </a:lnTo>
                  <a:lnTo>
                    <a:pt x="394" y="126"/>
                  </a:lnTo>
                  <a:lnTo>
                    <a:pt x="394" y="120"/>
                  </a:lnTo>
                  <a:lnTo>
                    <a:pt x="400" y="114"/>
                  </a:lnTo>
                  <a:lnTo>
                    <a:pt x="400" y="102"/>
                  </a:lnTo>
                  <a:lnTo>
                    <a:pt x="406" y="96"/>
                  </a:lnTo>
                  <a:lnTo>
                    <a:pt x="406" y="90"/>
                  </a:lnTo>
                  <a:lnTo>
                    <a:pt x="412" y="84"/>
                  </a:lnTo>
                  <a:lnTo>
                    <a:pt x="418" y="78"/>
                  </a:lnTo>
                  <a:lnTo>
                    <a:pt x="418" y="66"/>
                  </a:lnTo>
                  <a:lnTo>
                    <a:pt x="424" y="60"/>
                  </a:lnTo>
                  <a:lnTo>
                    <a:pt x="424" y="54"/>
                  </a:lnTo>
                  <a:lnTo>
                    <a:pt x="430" y="48"/>
                  </a:lnTo>
                  <a:lnTo>
                    <a:pt x="430" y="36"/>
                  </a:lnTo>
                  <a:lnTo>
                    <a:pt x="436" y="30"/>
                  </a:lnTo>
                  <a:lnTo>
                    <a:pt x="442" y="24"/>
                  </a:lnTo>
                  <a:lnTo>
                    <a:pt x="442" y="18"/>
                  </a:lnTo>
                  <a:lnTo>
                    <a:pt x="448" y="12"/>
                  </a:lnTo>
                  <a:lnTo>
                    <a:pt x="448" y="6"/>
                  </a:lnTo>
                  <a:lnTo>
                    <a:pt x="454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299" name="Freeform 91"/>
            <p:cNvSpPr>
              <a:spLocks/>
            </p:cNvSpPr>
            <p:nvPr/>
          </p:nvSpPr>
          <p:spPr bwMode="auto">
            <a:xfrm>
              <a:off x="1402" y="3304"/>
              <a:ext cx="620" cy="453"/>
            </a:xfrm>
            <a:custGeom>
              <a:avLst/>
              <a:gdLst/>
              <a:ahLst/>
              <a:cxnLst>
                <a:cxn ang="0">
                  <a:pos x="6" y="132"/>
                </a:cxn>
                <a:cxn ang="0">
                  <a:pos x="18" y="108"/>
                </a:cxn>
                <a:cxn ang="0">
                  <a:pos x="30" y="90"/>
                </a:cxn>
                <a:cxn ang="0">
                  <a:pos x="42" y="72"/>
                </a:cxn>
                <a:cxn ang="0">
                  <a:pos x="60" y="48"/>
                </a:cxn>
                <a:cxn ang="0">
                  <a:pos x="78" y="30"/>
                </a:cxn>
                <a:cxn ang="0">
                  <a:pos x="96" y="18"/>
                </a:cxn>
                <a:cxn ang="0">
                  <a:pos x="114" y="6"/>
                </a:cxn>
                <a:cxn ang="0">
                  <a:pos x="132" y="0"/>
                </a:cxn>
                <a:cxn ang="0">
                  <a:pos x="150" y="0"/>
                </a:cxn>
                <a:cxn ang="0">
                  <a:pos x="168" y="0"/>
                </a:cxn>
                <a:cxn ang="0">
                  <a:pos x="185" y="12"/>
                </a:cxn>
                <a:cxn ang="0">
                  <a:pos x="203" y="24"/>
                </a:cxn>
                <a:cxn ang="0">
                  <a:pos x="221" y="36"/>
                </a:cxn>
                <a:cxn ang="0">
                  <a:pos x="239" y="54"/>
                </a:cxn>
                <a:cxn ang="0">
                  <a:pos x="257" y="72"/>
                </a:cxn>
                <a:cxn ang="0">
                  <a:pos x="269" y="90"/>
                </a:cxn>
                <a:cxn ang="0">
                  <a:pos x="293" y="120"/>
                </a:cxn>
                <a:cxn ang="0">
                  <a:pos x="305" y="144"/>
                </a:cxn>
                <a:cxn ang="0">
                  <a:pos x="317" y="168"/>
                </a:cxn>
                <a:cxn ang="0">
                  <a:pos x="329" y="186"/>
                </a:cxn>
                <a:cxn ang="0">
                  <a:pos x="341" y="216"/>
                </a:cxn>
                <a:cxn ang="0">
                  <a:pos x="359" y="246"/>
                </a:cxn>
                <a:cxn ang="0">
                  <a:pos x="371" y="276"/>
                </a:cxn>
                <a:cxn ang="0">
                  <a:pos x="383" y="294"/>
                </a:cxn>
                <a:cxn ang="0">
                  <a:pos x="395" y="318"/>
                </a:cxn>
                <a:cxn ang="0">
                  <a:pos x="401" y="342"/>
                </a:cxn>
                <a:cxn ang="0">
                  <a:pos x="413" y="360"/>
                </a:cxn>
                <a:cxn ang="0">
                  <a:pos x="425" y="384"/>
                </a:cxn>
                <a:cxn ang="0">
                  <a:pos x="431" y="408"/>
                </a:cxn>
                <a:cxn ang="0">
                  <a:pos x="443" y="426"/>
                </a:cxn>
                <a:cxn ang="0">
                  <a:pos x="449" y="450"/>
                </a:cxn>
                <a:cxn ang="0">
                  <a:pos x="461" y="474"/>
                </a:cxn>
                <a:cxn ang="0">
                  <a:pos x="473" y="492"/>
                </a:cxn>
                <a:cxn ang="0">
                  <a:pos x="478" y="516"/>
                </a:cxn>
                <a:cxn ang="0">
                  <a:pos x="490" y="534"/>
                </a:cxn>
                <a:cxn ang="0">
                  <a:pos x="496" y="552"/>
                </a:cxn>
                <a:cxn ang="0">
                  <a:pos x="508" y="576"/>
                </a:cxn>
                <a:cxn ang="0">
                  <a:pos x="514" y="594"/>
                </a:cxn>
                <a:cxn ang="0">
                  <a:pos x="526" y="612"/>
                </a:cxn>
                <a:cxn ang="0">
                  <a:pos x="532" y="636"/>
                </a:cxn>
                <a:cxn ang="0">
                  <a:pos x="550" y="660"/>
                </a:cxn>
              </a:cxnLst>
              <a:rect l="0" t="0" r="r" b="b"/>
              <a:pathLst>
                <a:path w="556" h="677">
                  <a:moveTo>
                    <a:pt x="0" y="144"/>
                  </a:moveTo>
                  <a:lnTo>
                    <a:pt x="0" y="138"/>
                  </a:lnTo>
                  <a:lnTo>
                    <a:pt x="6" y="132"/>
                  </a:lnTo>
                  <a:lnTo>
                    <a:pt x="6" y="126"/>
                  </a:lnTo>
                  <a:lnTo>
                    <a:pt x="18" y="114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30" y="90"/>
                  </a:lnTo>
                  <a:lnTo>
                    <a:pt x="36" y="84"/>
                  </a:lnTo>
                  <a:lnTo>
                    <a:pt x="36" y="78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60" y="54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6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6"/>
                  </a:lnTo>
                  <a:lnTo>
                    <a:pt x="179" y="6"/>
                  </a:lnTo>
                  <a:lnTo>
                    <a:pt x="185" y="12"/>
                  </a:lnTo>
                  <a:lnTo>
                    <a:pt x="191" y="12"/>
                  </a:lnTo>
                  <a:lnTo>
                    <a:pt x="197" y="18"/>
                  </a:lnTo>
                  <a:lnTo>
                    <a:pt x="203" y="24"/>
                  </a:lnTo>
                  <a:lnTo>
                    <a:pt x="209" y="24"/>
                  </a:lnTo>
                  <a:lnTo>
                    <a:pt x="215" y="30"/>
                  </a:lnTo>
                  <a:lnTo>
                    <a:pt x="221" y="36"/>
                  </a:lnTo>
                  <a:lnTo>
                    <a:pt x="227" y="42"/>
                  </a:lnTo>
                  <a:lnTo>
                    <a:pt x="233" y="48"/>
                  </a:lnTo>
                  <a:lnTo>
                    <a:pt x="239" y="54"/>
                  </a:lnTo>
                  <a:lnTo>
                    <a:pt x="245" y="60"/>
                  </a:lnTo>
                  <a:lnTo>
                    <a:pt x="251" y="66"/>
                  </a:lnTo>
                  <a:lnTo>
                    <a:pt x="257" y="72"/>
                  </a:lnTo>
                  <a:lnTo>
                    <a:pt x="263" y="78"/>
                  </a:lnTo>
                  <a:lnTo>
                    <a:pt x="263" y="84"/>
                  </a:lnTo>
                  <a:lnTo>
                    <a:pt x="269" y="90"/>
                  </a:lnTo>
                  <a:lnTo>
                    <a:pt x="281" y="102"/>
                  </a:lnTo>
                  <a:lnTo>
                    <a:pt x="281" y="108"/>
                  </a:lnTo>
                  <a:lnTo>
                    <a:pt x="293" y="120"/>
                  </a:lnTo>
                  <a:lnTo>
                    <a:pt x="293" y="132"/>
                  </a:lnTo>
                  <a:lnTo>
                    <a:pt x="299" y="138"/>
                  </a:lnTo>
                  <a:lnTo>
                    <a:pt x="305" y="144"/>
                  </a:lnTo>
                  <a:lnTo>
                    <a:pt x="311" y="150"/>
                  </a:lnTo>
                  <a:lnTo>
                    <a:pt x="311" y="162"/>
                  </a:lnTo>
                  <a:lnTo>
                    <a:pt x="317" y="168"/>
                  </a:lnTo>
                  <a:lnTo>
                    <a:pt x="323" y="174"/>
                  </a:lnTo>
                  <a:lnTo>
                    <a:pt x="323" y="180"/>
                  </a:lnTo>
                  <a:lnTo>
                    <a:pt x="329" y="186"/>
                  </a:lnTo>
                  <a:lnTo>
                    <a:pt x="329" y="192"/>
                  </a:lnTo>
                  <a:lnTo>
                    <a:pt x="341" y="204"/>
                  </a:lnTo>
                  <a:lnTo>
                    <a:pt x="341" y="216"/>
                  </a:lnTo>
                  <a:lnTo>
                    <a:pt x="353" y="228"/>
                  </a:lnTo>
                  <a:lnTo>
                    <a:pt x="353" y="240"/>
                  </a:lnTo>
                  <a:lnTo>
                    <a:pt x="359" y="246"/>
                  </a:lnTo>
                  <a:lnTo>
                    <a:pt x="359" y="252"/>
                  </a:lnTo>
                  <a:lnTo>
                    <a:pt x="371" y="264"/>
                  </a:lnTo>
                  <a:lnTo>
                    <a:pt x="371" y="276"/>
                  </a:lnTo>
                  <a:lnTo>
                    <a:pt x="377" y="282"/>
                  </a:lnTo>
                  <a:lnTo>
                    <a:pt x="377" y="288"/>
                  </a:lnTo>
                  <a:lnTo>
                    <a:pt x="383" y="294"/>
                  </a:lnTo>
                  <a:lnTo>
                    <a:pt x="383" y="306"/>
                  </a:lnTo>
                  <a:lnTo>
                    <a:pt x="389" y="312"/>
                  </a:lnTo>
                  <a:lnTo>
                    <a:pt x="395" y="318"/>
                  </a:lnTo>
                  <a:lnTo>
                    <a:pt x="395" y="324"/>
                  </a:lnTo>
                  <a:lnTo>
                    <a:pt x="401" y="330"/>
                  </a:lnTo>
                  <a:lnTo>
                    <a:pt x="401" y="342"/>
                  </a:lnTo>
                  <a:lnTo>
                    <a:pt x="407" y="348"/>
                  </a:lnTo>
                  <a:lnTo>
                    <a:pt x="407" y="354"/>
                  </a:lnTo>
                  <a:lnTo>
                    <a:pt x="413" y="360"/>
                  </a:lnTo>
                  <a:lnTo>
                    <a:pt x="413" y="372"/>
                  </a:lnTo>
                  <a:lnTo>
                    <a:pt x="419" y="378"/>
                  </a:lnTo>
                  <a:lnTo>
                    <a:pt x="425" y="384"/>
                  </a:lnTo>
                  <a:lnTo>
                    <a:pt x="425" y="390"/>
                  </a:lnTo>
                  <a:lnTo>
                    <a:pt x="431" y="396"/>
                  </a:lnTo>
                  <a:lnTo>
                    <a:pt x="431" y="408"/>
                  </a:lnTo>
                  <a:lnTo>
                    <a:pt x="437" y="414"/>
                  </a:lnTo>
                  <a:lnTo>
                    <a:pt x="437" y="420"/>
                  </a:lnTo>
                  <a:lnTo>
                    <a:pt x="443" y="426"/>
                  </a:lnTo>
                  <a:lnTo>
                    <a:pt x="443" y="438"/>
                  </a:lnTo>
                  <a:lnTo>
                    <a:pt x="449" y="444"/>
                  </a:lnTo>
                  <a:lnTo>
                    <a:pt x="449" y="450"/>
                  </a:lnTo>
                  <a:lnTo>
                    <a:pt x="455" y="456"/>
                  </a:lnTo>
                  <a:lnTo>
                    <a:pt x="461" y="462"/>
                  </a:lnTo>
                  <a:lnTo>
                    <a:pt x="461" y="474"/>
                  </a:lnTo>
                  <a:lnTo>
                    <a:pt x="467" y="480"/>
                  </a:lnTo>
                  <a:lnTo>
                    <a:pt x="467" y="486"/>
                  </a:lnTo>
                  <a:lnTo>
                    <a:pt x="473" y="492"/>
                  </a:lnTo>
                  <a:lnTo>
                    <a:pt x="473" y="504"/>
                  </a:lnTo>
                  <a:lnTo>
                    <a:pt x="478" y="510"/>
                  </a:lnTo>
                  <a:lnTo>
                    <a:pt x="478" y="516"/>
                  </a:lnTo>
                  <a:lnTo>
                    <a:pt x="484" y="522"/>
                  </a:lnTo>
                  <a:lnTo>
                    <a:pt x="484" y="528"/>
                  </a:lnTo>
                  <a:lnTo>
                    <a:pt x="490" y="534"/>
                  </a:lnTo>
                  <a:lnTo>
                    <a:pt x="490" y="540"/>
                  </a:lnTo>
                  <a:lnTo>
                    <a:pt x="496" y="546"/>
                  </a:lnTo>
                  <a:lnTo>
                    <a:pt x="496" y="552"/>
                  </a:lnTo>
                  <a:lnTo>
                    <a:pt x="502" y="558"/>
                  </a:lnTo>
                  <a:lnTo>
                    <a:pt x="502" y="570"/>
                  </a:lnTo>
                  <a:lnTo>
                    <a:pt x="508" y="576"/>
                  </a:lnTo>
                  <a:lnTo>
                    <a:pt x="508" y="582"/>
                  </a:lnTo>
                  <a:lnTo>
                    <a:pt x="514" y="588"/>
                  </a:lnTo>
                  <a:lnTo>
                    <a:pt x="514" y="594"/>
                  </a:lnTo>
                  <a:lnTo>
                    <a:pt x="520" y="600"/>
                  </a:lnTo>
                  <a:lnTo>
                    <a:pt x="520" y="606"/>
                  </a:lnTo>
                  <a:lnTo>
                    <a:pt x="526" y="612"/>
                  </a:lnTo>
                  <a:lnTo>
                    <a:pt x="526" y="618"/>
                  </a:lnTo>
                  <a:lnTo>
                    <a:pt x="532" y="624"/>
                  </a:lnTo>
                  <a:lnTo>
                    <a:pt x="532" y="636"/>
                  </a:lnTo>
                  <a:lnTo>
                    <a:pt x="544" y="648"/>
                  </a:lnTo>
                  <a:lnTo>
                    <a:pt x="544" y="654"/>
                  </a:lnTo>
                  <a:lnTo>
                    <a:pt x="550" y="660"/>
                  </a:lnTo>
                  <a:lnTo>
                    <a:pt x="550" y="672"/>
                  </a:lnTo>
                  <a:lnTo>
                    <a:pt x="556" y="677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300" name="Freeform 92"/>
            <p:cNvSpPr>
              <a:spLocks/>
            </p:cNvSpPr>
            <p:nvPr/>
          </p:nvSpPr>
          <p:spPr bwMode="auto">
            <a:xfrm>
              <a:off x="2022" y="3757"/>
              <a:ext cx="815" cy="264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24" y="42"/>
                </a:cxn>
                <a:cxn ang="0">
                  <a:pos x="36" y="66"/>
                </a:cxn>
                <a:cxn ang="0">
                  <a:pos x="54" y="96"/>
                </a:cxn>
                <a:cxn ang="0">
                  <a:pos x="72" y="126"/>
                </a:cxn>
                <a:cxn ang="0">
                  <a:pos x="84" y="150"/>
                </a:cxn>
                <a:cxn ang="0">
                  <a:pos x="102" y="174"/>
                </a:cxn>
                <a:cxn ang="0">
                  <a:pos x="120" y="204"/>
                </a:cxn>
                <a:cxn ang="0">
                  <a:pos x="132" y="222"/>
                </a:cxn>
                <a:cxn ang="0">
                  <a:pos x="150" y="246"/>
                </a:cxn>
                <a:cxn ang="0">
                  <a:pos x="162" y="264"/>
                </a:cxn>
                <a:cxn ang="0">
                  <a:pos x="180" y="282"/>
                </a:cxn>
                <a:cxn ang="0">
                  <a:pos x="198" y="294"/>
                </a:cxn>
                <a:cxn ang="0">
                  <a:pos x="216" y="312"/>
                </a:cxn>
                <a:cxn ang="0">
                  <a:pos x="233" y="330"/>
                </a:cxn>
                <a:cxn ang="0">
                  <a:pos x="251" y="342"/>
                </a:cxn>
                <a:cxn ang="0">
                  <a:pos x="269" y="348"/>
                </a:cxn>
                <a:cxn ang="0">
                  <a:pos x="287" y="360"/>
                </a:cxn>
                <a:cxn ang="0">
                  <a:pos x="305" y="366"/>
                </a:cxn>
                <a:cxn ang="0">
                  <a:pos x="323" y="372"/>
                </a:cxn>
                <a:cxn ang="0">
                  <a:pos x="341" y="378"/>
                </a:cxn>
                <a:cxn ang="0">
                  <a:pos x="359" y="384"/>
                </a:cxn>
                <a:cxn ang="0">
                  <a:pos x="377" y="390"/>
                </a:cxn>
                <a:cxn ang="0">
                  <a:pos x="395" y="390"/>
                </a:cxn>
                <a:cxn ang="0">
                  <a:pos x="413" y="396"/>
                </a:cxn>
                <a:cxn ang="0">
                  <a:pos x="431" y="396"/>
                </a:cxn>
                <a:cxn ang="0">
                  <a:pos x="449" y="396"/>
                </a:cxn>
                <a:cxn ang="0">
                  <a:pos x="467" y="396"/>
                </a:cxn>
                <a:cxn ang="0">
                  <a:pos x="485" y="396"/>
                </a:cxn>
                <a:cxn ang="0">
                  <a:pos x="503" y="396"/>
                </a:cxn>
                <a:cxn ang="0">
                  <a:pos x="521" y="396"/>
                </a:cxn>
                <a:cxn ang="0">
                  <a:pos x="538" y="396"/>
                </a:cxn>
                <a:cxn ang="0">
                  <a:pos x="556" y="396"/>
                </a:cxn>
                <a:cxn ang="0">
                  <a:pos x="574" y="396"/>
                </a:cxn>
                <a:cxn ang="0">
                  <a:pos x="592" y="396"/>
                </a:cxn>
                <a:cxn ang="0">
                  <a:pos x="610" y="396"/>
                </a:cxn>
                <a:cxn ang="0">
                  <a:pos x="628" y="396"/>
                </a:cxn>
                <a:cxn ang="0">
                  <a:pos x="646" y="396"/>
                </a:cxn>
                <a:cxn ang="0">
                  <a:pos x="664" y="396"/>
                </a:cxn>
                <a:cxn ang="0">
                  <a:pos x="682" y="396"/>
                </a:cxn>
                <a:cxn ang="0">
                  <a:pos x="700" y="396"/>
                </a:cxn>
                <a:cxn ang="0">
                  <a:pos x="718" y="396"/>
                </a:cxn>
              </a:cxnLst>
              <a:rect l="0" t="0" r="r" b="b"/>
              <a:pathLst>
                <a:path w="730" h="396">
                  <a:moveTo>
                    <a:pt x="0" y="0"/>
                  </a:moveTo>
                  <a:lnTo>
                    <a:pt x="6" y="6"/>
                  </a:lnTo>
                  <a:lnTo>
                    <a:pt x="6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8"/>
                  </a:lnTo>
                  <a:lnTo>
                    <a:pt x="42" y="84"/>
                  </a:lnTo>
                  <a:lnTo>
                    <a:pt x="54" y="96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72" y="126"/>
                  </a:lnTo>
                  <a:lnTo>
                    <a:pt x="72" y="138"/>
                  </a:lnTo>
                  <a:lnTo>
                    <a:pt x="78" y="144"/>
                  </a:lnTo>
                  <a:lnTo>
                    <a:pt x="84" y="150"/>
                  </a:lnTo>
                  <a:lnTo>
                    <a:pt x="84" y="156"/>
                  </a:lnTo>
                  <a:lnTo>
                    <a:pt x="90" y="162"/>
                  </a:lnTo>
                  <a:lnTo>
                    <a:pt x="102" y="174"/>
                  </a:lnTo>
                  <a:lnTo>
                    <a:pt x="102" y="186"/>
                  </a:lnTo>
                  <a:lnTo>
                    <a:pt x="108" y="192"/>
                  </a:lnTo>
                  <a:lnTo>
                    <a:pt x="120" y="204"/>
                  </a:lnTo>
                  <a:lnTo>
                    <a:pt x="120" y="210"/>
                  </a:lnTo>
                  <a:lnTo>
                    <a:pt x="126" y="216"/>
                  </a:lnTo>
                  <a:lnTo>
                    <a:pt x="132" y="222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0" y="246"/>
                  </a:lnTo>
                  <a:lnTo>
                    <a:pt x="156" y="252"/>
                  </a:lnTo>
                  <a:lnTo>
                    <a:pt x="168" y="264"/>
                  </a:lnTo>
                  <a:lnTo>
                    <a:pt x="162" y="264"/>
                  </a:lnTo>
                  <a:lnTo>
                    <a:pt x="168" y="264"/>
                  </a:lnTo>
                  <a:lnTo>
                    <a:pt x="180" y="276"/>
                  </a:lnTo>
                  <a:lnTo>
                    <a:pt x="180" y="282"/>
                  </a:lnTo>
                  <a:lnTo>
                    <a:pt x="186" y="282"/>
                  </a:lnTo>
                  <a:lnTo>
                    <a:pt x="192" y="294"/>
                  </a:lnTo>
                  <a:lnTo>
                    <a:pt x="198" y="294"/>
                  </a:lnTo>
                  <a:lnTo>
                    <a:pt x="204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8"/>
                  </a:lnTo>
                  <a:lnTo>
                    <a:pt x="227" y="324"/>
                  </a:lnTo>
                  <a:lnTo>
                    <a:pt x="233" y="330"/>
                  </a:lnTo>
                  <a:lnTo>
                    <a:pt x="239" y="330"/>
                  </a:lnTo>
                  <a:lnTo>
                    <a:pt x="245" y="336"/>
                  </a:lnTo>
                  <a:lnTo>
                    <a:pt x="251" y="342"/>
                  </a:lnTo>
                  <a:lnTo>
                    <a:pt x="257" y="342"/>
                  </a:lnTo>
                  <a:lnTo>
                    <a:pt x="263" y="348"/>
                  </a:lnTo>
                  <a:lnTo>
                    <a:pt x="269" y="348"/>
                  </a:lnTo>
                  <a:lnTo>
                    <a:pt x="275" y="354"/>
                  </a:lnTo>
                  <a:lnTo>
                    <a:pt x="281" y="354"/>
                  </a:lnTo>
                  <a:lnTo>
                    <a:pt x="287" y="360"/>
                  </a:lnTo>
                  <a:lnTo>
                    <a:pt x="293" y="360"/>
                  </a:lnTo>
                  <a:lnTo>
                    <a:pt x="299" y="366"/>
                  </a:lnTo>
                  <a:lnTo>
                    <a:pt x="305" y="366"/>
                  </a:lnTo>
                  <a:lnTo>
                    <a:pt x="311" y="372"/>
                  </a:lnTo>
                  <a:lnTo>
                    <a:pt x="317" y="372"/>
                  </a:lnTo>
                  <a:lnTo>
                    <a:pt x="323" y="372"/>
                  </a:lnTo>
                  <a:lnTo>
                    <a:pt x="329" y="378"/>
                  </a:lnTo>
                  <a:lnTo>
                    <a:pt x="335" y="378"/>
                  </a:lnTo>
                  <a:lnTo>
                    <a:pt x="341" y="378"/>
                  </a:lnTo>
                  <a:lnTo>
                    <a:pt x="347" y="384"/>
                  </a:lnTo>
                  <a:lnTo>
                    <a:pt x="353" y="384"/>
                  </a:lnTo>
                  <a:lnTo>
                    <a:pt x="359" y="384"/>
                  </a:lnTo>
                  <a:lnTo>
                    <a:pt x="365" y="384"/>
                  </a:lnTo>
                  <a:lnTo>
                    <a:pt x="371" y="384"/>
                  </a:lnTo>
                  <a:lnTo>
                    <a:pt x="377" y="390"/>
                  </a:lnTo>
                  <a:lnTo>
                    <a:pt x="383" y="390"/>
                  </a:lnTo>
                  <a:lnTo>
                    <a:pt x="389" y="390"/>
                  </a:lnTo>
                  <a:lnTo>
                    <a:pt x="395" y="390"/>
                  </a:lnTo>
                  <a:lnTo>
                    <a:pt x="401" y="390"/>
                  </a:lnTo>
                  <a:lnTo>
                    <a:pt x="407" y="390"/>
                  </a:lnTo>
                  <a:lnTo>
                    <a:pt x="413" y="396"/>
                  </a:lnTo>
                  <a:lnTo>
                    <a:pt x="419" y="396"/>
                  </a:lnTo>
                  <a:lnTo>
                    <a:pt x="425" y="396"/>
                  </a:lnTo>
                  <a:lnTo>
                    <a:pt x="431" y="396"/>
                  </a:lnTo>
                  <a:lnTo>
                    <a:pt x="437" y="396"/>
                  </a:lnTo>
                  <a:lnTo>
                    <a:pt x="443" y="396"/>
                  </a:lnTo>
                  <a:lnTo>
                    <a:pt x="449" y="396"/>
                  </a:lnTo>
                  <a:lnTo>
                    <a:pt x="455" y="396"/>
                  </a:lnTo>
                  <a:lnTo>
                    <a:pt x="461" y="396"/>
                  </a:lnTo>
                  <a:lnTo>
                    <a:pt x="467" y="396"/>
                  </a:lnTo>
                  <a:lnTo>
                    <a:pt x="473" y="396"/>
                  </a:lnTo>
                  <a:lnTo>
                    <a:pt x="479" y="396"/>
                  </a:lnTo>
                  <a:lnTo>
                    <a:pt x="485" y="396"/>
                  </a:lnTo>
                  <a:lnTo>
                    <a:pt x="491" y="396"/>
                  </a:lnTo>
                  <a:lnTo>
                    <a:pt x="497" y="396"/>
                  </a:lnTo>
                  <a:lnTo>
                    <a:pt x="503" y="396"/>
                  </a:lnTo>
                  <a:lnTo>
                    <a:pt x="509" y="396"/>
                  </a:lnTo>
                  <a:lnTo>
                    <a:pt x="515" y="396"/>
                  </a:lnTo>
                  <a:lnTo>
                    <a:pt x="521" y="396"/>
                  </a:lnTo>
                  <a:lnTo>
                    <a:pt x="526" y="396"/>
                  </a:lnTo>
                  <a:lnTo>
                    <a:pt x="532" y="396"/>
                  </a:lnTo>
                  <a:lnTo>
                    <a:pt x="538" y="396"/>
                  </a:lnTo>
                  <a:lnTo>
                    <a:pt x="544" y="396"/>
                  </a:lnTo>
                  <a:lnTo>
                    <a:pt x="550" y="396"/>
                  </a:lnTo>
                  <a:lnTo>
                    <a:pt x="556" y="396"/>
                  </a:lnTo>
                  <a:lnTo>
                    <a:pt x="562" y="396"/>
                  </a:lnTo>
                  <a:lnTo>
                    <a:pt x="568" y="396"/>
                  </a:lnTo>
                  <a:lnTo>
                    <a:pt x="574" y="396"/>
                  </a:lnTo>
                  <a:lnTo>
                    <a:pt x="580" y="396"/>
                  </a:lnTo>
                  <a:lnTo>
                    <a:pt x="586" y="396"/>
                  </a:lnTo>
                  <a:lnTo>
                    <a:pt x="592" y="396"/>
                  </a:lnTo>
                  <a:lnTo>
                    <a:pt x="598" y="396"/>
                  </a:lnTo>
                  <a:lnTo>
                    <a:pt x="604" y="396"/>
                  </a:lnTo>
                  <a:lnTo>
                    <a:pt x="610" y="396"/>
                  </a:lnTo>
                  <a:lnTo>
                    <a:pt x="616" y="396"/>
                  </a:lnTo>
                  <a:lnTo>
                    <a:pt x="622" y="396"/>
                  </a:lnTo>
                  <a:lnTo>
                    <a:pt x="628" y="396"/>
                  </a:lnTo>
                  <a:lnTo>
                    <a:pt x="634" y="396"/>
                  </a:lnTo>
                  <a:lnTo>
                    <a:pt x="640" y="396"/>
                  </a:lnTo>
                  <a:lnTo>
                    <a:pt x="646" y="396"/>
                  </a:lnTo>
                  <a:lnTo>
                    <a:pt x="652" y="396"/>
                  </a:lnTo>
                  <a:lnTo>
                    <a:pt x="658" y="396"/>
                  </a:lnTo>
                  <a:lnTo>
                    <a:pt x="664" y="396"/>
                  </a:lnTo>
                  <a:lnTo>
                    <a:pt x="670" y="396"/>
                  </a:lnTo>
                  <a:lnTo>
                    <a:pt x="676" y="396"/>
                  </a:lnTo>
                  <a:lnTo>
                    <a:pt x="682" y="396"/>
                  </a:lnTo>
                  <a:lnTo>
                    <a:pt x="688" y="396"/>
                  </a:lnTo>
                  <a:lnTo>
                    <a:pt x="694" y="396"/>
                  </a:lnTo>
                  <a:lnTo>
                    <a:pt x="700" y="396"/>
                  </a:lnTo>
                  <a:lnTo>
                    <a:pt x="706" y="396"/>
                  </a:lnTo>
                  <a:lnTo>
                    <a:pt x="712" y="396"/>
                  </a:lnTo>
                  <a:lnTo>
                    <a:pt x="718" y="396"/>
                  </a:lnTo>
                  <a:lnTo>
                    <a:pt x="724" y="396"/>
                  </a:lnTo>
                  <a:lnTo>
                    <a:pt x="730" y="39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2301" name="Freeform 93"/>
            <p:cNvSpPr>
              <a:spLocks/>
            </p:cNvSpPr>
            <p:nvPr/>
          </p:nvSpPr>
          <p:spPr bwMode="auto">
            <a:xfrm>
              <a:off x="2837" y="3961"/>
              <a:ext cx="834" cy="60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90"/>
                </a:cxn>
                <a:cxn ang="0">
                  <a:pos x="30" y="90"/>
                </a:cxn>
                <a:cxn ang="0">
                  <a:pos x="42" y="90"/>
                </a:cxn>
                <a:cxn ang="0">
                  <a:pos x="54" y="90"/>
                </a:cxn>
                <a:cxn ang="0">
                  <a:pos x="66" y="90"/>
                </a:cxn>
                <a:cxn ang="0">
                  <a:pos x="78" y="90"/>
                </a:cxn>
                <a:cxn ang="0">
                  <a:pos x="90" y="90"/>
                </a:cxn>
                <a:cxn ang="0">
                  <a:pos x="101" y="90"/>
                </a:cxn>
                <a:cxn ang="0">
                  <a:pos x="113" y="90"/>
                </a:cxn>
                <a:cxn ang="0">
                  <a:pos x="125" y="84"/>
                </a:cxn>
                <a:cxn ang="0">
                  <a:pos x="137" y="84"/>
                </a:cxn>
                <a:cxn ang="0">
                  <a:pos x="149" y="84"/>
                </a:cxn>
                <a:cxn ang="0">
                  <a:pos x="161" y="84"/>
                </a:cxn>
                <a:cxn ang="0">
                  <a:pos x="173" y="84"/>
                </a:cxn>
                <a:cxn ang="0">
                  <a:pos x="185" y="78"/>
                </a:cxn>
                <a:cxn ang="0">
                  <a:pos x="197" y="78"/>
                </a:cxn>
                <a:cxn ang="0">
                  <a:pos x="209" y="78"/>
                </a:cxn>
                <a:cxn ang="0">
                  <a:pos x="221" y="72"/>
                </a:cxn>
                <a:cxn ang="0">
                  <a:pos x="233" y="72"/>
                </a:cxn>
                <a:cxn ang="0">
                  <a:pos x="245" y="72"/>
                </a:cxn>
                <a:cxn ang="0">
                  <a:pos x="257" y="66"/>
                </a:cxn>
                <a:cxn ang="0">
                  <a:pos x="269" y="66"/>
                </a:cxn>
                <a:cxn ang="0">
                  <a:pos x="281" y="60"/>
                </a:cxn>
                <a:cxn ang="0">
                  <a:pos x="293" y="60"/>
                </a:cxn>
                <a:cxn ang="0">
                  <a:pos x="305" y="60"/>
                </a:cxn>
                <a:cxn ang="0">
                  <a:pos x="317" y="54"/>
                </a:cxn>
                <a:cxn ang="0">
                  <a:pos x="329" y="54"/>
                </a:cxn>
                <a:cxn ang="0">
                  <a:pos x="341" y="48"/>
                </a:cxn>
                <a:cxn ang="0">
                  <a:pos x="353" y="48"/>
                </a:cxn>
                <a:cxn ang="0">
                  <a:pos x="365" y="42"/>
                </a:cxn>
                <a:cxn ang="0">
                  <a:pos x="377" y="42"/>
                </a:cxn>
                <a:cxn ang="0">
                  <a:pos x="389" y="36"/>
                </a:cxn>
                <a:cxn ang="0">
                  <a:pos x="400" y="36"/>
                </a:cxn>
                <a:cxn ang="0">
                  <a:pos x="412" y="30"/>
                </a:cxn>
                <a:cxn ang="0">
                  <a:pos x="424" y="30"/>
                </a:cxn>
                <a:cxn ang="0">
                  <a:pos x="436" y="24"/>
                </a:cxn>
                <a:cxn ang="0">
                  <a:pos x="448" y="24"/>
                </a:cxn>
                <a:cxn ang="0">
                  <a:pos x="460" y="18"/>
                </a:cxn>
                <a:cxn ang="0">
                  <a:pos x="472" y="18"/>
                </a:cxn>
                <a:cxn ang="0">
                  <a:pos x="484" y="18"/>
                </a:cxn>
                <a:cxn ang="0">
                  <a:pos x="496" y="12"/>
                </a:cxn>
                <a:cxn ang="0">
                  <a:pos x="508" y="12"/>
                </a:cxn>
                <a:cxn ang="0">
                  <a:pos x="520" y="12"/>
                </a:cxn>
                <a:cxn ang="0">
                  <a:pos x="532" y="6"/>
                </a:cxn>
                <a:cxn ang="0">
                  <a:pos x="544" y="6"/>
                </a:cxn>
                <a:cxn ang="0">
                  <a:pos x="556" y="6"/>
                </a:cxn>
                <a:cxn ang="0">
                  <a:pos x="568" y="0"/>
                </a:cxn>
                <a:cxn ang="0">
                  <a:pos x="580" y="0"/>
                </a:cxn>
                <a:cxn ang="0">
                  <a:pos x="592" y="0"/>
                </a:cxn>
                <a:cxn ang="0">
                  <a:pos x="604" y="0"/>
                </a:cxn>
                <a:cxn ang="0">
                  <a:pos x="616" y="0"/>
                </a:cxn>
                <a:cxn ang="0">
                  <a:pos x="628" y="0"/>
                </a:cxn>
                <a:cxn ang="0">
                  <a:pos x="640" y="0"/>
                </a:cxn>
                <a:cxn ang="0">
                  <a:pos x="652" y="0"/>
                </a:cxn>
                <a:cxn ang="0">
                  <a:pos x="664" y="0"/>
                </a:cxn>
                <a:cxn ang="0">
                  <a:pos x="676" y="0"/>
                </a:cxn>
                <a:cxn ang="0">
                  <a:pos x="688" y="0"/>
                </a:cxn>
                <a:cxn ang="0">
                  <a:pos x="700" y="0"/>
                </a:cxn>
                <a:cxn ang="0">
                  <a:pos x="711" y="0"/>
                </a:cxn>
                <a:cxn ang="0">
                  <a:pos x="723" y="0"/>
                </a:cxn>
                <a:cxn ang="0">
                  <a:pos x="735" y="6"/>
                </a:cxn>
                <a:cxn ang="0">
                  <a:pos x="747" y="6"/>
                </a:cxn>
              </a:cxnLst>
              <a:rect l="0" t="0" r="r" b="b"/>
              <a:pathLst>
                <a:path w="747" h="90">
                  <a:moveTo>
                    <a:pt x="0" y="90"/>
                  </a:moveTo>
                  <a:lnTo>
                    <a:pt x="6" y="90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36" y="90"/>
                  </a:lnTo>
                  <a:lnTo>
                    <a:pt x="42" y="90"/>
                  </a:lnTo>
                  <a:lnTo>
                    <a:pt x="48" y="90"/>
                  </a:lnTo>
                  <a:lnTo>
                    <a:pt x="54" y="90"/>
                  </a:lnTo>
                  <a:lnTo>
                    <a:pt x="60" y="90"/>
                  </a:lnTo>
                  <a:lnTo>
                    <a:pt x="66" y="90"/>
                  </a:lnTo>
                  <a:lnTo>
                    <a:pt x="72" y="90"/>
                  </a:lnTo>
                  <a:lnTo>
                    <a:pt x="78" y="90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1" y="90"/>
                  </a:lnTo>
                  <a:lnTo>
                    <a:pt x="107" y="90"/>
                  </a:lnTo>
                  <a:lnTo>
                    <a:pt x="113" y="90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7" y="84"/>
                  </a:lnTo>
                  <a:lnTo>
                    <a:pt x="143" y="84"/>
                  </a:lnTo>
                  <a:lnTo>
                    <a:pt x="149" y="84"/>
                  </a:lnTo>
                  <a:lnTo>
                    <a:pt x="155" y="84"/>
                  </a:lnTo>
                  <a:lnTo>
                    <a:pt x="161" y="84"/>
                  </a:lnTo>
                  <a:lnTo>
                    <a:pt x="167" y="84"/>
                  </a:lnTo>
                  <a:lnTo>
                    <a:pt x="173" y="84"/>
                  </a:lnTo>
                  <a:lnTo>
                    <a:pt x="179" y="78"/>
                  </a:lnTo>
                  <a:lnTo>
                    <a:pt x="185" y="78"/>
                  </a:lnTo>
                  <a:lnTo>
                    <a:pt x="191" y="78"/>
                  </a:lnTo>
                  <a:lnTo>
                    <a:pt x="197" y="78"/>
                  </a:lnTo>
                  <a:lnTo>
                    <a:pt x="203" y="78"/>
                  </a:lnTo>
                  <a:lnTo>
                    <a:pt x="209" y="78"/>
                  </a:lnTo>
                  <a:lnTo>
                    <a:pt x="215" y="78"/>
                  </a:lnTo>
                  <a:lnTo>
                    <a:pt x="221" y="72"/>
                  </a:lnTo>
                  <a:lnTo>
                    <a:pt x="227" y="72"/>
                  </a:lnTo>
                  <a:lnTo>
                    <a:pt x="233" y="72"/>
                  </a:lnTo>
                  <a:lnTo>
                    <a:pt x="239" y="72"/>
                  </a:lnTo>
                  <a:lnTo>
                    <a:pt x="245" y="72"/>
                  </a:lnTo>
                  <a:lnTo>
                    <a:pt x="251" y="66"/>
                  </a:lnTo>
                  <a:lnTo>
                    <a:pt x="257" y="66"/>
                  </a:lnTo>
                  <a:lnTo>
                    <a:pt x="263" y="66"/>
                  </a:lnTo>
                  <a:lnTo>
                    <a:pt x="269" y="66"/>
                  </a:lnTo>
                  <a:lnTo>
                    <a:pt x="275" y="66"/>
                  </a:lnTo>
                  <a:lnTo>
                    <a:pt x="281" y="60"/>
                  </a:lnTo>
                  <a:lnTo>
                    <a:pt x="287" y="60"/>
                  </a:lnTo>
                  <a:lnTo>
                    <a:pt x="293" y="60"/>
                  </a:lnTo>
                  <a:lnTo>
                    <a:pt x="299" y="60"/>
                  </a:lnTo>
                  <a:lnTo>
                    <a:pt x="305" y="60"/>
                  </a:lnTo>
                  <a:lnTo>
                    <a:pt x="311" y="54"/>
                  </a:lnTo>
                  <a:lnTo>
                    <a:pt x="317" y="54"/>
                  </a:lnTo>
                  <a:lnTo>
                    <a:pt x="323" y="54"/>
                  </a:lnTo>
                  <a:lnTo>
                    <a:pt x="329" y="54"/>
                  </a:lnTo>
                  <a:lnTo>
                    <a:pt x="335" y="48"/>
                  </a:lnTo>
                  <a:lnTo>
                    <a:pt x="341" y="48"/>
                  </a:lnTo>
                  <a:lnTo>
                    <a:pt x="347" y="48"/>
                  </a:lnTo>
                  <a:lnTo>
                    <a:pt x="353" y="48"/>
                  </a:lnTo>
                  <a:lnTo>
                    <a:pt x="359" y="42"/>
                  </a:lnTo>
                  <a:lnTo>
                    <a:pt x="365" y="42"/>
                  </a:lnTo>
                  <a:lnTo>
                    <a:pt x="371" y="42"/>
                  </a:lnTo>
                  <a:lnTo>
                    <a:pt x="377" y="42"/>
                  </a:lnTo>
                  <a:lnTo>
                    <a:pt x="383" y="36"/>
                  </a:lnTo>
                  <a:lnTo>
                    <a:pt x="389" y="36"/>
                  </a:lnTo>
                  <a:lnTo>
                    <a:pt x="395" y="36"/>
                  </a:lnTo>
                  <a:lnTo>
                    <a:pt x="400" y="36"/>
                  </a:lnTo>
                  <a:lnTo>
                    <a:pt x="406" y="30"/>
                  </a:lnTo>
                  <a:lnTo>
                    <a:pt x="412" y="30"/>
                  </a:lnTo>
                  <a:lnTo>
                    <a:pt x="418" y="30"/>
                  </a:lnTo>
                  <a:lnTo>
                    <a:pt x="424" y="30"/>
                  </a:lnTo>
                  <a:lnTo>
                    <a:pt x="430" y="30"/>
                  </a:lnTo>
                  <a:lnTo>
                    <a:pt x="436" y="24"/>
                  </a:lnTo>
                  <a:lnTo>
                    <a:pt x="442" y="24"/>
                  </a:lnTo>
                  <a:lnTo>
                    <a:pt x="448" y="24"/>
                  </a:lnTo>
                  <a:lnTo>
                    <a:pt x="454" y="24"/>
                  </a:lnTo>
                  <a:lnTo>
                    <a:pt x="460" y="18"/>
                  </a:lnTo>
                  <a:lnTo>
                    <a:pt x="466" y="18"/>
                  </a:lnTo>
                  <a:lnTo>
                    <a:pt x="472" y="18"/>
                  </a:lnTo>
                  <a:lnTo>
                    <a:pt x="478" y="18"/>
                  </a:lnTo>
                  <a:lnTo>
                    <a:pt x="484" y="18"/>
                  </a:lnTo>
                  <a:lnTo>
                    <a:pt x="490" y="12"/>
                  </a:lnTo>
                  <a:lnTo>
                    <a:pt x="496" y="12"/>
                  </a:lnTo>
                  <a:lnTo>
                    <a:pt x="502" y="12"/>
                  </a:lnTo>
                  <a:lnTo>
                    <a:pt x="508" y="12"/>
                  </a:lnTo>
                  <a:lnTo>
                    <a:pt x="514" y="12"/>
                  </a:lnTo>
                  <a:lnTo>
                    <a:pt x="520" y="12"/>
                  </a:lnTo>
                  <a:lnTo>
                    <a:pt x="526" y="6"/>
                  </a:lnTo>
                  <a:lnTo>
                    <a:pt x="532" y="6"/>
                  </a:lnTo>
                  <a:lnTo>
                    <a:pt x="538" y="6"/>
                  </a:lnTo>
                  <a:lnTo>
                    <a:pt x="544" y="6"/>
                  </a:lnTo>
                  <a:lnTo>
                    <a:pt x="550" y="6"/>
                  </a:lnTo>
                  <a:lnTo>
                    <a:pt x="556" y="6"/>
                  </a:lnTo>
                  <a:lnTo>
                    <a:pt x="562" y="6"/>
                  </a:lnTo>
                  <a:lnTo>
                    <a:pt x="568" y="0"/>
                  </a:lnTo>
                  <a:lnTo>
                    <a:pt x="574" y="0"/>
                  </a:lnTo>
                  <a:lnTo>
                    <a:pt x="580" y="0"/>
                  </a:lnTo>
                  <a:lnTo>
                    <a:pt x="586" y="0"/>
                  </a:lnTo>
                  <a:lnTo>
                    <a:pt x="592" y="0"/>
                  </a:lnTo>
                  <a:lnTo>
                    <a:pt x="598" y="0"/>
                  </a:lnTo>
                  <a:lnTo>
                    <a:pt x="604" y="0"/>
                  </a:lnTo>
                  <a:lnTo>
                    <a:pt x="610" y="0"/>
                  </a:lnTo>
                  <a:lnTo>
                    <a:pt x="616" y="0"/>
                  </a:lnTo>
                  <a:lnTo>
                    <a:pt x="622" y="0"/>
                  </a:lnTo>
                  <a:lnTo>
                    <a:pt x="628" y="0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8" y="0"/>
                  </a:lnTo>
                  <a:lnTo>
                    <a:pt x="664" y="0"/>
                  </a:lnTo>
                  <a:lnTo>
                    <a:pt x="670" y="0"/>
                  </a:lnTo>
                  <a:lnTo>
                    <a:pt x="676" y="0"/>
                  </a:lnTo>
                  <a:lnTo>
                    <a:pt x="682" y="0"/>
                  </a:lnTo>
                  <a:lnTo>
                    <a:pt x="688" y="0"/>
                  </a:lnTo>
                  <a:lnTo>
                    <a:pt x="694" y="0"/>
                  </a:lnTo>
                  <a:lnTo>
                    <a:pt x="700" y="0"/>
                  </a:lnTo>
                  <a:lnTo>
                    <a:pt x="705" y="0"/>
                  </a:lnTo>
                  <a:lnTo>
                    <a:pt x="711" y="0"/>
                  </a:lnTo>
                  <a:lnTo>
                    <a:pt x="717" y="0"/>
                  </a:lnTo>
                  <a:lnTo>
                    <a:pt x="723" y="0"/>
                  </a:lnTo>
                  <a:lnTo>
                    <a:pt x="729" y="6"/>
                  </a:lnTo>
                  <a:lnTo>
                    <a:pt x="735" y="6"/>
                  </a:lnTo>
                  <a:lnTo>
                    <a:pt x="741" y="6"/>
                  </a:lnTo>
                  <a:lnTo>
                    <a:pt x="747" y="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22302" name="Object 9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2436631"/>
                </p:ext>
              </p:extLst>
            </p:nvPr>
          </p:nvGraphicFramePr>
          <p:xfrm>
            <a:off x="925" y="2501"/>
            <a:ext cx="484" cy="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523" name="Równanie" r:id="rId5" imgW="406080" imgH="228600" progId="Equation.3">
                    <p:embed/>
                  </p:oleObj>
                </mc:Choice>
                <mc:Fallback>
                  <p:oleObj name="Równanie" r:id="rId5" imgW="406080" imgH="228600" progId="Equation.3">
                    <p:embed/>
                    <p:pic>
                      <p:nvPicPr>
                        <p:cNvPr id="0" name="Picture 9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5" y="2501"/>
                          <a:ext cx="484" cy="1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2303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0652711"/>
                </p:ext>
              </p:extLst>
            </p:nvPr>
          </p:nvGraphicFramePr>
          <p:xfrm>
            <a:off x="3584" y="4010"/>
            <a:ext cx="292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524" name="Równanie" r:id="rId7" imgW="152280" imgH="203040" progId="Equation.3">
                    <p:embed/>
                  </p:oleObj>
                </mc:Choice>
                <mc:Fallback>
                  <p:oleObj name="Równanie" r:id="rId7" imgW="152280" imgH="203040" progId="Equation.3">
                    <p:embed/>
                    <p:pic>
                      <p:nvPicPr>
                        <p:cNvPr id="0" name="Picture 9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4" y="4010"/>
                          <a:ext cx="292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2304" name="Rectangle 96"/>
            <p:cNvSpPr>
              <a:spLocks noChangeArrowheads="1"/>
            </p:cNvSpPr>
            <p:nvPr/>
          </p:nvSpPr>
          <p:spPr bwMode="auto">
            <a:xfrm>
              <a:off x="672" y="2501"/>
              <a:ext cx="3133" cy="1668"/>
            </a:xfrm>
            <a:prstGeom prst="rect">
              <a:avLst/>
            </a:prstGeom>
            <a:noFill/>
            <a:ln w="222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graphicFrame>
          <p:nvGraphicFramePr>
            <p:cNvPr id="222305" name="Object 97"/>
            <p:cNvGraphicFramePr>
              <a:graphicFrameLocks noChangeAspect="1"/>
            </p:cNvGraphicFramePr>
            <p:nvPr/>
          </p:nvGraphicFramePr>
          <p:xfrm>
            <a:off x="3365" y="2496"/>
            <a:ext cx="443" cy="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525" name="Równanie" r:id="rId9" imgW="482400" imgH="203040" progId="Equation.3">
                    <p:embed/>
                  </p:oleObj>
                </mc:Choice>
                <mc:Fallback>
                  <p:oleObj name="Równanie" r:id="rId9" imgW="482400" imgH="203040" progId="Equation.3">
                    <p:embed/>
                    <p:pic>
                      <p:nvPicPr>
                        <p:cNvPr id="0" name="Picture 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5" y="2496"/>
                          <a:ext cx="443" cy="188"/>
                        </a:xfrm>
                        <a:prstGeom prst="rect">
                          <a:avLst/>
                        </a:prstGeom>
                        <a:solidFill>
                          <a:srgbClr val="FF66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2306" name="Text Box 98"/>
            <p:cNvSpPr txBox="1">
              <a:spLocks noChangeArrowheads="1"/>
            </p:cNvSpPr>
            <p:nvPr/>
          </p:nvSpPr>
          <p:spPr bwMode="auto">
            <a:xfrm>
              <a:off x="1920" y="2780"/>
              <a:ext cx="110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>
                  <a:solidFill>
                    <a:srgbClr val="0000FF"/>
                  </a:solidFill>
                </a:rPr>
                <a:t>Kod bipolarny</a:t>
              </a:r>
              <a:endParaRPr lang="pl-P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22307" name="Text Box 99"/>
            <p:cNvSpPr txBox="1">
              <a:spLocks noChangeArrowheads="1"/>
            </p:cNvSpPr>
            <p:nvPr/>
          </p:nvSpPr>
          <p:spPr bwMode="auto">
            <a:xfrm>
              <a:off x="1920" y="2950"/>
              <a:ext cx="12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>
                  <a:solidFill>
                    <a:srgbClr val="FF3300"/>
                  </a:solidFill>
                </a:rPr>
                <a:t>Kod </a:t>
              </a:r>
              <a:r>
                <a:rPr lang="pl-PL" sz="1600" b="1" dirty="0" err="1" smtClean="0">
                  <a:solidFill>
                    <a:srgbClr val="FF3300"/>
                  </a:solidFill>
                </a:rPr>
                <a:t>bifazowy</a:t>
              </a:r>
              <a:endParaRPr lang="pl-PL" sz="1600" b="1" dirty="0">
                <a:solidFill>
                  <a:srgbClr val="FF3300"/>
                </a:solidFill>
              </a:endParaRPr>
            </a:p>
          </p:txBody>
        </p:sp>
        <p:sp>
          <p:nvSpPr>
            <p:cNvPr id="222308" name="Line 100"/>
            <p:cNvSpPr>
              <a:spLocks noChangeShapeType="1"/>
            </p:cNvSpPr>
            <p:nvPr/>
          </p:nvSpPr>
          <p:spPr bwMode="auto">
            <a:xfrm flipV="1">
              <a:off x="1126" y="2865"/>
              <a:ext cx="822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309" name="Line 101"/>
            <p:cNvSpPr>
              <a:spLocks noChangeShapeType="1"/>
            </p:cNvSpPr>
            <p:nvPr/>
          </p:nvSpPr>
          <p:spPr bwMode="auto">
            <a:xfrm flipV="1">
              <a:off x="1636" y="3063"/>
              <a:ext cx="312" cy="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22310" name="Text Box 102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22312" name="Rectangle 104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765175"/>
          </a:xfrm>
          <a:noFill/>
          <a:ln/>
        </p:spPr>
        <p:txBody>
          <a:bodyPr/>
          <a:lstStyle/>
          <a:p>
            <a:r>
              <a:rPr lang="pl-PL" sz="3200" dirty="0" smtClean="0">
                <a:solidFill>
                  <a:schemeClr val="tx1"/>
                </a:solidFill>
                <a:latin typeface="+mn-lt"/>
              </a:rPr>
              <a:t>Analiza widmowa (kod </a:t>
            </a:r>
            <a:r>
              <a:rPr lang="pl-PL" sz="3200" dirty="0" err="1" smtClean="0">
                <a:solidFill>
                  <a:schemeClr val="tx1"/>
                </a:solidFill>
                <a:latin typeface="+mn-lt"/>
              </a:rPr>
              <a:t>bifazowy</a:t>
            </a:r>
            <a:r>
              <a:rPr lang="pl-PL" sz="3200" dirty="0" smtClean="0">
                <a:solidFill>
                  <a:schemeClr val="tx1"/>
                </a:solidFill>
                <a:latin typeface="+mn-lt"/>
              </a:rPr>
              <a:t>)</a:t>
            </a:r>
            <a:endParaRPr lang="pl-PL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2313" name="Rectangle 105"/>
          <p:cNvSpPr>
            <a:spLocks noChangeArrowheads="1"/>
          </p:cNvSpPr>
          <p:nvPr/>
        </p:nvSpPr>
        <p:spPr bwMode="auto">
          <a:xfrm>
            <a:off x="990600" y="2286000"/>
            <a:ext cx="7683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kumimoji="1" lang="pl-PL" sz="2000" dirty="0" smtClean="0">
                <a:solidFill>
                  <a:schemeClr val="tx1"/>
                </a:solidFill>
                <a:latin typeface="Arial" pitchFamily="34" charset="0"/>
              </a:rPr>
              <a:t>Widmowa gęstość mocy:</a:t>
            </a:r>
            <a:endParaRPr kumimoji="1" lang="pl-PL" sz="200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endParaRPr kumimoji="1" lang="pl-PL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222318" name="Group 110"/>
          <p:cNvGrpSpPr>
            <a:grpSpLocks/>
          </p:cNvGrpSpPr>
          <p:nvPr/>
        </p:nvGrpSpPr>
        <p:grpSpPr bwMode="auto">
          <a:xfrm>
            <a:off x="1524000" y="685800"/>
            <a:ext cx="5862638" cy="1585913"/>
            <a:chOff x="960" y="432"/>
            <a:chExt cx="3693" cy="999"/>
          </a:xfrm>
        </p:grpSpPr>
        <p:sp>
          <p:nvSpPr>
            <p:cNvPr id="222211" name="Line 3"/>
            <p:cNvSpPr>
              <a:spLocks noChangeShapeType="1"/>
            </p:cNvSpPr>
            <p:nvPr/>
          </p:nvSpPr>
          <p:spPr bwMode="auto">
            <a:xfrm flipV="1">
              <a:off x="1293" y="1094"/>
              <a:ext cx="3316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13" name="Line 5"/>
            <p:cNvSpPr>
              <a:spLocks noChangeShapeType="1"/>
            </p:cNvSpPr>
            <p:nvPr/>
          </p:nvSpPr>
          <p:spPr bwMode="auto">
            <a:xfrm>
              <a:off x="1718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14" name="Line 6"/>
            <p:cNvSpPr>
              <a:spLocks noChangeShapeType="1"/>
            </p:cNvSpPr>
            <p:nvPr/>
          </p:nvSpPr>
          <p:spPr bwMode="auto">
            <a:xfrm>
              <a:off x="1434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15" name="Line 7"/>
            <p:cNvSpPr>
              <a:spLocks noChangeShapeType="1"/>
            </p:cNvSpPr>
            <p:nvPr/>
          </p:nvSpPr>
          <p:spPr bwMode="auto">
            <a:xfrm>
              <a:off x="1434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16" name="Line 8"/>
            <p:cNvSpPr>
              <a:spLocks noChangeShapeType="1"/>
            </p:cNvSpPr>
            <p:nvPr/>
          </p:nvSpPr>
          <p:spPr bwMode="auto">
            <a:xfrm rot="16200000" flipV="1">
              <a:off x="1363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17" name="Line 9"/>
            <p:cNvSpPr>
              <a:spLocks noChangeShapeType="1"/>
            </p:cNvSpPr>
            <p:nvPr/>
          </p:nvSpPr>
          <p:spPr bwMode="auto">
            <a:xfrm>
              <a:off x="1576" y="1068"/>
              <a:ext cx="0" cy="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18" name="Line 10"/>
            <p:cNvSpPr>
              <a:spLocks noChangeShapeType="1"/>
            </p:cNvSpPr>
            <p:nvPr/>
          </p:nvSpPr>
          <p:spPr bwMode="auto">
            <a:xfrm>
              <a:off x="2568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19" name="Line 11"/>
            <p:cNvSpPr>
              <a:spLocks noChangeShapeType="1"/>
            </p:cNvSpPr>
            <p:nvPr/>
          </p:nvSpPr>
          <p:spPr bwMode="auto">
            <a:xfrm>
              <a:off x="2285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20" name="Line 12"/>
            <p:cNvSpPr>
              <a:spLocks noChangeShapeType="1"/>
            </p:cNvSpPr>
            <p:nvPr/>
          </p:nvSpPr>
          <p:spPr bwMode="auto">
            <a:xfrm>
              <a:off x="2710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21" name="Line 13"/>
            <p:cNvSpPr>
              <a:spLocks noChangeShapeType="1"/>
            </p:cNvSpPr>
            <p:nvPr/>
          </p:nvSpPr>
          <p:spPr bwMode="auto">
            <a:xfrm>
              <a:off x="2143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22" name="Line 14"/>
            <p:cNvSpPr>
              <a:spLocks noChangeShapeType="1"/>
            </p:cNvSpPr>
            <p:nvPr/>
          </p:nvSpPr>
          <p:spPr bwMode="auto">
            <a:xfrm>
              <a:off x="2852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23" name="Line 15"/>
            <p:cNvSpPr>
              <a:spLocks noChangeShapeType="1"/>
            </p:cNvSpPr>
            <p:nvPr/>
          </p:nvSpPr>
          <p:spPr bwMode="auto">
            <a:xfrm>
              <a:off x="2852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24" name="Text Box 16"/>
            <p:cNvSpPr txBox="1">
              <a:spLocks noChangeArrowheads="1"/>
            </p:cNvSpPr>
            <p:nvPr/>
          </p:nvSpPr>
          <p:spPr bwMode="auto">
            <a:xfrm>
              <a:off x="1377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2225" name="Text Box 17"/>
            <p:cNvSpPr txBox="1">
              <a:spLocks noChangeArrowheads="1"/>
            </p:cNvSpPr>
            <p:nvPr/>
          </p:nvSpPr>
          <p:spPr bwMode="auto">
            <a:xfrm>
              <a:off x="3334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2226" name="Text Box 18"/>
            <p:cNvSpPr txBox="1">
              <a:spLocks noChangeArrowheads="1"/>
            </p:cNvSpPr>
            <p:nvPr/>
          </p:nvSpPr>
          <p:spPr bwMode="auto">
            <a:xfrm>
              <a:off x="3645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2227" name="Text Box 19"/>
            <p:cNvSpPr txBox="1">
              <a:spLocks noChangeArrowheads="1"/>
            </p:cNvSpPr>
            <p:nvPr/>
          </p:nvSpPr>
          <p:spPr bwMode="auto">
            <a:xfrm>
              <a:off x="4184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2228" name="Text Box 20"/>
            <p:cNvSpPr txBox="1">
              <a:spLocks noChangeArrowheads="1"/>
            </p:cNvSpPr>
            <p:nvPr/>
          </p:nvSpPr>
          <p:spPr bwMode="auto">
            <a:xfrm>
              <a:off x="2200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2229" name="Text Box 21"/>
            <p:cNvSpPr txBox="1">
              <a:spLocks noChangeArrowheads="1"/>
            </p:cNvSpPr>
            <p:nvPr/>
          </p:nvSpPr>
          <p:spPr bwMode="auto">
            <a:xfrm>
              <a:off x="3050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2230" name="Text Box 22"/>
            <p:cNvSpPr txBox="1">
              <a:spLocks noChangeArrowheads="1"/>
            </p:cNvSpPr>
            <p:nvPr/>
          </p:nvSpPr>
          <p:spPr bwMode="auto">
            <a:xfrm>
              <a:off x="1916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2231" name="Text Box 23"/>
            <p:cNvSpPr txBox="1">
              <a:spLocks noChangeArrowheads="1"/>
            </p:cNvSpPr>
            <p:nvPr/>
          </p:nvSpPr>
          <p:spPr bwMode="auto">
            <a:xfrm>
              <a:off x="3929" y="689"/>
              <a:ext cx="14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22232" name="Text Box 24"/>
            <p:cNvSpPr txBox="1">
              <a:spLocks noChangeArrowheads="1"/>
            </p:cNvSpPr>
            <p:nvPr/>
          </p:nvSpPr>
          <p:spPr bwMode="auto">
            <a:xfrm>
              <a:off x="2795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22233" name="Text Box 25"/>
            <p:cNvSpPr txBox="1">
              <a:spLocks noChangeArrowheads="1"/>
            </p:cNvSpPr>
            <p:nvPr/>
          </p:nvSpPr>
          <p:spPr bwMode="auto">
            <a:xfrm>
              <a:off x="2511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22234" name="Text Box 26"/>
            <p:cNvSpPr txBox="1">
              <a:spLocks noChangeArrowheads="1"/>
            </p:cNvSpPr>
            <p:nvPr/>
          </p:nvSpPr>
          <p:spPr bwMode="auto">
            <a:xfrm>
              <a:off x="1661" y="689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22235" name="Text Box 27"/>
            <p:cNvSpPr txBox="1">
              <a:spLocks noChangeArrowheads="1"/>
            </p:cNvSpPr>
            <p:nvPr/>
          </p:nvSpPr>
          <p:spPr bwMode="auto">
            <a:xfrm>
              <a:off x="1746" y="1094"/>
              <a:ext cx="2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2</a:t>
              </a: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2236" name="Text Box 28"/>
            <p:cNvSpPr txBox="1">
              <a:spLocks noChangeArrowheads="1"/>
            </p:cNvSpPr>
            <p:nvPr/>
          </p:nvSpPr>
          <p:spPr bwMode="auto">
            <a:xfrm>
              <a:off x="1491" y="1094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2239" name="Line 31"/>
            <p:cNvSpPr>
              <a:spLocks noChangeShapeType="1"/>
            </p:cNvSpPr>
            <p:nvPr/>
          </p:nvSpPr>
          <p:spPr bwMode="auto">
            <a:xfrm>
              <a:off x="2001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40" name="Line 32"/>
            <p:cNvSpPr>
              <a:spLocks noChangeShapeType="1"/>
            </p:cNvSpPr>
            <p:nvPr/>
          </p:nvSpPr>
          <p:spPr bwMode="auto">
            <a:xfrm>
              <a:off x="1718" y="1094"/>
              <a:ext cx="0" cy="20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41" name="Line 33"/>
            <p:cNvSpPr>
              <a:spLocks noChangeShapeType="1"/>
            </p:cNvSpPr>
            <p:nvPr/>
          </p:nvSpPr>
          <p:spPr bwMode="auto">
            <a:xfrm>
              <a:off x="2285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42" name="Line 34"/>
            <p:cNvSpPr>
              <a:spLocks noChangeShapeType="1"/>
            </p:cNvSpPr>
            <p:nvPr/>
          </p:nvSpPr>
          <p:spPr bwMode="auto">
            <a:xfrm>
              <a:off x="2001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43" name="Line 35"/>
            <p:cNvSpPr>
              <a:spLocks noChangeShapeType="1"/>
            </p:cNvSpPr>
            <p:nvPr/>
          </p:nvSpPr>
          <p:spPr bwMode="auto">
            <a:xfrm>
              <a:off x="2143" y="1094"/>
              <a:ext cx="0" cy="20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44" name="Line 36"/>
            <p:cNvSpPr>
              <a:spLocks noChangeShapeType="1"/>
            </p:cNvSpPr>
            <p:nvPr/>
          </p:nvSpPr>
          <p:spPr bwMode="auto">
            <a:xfrm>
              <a:off x="2568" y="1094"/>
              <a:ext cx="0" cy="20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45" name="Line 37"/>
            <p:cNvSpPr>
              <a:spLocks noChangeShapeType="1"/>
            </p:cNvSpPr>
            <p:nvPr/>
          </p:nvSpPr>
          <p:spPr bwMode="auto">
            <a:xfrm>
              <a:off x="2710" y="1094"/>
              <a:ext cx="0" cy="20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47" name="Line 39"/>
            <p:cNvSpPr>
              <a:spLocks noChangeShapeType="1"/>
            </p:cNvSpPr>
            <p:nvPr/>
          </p:nvSpPr>
          <p:spPr bwMode="auto">
            <a:xfrm rot="5400000">
              <a:off x="1293" y="863"/>
              <a:ext cx="0" cy="5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49" name="Line 41"/>
            <p:cNvSpPr>
              <a:spLocks noChangeShapeType="1"/>
            </p:cNvSpPr>
            <p:nvPr/>
          </p:nvSpPr>
          <p:spPr bwMode="auto">
            <a:xfrm rot="16200000" flipV="1">
              <a:off x="1505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0" name="Line 42"/>
            <p:cNvSpPr>
              <a:spLocks noChangeShapeType="1"/>
            </p:cNvSpPr>
            <p:nvPr/>
          </p:nvSpPr>
          <p:spPr bwMode="auto">
            <a:xfrm rot="16200000" flipV="1">
              <a:off x="1647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1" name="Line 43"/>
            <p:cNvSpPr>
              <a:spLocks noChangeShapeType="1"/>
            </p:cNvSpPr>
            <p:nvPr/>
          </p:nvSpPr>
          <p:spPr bwMode="auto">
            <a:xfrm rot="16200000" flipV="1">
              <a:off x="1789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2" name="Line 44"/>
            <p:cNvSpPr>
              <a:spLocks noChangeShapeType="1"/>
            </p:cNvSpPr>
            <p:nvPr/>
          </p:nvSpPr>
          <p:spPr bwMode="auto">
            <a:xfrm rot="16200000" flipV="1">
              <a:off x="1930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3" name="Line 45"/>
            <p:cNvSpPr>
              <a:spLocks noChangeShapeType="1"/>
            </p:cNvSpPr>
            <p:nvPr/>
          </p:nvSpPr>
          <p:spPr bwMode="auto">
            <a:xfrm>
              <a:off x="1859" y="1068"/>
              <a:ext cx="0" cy="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4" name="Line 46"/>
            <p:cNvSpPr>
              <a:spLocks noChangeShapeType="1"/>
            </p:cNvSpPr>
            <p:nvPr/>
          </p:nvSpPr>
          <p:spPr bwMode="auto">
            <a:xfrm rot="16200000" flipV="1">
              <a:off x="2072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5" name="Line 47"/>
            <p:cNvSpPr>
              <a:spLocks noChangeShapeType="1"/>
            </p:cNvSpPr>
            <p:nvPr/>
          </p:nvSpPr>
          <p:spPr bwMode="auto">
            <a:xfrm rot="16200000" flipV="1">
              <a:off x="2214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6" name="Line 48"/>
            <p:cNvSpPr>
              <a:spLocks noChangeShapeType="1"/>
            </p:cNvSpPr>
            <p:nvPr/>
          </p:nvSpPr>
          <p:spPr bwMode="auto">
            <a:xfrm rot="16200000" flipV="1">
              <a:off x="2356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7" name="Line 49"/>
            <p:cNvSpPr>
              <a:spLocks noChangeShapeType="1"/>
            </p:cNvSpPr>
            <p:nvPr/>
          </p:nvSpPr>
          <p:spPr bwMode="auto">
            <a:xfrm rot="16200000" flipV="1">
              <a:off x="2497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8" name="Line 50"/>
            <p:cNvSpPr>
              <a:spLocks noChangeShapeType="1"/>
            </p:cNvSpPr>
            <p:nvPr/>
          </p:nvSpPr>
          <p:spPr bwMode="auto">
            <a:xfrm>
              <a:off x="2426" y="1068"/>
              <a:ext cx="0" cy="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59" name="Line 51"/>
            <p:cNvSpPr>
              <a:spLocks noChangeShapeType="1"/>
            </p:cNvSpPr>
            <p:nvPr/>
          </p:nvSpPr>
          <p:spPr bwMode="auto">
            <a:xfrm rot="16200000" flipV="1">
              <a:off x="2639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0" name="Line 52"/>
            <p:cNvSpPr>
              <a:spLocks noChangeShapeType="1"/>
            </p:cNvSpPr>
            <p:nvPr/>
          </p:nvSpPr>
          <p:spPr bwMode="auto">
            <a:xfrm rot="16200000" flipV="1">
              <a:off x="2923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1" name="Line 53"/>
            <p:cNvSpPr>
              <a:spLocks noChangeShapeType="1"/>
            </p:cNvSpPr>
            <p:nvPr/>
          </p:nvSpPr>
          <p:spPr bwMode="auto">
            <a:xfrm rot="16200000" flipV="1">
              <a:off x="2781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2" name="Line 54"/>
            <p:cNvSpPr>
              <a:spLocks noChangeShapeType="1"/>
            </p:cNvSpPr>
            <p:nvPr/>
          </p:nvSpPr>
          <p:spPr bwMode="auto">
            <a:xfrm rot="16200000" flipV="1">
              <a:off x="3348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3" name="Line 55"/>
            <p:cNvSpPr>
              <a:spLocks noChangeShapeType="1"/>
            </p:cNvSpPr>
            <p:nvPr/>
          </p:nvSpPr>
          <p:spPr bwMode="auto">
            <a:xfrm rot="16200000" flipV="1">
              <a:off x="4198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4" name="Line 56"/>
            <p:cNvSpPr>
              <a:spLocks noChangeShapeType="1"/>
            </p:cNvSpPr>
            <p:nvPr/>
          </p:nvSpPr>
          <p:spPr bwMode="auto">
            <a:xfrm rot="16200000" flipV="1">
              <a:off x="3773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5" name="Line 57"/>
            <p:cNvSpPr>
              <a:spLocks noChangeShapeType="1"/>
            </p:cNvSpPr>
            <p:nvPr/>
          </p:nvSpPr>
          <p:spPr bwMode="auto">
            <a:xfrm rot="16200000" flipV="1">
              <a:off x="3631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6" name="Line 58"/>
            <p:cNvSpPr>
              <a:spLocks noChangeShapeType="1"/>
            </p:cNvSpPr>
            <p:nvPr/>
          </p:nvSpPr>
          <p:spPr bwMode="auto">
            <a:xfrm rot="16200000" flipV="1">
              <a:off x="3490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7" name="Line 59"/>
            <p:cNvSpPr>
              <a:spLocks noChangeShapeType="1"/>
            </p:cNvSpPr>
            <p:nvPr/>
          </p:nvSpPr>
          <p:spPr bwMode="auto">
            <a:xfrm rot="16200000" flipV="1">
              <a:off x="3206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8" name="Line 60"/>
            <p:cNvSpPr>
              <a:spLocks noChangeShapeType="1"/>
            </p:cNvSpPr>
            <p:nvPr/>
          </p:nvSpPr>
          <p:spPr bwMode="auto">
            <a:xfrm rot="16200000" flipV="1">
              <a:off x="3064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69" name="Line 61"/>
            <p:cNvSpPr>
              <a:spLocks noChangeShapeType="1"/>
            </p:cNvSpPr>
            <p:nvPr/>
          </p:nvSpPr>
          <p:spPr bwMode="auto">
            <a:xfrm>
              <a:off x="3135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0" name="Line 62"/>
            <p:cNvSpPr>
              <a:spLocks noChangeShapeType="1"/>
            </p:cNvSpPr>
            <p:nvPr/>
          </p:nvSpPr>
          <p:spPr bwMode="auto">
            <a:xfrm>
              <a:off x="3419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1" name="Line 63"/>
            <p:cNvSpPr>
              <a:spLocks noChangeShapeType="1"/>
            </p:cNvSpPr>
            <p:nvPr/>
          </p:nvSpPr>
          <p:spPr bwMode="auto">
            <a:xfrm>
              <a:off x="3135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2" name="Line 64"/>
            <p:cNvSpPr>
              <a:spLocks noChangeShapeType="1"/>
            </p:cNvSpPr>
            <p:nvPr/>
          </p:nvSpPr>
          <p:spPr bwMode="auto">
            <a:xfrm>
              <a:off x="3277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3" name="Line 65"/>
            <p:cNvSpPr>
              <a:spLocks noChangeShapeType="1"/>
            </p:cNvSpPr>
            <p:nvPr/>
          </p:nvSpPr>
          <p:spPr bwMode="auto">
            <a:xfrm>
              <a:off x="3277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4" name="Line 66"/>
            <p:cNvSpPr>
              <a:spLocks noChangeShapeType="1"/>
            </p:cNvSpPr>
            <p:nvPr/>
          </p:nvSpPr>
          <p:spPr bwMode="auto">
            <a:xfrm>
              <a:off x="3419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5" name="Line 67"/>
            <p:cNvSpPr>
              <a:spLocks noChangeShapeType="1"/>
            </p:cNvSpPr>
            <p:nvPr/>
          </p:nvSpPr>
          <p:spPr bwMode="auto">
            <a:xfrm>
              <a:off x="3986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6" name="Line 68"/>
            <p:cNvSpPr>
              <a:spLocks noChangeShapeType="1"/>
            </p:cNvSpPr>
            <p:nvPr/>
          </p:nvSpPr>
          <p:spPr bwMode="auto">
            <a:xfrm>
              <a:off x="2993" y="1068"/>
              <a:ext cx="0" cy="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7" name="Line 69"/>
            <p:cNvSpPr>
              <a:spLocks noChangeShapeType="1"/>
            </p:cNvSpPr>
            <p:nvPr/>
          </p:nvSpPr>
          <p:spPr bwMode="auto">
            <a:xfrm>
              <a:off x="4269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8" name="Line 70"/>
            <p:cNvSpPr>
              <a:spLocks noChangeShapeType="1"/>
            </p:cNvSpPr>
            <p:nvPr/>
          </p:nvSpPr>
          <p:spPr bwMode="auto">
            <a:xfrm>
              <a:off x="4269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79" name="Line 71"/>
            <p:cNvSpPr>
              <a:spLocks noChangeShapeType="1"/>
            </p:cNvSpPr>
            <p:nvPr/>
          </p:nvSpPr>
          <p:spPr bwMode="auto">
            <a:xfrm>
              <a:off x="3986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0" name="Line 72"/>
            <p:cNvSpPr>
              <a:spLocks noChangeShapeType="1"/>
            </p:cNvSpPr>
            <p:nvPr/>
          </p:nvSpPr>
          <p:spPr bwMode="auto">
            <a:xfrm>
              <a:off x="3702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1" name="Line 73"/>
            <p:cNvSpPr>
              <a:spLocks noChangeShapeType="1"/>
            </p:cNvSpPr>
            <p:nvPr/>
          </p:nvSpPr>
          <p:spPr bwMode="auto">
            <a:xfrm>
              <a:off x="3702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2" name="Line 74"/>
            <p:cNvSpPr>
              <a:spLocks noChangeShapeType="1"/>
            </p:cNvSpPr>
            <p:nvPr/>
          </p:nvSpPr>
          <p:spPr bwMode="auto">
            <a:xfrm>
              <a:off x="3560" y="1094"/>
              <a:ext cx="0" cy="20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3" name="Line 75"/>
            <p:cNvSpPr>
              <a:spLocks noChangeShapeType="1"/>
            </p:cNvSpPr>
            <p:nvPr/>
          </p:nvSpPr>
          <p:spPr bwMode="auto">
            <a:xfrm>
              <a:off x="3560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4" name="Line 76"/>
            <p:cNvSpPr>
              <a:spLocks noChangeShapeType="1"/>
            </p:cNvSpPr>
            <p:nvPr/>
          </p:nvSpPr>
          <p:spPr bwMode="auto">
            <a:xfrm>
              <a:off x="3844" y="1068"/>
              <a:ext cx="0" cy="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5" name="Line 77"/>
            <p:cNvSpPr>
              <a:spLocks noChangeShapeType="1"/>
            </p:cNvSpPr>
            <p:nvPr/>
          </p:nvSpPr>
          <p:spPr bwMode="auto">
            <a:xfrm rot="16200000" flipV="1">
              <a:off x="4057" y="12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6" name="Line 78"/>
            <p:cNvSpPr>
              <a:spLocks noChangeShapeType="1"/>
            </p:cNvSpPr>
            <p:nvPr/>
          </p:nvSpPr>
          <p:spPr bwMode="auto">
            <a:xfrm rot="16200000" flipV="1">
              <a:off x="3915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7" name="Line 79"/>
            <p:cNvSpPr>
              <a:spLocks noChangeShapeType="1"/>
            </p:cNvSpPr>
            <p:nvPr/>
          </p:nvSpPr>
          <p:spPr bwMode="auto">
            <a:xfrm>
              <a:off x="4127" y="1068"/>
              <a:ext cx="0" cy="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8" name="Line 80"/>
            <p:cNvSpPr>
              <a:spLocks noChangeShapeType="1"/>
            </p:cNvSpPr>
            <p:nvPr/>
          </p:nvSpPr>
          <p:spPr bwMode="auto">
            <a:xfrm rot="16200000" flipV="1">
              <a:off x="4340" y="821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289" name="Line 81"/>
            <p:cNvSpPr>
              <a:spLocks noChangeShapeType="1"/>
            </p:cNvSpPr>
            <p:nvPr/>
          </p:nvSpPr>
          <p:spPr bwMode="auto">
            <a:xfrm>
              <a:off x="4411" y="892"/>
              <a:ext cx="0" cy="20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314" name="Text Box 106"/>
            <p:cNvSpPr txBox="1">
              <a:spLocks noChangeArrowheads="1"/>
            </p:cNvSpPr>
            <p:nvPr/>
          </p:nvSpPr>
          <p:spPr bwMode="auto">
            <a:xfrm>
              <a:off x="1344" y="432"/>
              <a:ext cx="46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2000" b="1" i="1">
                  <a:solidFill>
                    <a:schemeClr val="tx1"/>
                  </a:solidFill>
                </a:rPr>
                <a:t>x</a:t>
              </a:r>
              <a:r>
                <a:rPr lang="pl-PL" sz="2000" b="1">
                  <a:solidFill>
                    <a:schemeClr val="tx1"/>
                  </a:solidFill>
                </a:rPr>
                <a:t>(</a:t>
              </a:r>
              <a:r>
                <a:rPr lang="pl-PL" sz="2000" b="1" i="1">
                  <a:solidFill>
                    <a:schemeClr val="tx1"/>
                  </a:solidFill>
                </a:rPr>
                <a:t>t</a:t>
              </a:r>
              <a:r>
                <a:rPr lang="pl-PL" sz="2000" b="1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222315" name="Text Box 107"/>
            <p:cNvSpPr txBox="1">
              <a:spLocks noChangeArrowheads="1"/>
            </p:cNvSpPr>
            <p:nvPr/>
          </p:nvSpPr>
          <p:spPr bwMode="auto">
            <a:xfrm>
              <a:off x="4512" y="1056"/>
              <a:ext cx="1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20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2316" name="Text Box 108"/>
            <p:cNvSpPr txBox="1">
              <a:spLocks noChangeArrowheads="1"/>
            </p:cNvSpPr>
            <p:nvPr/>
          </p:nvSpPr>
          <p:spPr bwMode="auto">
            <a:xfrm>
              <a:off x="1008" y="768"/>
              <a:ext cx="1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>
                  <a:solidFill>
                    <a:schemeClr val="tx1"/>
                  </a:solidFill>
                </a:rPr>
                <a:t>1</a:t>
              </a:r>
              <a:endParaRPr lang="pl-PL" sz="1800" baseline="-25000">
                <a:solidFill>
                  <a:schemeClr val="tx1"/>
                </a:solidFill>
              </a:endParaRPr>
            </a:p>
          </p:txBody>
        </p:sp>
        <p:sp>
          <p:nvSpPr>
            <p:cNvPr id="222317" name="Text Box 109"/>
            <p:cNvSpPr txBox="1">
              <a:spLocks noChangeArrowheads="1"/>
            </p:cNvSpPr>
            <p:nvPr/>
          </p:nvSpPr>
          <p:spPr bwMode="auto">
            <a:xfrm>
              <a:off x="960" y="1200"/>
              <a:ext cx="33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>
                  <a:solidFill>
                    <a:schemeClr val="tx1"/>
                  </a:solidFill>
                </a:rPr>
                <a:t>-1</a:t>
              </a:r>
              <a:endParaRPr lang="pl-PL" sz="1800" baseline="-25000">
                <a:solidFill>
                  <a:schemeClr val="tx1"/>
                </a:solidFill>
              </a:endParaRPr>
            </a:p>
          </p:txBody>
        </p:sp>
      </p:grpSp>
      <p:sp>
        <p:nvSpPr>
          <p:cNvPr id="222321" name="Text Box 113"/>
          <p:cNvSpPr txBox="1">
            <a:spLocks noChangeArrowheads="1"/>
          </p:cNvSpPr>
          <p:nvPr/>
        </p:nvSpPr>
        <p:spPr bwMode="auto">
          <a:xfrm>
            <a:off x="4676793" y="4541230"/>
            <a:ext cx="4200487" cy="157184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pl-PL" sz="1600" b="1" dirty="0" smtClean="0"/>
              <a:t>Właściwości 1, 2 i 4 są spełnione, właściwość 3</a:t>
            </a:r>
            <a:br>
              <a:rPr lang="pl-PL" sz="1600" b="1" dirty="0" smtClean="0"/>
            </a:br>
            <a:r>
              <a:rPr lang="pl-PL" sz="1600" b="1" dirty="0" smtClean="0"/>
              <a:t>nie jest spełniona.</a:t>
            </a:r>
          </a:p>
          <a:p>
            <a:pPr algn="l"/>
            <a:r>
              <a:rPr lang="pl-PL" sz="1600" b="1" dirty="0" smtClean="0"/>
              <a:t>Widmo mocy kodu </a:t>
            </a:r>
            <a:r>
              <a:rPr lang="pl-PL" sz="1600" b="1" dirty="0" err="1" smtClean="0"/>
              <a:t>bifazowego</a:t>
            </a:r>
            <a:r>
              <a:rPr lang="pl-PL" sz="1600" b="1" dirty="0" smtClean="0"/>
              <a:t> jest 2x</a:t>
            </a:r>
            <a:br>
              <a:rPr lang="pl-PL" sz="1600" b="1" dirty="0" smtClean="0"/>
            </a:br>
            <a:r>
              <a:rPr lang="pl-PL" sz="1600" b="1" dirty="0" smtClean="0"/>
              <a:t>szersze od widma mocy kodu bipolarnego</a:t>
            </a:r>
            <a:r>
              <a:rPr lang="pl-PL" sz="1600" b="1" dirty="0"/>
              <a:t/>
            </a:r>
            <a:br>
              <a:rPr lang="pl-PL" sz="1600" b="1" dirty="0"/>
            </a:br>
            <a:r>
              <a:rPr lang="pl-PL" sz="1600" b="1" dirty="0" smtClean="0"/>
              <a:t>z powodu prawie dwukrotnego wzrostu</a:t>
            </a:r>
            <a:br>
              <a:rPr lang="pl-PL" sz="1600" b="1" dirty="0" smtClean="0"/>
            </a:br>
            <a:r>
              <a:rPr lang="pl-PL" sz="1600" b="1" dirty="0" smtClean="0"/>
              <a:t>szybkości sygnalizacji.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12</a:t>
            </a:fld>
            <a:endParaRPr lang="pl-PL"/>
          </a:p>
        </p:txBody>
      </p:sp>
      <p:cxnSp>
        <p:nvCxnSpPr>
          <p:cNvPr id="107" name="Łącznik prosty ze strzałką 106"/>
          <p:cNvCxnSpPr/>
          <p:nvPr/>
        </p:nvCxnSpPr>
        <p:spPr bwMode="auto">
          <a:xfrm flipV="1">
            <a:off x="2834254" y="5769261"/>
            <a:ext cx="0" cy="595449"/>
          </a:xfrm>
          <a:prstGeom prst="straightConnector1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9" name="Łącznik prosty ze strzałką 108"/>
          <p:cNvCxnSpPr/>
          <p:nvPr/>
        </p:nvCxnSpPr>
        <p:spPr bwMode="auto">
          <a:xfrm flipH="1" flipV="1">
            <a:off x="4401879" y="6071191"/>
            <a:ext cx="2191" cy="293519"/>
          </a:xfrm>
          <a:prstGeom prst="straightConnector1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67027" y="52499"/>
            <a:ext cx="7772400" cy="674687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KOD TRANSMISYJNY MILLERA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0643" name="Text Box 1027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40644" name="Line 1028"/>
          <p:cNvSpPr>
            <a:spLocks noChangeShapeType="1"/>
          </p:cNvSpPr>
          <p:nvPr/>
        </p:nvSpPr>
        <p:spPr bwMode="auto">
          <a:xfrm flipV="1">
            <a:off x="1738313" y="841375"/>
            <a:ext cx="0" cy="11763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0645" name="Text Box 1029"/>
          <p:cNvSpPr txBox="1">
            <a:spLocks noChangeArrowheads="1"/>
          </p:cNvSpPr>
          <p:nvPr/>
        </p:nvSpPr>
        <p:spPr bwMode="auto">
          <a:xfrm>
            <a:off x="1738313" y="773113"/>
            <a:ext cx="776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2000" b="1" i="1">
                <a:solidFill>
                  <a:schemeClr val="tx1"/>
                </a:solidFill>
              </a:rPr>
              <a:t>x</a:t>
            </a:r>
            <a:r>
              <a:rPr lang="pl-PL" sz="2000" b="1">
                <a:solidFill>
                  <a:schemeClr val="tx1"/>
                </a:solidFill>
              </a:rPr>
              <a:t>(</a:t>
            </a:r>
            <a:r>
              <a:rPr lang="pl-PL" sz="2000" b="1" i="1">
                <a:solidFill>
                  <a:schemeClr val="tx1"/>
                </a:solidFill>
              </a:rPr>
              <a:t>t</a:t>
            </a:r>
            <a:r>
              <a:rPr lang="pl-PL" sz="2000" b="1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40646" name="Group 1030"/>
          <p:cNvGrpSpPr>
            <a:grpSpLocks/>
          </p:cNvGrpSpPr>
          <p:nvPr/>
        </p:nvGrpSpPr>
        <p:grpSpPr bwMode="auto">
          <a:xfrm>
            <a:off x="1331913" y="1041400"/>
            <a:ext cx="7126287" cy="1733550"/>
            <a:chOff x="839" y="656"/>
            <a:chExt cx="4489" cy="1092"/>
          </a:xfrm>
        </p:grpSpPr>
        <p:sp>
          <p:nvSpPr>
            <p:cNvPr id="240647" name="Line 1031"/>
            <p:cNvSpPr>
              <a:spLocks noChangeShapeType="1"/>
            </p:cNvSpPr>
            <p:nvPr/>
          </p:nvSpPr>
          <p:spPr bwMode="auto">
            <a:xfrm flipV="1">
              <a:off x="1095" y="1459"/>
              <a:ext cx="3316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48" name="Line 1032"/>
            <p:cNvSpPr>
              <a:spLocks noChangeShapeType="1"/>
            </p:cNvSpPr>
            <p:nvPr/>
          </p:nvSpPr>
          <p:spPr bwMode="auto">
            <a:xfrm flipV="1">
              <a:off x="1094" y="1271"/>
              <a:ext cx="1" cy="4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49" name="Line 1033"/>
            <p:cNvSpPr>
              <a:spLocks noChangeShapeType="1"/>
            </p:cNvSpPr>
            <p:nvPr/>
          </p:nvSpPr>
          <p:spPr bwMode="auto">
            <a:xfrm>
              <a:off x="1236" y="1459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50" name="Line 1034"/>
            <p:cNvSpPr>
              <a:spLocks noChangeShapeType="1"/>
            </p:cNvSpPr>
            <p:nvPr/>
          </p:nvSpPr>
          <p:spPr bwMode="auto">
            <a:xfrm>
              <a:off x="1236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51" name="Line 1035"/>
            <p:cNvSpPr>
              <a:spLocks noChangeShapeType="1"/>
            </p:cNvSpPr>
            <p:nvPr/>
          </p:nvSpPr>
          <p:spPr bwMode="auto">
            <a:xfrm rot="16200000" flipV="1">
              <a:off x="1165" y="1557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52" name="Line 1036"/>
            <p:cNvSpPr>
              <a:spLocks noChangeShapeType="1"/>
            </p:cNvSpPr>
            <p:nvPr/>
          </p:nvSpPr>
          <p:spPr bwMode="auto">
            <a:xfrm>
              <a:off x="2087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53" name="Line 1037"/>
            <p:cNvSpPr>
              <a:spLocks noChangeShapeType="1"/>
            </p:cNvSpPr>
            <p:nvPr/>
          </p:nvSpPr>
          <p:spPr bwMode="auto">
            <a:xfrm>
              <a:off x="2512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54" name="Line 1038"/>
            <p:cNvSpPr>
              <a:spLocks noChangeShapeType="1"/>
            </p:cNvSpPr>
            <p:nvPr/>
          </p:nvSpPr>
          <p:spPr bwMode="auto">
            <a:xfrm>
              <a:off x="1803" y="1283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55" name="Text Box 1039"/>
            <p:cNvSpPr txBox="1">
              <a:spLocks noChangeArrowheads="1"/>
            </p:cNvSpPr>
            <p:nvPr/>
          </p:nvSpPr>
          <p:spPr bwMode="auto">
            <a:xfrm>
              <a:off x="1548" y="1474"/>
              <a:ext cx="2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2</a:t>
              </a: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0656" name="Text Box 1040"/>
            <p:cNvSpPr txBox="1">
              <a:spLocks noChangeArrowheads="1"/>
            </p:cNvSpPr>
            <p:nvPr/>
          </p:nvSpPr>
          <p:spPr bwMode="auto">
            <a:xfrm>
              <a:off x="1293" y="1474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0657" name="Text Box 1041"/>
            <p:cNvSpPr txBox="1">
              <a:spLocks noChangeArrowheads="1"/>
            </p:cNvSpPr>
            <p:nvPr/>
          </p:nvSpPr>
          <p:spPr bwMode="auto">
            <a:xfrm>
              <a:off x="4298" y="1438"/>
              <a:ext cx="1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0658" name="Line 1042"/>
            <p:cNvSpPr>
              <a:spLocks noChangeShapeType="1"/>
            </p:cNvSpPr>
            <p:nvPr/>
          </p:nvSpPr>
          <p:spPr bwMode="auto">
            <a:xfrm>
              <a:off x="2087" y="1459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59" name="Line 1043"/>
            <p:cNvSpPr>
              <a:spLocks noChangeShapeType="1"/>
            </p:cNvSpPr>
            <p:nvPr/>
          </p:nvSpPr>
          <p:spPr bwMode="auto">
            <a:xfrm>
              <a:off x="1803" y="1450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60" name="Line 1044"/>
            <p:cNvSpPr>
              <a:spLocks noChangeShapeType="1"/>
            </p:cNvSpPr>
            <p:nvPr/>
          </p:nvSpPr>
          <p:spPr bwMode="auto">
            <a:xfrm>
              <a:off x="2512" y="1459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61" name="Text Box 1045"/>
            <p:cNvSpPr txBox="1">
              <a:spLocks noChangeArrowheads="1"/>
            </p:cNvSpPr>
            <p:nvPr/>
          </p:nvSpPr>
          <p:spPr bwMode="auto">
            <a:xfrm>
              <a:off x="896" y="1196"/>
              <a:ext cx="2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240662" name="Line 1046"/>
            <p:cNvSpPr>
              <a:spLocks noChangeShapeType="1"/>
            </p:cNvSpPr>
            <p:nvPr/>
          </p:nvSpPr>
          <p:spPr bwMode="auto">
            <a:xfrm rot="5400000">
              <a:off x="1095" y="1261"/>
              <a:ext cx="0" cy="5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63" name="Text Box 1047"/>
            <p:cNvSpPr txBox="1">
              <a:spLocks noChangeArrowheads="1"/>
            </p:cNvSpPr>
            <p:nvPr/>
          </p:nvSpPr>
          <p:spPr bwMode="auto">
            <a:xfrm>
              <a:off x="839" y="1536"/>
              <a:ext cx="3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 -</a:t>
              </a: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240664" name="Line 1048"/>
            <p:cNvSpPr>
              <a:spLocks noChangeShapeType="1"/>
            </p:cNvSpPr>
            <p:nvPr/>
          </p:nvSpPr>
          <p:spPr bwMode="auto">
            <a:xfrm rot="16200000" flipV="1">
              <a:off x="1307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65" name="Line 1049"/>
            <p:cNvSpPr>
              <a:spLocks noChangeShapeType="1"/>
            </p:cNvSpPr>
            <p:nvPr/>
          </p:nvSpPr>
          <p:spPr bwMode="auto">
            <a:xfrm rot="16200000" flipV="1">
              <a:off x="1449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66" name="Line 1050"/>
            <p:cNvSpPr>
              <a:spLocks noChangeShapeType="1"/>
            </p:cNvSpPr>
            <p:nvPr/>
          </p:nvSpPr>
          <p:spPr bwMode="auto">
            <a:xfrm rot="16200000" flipV="1">
              <a:off x="1591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67" name="Line 1051"/>
            <p:cNvSpPr>
              <a:spLocks noChangeShapeType="1"/>
            </p:cNvSpPr>
            <p:nvPr/>
          </p:nvSpPr>
          <p:spPr bwMode="auto">
            <a:xfrm rot="16200000" flipV="1">
              <a:off x="1874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68" name="Line 1052"/>
            <p:cNvSpPr>
              <a:spLocks noChangeShapeType="1"/>
            </p:cNvSpPr>
            <p:nvPr/>
          </p:nvSpPr>
          <p:spPr bwMode="auto">
            <a:xfrm rot="16200000" flipV="1">
              <a:off x="1732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69" name="Line 1053"/>
            <p:cNvSpPr>
              <a:spLocks noChangeShapeType="1"/>
            </p:cNvSpPr>
            <p:nvPr/>
          </p:nvSpPr>
          <p:spPr bwMode="auto">
            <a:xfrm rot="16200000" flipV="1">
              <a:off x="2016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0" name="Line 1054"/>
            <p:cNvSpPr>
              <a:spLocks noChangeShapeType="1"/>
            </p:cNvSpPr>
            <p:nvPr/>
          </p:nvSpPr>
          <p:spPr bwMode="auto">
            <a:xfrm rot="16200000" flipV="1">
              <a:off x="2158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1" name="Line 1055"/>
            <p:cNvSpPr>
              <a:spLocks noChangeShapeType="1"/>
            </p:cNvSpPr>
            <p:nvPr/>
          </p:nvSpPr>
          <p:spPr bwMode="auto">
            <a:xfrm rot="16200000" flipV="1">
              <a:off x="2299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2" name="Line 1056"/>
            <p:cNvSpPr>
              <a:spLocks noChangeShapeType="1"/>
            </p:cNvSpPr>
            <p:nvPr/>
          </p:nvSpPr>
          <p:spPr bwMode="auto">
            <a:xfrm rot="16200000" flipV="1">
              <a:off x="2441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3" name="Line 1057"/>
            <p:cNvSpPr>
              <a:spLocks noChangeShapeType="1"/>
            </p:cNvSpPr>
            <p:nvPr/>
          </p:nvSpPr>
          <p:spPr bwMode="auto">
            <a:xfrm rot="16200000" flipV="1">
              <a:off x="2725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4" name="Line 1058"/>
            <p:cNvSpPr>
              <a:spLocks noChangeShapeType="1"/>
            </p:cNvSpPr>
            <p:nvPr/>
          </p:nvSpPr>
          <p:spPr bwMode="auto">
            <a:xfrm rot="16200000" flipV="1">
              <a:off x="2583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5" name="Line 1059"/>
            <p:cNvSpPr>
              <a:spLocks noChangeShapeType="1"/>
            </p:cNvSpPr>
            <p:nvPr/>
          </p:nvSpPr>
          <p:spPr bwMode="auto">
            <a:xfrm rot="16200000" flipV="1">
              <a:off x="3150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6" name="Line 1060"/>
            <p:cNvSpPr>
              <a:spLocks noChangeShapeType="1"/>
            </p:cNvSpPr>
            <p:nvPr/>
          </p:nvSpPr>
          <p:spPr bwMode="auto">
            <a:xfrm rot="16200000" flipV="1">
              <a:off x="4000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7" name="Line 1061"/>
            <p:cNvSpPr>
              <a:spLocks noChangeShapeType="1"/>
            </p:cNvSpPr>
            <p:nvPr/>
          </p:nvSpPr>
          <p:spPr bwMode="auto">
            <a:xfrm rot="16200000" flipV="1">
              <a:off x="3575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8" name="Line 1062"/>
            <p:cNvSpPr>
              <a:spLocks noChangeShapeType="1"/>
            </p:cNvSpPr>
            <p:nvPr/>
          </p:nvSpPr>
          <p:spPr bwMode="auto">
            <a:xfrm rot="16200000" flipV="1">
              <a:off x="3433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79" name="Line 1063"/>
            <p:cNvSpPr>
              <a:spLocks noChangeShapeType="1"/>
            </p:cNvSpPr>
            <p:nvPr/>
          </p:nvSpPr>
          <p:spPr bwMode="auto">
            <a:xfrm rot="16200000" flipV="1">
              <a:off x="3292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0" name="Line 1064"/>
            <p:cNvSpPr>
              <a:spLocks noChangeShapeType="1"/>
            </p:cNvSpPr>
            <p:nvPr/>
          </p:nvSpPr>
          <p:spPr bwMode="auto">
            <a:xfrm rot="16200000" flipV="1">
              <a:off x="3008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1" name="Line 1065"/>
            <p:cNvSpPr>
              <a:spLocks noChangeShapeType="1"/>
            </p:cNvSpPr>
            <p:nvPr/>
          </p:nvSpPr>
          <p:spPr bwMode="auto">
            <a:xfrm rot="16200000" flipV="1">
              <a:off x="2866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2" name="Line 1066"/>
            <p:cNvSpPr>
              <a:spLocks noChangeShapeType="1"/>
            </p:cNvSpPr>
            <p:nvPr/>
          </p:nvSpPr>
          <p:spPr bwMode="auto">
            <a:xfrm>
              <a:off x="2937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3" name="Line 1067"/>
            <p:cNvSpPr>
              <a:spLocks noChangeShapeType="1"/>
            </p:cNvSpPr>
            <p:nvPr/>
          </p:nvSpPr>
          <p:spPr bwMode="auto">
            <a:xfrm>
              <a:off x="3221" y="1450"/>
              <a:ext cx="0" cy="1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4" name="Line 1068"/>
            <p:cNvSpPr>
              <a:spLocks noChangeShapeType="1"/>
            </p:cNvSpPr>
            <p:nvPr/>
          </p:nvSpPr>
          <p:spPr bwMode="auto">
            <a:xfrm>
              <a:off x="2937" y="1459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5" name="Line 1069"/>
            <p:cNvSpPr>
              <a:spLocks noChangeShapeType="1"/>
            </p:cNvSpPr>
            <p:nvPr/>
          </p:nvSpPr>
          <p:spPr bwMode="auto">
            <a:xfrm>
              <a:off x="3221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6" name="Line 1070"/>
            <p:cNvSpPr>
              <a:spLocks noChangeShapeType="1"/>
            </p:cNvSpPr>
            <p:nvPr/>
          </p:nvSpPr>
          <p:spPr bwMode="auto">
            <a:xfrm>
              <a:off x="4071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7" name="Line 1071"/>
            <p:cNvSpPr>
              <a:spLocks noChangeShapeType="1"/>
            </p:cNvSpPr>
            <p:nvPr/>
          </p:nvSpPr>
          <p:spPr bwMode="auto">
            <a:xfrm>
              <a:off x="4071" y="1459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8" name="Line 1072"/>
            <p:cNvSpPr>
              <a:spLocks noChangeShapeType="1"/>
            </p:cNvSpPr>
            <p:nvPr/>
          </p:nvSpPr>
          <p:spPr bwMode="auto">
            <a:xfrm>
              <a:off x="3504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89" name="Line 1073"/>
            <p:cNvSpPr>
              <a:spLocks noChangeShapeType="1"/>
            </p:cNvSpPr>
            <p:nvPr/>
          </p:nvSpPr>
          <p:spPr bwMode="auto">
            <a:xfrm>
              <a:off x="3504" y="1459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0" name="Line 1074"/>
            <p:cNvSpPr>
              <a:spLocks noChangeShapeType="1"/>
            </p:cNvSpPr>
            <p:nvPr/>
          </p:nvSpPr>
          <p:spPr bwMode="auto">
            <a:xfrm>
              <a:off x="3646" y="1438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1" name="Line 1075"/>
            <p:cNvSpPr>
              <a:spLocks noChangeShapeType="1"/>
            </p:cNvSpPr>
            <p:nvPr/>
          </p:nvSpPr>
          <p:spPr bwMode="auto">
            <a:xfrm rot="16200000" flipV="1">
              <a:off x="3859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2" name="Line 1076"/>
            <p:cNvSpPr>
              <a:spLocks noChangeShapeType="1"/>
            </p:cNvSpPr>
            <p:nvPr/>
          </p:nvSpPr>
          <p:spPr bwMode="auto">
            <a:xfrm rot="16200000" flipV="1">
              <a:off x="3717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3" name="Line 1077"/>
            <p:cNvSpPr>
              <a:spLocks noChangeShapeType="1"/>
            </p:cNvSpPr>
            <p:nvPr/>
          </p:nvSpPr>
          <p:spPr bwMode="auto">
            <a:xfrm>
              <a:off x="3929" y="1438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4" name="Line 1078"/>
            <p:cNvSpPr>
              <a:spLocks noChangeShapeType="1"/>
            </p:cNvSpPr>
            <p:nvPr/>
          </p:nvSpPr>
          <p:spPr bwMode="auto">
            <a:xfrm>
              <a:off x="1945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5" name="Line 1079"/>
            <p:cNvSpPr>
              <a:spLocks noChangeShapeType="1"/>
            </p:cNvSpPr>
            <p:nvPr/>
          </p:nvSpPr>
          <p:spPr bwMode="auto">
            <a:xfrm>
              <a:off x="1378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6" name="Line 1080"/>
            <p:cNvSpPr>
              <a:spLocks noChangeShapeType="1"/>
            </p:cNvSpPr>
            <p:nvPr/>
          </p:nvSpPr>
          <p:spPr bwMode="auto">
            <a:xfrm>
              <a:off x="1661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7" name="Line 1081"/>
            <p:cNvSpPr>
              <a:spLocks noChangeShapeType="1"/>
            </p:cNvSpPr>
            <p:nvPr/>
          </p:nvSpPr>
          <p:spPr bwMode="auto">
            <a:xfrm>
              <a:off x="2228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8" name="Line 1082"/>
            <p:cNvSpPr>
              <a:spLocks noChangeShapeType="1"/>
            </p:cNvSpPr>
            <p:nvPr/>
          </p:nvSpPr>
          <p:spPr bwMode="auto">
            <a:xfrm>
              <a:off x="2795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699" name="Line 1083"/>
            <p:cNvSpPr>
              <a:spLocks noChangeShapeType="1"/>
            </p:cNvSpPr>
            <p:nvPr/>
          </p:nvSpPr>
          <p:spPr bwMode="auto">
            <a:xfrm>
              <a:off x="3079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0" name="Line 1084"/>
            <p:cNvSpPr>
              <a:spLocks noChangeShapeType="1"/>
            </p:cNvSpPr>
            <p:nvPr/>
          </p:nvSpPr>
          <p:spPr bwMode="auto">
            <a:xfrm>
              <a:off x="3362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1" name="Line 1085"/>
            <p:cNvSpPr>
              <a:spLocks noChangeShapeType="1"/>
            </p:cNvSpPr>
            <p:nvPr/>
          </p:nvSpPr>
          <p:spPr bwMode="auto">
            <a:xfrm rot="16200000" flipV="1">
              <a:off x="4142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2" name="Line 1086"/>
            <p:cNvSpPr>
              <a:spLocks noChangeShapeType="1"/>
            </p:cNvSpPr>
            <p:nvPr/>
          </p:nvSpPr>
          <p:spPr bwMode="auto">
            <a:xfrm>
              <a:off x="4213" y="1450"/>
              <a:ext cx="0" cy="1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3" name="Line 1087"/>
            <p:cNvSpPr>
              <a:spLocks noChangeShapeType="1"/>
            </p:cNvSpPr>
            <p:nvPr/>
          </p:nvSpPr>
          <p:spPr bwMode="auto">
            <a:xfrm flipV="1">
              <a:off x="1096" y="996"/>
              <a:ext cx="3316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4" name="Line 1088"/>
            <p:cNvSpPr>
              <a:spLocks noChangeShapeType="1"/>
            </p:cNvSpPr>
            <p:nvPr/>
          </p:nvSpPr>
          <p:spPr bwMode="auto">
            <a:xfrm>
              <a:off x="1521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5" name="Line 1089"/>
            <p:cNvSpPr>
              <a:spLocks noChangeShapeType="1"/>
            </p:cNvSpPr>
            <p:nvPr/>
          </p:nvSpPr>
          <p:spPr bwMode="auto">
            <a:xfrm>
              <a:off x="1237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6" name="Line 1090"/>
            <p:cNvSpPr>
              <a:spLocks noChangeShapeType="1"/>
            </p:cNvSpPr>
            <p:nvPr/>
          </p:nvSpPr>
          <p:spPr bwMode="auto">
            <a:xfrm>
              <a:off x="1237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7" name="Line 1091"/>
            <p:cNvSpPr>
              <a:spLocks noChangeShapeType="1"/>
            </p:cNvSpPr>
            <p:nvPr/>
          </p:nvSpPr>
          <p:spPr bwMode="auto">
            <a:xfrm rot="16200000" flipV="1">
              <a:off x="1166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8" name="Line 1092"/>
            <p:cNvSpPr>
              <a:spLocks noChangeShapeType="1"/>
            </p:cNvSpPr>
            <p:nvPr/>
          </p:nvSpPr>
          <p:spPr bwMode="auto">
            <a:xfrm>
              <a:off x="1379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09" name="Line 1093"/>
            <p:cNvSpPr>
              <a:spLocks noChangeShapeType="1"/>
            </p:cNvSpPr>
            <p:nvPr/>
          </p:nvSpPr>
          <p:spPr bwMode="auto">
            <a:xfrm>
              <a:off x="2371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10" name="Line 1094"/>
            <p:cNvSpPr>
              <a:spLocks noChangeShapeType="1"/>
            </p:cNvSpPr>
            <p:nvPr/>
          </p:nvSpPr>
          <p:spPr bwMode="auto">
            <a:xfrm>
              <a:off x="2088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11" name="Line 1095"/>
            <p:cNvSpPr>
              <a:spLocks noChangeShapeType="1"/>
            </p:cNvSpPr>
            <p:nvPr/>
          </p:nvSpPr>
          <p:spPr bwMode="auto">
            <a:xfrm>
              <a:off x="2513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12" name="Line 1096"/>
            <p:cNvSpPr>
              <a:spLocks noChangeShapeType="1"/>
            </p:cNvSpPr>
            <p:nvPr/>
          </p:nvSpPr>
          <p:spPr bwMode="auto">
            <a:xfrm>
              <a:off x="1946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13" name="Line 1097"/>
            <p:cNvSpPr>
              <a:spLocks noChangeShapeType="1"/>
            </p:cNvSpPr>
            <p:nvPr/>
          </p:nvSpPr>
          <p:spPr bwMode="auto">
            <a:xfrm>
              <a:off x="2655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14" name="Line 1098"/>
            <p:cNvSpPr>
              <a:spLocks noChangeShapeType="1"/>
            </p:cNvSpPr>
            <p:nvPr/>
          </p:nvSpPr>
          <p:spPr bwMode="auto">
            <a:xfrm>
              <a:off x="2655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15" name="Text Box 1099"/>
            <p:cNvSpPr txBox="1">
              <a:spLocks noChangeArrowheads="1"/>
            </p:cNvSpPr>
            <p:nvPr/>
          </p:nvSpPr>
          <p:spPr bwMode="auto">
            <a:xfrm>
              <a:off x="1180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0716" name="Text Box 1100"/>
            <p:cNvSpPr txBox="1">
              <a:spLocks noChangeArrowheads="1"/>
            </p:cNvSpPr>
            <p:nvPr/>
          </p:nvSpPr>
          <p:spPr bwMode="auto">
            <a:xfrm>
              <a:off x="3137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0717" name="Text Box 1101"/>
            <p:cNvSpPr txBox="1">
              <a:spLocks noChangeArrowheads="1"/>
            </p:cNvSpPr>
            <p:nvPr/>
          </p:nvSpPr>
          <p:spPr bwMode="auto">
            <a:xfrm>
              <a:off x="3448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0718" name="Text Box 1102"/>
            <p:cNvSpPr txBox="1">
              <a:spLocks noChangeArrowheads="1"/>
            </p:cNvSpPr>
            <p:nvPr/>
          </p:nvSpPr>
          <p:spPr bwMode="auto">
            <a:xfrm>
              <a:off x="3987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0719" name="Text Box 1103"/>
            <p:cNvSpPr txBox="1">
              <a:spLocks noChangeArrowheads="1"/>
            </p:cNvSpPr>
            <p:nvPr/>
          </p:nvSpPr>
          <p:spPr bwMode="auto">
            <a:xfrm>
              <a:off x="2003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0720" name="Text Box 1104"/>
            <p:cNvSpPr txBox="1">
              <a:spLocks noChangeArrowheads="1"/>
            </p:cNvSpPr>
            <p:nvPr/>
          </p:nvSpPr>
          <p:spPr bwMode="auto">
            <a:xfrm>
              <a:off x="2853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0721" name="Text Box 1105"/>
            <p:cNvSpPr txBox="1">
              <a:spLocks noChangeArrowheads="1"/>
            </p:cNvSpPr>
            <p:nvPr/>
          </p:nvSpPr>
          <p:spPr bwMode="auto">
            <a:xfrm>
              <a:off x="1719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0722" name="Text Box 1106"/>
            <p:cNvSpPr txBox="1">
              <a:spLocks noChangeArrowheads="1"/>
            </p:cNvSpPr>
            <p:nvPr/>
          </p:nvSpPr>
          <p:spPr bwMode="auto">
            <a:xfrm>
              <a:off x="3732" y="656"/>
              <a:ext cx="14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0723" name="Text Box 1107"/>
            <p:cNvSpPr txBox="1">
              <a:spLocks noChangeArrowheads="1"/>
            </p:cNvSpPr>
            <p:nvPr/>
          </p:nvSpPr>
          <p:spPr bwMode="auto">
            <a:xfrm>
              <a:off x="2598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0724" name="Text Box 1108"/>
            <p:cNvSpPr txBox="1">
              <a:spLocks noChangeArrowheads="1"/>
            </p:cNvSpPr>
            <p:nvPr/>
          </p:nvSpPr>
          <p:spPr bwMode="auto">
            <a:xfrm>
              <a:off x="2314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0725" name="Text Box 1109"/>
            <p:cNvSpPr txBox="1">
              <a:spLocks noChangeArrowheads="1"/>
            </p:cNvSpPr>
            <p:nvPr/>
          </p:nvSpPr>
          <p:spPr bwMode="auto">
            <a:xfrm>
              <a:off x="1464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0726" name="Text Box 1110"/>
            <p:cNvSpPr txBox="1">
              <a:spLocks noChangeArrowheads="1"/>
            </p:cNvSpPr>
            <p:nvPr/>
          </p:nvSpPr>
          <p:spPr bwMode="auto">
            <a:xfrm>
              <a:off x="1549" y="996"/>
              <a:ext cx="2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2</a:t>
              </a: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0727" name="Text Box 1111"/>
            <p:cNvSpPr txBox="1">
              <a:spLocks noChangeArrowheads="1"/>
            </p:cNvSpPr>
            <p:nvPr/>
          </p:nvSpPr>
          <p:spPr bwMode="auto">
            <a:xfrm>
              <a:off x="1294" y="99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0728" name="Text Box 1112"/>
            <p:cNvSpPr txBox="1">
              <a:spLocks noChangeArrowheads="1"/>
            </p:cNvSpPr>
            <p:nvPr/>
          </p:nvSpPr>
          <p:spPr bwMode="auto">
            <a:xfrm>
              <a:off x="4299" y="974"/>
              <a:ext cx="1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0729" name="Line 1113"/>
            <p:cNvSpPr>
              <a:spLocks noChangeShapeType="1"/>
            </p:cNvSpPr>
            <p:nvPr/>
          </p:nvSpPr>
          <p:spPr bwMode="auto">
            <a:xfrm>
              <a:off x="1804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30" name="Line 1114"/>
            <p:cNvSpPr>
              <a:spLocks noChangeShapeType="1"/>
            </p:cNvSpPr>
            <p:nvPr/>
          </p:nvSpPr>
          <p:spPr bwMode="auto">
            <a:xfrm>
              <a:off x="1521" y="996"/>
              <a:ext cx="0" cy="1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31" name="Line 1115"/>
            <p:cNvSpPr>
              <a:spLocks noChangeShapeType="1"/>
            </p:cNvSpPr>
            <p:nvPr/>
          </p:nvSpPr>
          <p:spPr bwMode="auto">
            <a:xfrm>
              <a:off x="2088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32" name="Line 1116"/>
            <p:cNvSpPr>
              <a:spLocks noChangeShapeType="1"/>
            </p:cNvSpPr>
            <p:nvPr/>
          </p:nvSpPr>
          <p:spPr bwMode="auto">
            <a:xfrm>
              <a:off x="1804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33" name="Line 1117"/>
            <p:cNvSpPr>
              <a:spLocks noChangeShapeType="1"/>
            </p:cNvSpPr>
            <p:nvPr/>
          </p:nvSpPr>
          <p:spPr bwMode="auto">
            <a:xfrm>
              <a:off x="1946" y="996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34" name="Line 1118"/>
            <p:cNvSpPr>
              <a:spLocks noChangeShapeType="1"/>
            </p:cNvSpPr>
            <p:nvPr/>
          </p:nvSpPr>
          <p:spPr bwMode="auto">
            <a:xfrm>
              <a:off x="2371" y="996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35" name="Line 1119"/>
            <p:cNvSpPr>
              <a:spLocks noChangeShapeType="1"/>
            </p:cNvSpPr>
            <p:nvPr/>
          </p:nvSpPr>
          <p:spPr bwMode="auto">
            <a:xfrm>
              <a:off x="2513" y="996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36" name="Text Box 1120"/>
            <p:cNvSpPr txBox="1">
              <a:spLocks noChangeArrowheads="1"/>
            </p:cNvSpPr>
            <p:nvPr/>
          </p:nvSpPr>
          <p:spPr bwMode="auto">
            <a:xfrm>
              <a:off x="896" y="743"/>
              <a:ext cx="2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240737" name="Line 1121"/>
            <p:cNvSpPr>
              <a:spLocks noChangeShapeType="1"/>
            </p:cNvSpPr>
            <p:nvPr/>
          </p:nvSpPr>
          <p:spPr bwMode="auto">
            <a:xfrm rot="5400000">
              <a:off x="1096" y="797"/>
              <a:ext cx="0" cy="5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38" name="Text Box 1122"/>
            <p:cNvSpPr txBox="1">
              <a:spLocks noChangeArrowheads="1"/>
            </p:cNvSpPr>
            <p:nvPr/>
          </p:nvSpPr>
          <p:spPr bwMode="auto">
            <a:xfrm>
              <a:off x="839" y="1054"/>
              <a:ext cx="3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 -</a:t>
              </a: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240739" name="Line 1123"/>
            <p:cNvSpPr>
              <a:spLocks noChangeShapeType="1"/>
            </p:cNvSpPr>
            <p:nvPr/>
          </p:nvSpPr>
          <p:spPr bwMode="auto">
            <a:xfrm rot="16200000" flipV="1">
              <a:off x="1308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0" name="Line 1124"/>
            <p:cNvSpPr>
              <a:spLocks noChangeShapeType="1"/>
            </p:cNvSpPr>
            <p:nvPr/>
          </p:nvSpPr>
          <p:spPr bwMode="auto">
            <a:xfrm rot="16200000" flipV="1">
              <a:off x="1450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1" name="Line 1125"/>
            <p:cNvSpPr>
              <a:spLocks noChangeShapeType="1"/>
            </p:cNvSpPr>
            <p:nvPr/>
          </p:nvSpPr>
          <p:spPr bwMode="auto">
            <a:xfrm rot="16200000" flipV="1">
              <a:off x="1592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2" name="Line 1126"/>
            <p:cNvSpPr>
              <a:spLocks noChangeShapeType="1"/>
            </p:cNvSpPr>
            <p:nvPr/>
          </p:nvSpPr>
          <p:spPr bwMode="auto">
            <a:xfrm rot="16200000" flipV="1">
              <a:off x="1733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3" name="Line 1127"/>
            <p:cNvSpPr>
              <a:spLocks noChangeShapeType="1"/>
            </p:cNvSpPr>
            <p:nvPr/>
          </p:nvSpPr>
          <p:spPr bwMode="auto">
            <a:xfrm>
              <a:off x="1662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4" name="Line 1128"/>
            <p:cNvSpPr>
              <a:spLocks noChangeShapeType="1"/>
            </p:cNvSpPr>
            <p:nvPr/>
          </p:nvSpPr>
          <p:spPr bwMode="auto">
            <a:xfrm rot="16200000" flipV="1">
              <a:off x="1875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5" name="Line 1129"/>
            <p:cNvSpPr>
              <a:spLocks noChangeShapeType="1"/>
            </p:cNvSpPr>
            <p:nvPr/>
          </p:nvSpPr>
          <p:spPr bwMode="auto">
            <a:xfrm rot="16200000" flipV="1">
              <a:off x="2017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6" name="Line 1130"/>
            <p:cNvSpPr>
              <a:spLocks noChangeShapeType="1"/>
            </p:cNvSpPr>
            <p:nvPr/>
          </p:nvSpPr>
          <p:spPr bwMode="auto">
            <a:xfrm rot="16200000" flipV="1">
              <a:off x="2159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7" name="Line 1131"/>
            <p:cNvSpPr>
              <a:spLocks noChangeShapeType="1"/>
            </p:cNvSpPr>
            <p:nvPr/>
          </p:nvSpPr>
          <p:spPr bwMode="auto">
            <a:xfrm rot="16200000" flipV="1">
              <a:off x="2300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8" name="Line 1132"/>
            <p:cNvSpPr>
              <a:spLocks noChangeShapeType="1"/>
            </p:cNvSpPr>
            <p:nvPr/>
          </p:nvSpPr>
          <p:spPr bwMode="auto">
            <a:xfrm>
              <a:off x="2229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49" name="Line 1133"/>
            <p:cNvSpPr>
              <a:spLocks noChangeShapeType="1"/>
            </p:cNvSpPr>
            <p:nvPr/>
          </p:nvSpPr>
          <p:spPr bwMode="auto">
            <a:xfrm rot="16200000" flipV="1">
              <a:off x="2442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0" name="Line 1134"/>
            <p:cNvSpPr>
              <a:spLocks noChangeShapeType="1"/>
            </p:cNvSpPr>
            <p:nvPr/>
          </p:nvSpPr>
          <p:spPr bwMode="auto">
            <a:xfrm rot="16200000" flipV="1">
              <a:off x="2726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1" name="Line 1135"/>
            <p:cNvSpPr>
              <a:spLocks noChangeShapeType="1"/>
            </p:cNvSpPr>
            <p:nvPr/>
          </p:nvSpPr>
          <p:spPr bwMode="auto">
            <a:xfrm rot="16200000" flipV="1">
              <a:off x="2584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2" name="Line 1136"/>
            <p:cNvSpPr>
              <a:spLocks noChangeShapeType="1"/>
            </p:cNvSpPr>
            <p:nvPr/>
          </p:nvSpPr>
          <p:spPr bwMode="auto">
            <a:xfrm rot="16200000" flipV="1">
              <a:off x="3151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3" name="Line 1137"/>
            <p:cNvSpPr>
              <a:spLocks noChangeShapeType="1"/>
            </p:cNvSpPr>
            <p:nvPr/>
          </p:nvSpPr>
          <p:spPr bwMode="auto">
            <a:xfrm rot="16200000" flipV="1">
              <a:off x="4001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4" name="Line 1138"/>
            <p:cNvSpPr>
              <a:spLocks noChangeShapeType="1"/>
            </p:cNvSpPr>
            <p:nvPr/>
          </p:nvSpPr>
          <p:spPr bwMode="auto">
            <a:xfrm rot="16200000" flipV="1">
              <a:off x="3576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5" name="Line 1139"/>
            <p:cNvSpPr>
              <a:spLocks noChangeShapeType="1"/>
            </p:cNvSpPr>
            <p:nvPr/>
          </p:nvSpPr>
          <p:spPr bwMode="auto">
            <a:xfrm rot="16200000" flipV="1">
              <a:off x="3434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6" name="Line 1140"/>
            <p:cNvSpPr>
              <a:spLocks noChangeShapeType="1"/>
            </p:cNvSpPr>
            <p:nvPr/>
          </p:nvSpPr>
          <p:spPr bwMode="auto">
            <a:xfrm rot="16200000" flipV="1">
              <a:off x="3293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7" name="Line 1141"/>
            <p:cNvSpPr>
              <a:spLocks noChangeShapeType="1"/>
            </p:cNvSpPr>
            <p:nvPr/>
          </p:nvSpPr>
          <p:spPr bwMode="auto">
            <a:xfrm rot="16200000" flipV="1">
              <a:off x="3009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8" name="Line 1142"/>
            <p:cNvSpPr>
              <a:spLocks noChangeShapeType="1"/>
            </p:cNvSpPr>
            <p:nvPr/>
          </p:nvSpPr>
          <p:spPr bwMode="auto">
            <a:xfrm rot="16200000" flipV="1">
              <a:off x="2867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59" name="Line 1143"/>
            <p:cNvSpPr>
              <a:spLocks noChangeShapeType="1"/>
            </p:cNvSpPr>
            <p:nvPr/>
          </p:nvSpPr>
          <p:spPr bwMode="auto">
            <a:xfrm>
              <a:off x="2938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0" name="Line 1144"/>
            <p:cNvSpPr>
              <a:spLocks noChangeShapeType="1"/>
            </p:cNvSpPr>
            <p:nvPr/>
          </p:nvSpPr>
          <p:spPr bwMode="auto">
            <a:xfrm>
              <a:off x="3222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1" name="Line 1145"/>
            <p:cNvSpPr>
              <a:spLocks noChangeShapeType="1"/>
            </p:cNvSpPr>
            <p:nvPr/>
          </p:nvSpPr>
          <p:spPr bwMode="auto">
            <a:xfrm>
              <a:off x="2938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2" name="Line 1146"/>
            <p:cNvSpPr>
              <a:spLocks noChangeShapeType="1"/>
            </p:cNvSpPr>
            <p:nvPr/>
          </p:nvSpPr>
          <p:spPr bwMode="auto">
            <a:xfrm>
              <a:off x="3080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3" name="Line 1147"/>
            <p:cNvSpPr>
              <a:spLocks noChangeShapeType="1"/>
            </p:cNvSpPr>
            <p:nvPr/>
          </p:nvSpPr>
          <p:spPr bwMode="auto">
            <a:xfrm>
              <a:off x="3080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4" name="Line 1148"/>
            <p:cNvSpPr>
              <a:spLocks noChangeShapeType="1"/>
            </p:cNvSpPr>
            <p:nvPr/>
          </p:nvSpPr>
          <p:spPr bwMode="auto">
            <a:xfrm>
              <a:off x="3222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5" name="Line 1149"/>
            <p:cNvSpPr>
              <a:spLocks noChangeShapeType="1"/>
            </p:cNvSpPr>
            <p:nvPr/>
          </p:nvSpPr>
          <p:spPr bwMode="auto">
            <a:xfrm>
              <a:off x="3789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6" name="Line 1150"/>
            <p:cNvSpPr>
              <a:spLocks noChangeShapeType="1"/>
            </p:cNvSpPr>
            <p:nvPr/>
          </p:nvSpPr>
          <p:spPr bwMode="auto">
            <a:xfrm>
              <a:off x="2796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7" name="Line 1151"/>
            <p:cNvSpPr>
              <a:spLocks noChangeShapeType="1"/>
            </p:cNvSpPr>
            <p:nvPr/>
          </p:nvSpPr>
          <p:spPr bwMode="auto">
            <a:xfrm>
              <a:off x="4072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8" name="Line 1152"/>
            <p:cNvSpPr>
              <a:spLocks noChangeShapeType="1"/>
            </p:cNvSpPr>
            <p:nvPr/>
          </p:nvSpPr>
          <p:spPr bwMode="auto">
            <a:xfrm>
              <a:off x="4072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69" name="Line 1153"/>
            <p:cNvSpPr>
              <a:spLocks noChangeShapeType="1"/>
            </p:cNvSpPr>
            <p:nvPr/>
          </p:nvSpPr>
          <p:spPr bwMode="auto">
            <a:xfrm>
              <a:off x="3789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0" name="Line 1154"/>
            <p:cNvSpPr>
              <a:spLocks noChangeShapeType="1"/>
            </p:cNvSpPr>
            <p:nvPr/>
          </p:nvSpPr>
          <p:spPr bwMode="auto">
            <a:xfrm>
              <a:off x="3505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1" name="Line 1155"/>
            <p:cNvSpPr>
              <a:spLocks noChangeShapeType="1"/>
            </p:cNvSpPr>
            <p:nvPr/>
          </p:nvSpPr>
          <p:spPr bwMode="auto">
            <a:xfrm>
              <a:off x="3505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2" name="Line 1156"/>
            <p:cNvSpPr>
              <a:spLocks noChangeShapeType="1"/>
            </p:cNvSpPr>
            <p:nvPr/>
          </p:nvSpPr>
          <p:spPr bwMode="auto">
            <a:xfrm>
              <a:off x="3363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3" name="Line 1157"/>
            <p:cNvSpPr>
              <a:spLocks noChangeShapeType="1"/>
            </p:cNvSpPr>
            <p:nvPr/>
          </p:nvSpPr>
          <p:spPr bwMode="auto">
            <a:xfrm>
              <a:off x="3363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4" name="Line 1158"/>
            <p:cNvSpPr>
              <a:spLocks noChangeShapeType="1"/>
            </p:cNvSpPr>
            <p:nvPr/>
          </p:nvSpPr>
          <p:spPr bwMode="auto">
            <a:xfrm>
              <a:off x="3647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5" name="Line 1159"/>
            <p:cNvSpPr>
              <a:spLocks noChangeShapeType="1"/>
            </p:cNvSpPr>
            <p:nvPr/>
          </p:nvSpPr>
          <p:spPr bwMode="auto">
            <a:xfrm rot="16200000" flipV="1">
              <a:off x="3860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6" name="Line 1160"/>
            <p:cNvSpPr>
              <a:spLocks noChangeShapeType="1"/>
            </p:cNvSpPr>
            <p:nvPr/>
          </p:nvSpPr>
          <p:spPr bwMode="auto">
            <a:xfrm rot="16200000" flipV="1">
              <a:off x="3718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7" name="Line 1161"/>
            <p:cNvSpPr>
              <a:spLocks noChangeShapeType="1"/>
            </p:cNvSpPr>
            <p:nvPr/>
          </p:nvSpPr>
          <p:spPr bwMode="auto">
            <a:xfrm>
              <a:off x="3930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8" name="Line 1162"/>
            <p:cNvSpPr>
              <a:spLocks noChangeShapeType="1"/>
            </p:cNvSpPr>
            <p:nvPr/>
          </p:nvSpPr>
          <p:spPr bwMode="auto">
            <a:xfrm rot="16200000" flipV="1">
              <a:off x="4143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79" name="Line 1163"/>
            <p:cNvSpPr>
              <a:spLocks noChangeShapeType="1"/>
            </p:cNvSpPr>
            <p:nvPr/>
          </p:nvSpPr>
          <p:spPr bwMode="auto">
            <a:xfrm>
              <a:off x="4214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780" name="Text Box 1164"/>
            <p:cNvSpPr txBox="1">
              <a:spLocks noChangeArrowheads="1"/>
            </p:cNvSpPr>
            <p:nvPr/>
          </p:nvSpPr>
          <p:spPr bwMode="auto">
            <a:xfrm>
              <a:off x="4496" y="884"/>
              <a:ext cx="83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 smtClean="0">
                  <a:solidFill>
                    <a:schemeClr val="tx1"/>
                  </a:solidFill>
                </a:rPr>
                <a:t>Kod </a:t>
              </a:r>
              <a:r>
                <a:rPr lang="pl-PL" sz="1400" b="1" dirty="0" err="1" smtClean="0">
                  <a:solidFill>
                    <a:schemeClr val="tx1"/>
                  </a:solidFill>
                </a:rPr>
                <a:t>bifazowy</a:t>
              </a:r>
              <a:endParaRPr lang="pl-PL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40781" name="Text Box 1165"/>
            <p:cNvSpPr txBox="1">
              <a:spLocks noChangeArrowheads="1"/>
            </p:cNvSpPr>
            <p:nvPr/>
          </p:nvSpPr>
          <p:spPr bwMode="auto">
            <a:xfrm>
              <a:off x="4496" y="1366"/>
              <a:ext cx="8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 smtClean="0">
                  <a:solidFill>
                    <a:schemeClr val="tx1"/>
                  </a:solidFill>
                </a:rPr>
                <a:t>Kod Millera</a:t>
              </a:r>
              <a:endParaRPr lang="pl-PL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0853" name="Group 1237"/>
          <p:cNvGrpSpPr>
            <a:grpSpLocks/>
          </p:cNvGrpSpPr>
          <p:nvPr/>
        </p:nvGrpSpPr>
        <p:grpSpPr bwMode="auto">
          <a:xfrm>
            <a:off x="822325" y="3743140"/>
            <a:ext cx="3886200" cy="3086100"/>
            <a:chOff x="1584" y="2112"/>
            <a:chExt cx="2448" cy="1944"/>
          </a:xfrm>
        </p:grpSpPr>
        <p:grpSp>
          <p:nvGrpSpPr>
            <p:cNvPr id="240846" name="Group 1230"/>
            <p:cNvGrpSpPr>
              <a:grpSpLocks/>
            </p:cNvGrpSpPr>
            <p:nvPr/>
          </p:nvGrpSpPr>
          <p:grpSpPr bwMode="auto">
            <a:xfrm>
              <a:off x="1920" y="2112"/>
              <a:ext cx="2030" cy="1512"/>
              <a:chOff x="1488" y="2472"/>
              <a:chExt cx="2030" cy="1512"/>
            </a:xfrm>
          </p:grpSpPr>
          <p:sp>
            <p:nvSpPr>
              <p:cNvPr id="240828" name="Oval 1212"/>
              <p:cNvSpPr>
                <a:spLocks noChangeArrowheads="1"/>
              </p:cNvSpPr>
              <p:nvPr/>
            </p:nvSpPr>
            <p:spPr bwMode="auto">
              <a:xfrm>
                <a:off x="1488" y="2472"/>
                <a:ext cx="480" cy="480"/>
              </a:xfrm>
              <a:prstGeom prst="ellips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240829" name="Oval 1213"/>
              <p:cNvSpPr>
                <a:spLocks noChangeArrowheads="1"/>
              </p:cNvSpPr>
              <p:nvPr/>
            </p:nvSpPr>
            <p:spPr bwMode="auto">
              <a:xfrm>
                <a:off x="3024" y="2472"/>
                <a:ext cx="480" cy="480"/>
              </a:xfrm>
              <a:prstGeom prst="ellips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cxnSp>
            <p:nvCxnSpPr>
              <p:cNvPr id="240830" name="AutoShape 1214"/>
              <p:cNvCxnSpPr>
                <a:cxnSpLocks noChangeShapeType="1"/>
                <a:stCxn id="240828" idx="6"/>
                <a:endCxn id="240829" idx="2"/>
              </p:cNvCxnSpPr>
              <p:nvPr/>
            </p:nvCxnSpPr>
            <p:spPr bwMode="auto">
              <a:xfrm>
                <a:off x="1977" y="2712"/>
                <a:ext cx="1038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240831" name="Oval 1215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480" cy="480"/>
              </a:xfrm>
              <a:prstGeom prst="ellips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240832" name="Oval 1216"/>
              <p:cNvSpPr>
                <a:spLocks noChangeArrowheads="1"/>
              </p:cNvSpPr>
              <p:nvPr/>
            </p:nvSpPr>
            <p:spPr bwMode="auto">
              <a:xfrm>
                <a:off x="3024" y="3504"/>
                <a:ext cx="480" cy="480"/>
              </a:xfrm>
              <a:prstGeom prst="ellips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cxnSp>
            <p:nvCxnSpPr>
              <p:cNvPr id="240833" name="AutoShape 1217"/>
              <p:cNvCxnSpPr>
                <a:cxnSpLocks noChangeShapeType="1"/>
                <a:stCxn id="240831" idx="6"/>
                <a:endCxn id="240832" idx="2"/>
              </p:cNvCxnSpPr>
              <p:nvPr/>
            </p:nvCxnSpPr>
            <p:spPr bwMode="auto">
              <a:xfrm>
                <a:off x="1977" y="3744"/>
                <a:ext cx="1038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240838" name="AutoShape 1222"/>
              <p:cNvCxnSpPr>
                <a:cxnSpLocks noChangeShapeType="1"/>
                <a:stCxn id="240828" idx="4"/>
                <a:endCxn id="240831" idx="0"/>
              </p:cNvCxnSpPr>
              <p:nvPr/>
            </p:nvCxnSpPr>
            <p:spPr bwMode="auto">
              <a:xfrm>
                <a:off x="1728" y="2961"/>
                <a:ext cx="0" cy="53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40839" name="AutoShape 1223"/>
              <p:cNvCxnSpPr>
                <a:cxnSpLocks noChangeShapeType="1"/>
                <a:stCxn id="240829" idx="4"/>
                <a:endCxn id="240832" idx="0"/>
              </p:cNvCxnSpPr>
              <p:nvPr/>
            </p:nvCxnSpPr>
            <p:spPr bwMode="auto">
              <a:xfrm>
                <a:off x="3264" y="2961"/>
                <a:ext cx="0" cy="53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240840" name="AutoShape 1224"/>
              <p:cNvCxnSpPr>
                <a:cxnSpLocks noChangeShapeType="1"/>
                <a:stCxn id="240829" idx="3"/>
                <a:endCxn id="240831" idx="7"/>
              </p:cNvCxnSpPr>
              <p:nvPr/>
            </p:nvCxnSpPr>
            <p:spPr bwMode="auto">
              <a:xfrm flipH="1">
                <a:off x="1898" y="2891"/>
                <a:ext cx="1196" cy="67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240841" name="AutoShape 1225"/>
              <p:cNvCxnSpPr>
                <a:cxnSpLocks noChangeShapeType="1"/>
                <a:stCxn id="240832" idx="1"/>
                <a:endCxn id="240828" idx="5"/>
              </p:cNvCxnSpPr>
              <p:nvPr/>
            </p:nvCxnSpPr>
            <p:spPr bwMode="auto">
              <a:xfrm flipH="1" flipV="1">
                <a:off x="1898" y="2891"/>
                <a:ext cx="1196" cy="674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240842" name="Text Box 1226"/>
              <p:cNvSpPr txBox="1">
                <a:spLocks noChangeArrowheads="1"/>
              </p:cNvSpPr>
              <p:nvPr/>
            </p:nvSpPr>
            <p:spPr bwMode="auto">
              <a:xfrm>
                <a:off x="1584" y="2496"/>
                <a:ext cx="27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pl-PL" b="1"/>
                  <a:t>+</a:t>
                </a:r>
              </a:p>
            </p:txBody>
          </p:sp>
          <p:sp>
            <p:nvSpPr>
              <p:cNvPr id="240843" name="Text Box 1227"/>
              <p:cNvSpPr txBox="1">
                <a:spLocks noChangeArrowheads="1"/>
              </p:cNvSpPr>
              <p:nvPr/>
            </p:nvSpPr>
            <p:spPr bwMode="auto">
              <a:xfrm>
                <a:off x="1584" y="3504"/>
                <a:ext cx="258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pl-PL" b="1">
                    <a:cs typeface="Times New Roman" pitchFamily="18" charset="0"/>
                  </a:rPr>
                  <a:t>–</a:t>
                </a:r>
                <a:endParaRPr lang="pl-PL" b="1"/>
              </a:p>
            </p:txBody>
          </p:sp>
          <p:sp>
            <p:nvSpPr>
              <p:cNvPr id="240844" name="Text Box 1228"/>
              <p:cNvSpPr txBox="1">
                <a:spLocks noChangeArrowheads="1"/>
              </p:cNvSpPr>
              <p:nvPr/>
            </p:nvSpPr>
            <p:spPr bwMode="auto">
              <a:xfrm>
                <a:off x="3024" y="2496"/>
                <a:ext cx="492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pl-PL" b="1"/>
                  <a:t>+ </a:t>
                </a:r>
                <a:r>
                  <a:rPr lang="pl-PL" b="1">
                    <a:cs typeface="Times New Roman" pitchFamily="18" charset="0"/>
                  </a:rPr>
                  <a:t>–</a:t>
                </a:r>
              </a:p>
            </p:txBody>
          </p:sp>
          <p:sp>
            <p:nvSpPr>
              <p:cNvPr id="240845" name="Text Box 1229"/>
              <p:cNvSpPr txBox="1">
                <a:spLocks noChangeArrowheads="1"/>
              </p:cNvSpPr>
              <p:nvPr/>
            </p:nvSpPr>
            <p:spPr bwMode="auto">
              <a:xfrm>
                <a:off x="3024" y="3552"/>
                <a:ext cx="49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pl-PL" b="1">
                    <a:cs typeface="Times New Roman" pitchFamily="18" charset="0"/>
                  </a:rPr>
                  <a:t>–</a:t>
                </a:r>
                <a:r>
                  <a:rPr lang="pl-PL" b="1"/>
                  <a:t> +</a:t>
                </a:r>
              </a:p>
            </p:txBody>
          </p:sp>
        </p:grpSp>
        <p:graphicFrame>
          <p:nvGraphicFramePr>
            <p:cNvPr id="260096" name="Object 1024"/>
            <p:cNvGraphicFramePr>
              <a:graphicFrameLocks noChangeAspect="1"/>
            </p:cNvGraphicFramePr>
            <p:nvPr/>
          </p:nvGraphicFramePr>
          <p:xfrm>
            <a:off x="2352" y="3744"/>
            <a:ext cx="1209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58" name="Równanie" r:id="rId3" imgW="838080" imgH="215640" progId="Equation.3">
                    <p:embed/>
                  </p:oleObj>
                </mc:Choice>
                <mc:Fallback>
                  <p:oleObj name="Równanie" r:id="rId3" imgW="838080" imgH="215640" progId="Equation.3">
                    <p:embed/>
                    <p:pic>
                      <p:nvPicPr>
                        <p:cNvPr id="0" name="Picture 1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3744"/>
                          <a:ext cx="1209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0097" name="Object 1025"/>
            <p:cNvGraphicFramePr>
              <a:graphicFrameLocks noChangeAspect="1"/>
            </p:cNvGraphicFramePr>
            <p:nvPr/>
          </p:nvGraphicFramePr>
          <p:xfrm>
            <a:off x="2688" y="2126"/>
            <a:ext cx="336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59" name="Równanie" r:id="rId5" imgW="304560" imgH="215640" progId="Equation.3">
                    <p:embed/>
                  </p:oleObj>
                </mc:Choice>
                <mc:Fallback>
                  <p:oleObj name="Równanie" r:id="rId5" imgW="304560" imgH="215640" progId="Equation.3">
                    <p:embed/>
                    <p:pic>
                      <p:nvPicPr>
                        <p:cNvPr id="0" name="Picture 10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8" y="2126"/>
                          <a:ext cx="336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0098" name="Object 1026"/>
            <p:cNvGraphicFramePr>
              <a:graphicFrameLocks noChangeAspect="1"/>
            </p:cNvGraphicFramePr>
            <p:nvPr/>
          </p:nvGraphicFramePr>
          <p:xfrm>
            <a:off x="2736" y="3390"/>
            <a:ext cx="336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60" name="Równanie" r:id="rId7" imgW="304560" imgH="215640" progId="Equation.3">
                    <p:embed/>
                  </p:oleObj>
                </mc:Choice>
                <mc:Fallback>
                  <p:oleObj name="Równanie" r:id="rId7" imgW="304560" imgH="215640" progId="Equation.3">
                    <p:embed/>
                    <p:pic>
                      <p:nvPicPr>
                        <p:cNvPr id="0" name="Picture 10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3390"/>
                          <a:ext cx="336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0099" name="Object 1027"/>
            <p:cNvGraphicFramePr>
              <a:graphicFrameLocks noChangeAspect="1"/>
            </p:cNvGraphicFramePr>
            <p:nvPr/>
          </p:nvGraphicFramePr>
          <p:xfrm>
            <a:off x="3696" y="2736"/>
            <a:ext cx="336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61" name="Równanie" r:id="rId9" imgW="304560" imgH="215640" progId="Equation.3">
                    <p:embed/>
                  </p:oleObj>
                </mc:Choice>
                <mc:Fallback>
                  <p:oleObj name="Równanie" r:id="rId9" imgW="304560" imgH="215640" progId="Equation.3">
                    <p:embed/>
                    <p:pic>
                      <p:nvPicPr>
                        <p:cNvPr id="0" name="Picture 10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736"/>
                          <a:ext cx="336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0100" name="Object 1028"/>
            <p:cNvGraphicFramePr>
              <a:graphicFrameLocks noChangeAspect="1"/>
            </p:cNvGraphicFramePr>
            <p:nvPr/>
          </p:nvGraphicFramePr>
          <p:xfrm>
            <a:off x="2640" y="2544"/>
            <a:ext cx="574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62" name="Równanie" r:id="rId10" imgW="520560" imgH="215640" progId="Equation.3">
                    <p:embed/>
                  </p:oleObj>
                </mc:Choice>
                <mc:Fallback>
                  <p:oleObj name="Równanie" r:id="rId10" imgW="520560" imgH="215640" progId="Equation.3">
                    <p:embed/>
                    <p:pic>
                      <p:nvPicPr>
                        <p:cNvPr id="0" name="Picture 10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0" y="2544"/>
                          <a:ext cx="574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0101" name="Object 1029"/>
            <p:cNvGraphicFramePr>
              <a:graphicFrameLocks noChangeAspect="1"/>
            </p:cNvGraphicFramePr>
            <p:nvPr/>
          </p:nvGraphicFramePr>
          <p:xfrm>
            <a:off x="1584" y="2736"/>
            <a:ext cx="574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63" name="Równanie" r:id="rId12" imgW="520560" imgH="215640" progId="Equation.3">
                    <p:embed/>
                  </p:oleObj>
                </mc:Choice>
                <mc:Fallback>
                  <p:oleObj name="Równanie" r:id="rId12" imgW="520560" imgH="215640" progId="Equation.3">
                    <p:embed/>
                    <p:pic>
                      <p:nvPicPr>
                        <p:cNvPr id="0" name="Picture 10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2736"/>
                          <a:ext cx="574" cy="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0854" name="Text Box 1238"/>
          <p:cNvSpPr txBox="1">
            <a:spLocks noChangeArrowheads="1"/>
          </p:cNvSpPr>
          <p:nvPr/>
        </p:nvSpPr>
        <p:spPr bwMode="auto">
          <a:xfrm>
            <a:off x="5000625" y="3390900"/>
            <a:ext cx="3796530" cy="1633397"/>
          </a:xfrm>
          <a:prstGeom prst="rect">
            <a:avLst/>
          </a:prstGeom>
          <a:noFill/>
          <a:ln w="19050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pl-PL" sz="2000" dirty="0" smtClean="0"/>
              <a:t>Kod transmisyjny Millera:</a:t>
            </a:r>
            <a:endParaRPr lang="pl-PL" sz="2000" dirty="0"/>
          </a:p>
          <a:p>
            <a:pPr algn="l">
              <a:buFontTx/>
              <a:buChar char="•"/>
            </a:pPr>
            <a:r>
              <a:rPr lang="pl-PL" sz="2000" dirty="0"/>
              <a:t> ‘0’ – </a:t>
            </a:r>
            <a:r>
              <a:rPr lang="pl-PL" sz="2000" dirty="0" smtClean="0"/>
              <a:t>pełne impulsy</a:t>
            </a:r>
            <a:endParaRPr lang="pl-PL" sz="2000" dirty="0"/>
          </a:p>
          <a:p>
            <a:pPr algn="l">
              <a:buFontTx/>
              <a:buChar char="•"/>
            </a:pPr>
            <a:r>
              <a:rPr lang="pl-PL" sz="2000" dirty="0"/>
              <a:t> ‘1’ – </a:t>
            </a:r>
            <a:r>
              <a:rPr lang="pl-PL" sz="2000" dirty="0" err="1" smtClean="0"/>
              <a:t>bipulsy</a:t>
            </a:r>
            <a:endParaRPr lang="pl-PL" sz="2000" dirty="0"/>
          </a:p>
          <a:p>
            <a:pPr algn="l">
              <a:buFontTx/>
              <a:buChar char="•"/>
            </a:pPr>
            <a:r>
              <a:rPr lang="pl-PL" sz="2000" dirty="0"/>
              <a:t> </a:t>
            </a:r>
            <a:r>
              <a:rPr lang="pl-PL" sz="2000" dirty="0" smtClean="0"/>
              <a:t>zachowanie poziomu, gdy: 1</a:t>
            </a:r>
            <a:r>
              <a:rPr lang="pl-PL" sz="2000" dirty="0">
                <a:sym typeface="Symbol" pitchFamily="18" charset="2"/>
              </a:rPr>
              <a:t> 0</a:t>
            </a:r>
            <a:endParaRPr lang="pl-PL" sz="2000" dirty="0"/>
          </a:p>
          <a:p>
            <a:pPr algn="l">
              <a:buFontTx/>
              <a:buChar char="•"/>
            </a:pPr>
            <a:r>
              <a:rPr lang="pl-PL" sz="2000" dirty="0"/>
              <a:t> </a:t>
            </a:r>
            <a:r>
              <a:rPr lang="pl-PL" sz="2000" dirty="0" smtClean="0"/>
              <a:t>zmiana poziomu, gdy:	  </a:t>
            </a:r>
            <a:r>
              <a:rPr lang="pl-PL" sz="2000" dirty="0"/>
              <a:t>0 </a:t>
            </a:r>
            <a:r>
              <a:rPr lang="pl-PL" sz="2000" dirty="0">
                <a:sym typeface="Symbol" pitchFamily="18" charset="2"/>
              </a:rPr>
              <a:t> 0</a:t>
            </a:r>
            <a:r>
              <a:rPr lang="pl-PL" sz="2000" dirty="0"/>
              <a:t>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167" name="Text Box 1238"/>
          <p:cNvSpPr txBox="1">
            <a:spLocks noChangeArrowheads="1"/>
          </p:cNvSpPr>
          <p:nvPr/>
        </p:nvSpPr>
        <p:spPr bwMode="auto">
          <a:xfrm>
            <a:off x="1331913" y="2886075"/>
            <a:ext cx="7455503" cy="402291"/>
          </a:xfrm>
          <a:prstGeom prst="rect">
            <a:avLst/>
          </a:prstGeom>
          <a:noFill/>
          <a:ln w="19050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pl-PL" sz="2000" dirty="0" smtClean="0"/>
              <a:t>Kod transmisyjny Millera</a:t>
            </a:r>
            <a:r>
              <a:rPr lang="pl-PL" sz="2000" dirty="0"/>
              <a:t> </a:t>
            </a:r>
            <a:r>
              <a:rPr lang="pl-PL" sz="2000" dirty="0" smtClean="0"/>
              <a:t>jest „uspokojoną” wersją kodu </a:t>
            </a:r>
            <a:r>
              <a:rPr lang="pl-PL" sz="2000" dirty="0" err="1" smtClean="0"/>
              <a:t>bifazowego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grpSp>
        <p:nvGrpSpPr>
          <p:cNvPr id="168" name="Grupa 167"/>
          <p:cNvGrpSpPr/>
          <p:nvPr/>
        </p:nvGrpSpPr>
        <p:grpSpPr>
          <a:xfrm>
            <a:off x="5000625" y="5101253"/>
            <a:ext cx="3833603" cy="783265"/>
            <a:chOff x="5144727" y="5192613"/>
            <a:chExt cx="3833603" cy="783265"/>
          </a:xfrm>
        </p:grpSpPr>
        <p:pic>
          <p:nvPicPr>
            <p:cNvPr id="169" name="Picture 22" descr="http://bridportcab.org/wp-content/uploads/2013/09/Work-in-Progress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195065" y="5192613"/>
              <a:ext cx="783265" cy="783265"/>
            </a:xfrm>
            <a:prstGeom prst="rect">
              <a:avLst/>
            </a:prstGeom>
            <a:noFill/>
          </p:spPr>
        </p:pic>
        <p:sp>
          <p:nvSpPr>
            <p:cNvPr id="170" name="Text Box 189"/>
            <p:cNvSpPr txBox="1">
              <a:spLocks noChangeArrowheads="1"/>
            </p:cNvSpPr>
            <p:nvPr/>
          </p:nvSpPr>
          <p:spPr bwMode="auto">
            <a:xfrm>
              <a:off x="5144727" y="5295925"/>
              <a:ext cx="3050338" cy="648512"/>
            </a:xfrm>
            <a:prstGeom prst="rect">
              <a:avLst/>
            </a:prstGeom>
            <a:noFill/>
            <a:ln w="19050">
              <a:solidFill>
                <a:srgbClr val="003300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pl-PL" sz="1800" dirty="0" smtClean="0"/>
                <a:t>Wyjaśnij graf kodu Millera</a:t>
              </a:r>
              <a:br>
                <a:rPr lang="pl-PL" sz="1800" dirty="0" smtClean="0"/>
              </a:br>
              <a:r>
                <a:rPr lang="pl-PL" sz="1800" dirty="0" smtClean="0"/>
                <a:t>i rozwiąż go dla </a:t>
              </a:r>
              <a:r>
                <a:rPr lang="pl-PL" sz="1800" i="1" dirty="0" smtClean="0"/>
                <a:t>p</a:t>
              </a:r>
              <a:r>
                <a:rPr lang="pl-PL" sz="1800" dirty="0" smtClean="0"/>
                <a:t> = 1/2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41806" name="Rectangle 142"/>
          <p:cNvSpPr>
            <a:spLocks noChangeArrowheads="1"/>
          </p:cNvSpPr>
          <p:nvPr/>
        </p:nvSpPr>
        <p:spPr bwMode="auto">
          <a:xfrm>
            <a:off x="1016000" y="2708275"/>
            <a:ext cx="77724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kumimoji="1" lang="pl-PL" sz="2000" dirty="0" smtClean="0">
                <a:solidFill>
                  <a:schemeClr val="tx1"/>
                </a:solidFill>
                <a:latin typeface="Arial" pitchFamily="34" charset="0"/>
              </a:rPr>
              <a:t>Widmowa gęstość mocy </a:t>
            </a:r>
            <a:r>
              <a:rPr kumimoji="1" lang="pl-PL" sz="2000" dirty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kumimoji="1" lang="pl-PL" sz="2000" i="1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</a:t>
            </a:r>
            <a:r>
              <a:rPr kumimoji="1" lang="pl-PL" sz="2000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 = </a:t>
            </a:r>
            <a:r>
              <a:rPr kumimoji="1" lang="pl-PL" sz="2000" i="1" dirty="0" err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T</a:t>
            </a:r>
            <a:r>
              <a:rPr kumimoji="1" lang="pl-PL" sz="2000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/2</a:t>
            </a:r>
            <a:r>
              <a:rPr kumimoji="1" lang="pl-PL" sz="2000" dirty="0" smtClean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):</a:t>
            </a:r>
            <a:endParaRPr kumimoji="1" lang="pl-PL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261120" name="Object 0"/>
          <p:cNvGraphicFramePr>
            <a:graphicFrameLocks noChangeAspect="1"/>
          </p:cNvGraphicFramePr>
          <p:nvPr/>
        </p:nvGraphicFramePr>
        <p:xfrm>
          <a:off x="909638" y="3160713"/>
          <a:ext cx="8088312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548" name="Równanie" r:id="rId3" imgW="7111800" imgH="419040" progId="Equation.3">
                  <p:embed/>
                </p:oleObj>
              </mc:Choice>
              <mc:Fallback>
                <p:oleObj name="Równanie" r:id="rId3" imgW="7111800" imgH="41904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3160713"/>
                        <a:ext cx="8088312" cy="5603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1852" name="Group 188"/>
          <p:cNvGrpSpPr>
            <a:grpSpLocks/>
          </p:cNvGrpSpPr>
          <p:nvPr/>
        </p:nvGrpSpPr>
        <p:grpSpPr bwMode="auto">
          <a:xfrm>
            <a:off x="914400" y="3886200"/>
            <a:ext cx="4949825" cy="2655888"/>
            <a:chOff x="1633" y="2443"/>
            <a:chExt cx="3118" cy="1673"/>
          </a:xfrm>
        </p:grpSpPr>
        <p:sp>
          <p:nvSpPr>
            <p:cNvPr id="241809" name="Freeform 145"/>
            <p:cNvSpPr>
              <a:spLocks/>
            </p:cNvSpPr>
            <p:nvPr/>
          </p:nvSpPr>
          <p:spPr bwMode="auto">
            <a:xfrm>
              <a:off x="1774" y="2443"/>
              <a:ext cx="35" cy="1561"/>
            </a:xfrm>
            <a:custGeom>
              <a:avLst/>
              <a:gdLst/>
              <a:ahLst/>
              <a:cxnLst>
                <a:cxn ang="0">
                  <a:pos x="0" y="4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0" name="Freeform 146"/>
            <p:cNvSpPr>
              <a:spLocks/>
            </p:cNvSpPr>
            <p:nvPr/>
          </p:nvSpPr>
          <p:spPr bwMode="auto">
            <a:xfrm>
              <a:off x="1774" y="4004"/>
              <a:ext cx="2864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5" y="0"/>
                </a:cxn>
                <a:cxn ang="0">
                  <a:pos x="595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1" name="Line 147"/>
            <p:cNvSpPr>
              <a:spLocks noChangeShapeType="1"/>
            </p:cNvSpPr>
            <p:nvPr/>
          </p:nvSpPr>
          <p:spPr bwMode="auto">
            <a:xfrm>
              <a:off x="1774" y="3456"/>
              <a:ext cx="2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2" name="Freeform 148"/>
            <p:cNvSpPr>
              <a:spLocks/>
            </p:cNvSpPr>
            <p:nvPr/>
          </p:nvSpPr>
          <p:spPr bwMode="auto">
            <a:xfrm>
              <a:off x="1774" y="3456"/>
              <a:ext cx="483" cy="36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6" y="0"/>
                </a:cxn>
                <a:cxn ang="0">
                  <a:pos x="42" y="5"/>
                </a:cxn>
                <a:cxn ang="0">
                  <a:pos x="58" y="10"/>
                </a:cxn>
                <a:cxn ang="0">
                  <a:pos x="74" y="15"/>
                </a:cxn>
                <a:cxn ang="0">
                  <a:pos x="90" y="26"/>
                </a:cxn>
                <a:cxn ang="0">
                  <a:pos x="105" y="31"/>
                </a:cxn>
                <a:cxn ang="0">
                  <a:pos x="121" y="42"/>
                </a:cxn>
                <a:cxn ang="0">
                  <a:pos x="137" y="58"/>
                </a:cxn>
                <a:cxn ang="0">
                  <a:pos x="153" y="68"/>
                </a:cxn>
                <a:cxn ang="0">
                  <a:pos x="169" y="84"/>
                </a:cxn>
                <a:cxn ang="0">
                  <a:pos x="185" y="100"/>
                </a:cxn>
                <a:cxn ang="0">
                  <a:pos x="206" y="121"/>
                </a:cxn>
                <a:cxn ang="0">
                  <a:pos x="216" y="132"/>
                </a:cxn>
                <a:cxn ang="0">
                  <a:pos x="227" y="147"/>
                </a:cxn>
                <a:cxn ang="0">
                  <a:pos x="243" y="169"/>
                </a:cxn>
                <a:cxn ang="0">
                  <a:pos x="259" y="184"/>
                </a:cxn>
                <a:cxn ang="0">
                  <a:pos x="269" y="200"/>
                </a:cxn>
                <a:cxn ang="0">
                  <a:pos x="280" y="216"/>
                </a:cxn>
                <a:cxn ang="0">
                  <a:pos x="290" y="232"/>
                </a:cxn>
                <a:cxn ang="0">
                  <a:pos x="301" y="248"/>
                </a:cxn>
                <a:cxn ang="0">
                  <a:pos x="311" y="258"/>
                </a:cxn>
                <a:cxn ang="0">
                  <a:pos x="322" y="274"/>
                </a:cxn>
                <a:cxn ang="0">
                  <a:pos x="332" y="290"/>
                </a:cxn>
                <a:cxn ang="0">
                  <a:pos x="343" y="306"/>
                </a:cxn>
                <a:cxn ang="0">
                  <a:pos x="348" y="322"/>
                </a:cxn>
                <a:cxn ang="0">
                  <a:pos x="359" y="332"/>
                </a:cxn>
                <a:cxn ang="0">
                  <a:pos x="369" y="348"/>
                </a:cxn>
                <a:cxn ang="0">
                  <a:pos x="380" y="364"/>
                </a:cxn>
                <a:cxn ang="0">
                  <a:pos x="391" y="380"/>
                </a:cxn>
                <a:cxn ang="0">
                  <a:pos x="401" y="396"/>
                </a:cxn>
                <a:cxn ang="0">
                  <a:pos x="412" y="411"/>
                </a:cxn>
                <a:cxn ang="0">
                  <a:pos x="422" y="427"/>
                </a:cxn>
                <a:cxn ang="0">
                  <a:pos x="433" y="443"/>
                </a:cxn>
                <a:cxn ang="0">
                  <a:pos x="443" y="459"/>
                </a:cxn>
                <a:cxn ang="0">
                  <a:pos x="454" y="480"/>
                </a:cxn>
                <a:cxn ang="0">
                  <a:pos x="464" y="496"/>
                </a:cxn>
                <a:cxn ang="0">
                  <a:pos x="475" y="512"/>
                </a:cxn>
                <a:cxn ang="0">
                  <a:pos x="486" y="528"/>
                </a:cxn>
                <a:cxn ang="0">
                  <a:pos x="496" y="543"/>
                </a:cxn>
                <a:cxn ang="0">
                  <a:pos x="507" y="559"/>
                </a:cxn>
                <a:cxn ang="0">
                  <a:pos x="522" y="580"/>
                </a:cxn>
              </a:cxnLst>
              <a:rect l="0" t="0" r="r" b="b"/>
              <a:pathLst>
                <a:path w="533" h="596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2" y="5"/>
                  </a:lnTo>
                  <a:lnTo>
                    <a:pt x="47" y="5"/>
                  </a:lnTo>
                  <a:lnTo>
                    <a:pt x="53" y="5"/>
                  </a:lnTo>
                  <a:lnTo>
                    <a:pt x="58" y="10"/>
                  </a:lnTo>
                  <a:lnTo>
                    <a:pt x="63" y="10"/>
                  </a:lnTo>
                  <a:lnTo>
                    <a:pt x="69" y="15"/>
                  </a:lnTo>
                  <a:lnTo>
                    <a:pt x="74" y="15"/>
                  </a:lnTo>
                  <a:lnTo>
                    <a:pt x="79" y="15"/>
                  </a:lnTo>
                  <a:lnTo>
                    <a:pt x="84" y="21"/>
                  </a:lnTo>
                  <a:lnTo>
                    <a:pt x="90" y="26"/>
                  </a:lnTo>
                  <a:lnTo>
                    <a:pt x="95" y="26"/>
                  </a:lnTo>
                  <a:lnTo>
                    <a:pt x="100" y="31"/>
                  </a:lnTo>
                  <a:lnTo>
                    <a:pt x="105" y="31"/>
                  </a:lnTo>
                  <a:lnTo>
                    <a:pt x="111" y="37"/>
                  </a:lnTo>
                  <a:lnTo>
                    <a:pt x="116" y="42"/>
                  </a:lnTo>
                  <a:lnTo>
                    <a:pt x="121" y="42"/>
                  </a:lnTo>
                  <a:lnTo>
                    <a:pt x="127" y="47"/>
                  </a:lnTo>
                  <a:lnTo>
                    <a:pt x="132" y="52"/>
                  </a:lnTo>
                  <a:lnTo>
                    <a:pt x="137" y="58"/>
                  </a:lnTo>
                  <a:lnTo>
                    <a:pt x="142" y="58"/>
                  </a:lnTo>
                  <a:lnTo>
                    <a:pt x="148" y="63"/>
                  </a:lnTo>
                  <a:lnTo>
                    <a:pt x="153" y="68"/>
                  </a:lnTo>
                  <a:lnTo>
                    <a:pt x="158" y="74"/>
                  </a:lnTo>
                  <a:lnTo>
                    <a:pt x="164" y="79"/>
                  </a:lnTo>
                  <a:lnTo>
                    <a:pt x="169" y="84"/>
                  </a:lnTo>
                  <a:lnTo>
                    <a:pt x="174" y="89"/>
                  </a:lnTo>
                  <a:lnTo>
                    <a:pt x="179" y="95"/>
                  </a:lnTo>
                  <a:lnTo>
                    <a:pt x="185" y="100"/>
                  </a:lnTo>
                  <a:lnTo>
                    <a:pt x="190" y="105"/>
                  </a:lnTo>
                  <a:lnTo>
                    <a:pt x="195" y="110"/>
                  </a:lnTo>
                  <a:lnTo>
                    <a:pt x="206" y="121"/>
                  </a:lnTo>
                  <a:lnTo>
                    <a:pt x="200" y="121"/>
                  </a:lnTo>
                  <a:lnTo>
                    <a:pt x="206" y="121"/>
                  </a:lnTo>
                  <a:lnTo>
                    <a:pt x="216" y="132"/>
                  </a:lnTo>
                  <a:lnTo>
                    <a:pt x="216" y="137"/>
                  </a:lnTo>
                  <a:lnTo>
                    <a:pt x="222" y="142"/>
                  </a:lnTo>
                  <a:lnTo>
                    <a:pt x="227" y="147"/>
                  </a:lnTo>
                  <a:lnTo>
                    <a:pt x="232" y="153"/>
                  </a:lnTo>
                  <a:lnTo>
                    <a:pt x="243" y="163"/>
                  </a:lnTo>
                  <a:lnTo>
                    <a:pt x="243" y="169"/>
                  </a:lnTo>
                  <a:lnTo>
                    <a:pt x="248" y="174"/>
                  </a:lnTo>
                  <a:lnTo>
                    <a:pt x="253" y="179"/>
                  </a:lnTo>
                  <a:lnTo>
                    <a:pt x="259" y="184"/>
                  </a:lnTo>
                  <a:lnTo>
                    <a:pt x="259" y="190"/>
                  </a:lnTo>
                  <a:lnTo>
                    <a:pt x="264" y="195"/>
                  </a:lnTo>
                  <a:lnTo>
                    <a:pt x="269" y="200"/>
                  </a:lnTo>
                  <a:lnTo>
                    <a:pt x="274" y="206"/>
                  </a:lnTo>
                  <a:lnTo>
                    <a:pt x="274" y="211"/>
                  </a:lnTo>
                  <a:lnTo>
                    <a:pt x="280" y="216"/>
                  </a:lnTo>
                  <a:lnTo>
                    <a:pt x="285" y="221"/>
                  </a:lnTo>
                  <a:lnTo>
                    <a:pt x="285" y="227"/>
                  </a:lnTo>
                  <a:lnTo>
                    <a:pt x="290" y="232"/>
                  </a:lnTo>
                  <a:lnTo>
                    <a:pt x="296" y="237"/>
                  </a:lnTo>
                  <a:lnTo>
                    <a:pt x="301" y="242"/>
                  </a:lnTo>
                  <a:lnTo>
                    <a:pt x="301" y="248"/>
                  </a:lnTo>
                  <a:lnTo>
                    <a:pt x="311" y="258"/>
                  </a:lnTo>
                  <a:lnTo>
                    <a:pt x="306" y="258"/>
                  </a:lnTo>
                  <a:lnTo>
                    <a:pt x="311" y="258"/>
                  </a:lnTo>
                  <a:lnTo>
                    <a:pt x="317" y="264"/>
                  </a:lnTo>
                  <a:lnTo>
                    <a:pt x="317" y="269"/>
                  </a:lnTo>
                  <a:lnTo>
                    <a:pt x="322" y="274"/>
                  </a:lnTo>
                  <a:lnTo>
                    <a:pt x="322" y="279"/>
                  </a:lnTo>
                  <a:lnTo>
                    <a:pt x="327" y="285"/>
                  </a:lnTo>
                  <a:lnTo>
                    <a:pt x="332" y="290"/>
                  </a:lnTo>
                  <a:lnTo>
                    <a:pt x="338" y="295"/>
                  </a:lnTo>
                  <a:lnTo>
                    <a:pt x="338" y="301"/>
                  </a:lnTo>
                  <a:lnTo>
                    <a:pt x="343" y="306"/>
                  </a:lnTo>
                  <a:lnTo>
                    <a:pt x="343" y="311"/>
                  </a:lnTo>
                  <a:lnTo>
                    <a:pt x="354" y="322"/>
                  </a:lnTo>
                  <a:lnTo>
                    <a:pt x="348" y="322"/>
                  </a:lnTo>
                  <a:lnTo>
                    <a:pt x="354" y="322"/>
                  </a:lnTo>
                  <a:lnTo>
                    <a:pt x="359" y="327"/>
                  </a:lnTo>
                  <a:lnTo>
                    <a:pt x="359" y="332"/>
                  </a:lnTo>
                  <a:lnTo>
                    <a:pt x="364" y="338"/>
                  </a:lnTo>
                  <a:lnTo>
                    <a:pt x="364" y="343"/>
                  </a:lnTo>
                  <a:lnTo>
                    <a:pt x="369" y="348"/>
                  </a:lnTo>
                  <a:lnTo>
                    <a:pt x="369" y="353"/>
                  </a:lnTo>
                  <a:lnTo>
                    <a:pt x="380" y="359"/>
                  </a:lnTo>
                  <a:lnTo>
                    <a:pt x="380" y="364"/>
                  </a:lnTo>
                  <a:lnTo>
                    <a:pt x="385" y="369"/>
                  </a:lnTo>
                  <a:lnTo>
                    <a:pt x="385" y="374"/>
                  </a:lnTo>
                  <a:lnTo>
                    <a:pt x="391" y="380"/>
                  </a:lnTo>
                  <a:lnTo>
                    <a:pt x="391" y="385"/>
                  </a:lnTo>
                  <a:lnTo>
                    <a:pt x="396" y="390"/>
                  </a:lnTo>
                  <a:lnTo>
                    <a:pt x="401" y="396"/>
                  </a:lnTo>
                  <a:lnTo>
                    <a:pt x="406" y="401"/>
                  </a:lnTo>
                  <a:lnTo>
                    <a:pt x="406" y="406"/>
                  </a:lnTo>
                  <a:lnTo>
                    <a:pt x="412" y="411"/>
                  </a:lnTo>
                  <a:lnTo>
                    <a:pt x="412" y="417"/>
                  </a:lnTo>
                  <a:lnTo>
                    <a:pt x="417" y="422"/>
                  </a:lnTo>
                  <a:lnTo>
                    <a:pt x="422" y="427"/>
                  </a:lnTo>
                  <a:lnTo>
                    <a:pt x="422" y="433"/>
                  </a:lnTo>
                  <a:lnTo>
                    <a:pt x="427" y="438"/>
                  </a:lnTo>
                  <a:lnTo>
                    <a:pt x="433" y="443"/>
                  </a:lnTo>
                  <a:lnTo>
                    <a:pt x="433" y="448"/>
                  </a:lnTo>
                  <a:lnTo>
                    <a:pt x="438" y="454"/>
                  </a:lnTo>
                  <a:lnTo>
                    <a:pt x="443" y="459"/>
                  </a:lnTo>
                  <a:lnTo>
                    <a:pt x="443" y="464"/>
                  </a:lnTo>
                  <a:lnTo>
                    <a:pt x="454" y="475"/>
                  </a:lnTo>
                  <a:lnTo>
                    <a:pt x="454" y="480"/>
                  </a:lnTo>
                  <a:lnTo>
                    <a:pt x="459" y="485"/>
                  </a:lnTo>
                  <a:lnTo>
                    <a:pt x="464" y="491"/>
                  </a:lnTo>
                  <a:lnTo>
                    <a:pt x="464" y="496"/>
                  </a:lnTo>
                  <a:lnTo>
                    <a:pt x="470" y="501"/>
                  </a:lnTo>
                  <a:lnTo>
                    <a:pt x="470" y="506"/>
                  </a:lnTo>
                  <a:lnTo>
                    <a:pt x="475" y="512"/>
                  </a:lnTo>
                  <a:lnTo>
                    <a:pt x="480" y="517"/>
                  </a:lnTo>
                  <a:lnTo>
                    <a:pt x="486" y="522"/>
                  </a:lnTo>
                  <a:lnTo>
                    <a:pt x="486" y="528"/>
                  </a:lnTo>
                  <a:lnTo>
                    <a:pt x="491" y="533"/>
                  </a:lnTo>
                  <a:lnTo>
                    <a:pt x="491" y="538"/>
                  </a:lnTo>
                  <a:lnTo>
                    <a:pt x="496" y="543"/>
                  </a:lnTo>
                  <a:lnTo>
                    <a:pt x="501" y="549"/>
                  </a:lnTo>
                  <a:lnTo>
                    <a:pt x="507" y="554"/>
                  </a:lnTo>
                  <a:lnTo>
                    <a:pt x="507" y="559"/>
                  </a:lnTo>
                  <a:lnTo>
                    <a:pt x="517" y="570"/>
                  </a:lnTo>
                  <a:lnTo>
                    <a:pt x="517" y="575"/>
                  </a:lnTo>
                  <a:lnTo>
                    <a:pt x="522" y="580"/>
                  </a:lnTo>
                  <a:lnTo>
                    <a:pt x="533" y="591"/>
                  </a:lnTo>
                  <a:lnTo>
                    <a:pt x="533" y="59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3" name="Freeform 149"/>
            <p:cNvSpPr>
              <a:spLocks/>
            </p:cNvSpPr>
            <p:nvPr/>
          </p:nvSpPr>
          <p:spPr bwMode="auto">
            <a:xfrm>
              <a:off x="2257" y="3818"/>
              <a:ext cx="589" cy="183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26" y="32"/>
                </a:cxn>
                <a:cxn ang="0">
                  <a:pos x="37" y="48"/>
                </a:cxn>
                <a:cxn ang="0">
                  <a:pos x="48" y="64"/>
                </a:cxn>
                <a:cxn ang="0">
                  <a:pos x="63" y="85"/>
                </a:cxn>
                <a:cxn ang="0">
                  <a:pos x="79" y="101"/>
                </a:cxn>
                <a:cxn ang="0">
                  <a:pos x="95" y="122"/>
                </a:cxn>
                <a:cxn ang="0">
                  <a:pos x="116" y="143"/>
                </a:cxn>
                <a:cxn ang="0">
                  <a:pos x="121" y="148"/>
                </a:cxn>
                <a:cxn ang="0">
                  <a:pos x="132" y="164"/>
                </a:cxn>
                <a:cxn ang="0">
                  <a:pos x="148" y="174"/>
                </a:cxn>
                <a:cxn ang="0">
                  <a:pos x="164" y="190"/>
                </a:cxn>
                <a:cxn ang="0">
                  <a:pos x="180" y="201"/>
                </a:cxn>
                <a:cxn ang="0">
                  <a:pos x="195" y="217"/>
                </a:cxn>
                <a:cxn ang="0">
                  <a:pos x="211" y="227"/>
                </a:cxn>
                <a:cxn ang="0">
                  <a:pos x="227" y="238"/>
                </a:cxn>
                <a:cxn ang="0">
                  <a:pos x="243" y="248"/>
                </a:cxn>
                <a:cxn ang="0">
                  <a:pos x="259" y="259"/>
                </a:cxn>
                <a:cxn ang="0">
                  <a:pos x="275" y="264"/>
                </a:cxn>
                <a:cxn ang="0">
                  <a:pos x="290" y="275"/>
                </a:cxn>
                <a:cxn ang="0">
                  <a:pos x="306" y="280"/>
                </a:cxn>
                <a:cxn ang="0">
                  <a:pos x="322" y="285"/>
                </a:cxn>
                <a:cxn ang="0">
                  <a:pos x="338" y="291"/>
                </a:cxn>
                <a:cxn ang="0">
                  <a:pos x="354" y="296"/>
                </a:cxn>
                <a:cxn ang="0">
                  <a:pos x="370" y="296"/>
                </a:cxn>
                <a:cxn ang="0">
                  <a:pos x="385" y="301"/>
                </a:cxn>
                <a:cxn ang="0">
                  <a:pos x="401" y="301"/>
                </a:cxn>
                <a:cxn ang="0">
                  <a:pos x="417" y="301"/>
                </a:cxn>
                <a:cxn ang="0">
                  <a:pos x="433" y="301"/>
                </a:cxn>
                <a:cxn ang="0">
                  <a:pos x="449" y="301"/>
                </a:cxn>
                <a:cxn ang="0">
                  <a:pos x="465" y="301"/>
                </a:cxn>
                <a:cxn ang="0">
                  <a:pos x="480" y="301"/>
                </a:cxn>
                <a:cxn ang="0">
                  <a:pos x="496" y="301"/>
                </a:cxn>
                <a:cxn ang="0">
                  <a:pos x="512" y="301"/>
                </a:cxn>
                <a:cxn ang="0">
                  <a:pos x="528" y="301"/>
                </a:cxn>
                <a:cxn ang="0">
                  <a:pos x="544" y="296"/>
                </a:cxn>
                <a:cxn ang="0">
                  <a:pos x="560" y="296"/>
                </a:cxn>
                <a:cxn ang="0">
                  <a:pos x="575" y="291"/>
                </a:cxn>
                <a:cxn ang="0">
                  <a:pos x="591" y="291"/>
                </a:cxn>
                <a:cxn ang="0">
                  <a:pos x="607" y="291"/>
                </a:cxn>
                <a:cxn ang="0">
                  <a:pos x="623" y="285"/>
                </a:cxn>
                <a:cxn ang="0">
                  <a:pos x="639" y="285"/>
                </a:cxn>
              </a:cxnLst>
              <a:rect l="0" t="0" r="r" b="b"/>
              <a:pathLst>
                <a:path w="649" h="301">
                  <a:moveTo>
                    <a:pt x="0" y="0"/>
                  </a:moveTo>
                  <a:lnTo>
                    <a:pt x="5" y="5"/>
                  </a:lnTo>
                  <a:lnTo>
                    <a:pt x="5" y="11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26" y="32"/>
                  </a:lnTo>
                  <a:lnTo>
                    <a:pt x="26" y="37"/>
                  </a:lnTo>
                  <a:lnTo>
                    <a:pt x="32" y="42"/>
                  </a:lnTo>
                  <a:lnTo>
                    <a:pt x="37" y="48"/>
                  </a:lnTo>
                  <a:lnTo>
                    <a:pt x="42" y="53"/>
                  </a:lnTo>
                  <a:lnTo>
                    <a:pt x="42" y="58"/>
                  </a:lnTo>
                  <a:lnTo>
                    <a:pt x="48" y="64"/>
                  </a:lnTo>
                  <a:lnTo>
                    <a:pt x="53" y="69"/>
                  </a:lnTo>
                  <a:lnTo>
                    <a:pt x="63" y="79"/>
                  </a:lnTo>
                  <a:lnTo>
                    <a:pt x="63" y="85"/>
                  </a:lnTo>
                  <a:lnTo>
                    <a:pt x="69" y="90"/>
                  </a:lnTo>
                  <a:lnTo>
                    <a:pt x="74" y="95"/>
                  </a:lnTo>
                  <a:lnTo>
                    <a:pt x="79" y="101"/>
                  </a:lnTo>
                  <a:lnTo>
                    <a:pt x="90" y="111"/>
                  </a:lnTo>
                  <a:lnTo>
                    <a:pt x="90" y="116"/>
                  </a:lnTo>
                  <a:lnTo>
                    <a:pt x="95" y="122"/>
                  </a:lnTo>
                  <a:lnTo>
                    <a:pt x="100" y="127"/>
                  </a:lnTo>
                  <a:lnTo>
                    <a:pt x="106" y="132"/>
                  </a:lnTo>
                  <a:lnTo>
                    <a:pt x="116" y="143"/>
                  </a:lnTo>
                  <a:lnTo>
                    <a:pt x="111" y="143"/>
                  </a:lnTo>
                  <a:lnTo>
                    <a:pt x="116" y="143"/>
                  </a:lnTo>
                  <a:lnTo>
                    <a:pt x="121" y="148"/>
                  </a:lnTo>
                  <a:lnTo>
                    <a:pt x="127" y="153"/>
                  </a:lnTo>
                  <a:lnTo>
                    <a:pt x="137" y="164"/>
                  </a:lnTo>
                  <a:lnTo>
                    <a:pt x="132" y="164"/>
                  </a:lnTo>
                  <a:lnTo>
                    <a:pt x="137" y="164"/>
                  </a:lnTo>
                  <a:lnTo>
                    <a:pt x="143" y="169"/>
                  </a:lnTo>
                  <a:lnTo>
                    <a:pt x="148" y="174"/>
                  </a:lnTo>
                  <a:lnTo>
                    <a:pt x="153" y="180"/>
                  </a:lnTo>
                  <a:lnTo>
                    <a:pt x="158" y="185"/>
                  </a:lnTo>
                  <a:lnTo>
                    <a:pt x="164" y="190"/>
                  </a:lnTo>
                  <a:lnTo>
                    <a:pt x="169" y="196"/>
                  </a:lnTo>
                  <a:lnTo>
                    <a:pt x="174" y="201"/>
                  </a:lnTo>
                  <a:lnTo>
                    <a:pt x="180" y="201"/>
                  </a:lnTo>
                  <a:lnTo>
                    <a:pt x="185" y="206"/>
                  </a:lnTo>
                  <a:lnTo>
                    <a:pt x="190" y="211"/>
                  </a:lnTo>
                  <a:lnTo>
                    <a:pt x="195" y="217"/>
                  </a:lnTo>
                  <a:lnTo>
                    <a:pt x="201" y="222"/>
                  </a:lnTo>
                  <a:lnTo>
                    <a:pt x="206" y="222"/>
                  </a:lnTo>
                  <a:lnTo>
                    <a:pt x="211" y="227"/>
                  </a:lnTo>
                  <a:lnTo>
                    <a:pt x="216" y="233"/>
                  </a:lnTo>
                  <a:lnTo>
                    <a:pt x="222" y="233"/>
                  </a:lnTo>
                  <a:lnTo>
                    <a:pt x="227" y="238"/>
                  </a:lnTo>
                  <a:lnTo>
                    <a:pt x="232" y="243"/>
                  </a:lnTo>
                  <a:lnTo>
                    <a:pt x="238" y="248"/>
                  </a:lnTo>
                  <a:lnTo>
                    <a:pt x="243" y="248"/>
                  </a:lnTo>
                  <a:lnTo>
                    <a:pt x="248" y="254"/>
                  </a:lnTo>
                  <a:lnTo>
                    <a:pt x="253" y="254"/>
                  </a:lnTo>
                  <a:lnTo>
                    <a:pt x="259" y="259"/>
                  </a:lnTo>
                  <a:lnTo>
                    <a:pt x="264" y="259"/>
                  </a:lnTo>
                  <a:lnTo>
                    <a:pt x="269" y="264"/>
                  </a:lnTo>
                  <a:lnTo>
                    <a:pt x="275" y="264"/>
                  </a:lnTo>
                  <a:lnTo>
                    <a:pt x="280" y="269"/>
                  </a:lnTo>
                  <a:lnTo>
                    <a:pt x="285" y="269"/>
                  </a:lnTo>
                  <a:lnTo>
                    <a:pt x="290" y="275"/>
                  </a:lnTo>
                  <a:lnTo>
                    <a:pt x="296" y="275"/>
                  </a:lnTo>
                  <a:lnTo>
                    <a:pt x="301" y="280"/>
                  </a:lnTo>
                  <a:lnTo>
                    <a:pt x="306" y="280"/>
                  </a:lnTo>
                  <a:lnTo>
                    <a:pt x="311" y="280"/>
                  </a:lnTo>
                  <a:lnTo>
                    <a:pt x="317" y="285"/>
                  </a:lnTo>
                  <a:lnTo>
                    <a:pt x="322" y="285"/>
                  </a:lnTo>
                  <a:lnTo>
                    <a:pt x="327" y="285"/>
                  </a:lnTo>
                  <a:lnTo>
                    <a:pt x="333" y="291"/>
                  </a:lnTo>
                  <a:lnTo>
                    <a:pt x="338" y="291"/>
                  </a:lnTo>
                  <a:lnTo>
                    <a:pt x="343" y="291"/>
                  </a:lnTo>
                  <a:lnTo>
                    <a:pt x="348" y="291"/>
                  </a:lnTo>
                  <a:lnTo>
                    <a:pt x="354" y="296"/>
                  </a:lnTo>
                  <a:lnTo>
                    <a:pt x="359" y="296"/>
                  </a:lnTo>
                  <a:lnTo>
                    <a:pt x="364" y="296"/>
                  </a:lnTo>
                  <a:lnTo>
                    <a:pt x="370" y="296"/>
                  </a:lnTo>
                  <a:lnTo>
                    <a:pt x="375" y="296"/>
                  </a:lnTo>
                  <a:lnTo>
                    <a:pt x="380" y="301"/>
                  </a:lnTo>
                  <a:lnTo>
                    <a:pt x="385" y="301"/>
                  </a:lnTo>
                  <a:lnTo>
                    <a:pt x="391" y="301"/>
                  </a:lnTo>
                  <a:lnTo>
                    <a:pt x="396" y="301"/>
                  </a:lnTo>
                  <a:lnTo>
                    <a:pt x="401" y="301"/>
                  </a:lnTo>
                  <a:lnTo>
                    <a:pt x="406" y="301"/>
                  </a:lnTo>
                  <a:lnTo>
                    <a:pt x="412" y="301"/>
                  </a:lnTo>
                  <a:lnTo>
                    <a:pt x="417" y="301"/>
                  </a:lnTo>
                  <a:lnTo>
                    <a:pt x="422" y="301"/>
                  </a:lnTo>
                  <a:lnTo>
                    <a:pt x="428" y="301"/>
                  </a:lnTo>
                  <a:lnTo>
                    <a:pt x="433" y="301"/>
                  </a:lnTo>
                  <a:lnTo>
                    <a:pt x="438" y="301"/>
                  </a:lnTo>
                  <a:lnTo>
                    <a:pt x="443" y="301"/>
                  </a:lnTo>
                  <a:lnTo>
                    <a:pt x="449" y="301"/>
                  </a:lnTo>
                  <a:lnTo>
                    <a:pt x="454" y="301"/>
                  </a:lnTo>
                  <a:lnTo>
                    <a:pt x="459" y="301"/>
                  </a:lnTo>
                  <a:lnTo>
                    <a:pt x="465" y="301"/>
                  </a:lnTo>
                  <a:lnTo>
                    <a:pt x="470" y="301"/>
                  </a:lnTo>
                  <a:lnTo>
                    <a:pt x="475" y="301"/>
                  </a:lnTo>
                  <a:lnTo>
                    <a:pt x="480" y="301"/>
                  </a:lnTo>
                  <a:lnTo>
                    <a:pt x="486" y="301"/>
                  </a:lnTo>
                  <a:lnTo>
                    <a:pt x="491" y="301"/>
                  </a:lnTo>
                  <a:lnTo>
                    <a:pt x="496" y="301"/>
                  </a:lnTo>
                  <a:lnTo>
                    <a:pt x="502" y="301"/>
                  </a:lnTo>
                  <a:lnTo>
                    <a:pt x="507" y="301"/>
                  </a:lnTo>
                  <a:lnTo>
                    <a:pt x="512" y="301"/>
                  </a:lnTo>
                  <a:lnTo>
                    <a:pt x="517" y="301"/>
                  </a:lnTo>
                  <a:lnTo>
                    <a:pt x="523" y="301"/>
                  </a:lnTo>
                  <a:lnTo>
                    <a:pt x="528" y="301"/>
                  </a:lnTo>
                  <a:lnTo>
                    <a:pt x="533" y="296"/>
                  </a:lnTo>
                  <a:lnTo>
                    <a:pt x="538" y="296"/>
                  </a:lnTo>
                  <a:lnTo>
                    <a:pt x="544" y="296"/>
                  </a:lnTo>
                  <a:lnTo>
                    <a:pt x="549" y="296"/>
                  </a:lnTo>
                  <a:lnTo>
                    <a:pt x="554" y="296"/>
                  </a:lnTo>
                  <a:lnTo>
                    <a:pt x="560" y="296"/>
                  </a:lnTo>
                  <a:lnTo>
                    <a:pt x="565" y="296"/>
                  </a:lnTo>
                  <a:lnTo>
                    <a:pt x="570" y="296"/>
                  </a:lnTo>
                  <a:lnTo>
                    <a:pt x="575" y="291"/>
                  </a:lnTo>
                  <a:lnTo>
                    <a:pt x="581" y="291"/>
                  </a:lnTo>
                  <a:lnTo>
                    <a:pt x="586" y="291"/>
                  </a:lnTo>
                  <a:lnTo>
                    <a:pt x="591" y="291"/>
                  </a:lnTo>
                  <a:lnTo>
                    <a:pt x="597" y="291"/>
                  </a:lnTo>
                  <a:lnTo>
                    <a:pt x="602" y="291"/>
                  </a:lnTo>
                  <a:lnTo>
                    <a:pt x="607" y="291"/>
                  </a:lnTo>
                  <a:lnTo>
                    <a:pt x="612" y="285"/>
                  </a:lnTo>
                  <a:lnTo>
                    <a:pt x="618" y="285"/>
                  </a:lnTo>
                  <a:lnTo>
                    <a:pt x="623" y="285"/>
                  </a:lnTo>
                  <a:lnTo>
                    <a:pt x="628" y="285"/>
                  </a:lnTo>
                  <a:lnTo>
                    <a:pt x="633" y="285"/>
                  </a:lnTo>
                  <a:lnTo>
                    <a:pt x="639" y="285"/>
                  </a:lnTo>
                  <a:lnTo>
                    <a:pt x="644" y="280"/>
                  </a:lnTo>
                  <a:lnTo>
                    <a:pt x="649" y="28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4" name="Freeform 150"/>
            <p:cNvSpPr>
              <a:spLocks/>
            </p:cNvSpPr>
            <p:nvPr/>
          </p:nvSpPr>
          <p:spPr bwMode="auto">
            <a:xfrm>
              <a:off x="2846" y="3976"/>
              <a:ext cx="609" cy="2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7" y="21"/>
                </a:cxn>
                <a:cxn ang="0">
                  <a:pos x="43" y="16"/>
                </a:cxn>
                <a:cxn ang="0">
                  <a:pos x="58" y="16"/>
                </a:cxn>
                <a:cxn ang="0">
                  <a:pos x="74" y="10"/>
                </a:cxn>
                <a:cxn ang="0">
                  <a:pos x="90" y="10"/>
                </a:cxn>
                <a:cxn ang="0">
                  <a:pos x="106" y="10"/>
                </a:cxn>
                <a:cxn ang="0">
                  <a:pos x="122" y="5"/>
                </a:cxn>
                <a:cxn ang="0">
                  <a:pos x="138" y="5"/>
                </a:cxn>
                <a:cxn ang="0">
                  <a:pos x="153" y="5"/>
                </a:cxn>
                <a:cxn ang="0">
                  <a:pos x="169" y="5"/>
                </a:cxn>
                <a:cxn ang="0">
                  <a:pos x="185" y="5"/>
                </a:cxn>
                <a:cxn ang="0">
                  <a:pos x="201" y="0"/>
                </a:cxn>
                <a:cxn ang="0">
                  <a:pos x="217" y="0"/>
                </a:cxn>
                <a:cxn ang="0">
                  <a:pos x="233" y="0"/>
                </a:cxn>
                <a:cxn ang="0">
                  <a:pos x="248" y="0"/>
                </a:cxn>
                <a:cxn ang="0">
                  <a:pos x="264" y="5"/>
                </a:cxn>
                <a:cxn ang="0">
                  <a:pos x="280" y="5"/>
                </a:cxn>
                <a:cxn ang="0">
                  <a:pos x="296" y="5"/>
                </a:cxn>
                <a:cxn ang="0">
                  <a:pos x="312" y="5"/>
                </a:cxn>
                <a:cxn ang="0">
                  <a:pos x="328" y="5"/>
                </a:cxn>
                <a:cxn ang="0">
                  <a:pos x="343" y="5"/>
                </a:cxn>
                <a:cxn ang="0">
                  <a:pos x="359" y="10"/>
                </a:cxn>
                <a:cxn ang="0">
                  <a:pos x="375" y="10"/>
                </a:cxn>
                <a:cxn ang="0">
                  <a:pos x="391" y="10"/>
                </a:cxn>
                <a:cxn ang="0">
                  <a:pos x="407" y="16"/>
                </a:cxn>
                <a:cxn ang="0">
                  <a:pos x="423" y="16"/>
                </a:cxn>
                <a:cxn ang="0">
                  <a:pos x="438" y="16"/>
                </a:cxn>
                <a:cxn ang="0">
                  <a:pos x="454" y="21"/>
                </a:cxn>
                <a:cxn ang="0">
                  <a:pos x="470" y="21"/>
                </a:cxn>
                <a:cxn ang="0">
                  <a:pos x="486" y="21"/>
                </a:cxn>
                <a:cxn ang="0">
                  <a:pos x="502" y="26"/>
                </a:cxn>
                <a:cxn ang="0">
                  <a:pos x="518" y="26"/>
                </a:cxn>
                <a:cxn ang="0">
                  <a:pos x="533" y="32"/>
                </a:cxn>
                <a:cxn ang="0">
                  <a:pos x="549" y="32"/>
                </a:cxn>
                <a:cxn ang="0">
                  <a:pos x="565" y="32"/>
                </a:cxn>
                <a:cxn ang="0">
                  <a:pos x="581" y="32"/>
                </a:cxn>
                <a:cxn ang="0">
                  <a:pos x="597" y="37"/>
                </a:cxn>
                <a:cxn ang="0">
                  <a:pos x="613" y="37"/>
                </a:cxn>
                <a:cxn ang="0">
                  <a:pos x="628" y="37"/>
                </a:cxn>
                <a:cxn ang="0">
                  <a:pos x="644" y="42"/>
                </a:cxn>
                <a:cxn ang="0">
                  <a:pos x="660" y="42"/>
                </a:cxn>
              </a:cxnLst>
              <a:rect l="0" t="0" r="r" b="b"/>
              <a:pathLst>
                <a:path w="671" h="42">
                  <a:moveTo>
                    <a:pt x="0" y="21"/>
                  </a:moveTo>
                  <a:lnTo>
                    <a:pt x="6" y="21"/>
                  </a:lnTo>
                  <a:lnTo>
                    <a:pt x="11" y="21"/>
                  </a:lnTo>
                  <a:lnTo>
                    <a:pt x="16" y="21"/>
                  </a:lnTo>
                  <a:lnTo>
                    <a:pt x="21" y="21"/>
                  </a:lnTo>
                  <a:lnTo>
                    <a:pt x="27" y="21"/>
                  </a:lnTo>
                  <a:lnTo>
                    <a:pt x="32" y="16"/>
                  </a:lnTo>
                  <a:lnTo>
                    <a:pt x="37" y="16"/>
                  </a:lnTo>
                  <a:lnTo>
                    <a:pt x="43" y="16"/>
                  </a:lnTo>
                  <a:lnTo>
                    <a:pt x="48" y="16"/>
                  </a:lnTo>
                  <a:lnTo>
                    <a:pt x="53" y="16"/>
                  </a:lnTo>
                  <a:lnTo>
                    <a:pt x="58" y="16"/>
                  </a:lnTo>
                  <a:lnTo>
                    <a:pt x="64" y="16"/>
                  </a:lnTo>
                  <a:lnTo>
                    <a:pt x="69" y="10"/>
                  </a:lnTo>
                  <a:lnTo>
                    <a:pt x="74" y="10"/>
                  </a:lnTo>
                  <a:lnTo>
                    <a:pt x="79" y="10"/>
                  </a:lnTo>
                  <a:lnTo>
                    <a:pt x="85" y="10"/>
                  </a:lnTo>
                  <a:lnTo>
                    <a:pt x="90" y="10"/>
                  </a:lnTo>
                  <a:lnTo>
                    <a:pt x="95" y="10"/>
                  </a:lnTo>
                  <a:lnTo>
                    <a:pt x="101" y="10"/>
                  </a:lnTo>
                  <a:lnTo>
                    <a:pt x="106" y="10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2" y="5"/>
                  </a:lnTo>
                  <a:lnTo>
                    <a:pt x="127" y="5"/>
                  </a:lnTo>
                  <a:lnTo>
                    <a:pt x="132" y="5"/>
                  </a:lnTo>
                  <a:lnTo>
                    <a:pt x="138" y="5"/>
                  </a:lnTo>
                  <a:lnTo>
                    <a:pt x="143" y="5"/>
                  </a:lnTo>
                  <a:lnTo>
                    <a:pt x="148" y="5"/>
                  </a:lnTo>
                  <a:lnTo>
                    <a:pt x="153" y="5"/>
                  </a:lnTo>
                  <a:lnTo>
                    <a:pt x="159" y="5"/>
                  </a:lnTo>
                  <a:lnTo>
                    <a:pt x="164" y="5"/>
                  </a:lnTo>
                  <a:lnTo>
                    <a:pt x="169" y="5"/>
                  </a:lnTo>
                  <a:lnTo>
                    <a:pt x="175" y="5"/>
                  </a:lnTo>
                  <a:lnTo>
                    <a:pt x="180" y="5"/>
                  </a:lnTo>
                  <a:lnTo>
                    <a:pt x="185" y="5"/>
                  </a:lnTo>
                  <a:lnTo>
                    <a:pt x="190" y="5"/>
                  </a:lnTo>
                  <a:lnTo>
                    <a:pt x="196" y="5"/>
                  </a:lnTo>
                  <a:lnTo>
                    <a:pt x="201" y="0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7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4" y="0"/>
                  </a:lnTo>
                  <a:lnTo>
                    <a:pt x="259" y="5"/>
                  </a:lnTo>
                  <a:lnTo>
                    <a:pt x="264" y="5"/>
                  </a:lnTo>
                  <a:lnTo>
                    <a:pt x="270" y="5"/>
                  </a:lnTo>
                  <a:lnTo>
                    <a:pt x="275" y="5"/>
                  </a:lnTo>
                  <a:lnTo>
                    <a:pt x="280" y="5"/>
                  </a:lnTo>
                  <a:lnTo>
                    <a:pt x="285" y="5"/>
                  </a:lnTo>
                  <a:lnTo>
                    <a:pt x="291" y="5"/>
                  </a:lnTo>
                  <a:lnTo>
                    <a:pt x="296" y="5"/>
                  </a:lnTo>
                  <a:lnTo>
                    <a:pt x="301" y="5"/>
                  </a:lnTo>
                  <a:lnTo>
                    <a:pt x="306" y="5"/>
                  </a:lnTo>
                  <a:lnTo>
                    <a:pt x="312" y="5"/>
                  </a:lnTo>
                  <a:lnTo>
                    <a:pt x="317" y="5"/>
                  </a:lnTo>
                  <a:lnTo>
                    <a:pt x="322" y="5"/>
                  </a:lnTo>
                  <a:lnTo>
                    <a:pt x="328" y="5"/>
                  </a:lnTo>
                  <a:lnTo>
                    <a:pt x="333" y="5"/>
                  </a:lnTo>
                  <a:lnTo>
                    <a:pt x="338" y="5"/>
                  </a:lnTo>
                  <a:lnTo>
                    <a:pt x="343" y="5"/>
                  </a:lnTo>
                  <a:lnTo>
                    <a:pt x="349" y="10"/>
                  </a:lnTo>
                  <a:lnTo>
                    <a:pt x="354" y="10"/>
                  </a:lnTo>
                  <a:lnTo>
                    <a:pt x="359" y="10"/>
                  </a:lnTo>
                  <a:lnTo>
                    <a:pt x="365" y="10"/>
                  </a:lnTo>
                  <a:lnTo>
                    <a:pt x="370" y="10"/>
                  </a:lnTo>
                  <a:lnTo>
                    <a:pt x="375" y="10"/>
                  </a:lnTo>
                  <a:lnTo>
                    <a:pt x="380" y="10"/>
                  </a:lnTo>
                  <a:lnTo>
                    <a:pt x="386" y="10"/>
                  </a:lnTo>
                  <a:lnTo>
                    <a:pt x="391" y="10"/>
                  </a:lnTo>
                  <a:lnTo>
                    <a:pt x="396" y="10"/>
                  </a:lnTo>
                  <a:lnTo>
                    <a:pt x="401" y="16"/>
                  </a:lnTo>
                  <a:lnTo>
                    <a:pt x="407" y="16"/>
                  </a:lnTo>
                  <a:lnTo>
                    <a:pt x="412" y="16"/>
                  </a:lnTo>
                  <a:lnTo>
                    <a:pt x="417" y="16"/>
                  </a:lnTo>
                  <a:lnTo>
                    <a:pt x="423" y="16"/>
                  </a:lnTo>
                  <a:lnTo>
                    <a:pt x="428" y="16"/>
                  </a:lnTo>
                  <a:lnTo>
                    <a:pt x="433" y="16"/>
                  </a:lnTo>
                  <a:lnTo>
                    <a:pt x="438" y="16"/>
                  </a:lnTo>
                  <a:lnTo>
                    <a:pt x="444" y="16"/>
                  </a:lnTo>
                  <a:lnTo>
                    <a:pt x="449" y="21"/>
                  </a:lnTo>
                  <a:lnTo>
                    <a:pt x="454" y="21"/>
                  </a:lnTo>
                  <a:lnTo>
                    <a:pt x="460" y="21"/>
                  </a:lnTo>
                  <a:lnTo>
                    <a:pt x="465" y="21"/>
                  </a:lnTo>
                  <a:lnTo>
                    <a:pt x="470" y="21"/>
                  </a:lnTo>
                  <a:lnTo>
                    <a:pt x="475" y="21"/>
                  </a:lnTo>
                  <a:lnTo>
                    <a:pt x="481" y="21"/>
                  </a:lnTo>
                  <a:lnTo>
                    <a:pt x="486" y="21"/>
                  </a:lnTo>
                  <a:lnTo>
                    <a:pt x="491" y="26"/>
                  </a:lnTo>
                  <a:lnTo>
                    <a:pt x="497" y="26"/>
                  </a:lnTo>
                  <a:lnTo>
                    <a:pt x="502" y="26"/>
                  </a:lnTo>
                  <a:lnTo>
                    <a:pt x="507" y="26"/>
                  </a:lnTo>
                  <a:lnTo>
                    <a:pt x="512" y="26"/>
                  </a:lnTo>
                  <a:lnTo>
                    <a:pt x="518" y="26"/>
                  </a:lnTo>
                  <a:lnTo>
                    <a:pt x="523" y="26"/>
                  </a:lnTo>
                  <a:lnTo>
                    <a:pt x="528" y="26"/>
                  </a:lnTo>
                  <a:lnTo>
                    <a:pt x="533" y="32"/>
                  </a:lnTo>
                  <a:lnTo>
                    <a:pt x="539" y="32"/>
                  </a:lnTo>
                  <a:lnTo>
                    <a:pt x="544" y="32"/>
                  </a:lnTo>
                  <a:lnTo>
                    <a:pt x="549" y="32"/>
                  </a:lnTo>
                  <a:lnTo>
                    <a:pt x="555" y="32"/>
                  </a:lnTo>
                  <a:lnTo>
                    <a:pt x="560" y="32"/>
                  </a:lnTo>
                  <a:lnTo>
                    <a:pt x="565" y="32"/>
                  </a:lnTo>
                  <a:lnTo>
                    <a:pt x="570" y="32"/>
                  </a:lnTo>
                  <a:lnTo>
                    <a:pt x="576" y="32"/>
                  </a:lnTo>
                  <a:lnTo>
                    <a:pt x="581" y="32"/>
                  </a:lnTo>
                  <a:lnTo>
                    <a:pt x="586" y="37"/>
                  </a:lnTo>
                  <a:lnTo>
                    <a:pt x="592" y="37"/>
                  </a:lnTo>
                  <a:lnTo>
                    <a:pt x="597" y="37"/>
                  </a:lnTo>
                  <a:lnTo>
                    <a:pt x="602" y="37"/>
                  </a:lnTo>
                  <a:lnTo>
                    <a:pt x="607" y="37"/>
                  </a:lnTo>
                  <a:lnTo>
                    <a:pt x="613" y="37"/>
                  </a:lnTo>
                  <a:lnTo>
                    <a:pt x="618" y="37"/>
                  </a:lnTo>
                  <a:lnTo>
                    <a:pt x="623" y="37"/>
                  </a:lnTo>
                  <a:lnTo>
                    <a:pt x="628" y="37"/>
                  </a:lnTo>
                  <a:lnTo>
                    <a:pt x="634" y="37"/>
                  </a:lnTo>
                  <a:lnTo>
                    <a:pt x="639" y="37"/>
                  </a:lnTo>
                  <a:lnTo>
                    <a:pt x="644" y="42"/>
                  </a:lnTo>
                  <a:lnTo>
                    <a:pt x="650" y="42"/>
                  </a:lnTo>
                  <a:lnTo>
                    <a:pt x="655" y="42"/>
                  </a:lnTo>
                  <a:lnTo>
                    <a:pt x="660" y="42"/>
                  </a:lnTo>
                  <a:lnTo>
                    <a:pt x="665" y="42"/>
                  </a:lnTo>
                  <a:lnTo>
                    <a:pt x="671" y="42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5" name="Freeform 151"/>
            <p:cNvSpPr>
              <a:spLocks/>
            </p:cNvSpPr>
            <p:nvPr/>
          </p:nvSpPr>
          <p:spPr bwMode="auto">
            <a:xfrm>
              <a:off x="3455" y="3995"/>
              <a:ext cx="607" cy="6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26" y="10"/>
                </a:cxn>
                <a:cxn ang="0">
                  <a:pos x="42" y="10"/>
                </a:cxn>
                <a:cxn ang="0">
                  <a:pos x="58" y="10"/>
                </a:cxn>
                <a:cxn ang="0">
                  <a:pos x="74" y="10"/>
                </a:cxn>
                <a:cxn ang="0">
                  <a:pos x="89" y="10"/>
                </a:cxn>
                <a:cxn ang="0">
                  <a:pos x="105" y="10"/>
                </a:cxn>
                <a:cxn ang="0">
                  <a:pos x="121" y="10"/>
                </a:cxn>
                <a:cxn ang="0">
                  <a:pos x="137" y="10"/>
                </a:cxn>
                <a:cxn ang="0">
                  <a:pos x="153" y="10"/>
                </a:cxn>
                <a:cxn ang="0">
                  <a:pos x="169" y="10"/>
                </a:cxn>
                <a:cxn ang="0">
                  <a:pos x="184" y="10"/>
                </a:cxn>
                <a:cxn ang="0">
                  <a:pos x="200" y="10"/>
                </a:cxn>
                <a:cxn ang="0">
                  <a:pos x="216" y="10"/>
                </a:cxn>
                <a:cxn ang="0">
                  <a:pos x="232" y="10"/>
                </a:cxn>
                <a:cxn ang="0">
                  <a:pos x="248" y="10"/>
                </a:cxn>
                <a:cxn ang="0">
                  <a:pos x="264" y="10"/>
                </a:cxn>
                <a:cxn ang="0">
                  <a:pos x="279" y="10"/>
                </a:cxn>
                <a:cxn ang="0">
                  <a:pos x="295" y="5"/>
                </a:cxn>
                <a:cxn ang="0">
                  <a:pos x="311" y="5"/>
                </a:cxn>
                <a:cxn ang="0">
                  <a:pos x="327" y="5"/>
                </a:cxn>
                <a:cxn ang="0">
                  <a:pos x="343" y="5"/>
                </a:cxn>
                <a:cxn ang="0">
                  <a:pos x="359" y="5"/>
                </a:cxn>
                <a:cxn ang="0">
                  <a:pos x="374" y="5"/>
                </a:cxn>
                <a:cxn ang="0">
                  <a:pos x="390" y="5"/>
                </a:cxn>
                <a:cxn ang="0">
                  <a:pos x="406" y="0"/>
                </a:cxn>
                <a:cxn ang="0">
                  <a:pos x="422" y="0"/>
                </a:cxn>
                <a:cxn ang="0">
                  <a:pos x="438" y="0"/>
                </a:cxn>
                <a:cxn ang="0">
                  <a:pos x="454" y="0"/>
                </a:cxn>
                <a:cxn ang="0">
                  <a:pos x="470" y="0"/>
                </a:cxn>
                <a:cxn ang="0">
                  <a:pos x="485" y="0"/>
                </a:cxn>
                <a:cxn ang="0">
                  <a:pos x="501" y="0"/>
                </a:cxn>
                <a:cxn ang="0">
                  <a:pos x="517" y="0"/>
                </a:cxn>
                <a:cxn ang="0">
                  <a:pos x="533" y="0"/>
                </a:cxn>
                <a:cxn ang="0">
                  <a:pos x="549" y="0"/>
                </a:cxn>
                <a:cxn ang="0">
                  <a:pos x="565" y="0"/>
                </a:cxn>
                <a:cxn ang="0">
                  <a:pos x="580" y="0"/>
                </a:cxn>
                <a:cxn ang="0">
                  <a:pos x="596" y="0"/>
                </a:cxn>
                <a:cxn ang="0">
                  <a:pos x="612" y="0"/>
                </a:cxn>
                <a:cxn ang="0">
                  <a:pos x="628" y="0"/>
                </a:cxn>
                <a:cxn ang="0">
                  <a:pos x="644" y="0"/>
                </a:cxn>
                <a:cxn ang="0">
                  <a:pos x="660" y="0"/>
                </a:cxn>
              </a:cxnLst>
              <a:rect l="0" t="0" r="r" b="b"/>
              <a:pathLst>
                <a:path w="670" h="10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1" y="10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7" y="10"/>
                  </a:lnTo>
                  <a:lnTo>
                    <a:pt x="42" y="10"/>
                  </a:lnTo>
                  <a:lnTo>
                    <a:pt x="47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3" y="10"/>
                  </a:lnTo>
                  <a:lnTo>
                    <a:pt x="68" y="10"/>
                  </a:lnTo>
                  <a:lnTo>
                    <a:pt x="74" y="10"/>
                  </a:lnTo>
                  <a:lnTo>
                    <a:pt x="79" y="10"/>
                  </a:lnTo>
                  <a:lnTo>
                    <a:pt x="84" y="10"/>
                  </a:lnTo>
                  <a:lnTo>
                    <a:pt x="89" y="10"/>
                  </a:lnTo>
                  <a:lnTo>
                    <a:pt x="95" y="10"/>
                  </a:lnTo>
                  <a:lnTo>
                    <a:pt x="100" y="10"/>
                  </a:lnTo>
                  <a:lnTo>
                    <a:pt x="105" y="10"/>
                  </a:lnTo>
                  <a:lnTo>
                    <a:pt x="111" y="10"/>
                  </a:lnTo>
                  <a:lnTo>
                    <a:pt x="116" y="10"/>
                  </a:lnTo>
                  <a:lnTo>
                    <a:pt x="121" y="10"/>
                  </a:lnTo>
                  <a:lnTo>
                    <a:pt x="126" y="10"/>
                  </a:lnTo>
                  <a:lnTo>
                    <a:pt x="132" y="10"/>
                  </a:lnTo>
                  <a:lnTo>
                    <a:pt x="137" y="10"/>
                  </a:lnTo>
                  <a:lnTo>
                    <a:pt x="142" y="10"/>
                  </a:lnTo>
                  <a:lnTo>
                    <a:pt x="148" y="10"/>
                  </a:lnTo>
                  <a:lnTo>
                    <a:pt x="153" y="10"/>
                  </a:lnTo>
                  <a:lnTo>
                    <a:pt x="158" y="10"/>
                  </a:lnTo>
                  <a:lnTo>
                    <a:pt x="163" y="10"/>
                  </a:lnTo>
                  <a:lnTo>
                    <a:pt x="169" y="10"/>
                  </a:lnTo>
                  <a:lnTo>
                    <a:pt x="174" y="10"/>
                  </a:lnTo>
                  <a:lnTo>
                    <a:pt x="179" y="10"/>
                  </a:lnTo>
                  <a:lnTo>
                    <a:pt x="184" y="10"/>
                  </a:lnTo>
                  <a:lnTo>
                    <a:pt x="190" y="10"/>
                  </a:lnTo>
                  <a:lnTo>
                    <a:pt x="195" y="10"/>
                  </a:lnTo>
                  <a:lnTo>
                    <a:pt x="200" y="10"/>
                  </a:lnTo>
                  <a:lnTo>
                    <a:pt x="206" y="10"/>
                  </a:lnTo>
                  <a:lnTo>
                    <a:pt x="211" y="10"/>
                  </a:lnTo>
                  <a:lnTo>
                    <a:pt x="216" y="10"/>
                  </a:lnTo>
                  <a:lnTo>
                    <a:pt x="221" y="10"/>
                  </a:lnTo>
                  <a:lnTo>
                    <a:pt x="227" y="10"/>
                  </a:lnTo>
                  <a:lnTo>
                    <a:pt x="232" y="10"/>
                  </a:lnTo>
                  <a:lnTo>
                    <a:pt x="237" y="10"/>
                  </a:lnTo>
                  <a:lnTo>
                    <a:pt x="243" y="10"/>
                  </a:lnTo>
                  <a:lnTo>
                    <a:pt x="248" y="10"/>
                  </a:lnTo>
                  <a:lnTo>
                    <a:pt x="253" y="10"/>
                  </a:lnTo>
                  <a:lnTo>
                    <a:pt x="258" y="10"/>
                  </a:lnTo>
                  <a:lnTo>
                    <a:pt x="264" y="10"/>
                  </a:lnTo>
                  <a:lnTo>
                    <a:pt x="269" y="10"/>
                  </a:lnTo>
                  <a:lnTo>
                    <a:pt x="274" y="10"/>
                  </a:lnTo>
                  <a:lnTo>
                    <a:pt x="279" y="10"/>
                  </a:lnTo>
                  <a:lnTo>
                    <a:pt x="285" y="10"/>
                  </a:lnTo>
                  <a:lnTo>
                    <a:pt x="290" y="10"/>
                  </a:lnTo>
                  <a:lnTo>
                    <a:pt x="295" y="5"/>
                  </a:lnTo>
                  <a:lnTo>
                    <a:pt x="301" y="5"/>
                  </a:lnTo>
                  <a:lnTo>
                    <a:pt x="306" y="5"/>
                  </a:lnTo>
                  <a:lnTo>
                    <a:pt x="311" y="5"/>
                  </a:lnTo>
                  <a:lnTo>
                    <a:pt x="316" y="5"/>
                  </a:lnTo>
                  <a:lnTo>
                    <a:pt x="322" y="5"/>
                  </a:lnTo>
                  <a:lnTo>
                    <a:pt x="327" y="5"/>
                  </a:lnTo>
                  <a:lnTo>
                    <a:pt x="332" y="5"/>
                  </a:lnTo>
                  <a:lnTo>
                    <a:pt x="338" y="5"/>
                  </a:lnTo>
                  <a:lnTo>
                    <a:pt x="343" y="5"/>
                  </a:lnTo>
                  <a:lnTo>
                    <a:pt x="348" y="5"/>
                  </a:lnTo>
                  <a:lnTo>
                    <a:pt x="353" y="5"/>
                  </a:lnTo>
                  <a:lnTo>
                    <a:pt x="359" y="5"/>
                  </a:lnTo>
                  <a:lnTo>
                    <a:pt x="364" y="5"/>
                  </a:lnTo>
                  <a:lnTo>
                    <a:pt x="369" y="5"/>
                  </a:lnTo>
                  <a:lnTo>
                    <a:pt x="374" y="5"/>
                  </a:lnTo>
                  <a:lnTo>
                    <a:pt x="380" y="5"/>
                  </a:lnTo>
                  <a:lnTo>
                    <a:pt x="385" y="5"/>
                  </a:lnTo>
                  <a:lnTo>
                    <a:pt x="390" y="5"/>
                  </a:lnTo>
                  <a:lnTo>
                    <a:pt x="396" y="5"/>
                  </a:lnTo>
                  <a:lnTo>
                    <a:pt x="401" y="0"/>
                  </a:lnTo>
                  <a:lnTo>
                    <a:pt x="406" y="0"/>
                  </a:lnTo>
                  <a:lnTo>
                    <a:pt x="411" y="0"/>
                  </a:lnTo>
                  <a:lnTo>
                    <a:pt x="417" y="0"/>
                  </a:lnTo>
                  <a:lnTo>
                    <a:pt x="422" y="0"/>
                  </a:lnTo>
                  <a:lnTo>
                    <a:pt x="427" y="0"/>
                  </a:lnTo>
                  <a:lnTo>
                    <a:pt x="433" y="0"/>
                  </a:lnTo>
                  <a:lnTo>
                    <a:pt x="438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4" y="0"/>
                  </a:lnTo>
                  <a:lnTo>
                    <a:pt x="459" y="0"/>
                  </a:lnTo>
                  <a:lnTo>
                    <a:pt x="464" y="0"/>
                  </a:lnTo>
                  <a:lnTo>
                    <a:pt x="470" y="0"/>
                  </a:lnTo>
                  <a:lnTo>
                    <a:pt x="475" y="0"/>
                  </a:lnTo>
                  <a:lnTo>
                    <a:pt x="480" y="0"/>
                  </a:lnTo>
                  <a:lnTo>
                    <a:pt x="485" y="0"/>
                  </a:lnTo>
                  <a:lnTo>
                    <a:pt x="491" y="0"/>
                  </a:lnTo>
                  <a:lnTo>
                    <a:pt x="496" y="0"/>
                  </a:lnTo>
                  <a:lnTo>
                    <a:pt x="501" y="0"/>
                  </a:lnTo>
                  <a:lnTo>
                    <a:pt x="506" y="0"/>
                  </a:lnTo>
                  <a:lnTo>
                    <a:pt x="512" y="0"/>
                  </a:lnTo>
                  <a:lnTo>
                    <a:pt x="517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3" y="0"/>
                  </a:lnTo>
                  <a:lnTo>
                    <a:pt x="538" y="0"/>
                  </a:lnTo>
                  <a:lnTo>
                    <a:pt x="543" y="0"/>
                  </a:lnTo>
                  <a:lnTo>
                    <a:pt x="549" y="0"/>
                  </a:lnTo>
                  <a:lnTo>
                    <a:pt x="554" y="0"/>
                  </a:lnTo>
                  <a:lnTo>
                    <a:pt x="559" y="0"/>
                  </a:lnTo>
                  <a:lnTo>
                    <a:pt x="565" y="0"/>
                  </a:lnTo>
                  <a:lnTo>
                    <a:pt x="570" y="0"/>
                  </a:lnTo>
                  <a:lnTo>
                    <a:pt x="575" y="0"/>
                  </a:lnTo>
                  <a:lnTo>
                    <a:pt x="580" y="0"/>
                  </a:lnTo>
                  <a:lnTo>
                    <a:pt x="586" y="0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601" y="0"/>
                  </a:lnTo>
                  <a:lnTo>
                    <a:pt x="607" y="0"/>
                  </a:lnTo>
                  <a:lnTo>
                    <a:pt x="612" y="0"/>
                  </a:lnTo>
                  <a:lnTo>
                    <a:pt x="617" y="0"/>
                  </a:lnTo>
                  <a:lnTo>
                    <a:pt x="623" y="0"/>
                  </a:lnTo>
                  <a:lnTo>
                    <a:pt x="628" y="0"/>
                  </a:lnTo>
                  <a:lnTo>
                    <a:pt x="633" y="0"/>
                  </a:lnTo>
                  <a:lnTo>
                    <a:pt x="638" y="0"/>
                  </a:lnTo>
                  <a:lnTo>
                    <a:pt x="644" y="0"/>
                  </a:lnTo>
                  <a:lnTo>
                    <a:pt x="649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5" y="0"/>
                  </a:lnTo>
                  <a:lnTo>
                    <a:pt x="67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6" name="Freeform 152"/>
            <p:cNvSpPr>
              <a:spLocks/>
            </p:cNvSpPr>
            <p:nvPr/>
          </p:nvSpPr>
          <p:spPr bwMode="auto">
            <a:xfrm>
              <a:off x="4062" y="3995"/>
              <a:ext cx="446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6" y="0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8" y="0"/>
                </a:cxn>
                <a:cxn ang="0">
                  <a:pos x="58" y="0"/>
                </a:cxn>
                <a:cxn ang="0">
                  <a:pos x="69" y="0"/>
                </a:cxn>
                <a:cxn ang="0">
                  <a:pos x="79" y="0"/>
                </a:cxn>
                <a:cxn ang="0">
                  <a:pos x="90" y="5"/>
                </a:cxn>
                <a:cxn ang="0">
                  <a:pos x="100" y="5"/>
                </a:cxn>
                <a:cxn ang="0">
                  <a:pos x="111" y="5"/>
                </a:cxn>
                <a:cxn ang="0">
                  <a:pos x="121" y="5"/>
                </a:cxn>
                <a:cxn ang="0">
                  <a:pos x="132" y="5"/>
                </a:cxn>
                <a:cxn ang="0">
                  <a:pos x="143" y="5"/>
                </a:cxn>
                <a:cxn ang="0">
                  <a:pos x="153" y="5"/>
                </a:cxn>
                <a:cxn ang="0">
                  <a:pos x="164" y="5"/>
                </a:cxn>
                <a:cxn ang="0">
                  <a:pos x="174" y="5"/>
                </a:cxn>
                <a:cxn ang="0">
                  <a:pos x="185" y="5"/>
                </a:cxn>
                <a:cxn ang="0">
                  <a:pos x="195" y="5"/>
                </a:cxn>
                <a:cxn ang="0">
                  <a:pos x="206" y="5"/>
                </a:cxn>
                <a:cxn ang="0">
                  <a:pos x="217" y="10"/>
                </a:cxn>
                <a:cxn ang="0">
                  <a:pos x="227" y="10"/>
                </a:cxn>
                <a:cxn ang="0">
                  <a:pos x="238" y="10"/>
                </a:cxn>
                <a:cxn ang="0">
                  <a:pos x="248" y="10"/>
                </a:cxn>
                <a:cxn ang="0">
                  <a:pos x="259" y="10"/>
                </a:cxn>
                <a:cxn ang="0">
                  <a:pos x="269" y="10"/>
                </a:cxn>
                <a:cxn ang="0">
                  <a:pos x="280" y="10"/>
                </a:cxn>
                <a:cxn ang="0">
                  <a:pos x="290" y="10"/>
                </a:cxn>
                <a:cxn ang="0">
                  <a:pos x="301" y="10"/>
                </a:cxn>
                <a:cxn ang="0">
                  <a:pos x="312" y="10"/>
                </a:cxn>
                <a:cxn ang="0">
                  <a:pos x="322" y="10"/>
                </a:cxn>
                <a:cxn ang="0">
                  <a:pos x="333" y="10"/>
                </a:cxn>
                <a:cxn ang="0">
                  <a:pos x="343" y="10"/>
                </a:cxn>
                <a:cxn ang="0">
                  <a:pos x="354" y="10"/>
                </a:cxn>
                <a:cxn ang="0">
                  <a:pos x="364" y="10"/>
                </a:cxn>
                <a:cxn ang="0">
                  <a:pos x="375" y="10"/>
                </a:cxn>
                <a:cxn ang="0">
                  <a:pos x="385" y="10"/>
                </a:cxn>
                <a:cxn ang="0">
                  <a:pos x="396" y="10"/>
                </a:cxn>
                <a:cxn ang="0">
                  <a:pos x="407" y="10"/>
                </a:cxn>
                <a:cxn ang="0">
                  <a:pos x="417" y="10"/>
                </a:cxn>
                <a:cxn ang="0">
                  <a:pos x="428" y="10"/>
                </a:cxn>
                <a:cxn ang="0">
                  <a:pos x="438" y="10"/>
                </a:cxn>
                <a:cxn ang="0">
                  <a:pos x="449" y="10"/>
                </a:cxn>
                <a:cxn ang="0">
                  <a:pos x="459" y="10"/>
                </a:cxn>
                <a:cxn ang="0">
                  <a:pos x="470" y="10"/>
                </a:cxn>
                <a:cxn ang="0">
                  <a:pos x="480" y="10"/>
                </a:cxn>
                <a:cxn ang="0">
                  <a:pos x="491" y="10"/>
                </a:cxn>
              </a:cxnLst>
              <a:rect l="0" t="0" r="r" b="b"/>
              <a:pathLst>
                <a:path w="491" h="10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9" y="0"/>
                  </a:lnTo>
                  <a:lnTo>
                    <a:pt x="85" y="5"/>
                  </a:lnTo>
                  <a:lnTo>
                    <a:pt x="90" y="5"/>
                  </a:lnTo>
                  <a:lnTo>
                    <a:pt x="95" y="5"/>
                  </a:lnTo>
                  <a:lnTo>
                    <a:pt x="100" y="5"/>
                  </a:lnTo>
                  <a:lnTo>
                    <a:pt x="106" y="5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1" y="5"/>
                  </a:lnTo>
                  <a:lnTo>
                    <a:pt x="127" y="5"/>
                  </a:lnTo>
                  <a:lnTo>
                    <a:pt x="132" y="5"/>
                  </a:lnTo>
                  <a:lnTo>
                    <a:pt x="137" y="5"/>
                  </a:lnTo>
                  <a:lnTo>
                    <a:pt x="143" y="5"/>
                  </a:lnTo>
                  <a:lnTo>
                    <a:pt x="148" y="5"/>
                  </a:lnTo>
                  <a:lnTo>
                    <a:pt x="153" y="5"/>
                  </a:lnTo>
                  <a:lnTo>
                    <a:pt x="158" y="5"/>
                  </a:lnTo>
                  <a:lnTo>
                    <a:pt x="164" y="5"/>
                  </a:lnTo>
                  <a:lnTo>
                    <a:pt x="169" y="5"/>
                  </a:lnTo>
                  <a:lnTo>
                    <a:pt x="174" y="5"/>
                  </a:lnTo>
                  <a:lnTo>
                    <a:pt x="180" y="5"/>
                  </a:lnTo>
                  <a:lnTo>
                    <a:pt x="185" y="5"/>
                  </a:lnTo>
                  <a:lnTo>
                    <a:pt x="190" y="5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6" y="5"/>
                  </a:lnTo>
                  <a:lnTo>
                    <a:pt x="211" y="10"/>
                  </a:lnTo>
                  <a:lnTo>
                    <a:pt x="217" y="10"/>
                  </a:lnTo>
                  <a:lnTo>
                    <a:pt x="222" y="10"/>
                  </a:lnTo>
                  <a:lnTo>
                    <a:pt x="227" y="10"/>
                  </a:lnTo>
                  <a:lnTo>
                    <a:pt x="232" y="10"/>
                  </a:lnTo>
                  <a:lnTo>
                    <a:pt x="238" y="10"/>
                  </a:lnTo>
                  <a:lnTo>
                    <a:pt x="243" y="10"/>
                  </a:lnTo>
                  <a:lnTo>
                    <a:pt x="248" y="10"/>
                  </a:lnTo>
                  <a:lnTo>
                    <a:pt x="253" y="10"/>
                  </a:lnTo>
                  <a:lnTo>
                    <a:pt x="259" y="10"/>
                  </a:lnTo>
                  <a:lnTo>
                    <a:pt x="264" y="10"/>
                  </a:lnTo>
                  <a:lnTo>
                    <a:pt x="269" y="10"/>
                  </a:lnTo>
                  <a:lnTo>
                    <a:pt x="275" y="10"/>
                  </a:lnTo>
                  <a:lnTo>
                    <a:pt x="280" y="10"/>
                  </a:lnTo>
                  <a:lnTo>
                    <a:pt x="285" y="10"/>
                  </a:lnTo>
                  <a:lnTo>
                    <a:pt x="290" y="10"/>
                  </a:lnTo>
                  <a:lnTo>
                    <a:pt x="296" y="10"/>
                  </a:lnTo>
                  <a:lnTo>
                    <a:pt x="301" y="10"/>
                  </a:lnTo>
                  <a:lnTo>
                    <a:pt x="306" y="10"/>
                  </a:lnTo>
                  <a:lnTo>
                    <a:pt x="312" y="10"/>
                  </a:lnTo>
                  <a:lnTo>
                    <a:pt x="317" y="10"/>
                  </a:lnTo>
                  <a:lnTo>
                    <a:pt x="322" y="10"/>
                  </a:lnTo>
                  <a:lnTo>
                    <a:pt x="327" y="10"/>
                  </a:lnTo>
                  <a:lnTo>
                    <a:pt x="333" y="10"/>
                  </a:lnTo>
                  <a:lnTo>
                    <a:pt x="338" y="10"/>
                  </a:lnTo>
                  <a:lnTo>
                    <a:pt x="343" y="10"/>
                  </a:lnTo>
                  <a:lnTo>
                    <a:pt x="348" y="10"/>
                  </a:lnTo>
                  <a:lnTo>
                    <a:pt x="354" y="10"/>
                  </a:lnTo>
                  <a:lnTo>
                    <a:pt x="359" y="10"/>
                  </a:lnTo>
                  <a:lnTo>
                    <a:pt x="364" y="10"/>
                  </a:lnTo>
                  <a:lnTo>
                    <a:pt x="370" y="10"/>
                  </a:lnTo>
                  <a:lnTo>
                    <a:pt x="375" y="10"/>
                  </a:lnTo>
                  <a:lnTo>
                    <a:pt x="380" y="10"/>
                  </a:lnTo>
                  <a:lnTo>
                    <a:pt x="385" y="10"/>
                  </a:lnTo>
                  <a:lnTo>
                    <a:pt x="391" y="10"/>
                  </a:lnTo>
                  <a:lnTo>
                    <a:pt x="396" y="10"/>
                  </a:lnTo>
                  <a:lnTo>
                    <a:pt x="401" y="10"/>
                  </a:lnTo>
                  <a:lnTo>
                    <a:pt x="407" y="10"/>
                  </a:lnTo>
                  <a:lnTo>
                    <a:pt x="412" y="10"/>
                  </a:lnTo>
                  <a:lnTo>
                    <a:pt x="417" y="10"/>
                  </a:lnTo>
                  <a:lnTo>
                    <a:pt x="422" y="10"/>
                  </a:lnTo>
                  <a:lnTo>
                    <a:pt x="428" y="10"/>
                  </a:lnTo>
                  <a:lnTo>
                    <a:pt x="433" y="10"/>
                  </a:lnTo>
                  <a:lnTo>
                    <a:pt x="438" y="10"/>
                  </a:lnTo>
                  <a:lnTo>
                    <a:pt x="443" y="10"/>
                  </a:lnTo>
                  <a:lnTo>
                    <a:pt x="449" y="10"/>
                  </a:lnTo>
                  <a:lnTo>
                    <a:pt x="454" y="10"/>
                  </a:lnTo>
                  <a:lnTo>
                    <a:pt x="459" y="10"/>
                  </a:lnTo>
                  <a:lnTo>
                    <a:pt x="465" y="10"/>
                  </a:lnTo>
                  <a:lnTo>
                    <a:pt x="470" y="10"/>
                  </a:lnTo>
                  <a:lnTo>
                    <a:pt x="475" y="10"/>
                  </a:lnTo>
                  <a:lnTo>
                    <a:pt x="480" y="10"/>
                  </a:lnTo>
                  <a:lnTo>
                    <a:pt x="486" y="10"/>
                  </a:lnTo>
                  <a:lnTo>
                    <a:pt x="491" y="1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7" name="Freeform 153"/>
            <p:cNvSpPr>
              <a:spLocks/>
            </p:cNvSpPr>
            <p:nvPr/>
          </p:nvSpPr>
          <p:spPr bwMode="auto">
            <a:xfrm>
              <a:off x="1774" y="3719"/>
              <a:ext cx="608" cy="282"/>
            </a:xfrm>
            <a:custGeom>
              <a:avLst/>
              <a:gdLst/>
              <a:ahLst/>
              <a:cxnLst>
                <a:cxn ang="0">
                  <a:pos x="10" y="464"/>
                </a:cxn>
                <a:cxn ang="0">
                  <a:pos x="26" y="464"/>
                </a:cxn>
                <a:cxn ang="0">
                  <a:pos x="42" y="464"/>
                </a:cxn>
                <a:cxn ang="0">
                  <a:pos x="58" y="459"/>
                </a:cxn>
                <a:cxn ang="0">
                  <a:pos x="74" y="454"/>
                </a:cxn>
                <a:cxn ang="0">
                  <a:pos x="90" y="448"/>
                </a:cxn>
                <a:cxn ang="0">
                  <a:pos x="105" y="438"/>
                </a:cxn>
                <a:cxn ang="0">
                  <a:pos x="121" y="432"/>
                </a:cxn>
                <a:cxn ang="0">
                  <a:pos x="137" y="422"/>
                </a:cxn>
                <a:cxn ang="0">
                  <a:pos x="153" y="411"/>
                </a:cxn>
                <a:cxn ang="0">
                  <a:pos x="169" y="401"/>
                </a:cxn>
                <a:cxn ang="0">
                  <a:pos x="185" y="390"/>
                </a:cxn>
                <a:cxn ang="0">
                  <a:pos x="200" y="380"/>
                </a:cxn>
                <a:cxn ang="0">
                  <a:pos x="216" y="364"/>
                </a:cxn>
                <a:cxn ang="0">
                  <a:pos x="232" y="353"/>
                </a:cxn>
                <a:cxn ang="0">
                  <a:pos x="248" y="337"/>
                </a:cxn>
                <a:cxn ang="0">
                  <a:pos x="264" y="322"/>
                </a:cxn>
                <a:cxn ang="0">
                  <a:pos x="280" y="306"/>
                </a:cxn>
                <a:cxn ang="0">
                  <a:pos x="296" y="290"/>
                </a:cxn>
                <a:cxn ang="0">
                  <a:pos x="311" y="274"/>
                </a:cxn>
                <a:cxn ang="0">
                  <a:pos x="327" y="258"/>
                </a:cxn>
                <a:cxn ang="0">
                  <a:pos x="343" y="242"/>
                </a:cxn>
                <a:cxn ang="0">
                  <a:pos x="359" y="227"/>
                </a:cxn>
                <a:cxn ang="0">
                  <a:pos x="375" y="211"/>
                </a:cxn>
                <a:cxn ang="0">
                  <a:pos x="391" y="195"/>
                </a:cxn>
                <a:cxn ang="0">
                  <a:pos x="406" y="179"/>
                </a:cxn>
                <a:cxn ang="0">
                  <a:pos x="422" y="163"/>
                </a:cxn>
                <a:cxn ang="0">
                  <a:pos x="438" y="147"/>
                </a:cxn>
                <a:cxn ang="0">
                  <a:pos x="454" y="132"/>
                </a:cxn>
                <a:cxn ang="0">
                  <a:pos x="470" y="116"/>
                </a:cxn>
                <a:cxn ang="0">
                  <a:pos x="486" y="105"/>
                </a:cxn>
                <a:cxn ang="0">
                  <a:pos x="501" y="95"/>
                </a:cxn>
                <a:cxn ang="0">
                  <a:pos x="517" y="79"/>
                </a:cxn>
                <a:cxn ang="0">
                  <a:pos x="533" y="68"/>
                </a:cxn>
                <a:cxn ang="0">
                  <a:pos x="549" y="58"/>
                </a:cxn>
                <a:cxn ang="0">
                  <a:pos x="565" y="47"/>
                </a:cxn>
                <a:cxn ang="0">
                  <a:pos x="581" y="37"/>
                </a:cxn>
                <a:cxn ang="0">
                  <a:pos x="596" y="26"/>
                </a:cxn>
                <a:cxn ang="0">
                  <a:pos x="612" y="21"/>
                </a:cxn>
                <a:cxn ang="0">
                  <a:pos x="628" y="15"/>
                </a:cxn>
                <a:cxn ang="0">
                  <a:pos x="644" y="5"/>
                </a:cxn>
                <a:cxn ang="0">
                  <a:pos x="660" y="5"/>
                </a:cxn>
              </a:cxnLst>
              <a:rect l="0" t="0" r="r" b="b"/>
              <a:pathLst>
                <a:path w="670" h="464">
                  <a:moveTo>
                    <a:pt x="0" y="464"/>
                  </a:moveTo>
                  <a:lnTo>
                    <a:pt x="5" y="464"/>
                  </a:lnTo>
                  <a:lnTo>
                    <a:pt x="10" y="464"/>
                  </a:lnTo>
                  <a:lnTo>
                    <a:pt x="16" y="464"/>
                  </a:lnTo>
                  <a:lnTo>
                    <a:pt x="21" y="464"/>
                  </a:lnTo>
                  <a:lnTo>
                    <a:pt x="26" y="464"/>
                  </a:lnTo>
                  <a:lnTo>
                    <a:pt x="32" y="464"/>
                  </a:lnTo>
                  <a:lnTo>
                    <a:pt x="37" y="464"/>
                  </a:lnTo>
                  <a:lnTo>
                    <a:pt x="42" y="464"/>
                  </a:lnTo>
                  <a:lnTo>
                    <a:pt x="47" y="459"/>
                  </a:lnTo>
                  <a:lnTo>
                    <a:pt x="53" y="459"/>
                  </a:lnTo>
                  <a:lnTo>
                    <a:pt x="58" y="459"/>
                  </a:lnTo>
                  <a:lnTo>
                    <a:pt x="63" y="459"/>
                  </a:lnTo>
                  <a:lnTo>
                    <a:pt x="69" y="454"/>
                  </a:lnTo>
                  <a:lnTo>
                    <a:pt x="74" y="454"/>
                  </a:lnTo>
                  <a:lnTo>
                    <a:pt x="79" y="454"/>
                  </a:lnTo>
                  <a:lnTo>
                    <a:pt x="84" y="448"/>
                  </a:lnTo>
                  <a:lnTo>
                    <a:pt x="90" y="448"/>
                  </a:lnTo>
                  <a:lnTo>
                    <a:pt x="95" y="443"/>
                  </a:lnTo>
                  <a:lnTo>
                    <a:pt x="100" y="443"/>
                  </a:lnTo>
                  <a:lnTo>
                    <a:pt x="105" y="438"/>
                  </a:lnTo>
                  <a:lnTo>
                    <a:pt x="111" y="438"/>
                  </a:lnTo>
                  <a:lnTo>
                    <a:pt x="116" y="432"/>
                  </a:lnTo>
                  <a:lnTo>
                    <a:pt x="121" y="432"/>
                  </a:lnTo>
                  <a:lnTo>
                    <a:pt x="127" y="427"/>
                  </a:lnTo>
                  <a:lnTo>
                    <a:pt x="132" y="427"/>
                  </a:lnTo>
                  <a:lnTo>
                    <a:pt x="137" y="422"/>
                  </a:lnTo>
                  <a:lnTo>
                    <a:pt x="142" y="422"/>
                  </a:lnTo>
                  <a:lnTo>
                    <a:pt x="148" y="417"/>
                  </a:lnTo>
                  <a:lnTo>
                    <a:pt x="153" y="411"/>
                  </a:lnTo>
                  <a:lnTo>
                    <a:pt x="158" y="411"/>
                  </a:lnTo>
                  <a:lnTo>
                    <a:pt x="164" y="406"/>
                  </a:lnTo>
                  <a:lnTo>
                    <a:pt x="169" y="401"/>
                  </a:lnTo>
                  <a:lnTo>
                    <a:pt x="174" y="396"/>
                  </a:lnTo>
                  <a:lnTo>
                    <a:pt x="179" y="396"/>
                  </a:lnTo>
                  <a:lnTo>
                    <a:pt x="185" y="390"/>
                  </a:lnTo>
                  <a:lnTo>
                    <a:pt x="190" y="385"/>
                  </a:lnTo>
                  <a:lnTo>
                    <a:pt x="195" y="380"/>
                  </a:lnTo>
                  <a:lnTo>
                    <a:pt x="200" y="380"/>
                  </a:lnTo>
                  <a:lnTo>
                    <a:pt x="206" y="374"/>
                  </a:lnTo>
                  <a:lnTo>
                    <a:pt x="211" y="369"/>
                  </a:lnTo>
                  <a:lnTo>
                    <a:pt x="216" y="364"/>
                  </a:lnTo>
                  <a:lnTo>
                    <a:pt x="222" y="359"/>
                  </a:lnTo>
                  <a:lnTo>
                    <a:pt x="227" y="359"/>
                  </a:lnTo>
                  <a:lnTo>
                    <a:pt x="232" y="353"/>
                  </a:lnTo>
                  <a:lnTo>
                    <a:pt x="237" y="348"/>
                  </a:lnTo>
                  <a:lnTo>
                    <a:pt x="243" y="343"/>
                  </a:lnTo>
                  <a:lnTo>
                    <a:pt x="248" y="337"/>
                  </a:lnTo>
                  <a:lnTo>
                    <a:pt x="253" y="332"/>
                  </a:lnTo>
                  <a:lnTo>
                    <a:pt x="259" y="327"/>
                  </a:lnTo>
                  <a:lnTo>
                    <a:pt x="264" y="322"/>
                  </a:lnTo>
                  <a:lnTo>
                    <a:pt x="269" y="316"/>
                  </a:lnTo>
                  <a:lnTo>
                    <a:pt x="274" y="311"/>
                  </a:lnTo>
                  <a:lnTo>
                    <a:pt x="280" y="306"/>
                  </a:lnTo>
                  <a:lnTo>
                    <a:pt x="285" y="300"/>
                  </a:lnTo>
                  <a:lnTo>
                    <a:pt x="290" y="295"/>
                  </a:lnTo>
                  <a:lnTo>
                    <a:pt x="296" y="290"/>
                  </a:lnTo>
                  <a:lnTo>
                    <a:pt x="301" y="285"/>
                  </a:lnTo>
                  <a:lnTo>
                    <a:pt x="306" y="279"/>
                  </a:lnTo>
                  <a:lnTo>
                    <a:pt x="311" y="274"/>
                  </a:lnTo>
                  <a:lnTo>
                    <a:pt x="317" y="269"/>
                  </a:lnTo>
                  <a:lnTo>
                    <a:pt x="322" y="264"/>
                  </a:lnTo>
                  <a:lnTo>
                    <a:pt x="327" y="258"/>
                  </a:lnTo>
                  <a:lnTo>
                    <a:pt x="332" y="253"/>
                  </a:lnTo>
                  <a:lnTo>
                    <a:pt x="338" y="248"/>
                  </a:lnTo>
                  <a:lnTo>
                    <a:pt x="343" y="242"/>
                  </a:lnTo>
                  <a:lnTo>
                    <a:pt x="348" y="237"/>
                  </a:lnTo>
                  <a:lnTo>
                    <a:pt x="354" y="232"/>
                  </a:lnTo>
                  <a:lnTo>
                    <a:pt x="359" y="227"/>
                  </a:lnTo>
                  <a:lnTo>
                    <a:pt x="364" y="221"/>
                  </a:lnTo>
                  <a:lnTo>
                    <a:pt x="369" y="216"/>
                  </a:lnTo>
                  <a:lnTo>
                    <a:pt x="375" y="211"/>
                  </a:lnTo>
                  <a:lnTo>
                    <a:pt x="380" y="205"/>
                  </a:lnTo>
                  <a:lnTo>
                    <a:pt x="385" y="200"/>
                  </a:lnTo>
                  <a:lnTo>
                    <a:pt x="391" y="195"/>
                  </a:lnTo>
                  <a:lnTo>
                    <a:pt x="396" y="190"/>
                  </a:lnTo>
                  <a:lnTo>
                    <a:pt x="401" y="184"/>
                  </a:lnTo>
                  <a:lnTo>
                    <a:pt x="406" y="179"/>
                  </a:lnTo>
                  <a:lnTo>
                    <a:pt x="412" y="174"/>
                  </a:lnTo>
                  <a:lnTo>
                    <a:pt x="417" y="168"/>
                  </a:lnTo>
                  <a:lnTo>
                    <a:pt x="422" y="163"/>
                  </a:lnTo>
                  <a:lnTo>
                    <a:pt x="427" y="158"/>
                  </a:lnTo>
                  <a:lnTo>
                    <a:pt x="433" y="153"/>
                  </a:lnTo>
                  <a:lnTo>
                    <a:pt x="438" y="147"/>
                  </a:lnTo>
                  <a:lnTo>
                    <a:pt x="443" y="142"/>
                  </a:lnTo>
                  <a:lnTo>
                    <a:pt x="449" y="137"/>
                  </a:lnTo>
                  <a:lnTo>
                    <a:pt x="454" y="132"/>
                  </a:lnTo>
                  <a:lnTo>
                    <a:pt x="459" y="132"/>
                  </a:lnTo>
                  <a:lnTo>
                    <a:pt x="464" y="121"/>
                  </a:lnTo>
                  <a:lnTo>
                    <a:pt x="470" y="116"/>
                  </a:lnTo>
                  <a:lnTo>
                    <a:pt x="475" y="110"/>
                  </a:lnTo>
                  <a:lnTo>
                    <a:pt x="480" y="110"/>
                  </a:lnTo>
                  <a:lnTo>
                    <a:pt x="486" y="105"/>
                  </a:lnTo>
                  <a:lnTo>
                    <a:pt x="491" y="100"/>
                  </a:lnTo>
                  <a:lnTo>
                    <a:pt x="496" y="95"/>
                  </a:lnTo>
                  <a:lnTo>
                    <a:pt x="501" y="95"/>
                  </a:lnTo>
                  <a:lnTo>
                    <a:pt x="507" y="89"/>
                  </a:lnTo>
                  <a:lnTo>
                    <a:pt x="512" y="84"/>
                  </a:lnTo>
                  <a:lnTo>
                    <a:pt x="517" y="79"/>
                  </a:lnTo>
                  <a:lnTo>
                    <a:pt x="522" y="73"/>
                  </a:lnTo>
                  <a:lnTo>
                    <a:pt x="528" y="73"/>
                  </a:lnTo>
                  <a:lnTo>
                    <a:pt x="533" y="68"/>
                  </a:lnTo>
                  <a:lnTo>
                    <a:pt x="538" y="63"/>
                  </a:lnTo>
                  <a:lnTo>
                    <a:pt x="544" y="58"/>
                  </a:lnTo>
                  <a:lnTo>
                    <a:pt x="549" y="58"/>
                  </a:lnTo>
                  <a:lnTo>
                    <a:pt x="554" y="52"/>
                  </a:lnTo>
                  <a:lnTo>
                    <a:pt x="559" y="47"/>
                  </a:lnTo>
                  <a:lnTo>
                    <a:pt x="565" y="47"/>
                  </a:lnTo>
                  <a:lnTo>
                    <a:pt x="570" y="42"/>
                  </a:lnTo>
                  <a:lnTo>
                    <a:pt x="575" y="37"/>
                  </a:lnTo>
                  <a:lnTo>
                    <a:pt x="581" y="37"/>
                  </a:lnTo>
                  <a:lnTo>
                    <a:pt x="586" y="31"/>
                  </a:lnTo>
                  <a:lnTo>
                    <a:pt x="591" y="31"/>
                  </a:lnTo>
                  <a:lnTo>
                    <a:pt x="596" y="26"/>
                  </a:lnTo>
                  <a:lnTo>
                    <a:pt x="602" y="26"/>
                  </a:lnTo>
                  <a:lnTo>
                    <a:pt x="607" y="21"/>
                  </a:lnTo>
                  <a:lnTo>
                    <a:pt x="612" y="21"/>
                  </a:lnTo>
                  <a:lnTo>
                    <a:pt x="617" y="15"/>
                  </a:lnTo>
                  <a:lnTo>
                    <a:pt x="623" y="15"/>
                  </a:lnTo>
                  <a:lnTo>
                    <a:pt x="628" y="15"/>
                  </a:lnTo>
                  <a:lnTo>
                    <a:pt x="633" y="10"/>
                  </a:lnTo>
                  <a:lnTo>
                    <a:pt x="639" y="10"/>
                  </a:lnTo>
                  <a:lnTo>
                    <a:pt x="644" y="5"/>
                  </a:lnTo>
                  <a:lnTo>
                    <a:pt x="649" y="5"/>
                  </a:lnTo>
                  <a:lnTo>
                    <a:pt x="654" y="5"/>
                  </a:lnTo>
                  <a:lnTo>
                    <a:pt x="660" y="5"/>
                  </a:lnTo>
                  <a:lnTo>
                    <a:pt x="665" y="0"/>
                  </a:lnTo>
                  <a:lnTo>
                    <a:pt x="67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8" name="Freeform 154"/>
            <p:cNvSpPr>
              <a:spLocks/>
            </p:cNvSpPr>
            <p:nvPr/>
          </p:nvSpPr>
          <p:spPr bwMode="auto">
            <a:xfrm>
              <a:off x="2382" y="3715"/>
              <a:ext cx="608" cy="228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27" y="0"/>
                </a:cxn>
                <a:cxn ang="0">
                  <a:pos x="43" y="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6" y="6"/>
                </a:cxn>
                <a:cxn ang="0">
                  <a:pos x="122" y="6"/>
                </a:cxn>
                <a:cxn ang="0">
                  <a:pos x="138" y="11"/>
                </a:cxn>
                <a:cxn ang="0">
                  <a:pos x="153" y="16"/>
                </a:cxn>
                <a:cxn ang="0">
                  <a:pos x="169" y="21"/>
                </a:cxn>
                <a:cxn ang="0">
                  <a:pos x="185" y="32"/>
                </a:cxn>
                <a:cxn ang="0">
                  <a:pos x="201" y="37"/>
                </a:cxn>
                <a:cxn ang="0">
                  <a:pos x="217" y="43"/>
                </a:cxn>
                <a:cxn ang="0">
                  <a:pos x="233" y="53"/>
                </a:cxn>
                <a:cxn ang="0">
                  <a:pos x="248" y="64"/>
                </a:cxn>
                <a:cxn ang="0">
                  <a:pos x="264" y="74"/>
                </a:cxn>
                <a:cxn ang="0">
                  <a:pos x="280" y="85"/>
                </a:cxn>
                <a:cxn ang="0">
                  <a:pos x="296" y="95"/>
                </a:cxn>
                <a:cxn ang="0">
                  <a:pos x="312" y="106"/>
                </a:cxn>
                <a:cxn ang="0">
                  <a:pos x="328" y="116"/>
                </a:cxn>
                <a:cxn ang="0">
                  <a:pos x="343" y="132"/>
                </a:cxn>
                <a:cxn ang="0">
                  <a:pos x="359" y="143"/>
                </a:cxn>
                <a:cxn ang="0">
                  <a:pos x="375" y="159"/>
                </a:cxn>
                <a:cxn ang="0">
                  <a:pos x="391" y="169"/>
                </a:cxn>
                <a:cxn ang="0">
                  <a:pos x="407" y="180"/>
                </a:cxn>
                <a:cxn ang="0">
                  <a:pos x="423" y="196"/>
                </a:cxn>
                <a:cxn ang="0">
                  <a:pos x="438" y="206"/>
                </a:cxn>
                <a:cxn ang="0">
                  <a:pos x="454" y="222"/>
                </a:cxn>
                <a:cxn ang="0">
                  <a:pos x="470" y="233"/>
                </a:cxn>
                <a:cxn ang="0">
                  <a:pos x="486" y="243"/>
                </a:cxn>
                <a:cxn ang="0">
                  <a:pos x="502" y="259"/>
                </a:cxn>
                <a:cxn ang="0">
                  <a:pos x="518" y="270"/>
                </a:cxn>
                <a:cxn ang="0">
                  <a:pos x="533" y="285"/>
                </a:cxn>
                <a:cxn ang="0">
                  <a:pos x="549" y="296"/>
                </a:cxn>
                <a:cxn ang="0">
                  <a:pos x="565" y="306"/>
                </a:cxn>
                <a:cxn ang="0">
                  <a:pos x="581" y="317"/>
                </a:cxn>
                <a:cxn ang="0">
                  <a:pos x="597" y="328"/>
                </a:cxn>
                <a:cxn ang="0">
                  <a:pos x="613" y="338"/>
                </a:cxn>
                <a:cxn ang="0">
                  <a:pos x="628" y="349"/>
                </a:cxn>
                <a:cxn ang="0">
                  <a:pos x="644" y="359"/>
                </a:cxn>
                <a:cxn ang="0">
                  <a:pos x="660" y="370"/>
                </a:cxn>
              </a:cxnLst>
              <a:rect l="0" t="0" r="r" b="b"/>
              <a:pathLst>
                <a:path w="671" h="375">
                  <a:moveTo>
                    <a:pt x="0" y="6"/>
                  </a:moveTo>
                  <a:lnTo>
                    <a:pt x="6" y="6"/>
                  </a:lnTo>
                  <a:lnTo>
                    <a:pt x="11" y="6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6" y="6"/>
                  </a:lnTo>
                  <a:lnTo>
                    <a:pt x="111" y="6"/>
                  </a:lnTo>
                  <a:lnTo>
                    <a:pt x="116" y="6"/>
                  </a:lnTo>
                  <a:lnTo>
                    <a:pt x="122" y="6"/>
                  </a:lnTo>
                  <a:lnTo>
                    <a:pt x="127" y="6"/>
                  </a:lnTo>
                  <a:lnTo>
                    <a:pt x="132" y="11"/>
                  </a:lnTo>
                  <a:lnTo>
                    <a:pt x="138" y="11"/>
                  </a:lnTo>
                  <a:lnTo>
                    <a:pt x="143" y="11"/>
                  </a:lnTo>
                  <a:lnTo>
                    <a:pt x="148" y="16"/>
                  </a:lnTo>
                  <a:lnTo>
                    <a:pt x="153" y="16"/>
                  </a:lnTo>
                  <a:lnTo>
                    <a:pt x="159" y="16"/>
                  </a:lnTo>
                  <a:lnTo>
                    <a:pt x="164" y="21"/>
                  </a:lnTo>
                  <a:lnTo>
                    <a:pt x="169" y="21"/>
                  </a:lnTo>
                  <a:lnTo>
                    <a:pt x="174" y="27"/>
                  </a:lnTo>
                  <a:lnTo>
                    <a:pt x="180" y="27"/>
                  </a:lnTo>
                  <a:lnTo>
                    <a:pt x="185" y="32"/>
                  </a:lnTo>
                  <a:lnTo>
                    <a:pt x="190" y="32"/>
                  </a:lnTo>
                  <a:lnTo>
                    <a:pt x="196" y="32"/>
                  </a:lnTo>
                  <a:lnTo>
                    <a:pt x="201" y="37"/>
                  </a:lnTo>
                  <a:lnTo>
                    <a:pt x="206" y="37"/>
                  </a:lnTo>
                  <a:lnTo>
                    <a:pt x="211" y="43"/>
                  </a:lnTo>
                  <a:lnTo>
                    <a:pt x="217" y="43"/>
                  </a:lnTo>
                  <a:lnTo>
                    <a:pt x="222" y="48"/>
                  </a:lnTo>
                  <a:lnTo>
                    <a:pt x="227" y="53"/>
                  </a:lnTo>
                  <a:lnTo>
                    <a:pt x="233" y="53"/>
                  </a:lnTo>
                  <a:lnTo>
                    <a:pt x="238" y="58"/>
                  </a:lnTo>
                  <a:lnTo>
                    <a:pt x="243" y="58"/>
                  </a:lnTo>
                  <a:lnTo>
                    <a:pt x="248" y="64"/>
                  </a:lnTo>
                  <a:lnTo>
                    <a:pt x="254" y="64"/>
                  </a:lnTo>
                  <a:lnTo>
                    <a:pt x="259" y="69"/>
                  </a:lnTo>
                  <a:lnTo>
                    <a:pt x="264" y="74"/>
                  </a:lnTo>
                  <a:lnTo>
                    <a:pt x="269" y="79"/>
                  </a:lnTo>
                  <a:lnTo>
                    <a:pt x="275" y="79"/>
                  </a:lnTo>
                  <a:lnTo>
                    <a:pt x="280" y="85"/>
                  </a:lnTo>
                  <a:lnTo>
                    <a:pt x="285" y="90"/>
                  </a:lnTo>
                  <a:lnTo>
                    <a:pt x="291" y="90"/>
                  </a:lnTo>
                  <a:lnTo>
                    <a:pt x="296" y="95"/>
                  </a:lnTo>
                  <a:lnTo>
                    <a:pt x="301" y="101"/>
                  </a:lnTo>
                  <a:lnTo>
                    <a:pt x="306" y="101"/>
                  </a:lnTo>
                  <a:lnTo>
                    <a:pt x="312" y="106"/>
                  </a:lnTo>
                  <a:lnTo>
                    <a:pt x="317" y="111"/>
                  </a:lnTo>
                  <a:lnTo>
                    <a:pt x="322" y="116"/>
                  </a:lnTo>
                  <a:lnTo>
                    <a:pt x="328" y="116"/>
                  </a:lnTo>
                  <a:lnTo>
                    <a:pt x="333" y="122"/>
                  </a:lnTo>
                  <a:lnTo>
                    <a:pt x="338" y="127"/>
                  </a:lnTo>
                  <a:lnTo>
                    <a:pt x="343" y="132"/>
                  </a:lnTo>
                  <a:lnTo>
                    <a:pt x="349" y="138"/>
                  </a:lnTo>
                  <a:lnTo>
                    <a:pt x="354" y="138"/>
                  </a:lnTo>
                  <a:lnTo>
                    <a:pt x="359" y="143"/>
                  </a:lnTo>
                  <a:lnTo>
                    <a:pt x="365" y="148"/>
                  </a:lnTo>
                  <a:lnTo>
                    <a:pt x="370" y="153"/>
                  </a:lnTo>
                  <a:lnTo>
                    <a:pt x="375" y="159"/>
                  </a:lnTo>
                  <a:lnTo>
                    <a:pt x="380" y="159"/>
                  </a:lnTo>
                  <a:lnTo>
                    <a:pt x="386" y="164"/>
                  </a:lnTo>
                  <a:lnTo>
                    <a:pt x="391" y="169"/>
                  </a:lnTo>
                  <a:lnTo>
                    <a:pt x="396" y="174"/>
                  </a:lnTo>
                  <a:lnTo>
                    <a:pt x="401" y="174"/>
                  </a:lnTo>
                  <a:lnTo>
                    <a:pt x="407" y="180"/>
                  </a:lnTo>
                  <a:lnTo>
                    <a:pt x="412" y="185"/>
                  </a:lnTo>
                  <a:lnTo>
                    <a:pt x="417" y="190"/>
                  </a:lnTo>
                  <a:lnTo>
                    <a:pt x="423" y="196"/>
                  </a:lnTo>
                  <a:lnTo>
                    <a:pt x="428" y="201"/>
                  </a:lnTo>
                  <a:lnTo>
                    <a:pt x="433" y="201"/>
                  </a:lnTo>
                  <a:lnTo>
                    <a:pt x="438" y="206"/>
                  </a:lnTo>
                  <a:lnTo>
                    <a:pt x="444" y="211"/>
                  </a:lnTo>
                  <a:lnTo>
                    <a:pt x="449" y="217"/>
                  </a:lnTo>
                  <a:lnTo>
                    <a:pt x="454" y="222"/>
                  </a:lnTo>
                  <a:lnTo>
                    <a:pt x="460" y="227"/>
                  </a:lnTo>
                  <a:lnTo>
                    <a:pt x="465" y="227"/>
                  </a:lnTo>
                  <a:lnTo>
                    <a:pt x="470" y="233"/>
                  </a:lnTo>
                  <a:lnTo>
                    <a:pt x="475" y="238"/>
                  </a:lnTo>
                  <a:lnTo>
                    <a:pt x="481" y="243"/>
                  </a:lnTo>
                  <a:lnTo>
                    <a:pt x="486" y="243"/>
                  </a:lnTo>
                  <a:lnTo>
                    <a:pt x="491" y="248"/>
                  </a:lnTo>
                  <a:lnTo>
                    <a:pt x="496" y="254"/>
                  </a:lnTo>
                  <a:lnTo>
                    <a:pt x="502" y="259"/>
                  </a:lnTo>
                  <a:lnTo>
                    <a:pt x="507" y="264"/>
                  </a:lnTo>
                  <a:lnTo>
                    <a:pt x="512" y="264"/>
                  </a:lnTo>
                  <a:lnTo>
                    <a:pt x="518" y="270"/>
                  </a:lnTo>
                  <a:lnTo>
                    <a:pt x="523" y="275"/>
                  </a:lnTo>
                  <a:lnTo>
                    <a:pt x="528" y="280"/>
                  </a:lnTo>
                  <a:lnTo>
                    <a:pt x="533" y="285"/>
                  </a:lnTo>
                  <a:lnTo>
                    <a:pt x="539" y="285"/>
                  </a:lnTo>
                  <a:lnTo>
                    <a:pt x="544" y="291"/>
                  </a:lnTo>
                  <a:lnTo>
                    <a:pt x="549" y="296"/>
                  </a:lnTo>
                  <a:lnTo>
                    <a:pt x="555" y="301"/>
                  </a:lnTo>
                  <a:lnTo>
                    <a:pt x="560" y="301"/>
                  </a:lnTo>
                  <a:lnTo>
                    <a:pt x="565" y="306"/>
                  </a:lnTo>
                  <a:lnTo>
                    <a:pt x="570" y="312"/>
                  </a:lnTo>
                  <a:lnTo>
                    <a:pt x="576" y="312"/>
                  </a:lnTo>
                  <a:lnTo>
                    <a:pt x="581" y="317"/>
                  </a:lnTo>
                  <a:lnTo>
                    <a:pt x="586" y="322"/>
                  </a:lnTo>
                  <a:lnTo>
                    <a:pt x="591" y="322"/>
                  </a:lnTo>
                  <a:lnTo>
                    <a:pt x="597" y="328"/>
                  </a:lnTo>
                  <a:lnTo>
                    <a:pt x="602" y="333"/>
                  </a:lnTo>
                  <a:lnTo>
                    <a:pt x="607" y="333"/>
                  </a:lnTo>
                  <a:lnTo>
                    <a:pt x="613" y="338"/>
                  </a:lnTo>
                  <a:lnTo>
                    <a:pt x="618" y="343"/>
                  </a:lnTo>
                  <a:lnTo>
                    <a:pt x="623" y="349"/>
                  </a:lnTo>
                  <a:lnTo>
                    <a:pt x="628" y="349"/>
                  </a:lnTo>
                  <a:lnTo>
                    <a:pt x="634" y="354"/>
                  </a:lnTo>
                  <a:lnTo>
                    <a:pt x="639" y="354"/>
                  </a:lnTo>
                  <a:lnTo>
                    <a:pt x="644" y="359"/>
                  </a:lnTo>
                  <a:lnTo>
                    <a:pt x="650" y="359"/>
                  </a:lnTo>
                  <a:lnTo>
                    <a:pt x="655" y="365"/>
                  </a:lnTo>
                  <a:lnTo>
                    <a:pt x="660" y="370"/>
                  </a:lnTo>
                  <a:lnTo>
                    <a:pt x="665" y="370"/>
                  </a:lnTo>
                  <a:lnTo>
                    <a:pt x="671" y="375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19" name="Freeform 155"/>
            <p:cNvSpPr>
              <a:spLocks/>
            </p:cNvSpPr>
            <p:nvPr/>
          </p:nvSpPr>
          <p:spPr bwMode="auto">
            <a:xfrm>
              <a:off x="2990" y="3943"/>
              <a:ext cx="608" cy="58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26" y="11"/>
                </a:cxn>
                <a:cxn ang="0">
                  <a:pos x="42" y="21"/>
                </a:cxn>
                <a:cxn ang="0">
                  <a:pos x="58" y="27"/>
                </a:cxn>
                <a:cxn ang="0">
                  <a:pos x="74" y="37"/>
                </a:cxn>
                <a:cxn ang="0">
                  <a:pos x="89" y="42"/>
                </a:cxn>
                <a:cxn ang="0">
                  <a:pos x="105" y="48"/>
                </a:cxn>
                <a:cxn ang="0">
                  <a:pos x="121" y="53"/>
                </a:cxn>
                <a:cxn ang="0">
                  <a:pos x="137" y="58"/>
                </a:cxn>
                <a:cxn ang="0">
                  <a:pos x="153" y="63"/>
                </a:cxn>
                <a:cxn ang="0">
                  <a:pos x="169" y="69"/>
                </a:cxn>
                <a:cxn ang="0">
                  <a:pos x="184" y="69"/>
                </a:cxn>
                <a:cxn ang="0">
                  <a:pos x="200" y="74"/>
                </a:cxn>
                <a:cxn ang="0">
                  <a:pos x="216" y="79"/>
                </a:cxn>
                <a:cxn ang="0">
                  <a:pos x="232" y="79"/>
                </a:cxn>
                <a:cxn ang="0">
                  <a:pos x="248" y="85"/>
                </a:cxn>
                <a:cxn ang="0">
                  <a:pos x="264" y="85"/>
                </a:cxn>
                <a:cxn ang="0">
                  <a:pos x="279" y="90"/>
                </a:cxn>
                <a:cxn ang="0">
                  <a:pos x="295" y="90"/>
                </a:cxn>
                <a:cxn ang="0">
                  <a:pos x="311" y="90"/>
                </a:cxn>
                <a:cxn ang="0">
                  <a:pos x="327" y="90"/>
                </a:cxn>
                <a:cxn ang="0">
                  <a:pos x="343" y="95"/>
                </a:cxn>
                <a:cxn ang="0">
                  <a:pos x="359" y="95"/>
                </a:cxn>
                <a:cxn ang="0">
                  <a:pos x="374" y="95"/>
                </a:cxn>
                <a:cxn ang="0">
                  <a:pos x="390" y="95"/>
                </a:cxn>
                <a:cxn ang="0">
                  <a:pos x="406" y="95"/>
                </a:cxn>
                <a:cxn ang="0">
                  <a:pos x="422" y="95"/>
                </a:cxn>
                <a:cxn ang="0">
                  <a:pos x="438" y="95"/>
                </a:cxn>
                <a:cxn ang="0">
                  <a:pos x="454" y="95"/>
                </a:cxn>
                <a:cxn ang="0">
                  <a:pos x="469" y="95"/>
                </a:cxn>
                <a:cxn ang="0">
                  <a:pos x="485" y="95"/>
                </a:cxn>
                <a:cxn ang="0">
                  <a:pos x="501" y="95"/>
                </a:cxn>
                <a:cxn ang="0">
                  <a:pos x="517" y="95"/>
                </a:cxn>
                <a:cxn ang="0">
                  <a:pos x="533" y="95"/>
                </a:cxn>
                <a:cxn ang="0">
                  <a:pos x="549" y="95"/>
                </a:cxn>
                <a:cxn ang="0">
                  <a:pos x="564" y="95"/>
                </a:cxn>
                <a:cxn ang="0">
                  <a:pos x="580" y="95"/>
                </a:cxn>
                <a:cxn ang="0">
                  <a:pos x="596" y="95"/>
                </a:cxn>
                <a:cxn ang="0">
                  <a:pos x="612" y="95"/>
                </a:cxn>
                <a:cxn ang="0">
                  <a:pos x="628" y="95"/>
                </a:cxn>
                <a:cxn ang="0">
                  <a:pos x="644" y="95"/>
                </a:cxn>
                <a:cxn ang="0">
                  <a:pos x="660" y="95"/>
                </a:cxn>
              </a:cxnLst>
              <a:rect l="0" t="0" r="r" b="b"/>
              <a:pathLst>
                <a:path w="670" h="95">
                  <a:moveTo>
                    <a:pt x="0" y="0"/>
                  </a:moveTo>
                  <a:lnTo>
                    <a:pt x="5" y="0"/>
                  </a:lnTo>
                  <a:lnTo>
                    <a:pt x="10" y="5"/>
                  </a:lnTo>
                  <a:lnTo>
                    <a:pt x="16" y="5"/>
                  </a:lnTo>
                  <a:lnTo>
                    <a:pt x="21" y="11"/>
                  </a:lnTo>
                  <a:lnTo>
                    <a:pt x="26" y="11"/>
                  </a:lnTo>
                  <a:lnTo>
                    <a:pt x="31" y="16"/>
                  </a:lnTo>
                  <a:lnTo>
                    <a:pt x="37" y="16"/>
                  </a:lnTo>
                  <a:lnTo>
                    <a:pt x="42" y="21"/>
                  </a:lnTo>
                  <a:lnTo>
                    <a:pt x="47" y="21"/>
                  </a:lnTo>
                  <a:lnTo>
                    <a:pt x="52" y="27"/>
                  </a:lnTo>
                  <a:lnTo>
                    <a:pt x="58" y="27"/>
                  </a:lnTo>
                  <a:lnTo>
                    <a:pt x="63" y="32"/>
                  </a:lnTo>
                  <a:lnTo>
                    <a:pt x="68" y="32"/>
                  </a:lnTo>
                  <a:lnTo>
                    <a:pt x="74" y="37"/>
                  </a:lnTo>
                  <a:lnTo>
                    <a:pt x="79" y="37"/>
                  </a:lnTo>
                  <a:lnTo>
                    <a:pt x="84" y="37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0" y="48"/>
                  </a:lnTo>
                  <a:lnTo>
                    <a:pt x="105" y="48"/>
                  </a:lnTo>
                  <a:lnTo>
                    <a:pt x="111" y="48"/>
                  </a:lnTo>
                  <a:lnTo>
                    <a:pt x="116" y="53"/>
                  </a:lnTo>
                  <a:lnTo>
                    <a:pt x="121" y="53"/>
                  </a:lnTo>
                  <a:lnTo>
                    <a:pt x="126" y="53"/>
                  </a:lnTo>
                  <a:lnTo>
                    <a:pt x="132" y="58"/>
                  </a:lnTo>
                  <a:lnTo>
                    <a:pt x="137" y="58"/>
                  </a:lnTo>
                  <a:lnTo>
                    <a:pt x="142" y="58"/>
                  </a:lnTo>
                  <a:lnTo>
                    <a:pt x="147" y="58"/>
                  </a:lnTo>
                  <a:lnTo>
                    <a:pt x="153" y="63"/>
                  </a:lnTo>
                  <a:lnTo>
                    <a:pt x="158" y="63"/>
                  </a:lnTo>
                  <a:lnTo>
                    <a:pt x="163" y="63"/>
                  </a:lnTo>
                  <a:lnTo>
                    <a:pt x="169" y="69"/>
                  </a:lnTo>
                  <a:lnTo>
                    <a:pt x="174" y="69"/>
                  </a:lnTo>
                  <a:lnTo>
                    <a:pt x="179" y="69"/>
                  </a:lnTo>
                  <a:lnTo>
                    <a:pt x="184" y="69"/>
                  </a:lnTo>
                  <a:lnTo>
                    <a:pt x="190" y="74"/>
                  </a:lnTo>
                  <a:lnTo>
                    <a:pt x="195" y="74"/>
                  </a:lnTo>
                  <a:lnTo>
                    <a:pt x="200" y="74"/>
                  </a:lnTo>
                  <a:lnTo>
                    <a:pt x="206" y="74"/>
                  </a:lnTo>
                  <a:lnTo>
                    <a:pt x="211" y="74"/>
                  </a:lnTo>
                  <a:lnTo>
                    <a:pt x="216" y="79"/>
                  </a:lnTo>
                  <a:lnTo>
                    <a:pt x="221" y="79"/>
                  </a:lnTo>
                  <a:lnTo>
                    <a:pt x="227" y="79"/>
                  </a:lnTo>
                  <a:lnTo>
                    <a:pt x="232" y="79"/>
                  </a:lnTo>
                  <a:lnTo>
                    <a:pt x="237" y="79"/>
                  </a:lnTo>
                  <a:lnTo>
                    <a:pt x="242" y="85"/>
                  </a:lnTo>
                  <a:lnTo>
                    <a:pt x="248" y="85"/>
                  </a:lnTo>
                  <a:lnTo>
                    <a:pt x="253" y="85"/>
                  </a:lnTo>
                  <a:lnTo>
                    <a:pt x="258" y="85"/>
                  </a:lnTo>
                  <a:lnTo>
                    <a:pt x="264" y="85"/>
                  </a:lnTo>
                  <a:lnTo>
                    <a:pt x="269" y="85"/>
                  </a:lnTo>
                  <a:lnTo>
                    <a:pt x="274" y="85"/>
                  </a:lnTo>
                  <a:lnTo>
                    <a:pt x="279" y="90"/>
                  </a:lnTo>
                  <a:lnTo>
                    <a:pt x="285" y="90"/>
                  </a:lnTo>
                  <a:lnTo>
                    <a:pt x="290" y="90"/>
                  </a:lnTo>
                  <a:lnTo>
                    <a:pt x="295" y="90"/>
                  </a:lnTo>
                  <a:lnTo>
                    <a:pt x="301" y="90"/>
                  </a:lnTo>
                  <a:lnTo>
                    <a:pt x="306" y="90"/>
                  </a:lnTo>
                  <a:lnTo>
                    <a:pt x="311" y="90"/>
                  </a:lnTo>
                  <a:lnTo>
                    <a:pt x="316" y="90"/>
                  </a:lnTo>
                  <a:lnTo>
                    <a:pt x="322" y="90"/>
                  </a:lnTo>
                  <a:lnTo>
                    <a:pt x="327" y="90"/>
                  </a:lnTo>
                  <a:lnTo>
                    <a:pt x="332" y="90"/>
                  </a:lnTo>
                  <a:lnTo>
                    <a:pt x="338" y="95"/>
                  </a:lnTo>
                  <a:lnTo>
                    <a:pt x="343" y="95"/>
                  </a:lnTo>
                  <a:lnTo>
                    <a:pt x="348" y="95"/>
                  </a:lnTo>
                  <a:lnTo>
                    <a:pt x="353" y="95"/>
                  </a:lnTo>
                  <a:lnTo>
                    <a:pt x="359" y="95"/>
                  </a:lnTo>
                  <a:lnTo>
                    <a:pt x="364" y="95"/>
                  </a:lnTo>
                  <a:lnTo>
                    <a:pt x="369" y="95"/>
                  </a:lnTo>
                  <a:lnTo>
                    <a:pt x="374" y="95"/>
                  </a:lnTo>
                  <a:lnTo>
                    <a:pt x="380" y="95"/>
                  </a:lnTo>
                  <a:lnTo>
                    <a:pt x="385" y="95"/>
                  </a:lnTo>
                  <a:lnTo>
                    <a:pt x="390" y="95"/>
                  </a:lnTo>
                  <a:lnTo>
                    <a:pt x="396" y="95"/>
                  </a:lnTo>
                  <a:lnTo>
                    <a:pt x="401" y="95"/>
                  </a:lnTo>
                  <a:lnTo>
                    <a:pt x="406" y="95"/>
                  </a:lnTo>
                  <a:lnTo>
                    <a:pt x="411" y="95"/>
                  </a:lnTo>
                  <a:lnTo>
                    <a:pt x="417" y="95"/>
                  </a:lnTo>
                  <a:lnTo>
                    <a:pt x="422" y="95"/>
                  </a:lnTo>
                  <a:lnTo>
                    <a:pt x="427" y="95"/>
                  </a:lnTo>
                  <a:lnTo>
                    <a:pt x="433" y="95"/>
                  </a:lnTo>
                  <a:lnTo>
                    <a:pt x="438" y="95"/>
                  </a:lnTo>
                  <a:lnTo>
                    <a:pt x="443" y="95"/>
                  </a:lnTo>
                  <a:lnTo>
                    <a:pt x="448" y="95"/>
                  </a:lnTo>
                  <a:lnTo>
                    <a:pt x="454" y="95"/>
                  </a:lnTo>
                  <a:lnTo>
                    <a:pt x="459" y="95"/>
                  </a:lnTo>
                  <a:lnTo>
                    <a:pt x="464" y="95"/>
                  </a:lnTo>
                  <a:lnTo>
                    <a:pt x="469" y="95"/>
                  </a:lnTo>
                  <a:lnTo>
                    <a:pt x="475" y="95"/>
                  </a:lnTo>
                  <a:lnTo>
                    <a:pt x="480" y="95"/>
                  </a:lnTo>
                  <a:lnTo>
                    <a:pt x="485" y="95"/>
                  </a:lnTo>
                  <a:lnTo>
                    <a:pt x="491" y="95"/>
                  </a:lnTo>
                  <a:lnTo>
                    <a:pt x="496" y="95"/>
                  </a:lnTo>
                  <a:lnTo>
                    <a:pt x="501" y="95"/>
                  </a:lnTo>
                  <a:lnTo>
                    <a:pt x="506" y="95"/>
                  </a:lnTo>
                  <a:lnTo>
                    <a:pt x="512" y="95"/>
                  </a:lnTo>
                  <a:lnTo>
                    <a:pt x="517" y="95"/>
                  </a:lnTo>
                  <a:lnTo>
                    <a:pt x="522" y="95"/>
                  </a:lnTo>
                  <a:lnTo>
                    <a:pt x="528" y="95"/>
                  </a:lnTo>
                  <a:lnTo>
                    <a:pt x="533" y="95"/>
                  </a:lnTo>
                  <a:lnTo>
                    <a:pt x="538" y="95"/>
                  </a:lnTo>
                  <a:lnTo>
                    <a:pt x="543" y="95"/>
                  </a:lnTo>
                  <a:lnTo>
                    <a:pt x="549" y="95"/>
                  </a:lnTo>
                  <a:lnTo>
                    <a:pt x="554" y="95"/>
                  </a:lnTo>
                  <a:lnTo>
                    <a:pt x="559" y="95"/>
                  </a:lnTo>
                  <a:lnTo>
                    <a:pt x="564" y="95"/>
                  </a:lnTo>
                  <a:lnTo>
                    <a:pt x="570" y="95"/>
                  </a:lnTo>
                  <a:lnTo>
                    <a:pt x="575" y="95"/>
                  </a:lnTo>
                  <a:lnTo>
                    <a:pt x="580" y="95"/>
                  </a:lnTo>
                  <a:lnTo>
                    <a:pt x="586" y="95"/>
                  </a:lnTo>
                  <a:lnTo>
                    <a:pt x="591" y="95"/>
                  </a:lnTo>
                  <a:lnTo>
                    <a:pt x="596" y="95"/>
                  </a:lnTo>
                  <a:lnTo>
                    <a:pt x="601" y="95"/>
                  </a:lnTo>
                  <a:lnTo>
                    <a:pt x="607" y="95"/>
                  </a:lnTo>
                  <a:lnTo>
                    <a:pt x="612" y="95"/>
                  </a:lnTo>
                  <a:lnTo>
                    <a:pt x="617" y="95"/>
                  </a:lnTo>
                  <a:lnTo>
                    <a:pt x="623" y="95"/>
                  </a:lnTo>
                  <a:lnTo>
                    <a:pt x="628" y="95"/>
                  </a:lnTo>
                  <a:lnTo>
                    <a:pt x="633" y="95"/>
                  </a:lnTo>
                  <a:lnTo>
                    <a:pt x="638" y="95"/>
                  </a:lnTo>
                  <a:lnTo>
                    <a:pt x="644" y="95"/>
                  </a:lnTo>
                  <a:lnTo>
                    <a:pt x="649" y="95"/>
                  </a:lnTo>
                  <a:lnTo>
                    <a:pt x="654" y="95"/>
                  </a:lnTo>
                  <a:lnTo>
                    <a:pt x="660" y="95"/>
                  </a:lnTo>
                  <a:lnTo>
                    <a:pt x="665" y="95"/>
                  </a:lnTo>
                  <a:lnTo>
                    <a:pt x="670" y="95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0" name="Freeform 156"/>
            <p:cNvSpPr>
              <a:spLocks/>
            </p:cNvSpPr>
            <p:nvPr/>
          </p:nvSpPr>
          <p:spPr bwMode="auto">
            <a:xfrm>
              <a:off x="3598" y="3982"/>
              <a:ext cx="608" cy="19"/>
            </a:xfrm>
            <a:custGeom>
              <a:avLst/>
              <a:gdLst/>
              <a:ahLst/>
              <a:cxnLst>
                <a:cxn ang="0">
                  <a:pos x="11" y="32"/>
                </a:cxn>
                <a:cxn ang="0">
                  <a:pos x="26" y="32"/>
                </a:cxn>
                <a:cxn ang="0">
                  <a:pos x="42" y="32"/>
                </a:cxn>
                <a:cxn ang="0">
                  <a:pos x="58" y="32"/>
                </a:cxn>
                <a:cxn ang="0">
                  <a:pos x="74" y="32"/>
                </a:cxn>
                <a:cxn ang="0">
                  <a:pos x="90" y="32"/>
                </a:cxn>
                <a:cxn ang="0">
                  <a:pos x="106" y="32"/>
                </a:cxn>
                <a:cxn ang="0">
                  <a:pos x="121" y="32"/>
                </a:cxn>
                <a:cxn ang="0">
                  <a:pos x="137" y="32"/>
                </a:cxn>
                <a:cxn ang="0">
                  <a:pos x="153" y="32"/>
                </a:cxn>
                <a:cxn ang="0">
                  <a:pos x="169" y="32"/>
                </a:cxn>
                <a:cxn ang="0">
                  <a:pos x="185" y="32"/>
                </a:cxn>
                <a:cxn ang="0">
                  <a:pos x="201" y="32"/>
                </a:cxn>
                <a:cxn ang="0">
                  <a:pos x="216" y="32"/>
                </a:cxn>
                <a:cxn ang="0">
                  <a:pos x="232" y="32"/>
                </a:cxn>
                <a:cxn ang="0">
                  <a:pos x="248" y="32"/>
                </a:cxn>
                <a:cxn ang="0">
                  <a:pos x="264" y="32"/>
                </a:cxn>
                <a:cxn ang="0">
                  <a:pos x="280" y="32"/>
                </a:cxn>
                <a:cxn ang="0">
                  <a:pos x="296" y="32"/>
                </a:cxn>
                <a:cxn ang="0">
                  <a:pos x="312" y="27"/>
                </a:cxn>
                <a:cxn ang="0">
                  <a:pos x="327" y="27"/>
                </a:cxn>
                <a:cxn ang="0">
                  <a:pos x="343" y="27"/>
                </a:cxn>
                <a:cxn ang="0">
                  <a:pos x="359" y="27"/>
                </a:cxn>
                <a:cxn ang="0">
                  <a:pos x="375" y="27"/>
                </a:cxn>
                <a:cxn ang="0">
                  <a:pos x="391" y="27"/>
                </a:cxn>
                <a:cxn ang="0">
                  <a:pos x="407" y="22"/>
                </a:cxn>
                <a:cxn ang="0">
                  <a:pos x="422" y="22"/>
                </a:cxn>
                <a:cxn ang="0">
                  <a:pos x="438" y="22"/>
                </a:cxn>
                <a:cxn ang="0">
                  <a:pos x="454" y="22"/>
                </a:cxn>
                <a:cxn ang="0">
                  <a:pos x="470" y="16"/>
                </a:cxn>
                <a:cxn ang="0">
                  <a:pos x="486" y="16"/>
                </a:cxn>
                <a:cxn ang="0">
                  <a:pos x="502" y="16"/>
                </a:cxn>
                <a:cxn ang="0">
                  <a:pos x="517" y="16"/>
                </a:cxn>
                <a:cxn ang="0">
                  <a:pos x="533" y="11"/>
                </a:cxn>
                <a:cxn ang="0">
                  <a:pos x="549" y="11"/>
                </a:cxn>
                <a:cxn ang="0">
                  <a:pos x="565" y="11"/>
                </a:cxn>
                <a:cxn ang="0">
                  <a:pos x="581" y="11"/>
                </a:cxn>
                <a:cxn ang="0">
                  <a:pos x="597" y="6"/>
                </a:cxn>
                <a:cxn ang="0">
                  <a:pos x="612" y="6"/>
                </a:cxn>
                <a:cxn ang="0">
                  <a:pos x="628" y="6"/>
                </a:cxn>
                <a:cxn ang="0">
                  <a:pos x="644" y="6"/>
                </a:cxn>
                <a:cxn ang="0">
                  <a:pos x="660" y="0"/>
                </a:cxn>
              </a:cxnLst>
              <a:rect l="0" t="0" r="r" b="b"/>
              <a:pathLst>
                <a:path w="670" h="32">
                  <a:moveTo>
                    <a:pt x="0" y="32"/>
                  </a:moveTo>
                  <a:lnTo>
                    <a:pt x="5" y="32"/>
                  </a:lnTo>
                  <a:lnTo>
                    <a:pt x="11" y="32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6" y="32"/>
                  </a:lnTo>
                  <a:lnTo>
                    <a:pt x="32" y="32"/>
                  </a:lnTo>
                  <a:lnTo>
                    <a:pt x="37" y="32"/>
                  </a:lnTo>
                  <a:lnTo>
                    <a:pt x="42" y="32"/>
                  </a:lnTo>
                  <a:lnTo>
                    <a:pt x="48" y="32"/>
                  </a:lnTo>
                  <a:lnTo>
                    <a:pt x="53" y="32"/>
                  </a:lnTo>
                  <a:lnTo>
                    <a:pt x="58" y="32"/>
                  </a:lnTo>
                  <a:lnTo>
                    <a:pt x="63" y="32"/>
                  </a:lnTo>
                  <a:lnTo>
                    <a:pt x="69" y="32"/>
                  </a:lnTo>
                  <a:lnTo>
                    <a:pt x="74" y="32"/>
                  </a:lnTo>
                  <a:lnTo>
                    <a:pt x="79" y="32"/>
                  </a:lnTo>
                  <a:lnTo>
                    <a:pt x="85" y="32"/>
                  </a:lnTo>
                  <a:lnTo>
                    <a:pt x="90" y="32"/>
                  </a:lnTo>
                  <a:lnTo>
                    <a:pt x="95" y="32"/>
                  </a:lnTo>
                  <a:lnTo>
                    <a:pt x="100" y="32"/>
                  </a:lnTo>
                  <a:lnTo>
                    <a:pt x="106" y="32"/>
                  </a:lnTo>
                  <a:lnTo>
                    <a:pt x="111" y="32"/>
                  </a:lnTo>
                  <a:lnTo>
                    <a:pt x="116" y="32"/>
                  </a:lnTo>
                  <a:lnTo>
                    <a:pt x="121" y="32"/>
                  </a:lnTo>
                  <a:lnTo>
                    <a:pt x="127" y="32"/>
                  </a:lnTo>
                  <a:lnTo>
                    <a:pt x="132" y="32"/>
                  </a:lnTo>
                  <a:lnTo>
                    <a:pt x="137" y="32"/>
                  </a:lnTo>
                  <a:lnTo>
                    <a:pt x="143" y="32"/>
                  </a:lnTo>
                  <a:lnTo>
                    <a:pt x="148" y="32"/>
                  </a:lnTo>
                  <a:lnTo>
                    <a:pt x="153" y="32"/>
                  </a:lnTo>
                  <a:lnTo>
                    <a:pt x="158" y="32"/>
                  </a:lnTo>
                  <a:lnTo>
                    <a:pt x="164" y="32"/>
                  </a:lnTo>
                  <a:lnTo>
                    <a:pt x="169" y="32"/>
                  </a:lnTo>
                  <a:lnTo>
                    <a:pt x="174" y="32"/>
                  </a:lnTo>
                  <a:lnTo>
                    <a:pt x="180" y="32"/>
                  </a:lnTo>
                  <a:lnTo>
                    <a:pt x="185" y="32"/>
                  </a:lnTo>
                  <a:lnTo>
                    <a:pt x="190" y="32"/>
                  </a:lnTo>
                  <a:lnTo>
                    <a:pt x="195" y="32"/>
                  </a:lnTo>
                  <a:lnTo>
                    <a:pt x="201" y="32"/>
                  </a:lnTo>
                  <a:lnTo>
                    <a:pt x="206" y="32"/>
                  </a:lnTo>
                  <a:lnTo>
                    <a:pt x="211" y="32"/>
                  </a:lnTo>
                  <a:lnTo>
                    <a:pt x="216" y="32"/>
                  </a:lnTo>
                  <a:lnTo>
                    <a:pt x="222" y="32"/>
                  </a:lnTo>
                  <a:lnTo>
                    <a:pt x="227" y="32"/>
                  </a:lnTo>
                  <a:lnTo>
                    <a:pt x="232" y="32"/>
                  </a:lnTo>
                  <a:lnTo>
                    <a:pt x="238" y="32"/>
                  </a:lnTo>
                  <a:lnTo>
                    <a:pt x="243" y="32"/>
                  </a:lnTo>
                  <a:lnTo>
                    <a:pt x="248" y="32"/>
                  </a:lnTo>
                  <a:lnTo>
                    <a:pt x="253" y="32"/>
                  </a:lnTo>
                  <a:lnTo>
                    <a:pt x="259" y="32"/>
                  </a:lnTo>
                  <a:lnTo>
                    <a:pt x="264" y="32"/>
                  </a:lnTo>
                  <a:lnTo>
                    <a:pt x="269" y="32"/>
                  </a:lnTo>
                  <a:lnTo>
                    <a:pt x="275" y="32"/>
                  </a:lnTo>
                  <a:lnTo>
                    <a:pt x="280" y="32"/>
                  </a:lnTo>
                  <a:lnTo>
                    <a:pt x="285" y="32"/>
                  </a:lnTo>
                  <a:lnTo>
                    <a:pt x="290" y="32"/>
                  </a:lnTo>
                  <a:lnTo>
                    <a:pt x="296" y="32"/>
                  </a:lnTo>
                  <a:lnTo>
                    <a:pt x="301" y="32"/>
                  </a:lnTo>
                  <a:lnTo>
                    <a:pt x="306" y="32"/>
                  </a:lnTo>
                  <a:lnTo>
                    <a:pt x="312" y="27"/>
                  </a:lnTo>
                  <a:lnTo>
                    <a:pt x="317" y="27"/>
                  </a:lnTo>
                  <a:lnTo>
                    <a:pt x="322" y="27"/>
                  </a:lnTo>
                  <a:lnTo>
                    <a:pt x="327" y="27"/>
                  </a:lnTo>
                  <a:lnTo>
                    <a:pt x="333" y="27"/>
                  </a:lnTo>
                  <a:lnTo>
                    <a:pt x="338" y="27"/>
                  </a:lnTo>
                  <a:lnTo>
                    <a:pt x="343" y="27"/>
                  </a:lnTo>
                  <a:lnTo>
                    <a:pt x="348" y="27"/>
                  </a:lnTo>
                  <a:lnTo>
                    <a:pt x="354" y="27"/>
                  </a:lnTo>
                  <a:lnTo>
                    <a:pt x="359" y="27"/>
                  </a:lnTo>
                  <a:lnTo>
                    <a:pt x="364" y="27"/>
                  </a:lnTo>
                  <a:lnTo>
                    <a:pt x="370" y="27"/>
                  </a:lnTo>
                  <a:lnTo>
                    <a:pt x="375" y="27"/>
                  </a:lnTo>
                  <a:lnTo>
                    <a:pt x="380" y="27"/>
                  </a:lnTo>
                  <a:lnTo>
                    <a:pt x="385" y="27"/>
                  </a:lnTo>
                  <a:lnTo>
                    <a:pt x="391" y="27"/>
                  </a:lnTo>
                  <a:lnTo>
                    <a:pt x="396" y="27"/>
                  </a:lnTo>
                  <a:lnTo>
                    <a:pt x="401" y="22"/>
                  </a:lnTo>
                  <a:lnTo>
                    <a:pt x="407" y="22"/>
                  </a:lnTo>
                  <a:lnTo>
                    <a:pt x="412" y="22"/>
                  </a:lnTo>
                  <a:lnTo>
                    <a:pt x="417" y="22"/>
                  </a:lnTo>
                  <a:lnTo>
                    <a:pt x="422" y="22"/>
                  </a:lnTo>
                  <a:lnTo>
                    <a:pt x="428" y="22"/>
                  </a:lnTo>
                  <a:lnTo>
                    <a:pt x="433" y="22"/>
                  </a:lnTo>
                  <a:lnTo>
                    <a:pt x="438" y="22"/>
                  </a:lnTo>
                  <a:lnTo>
                    <a:pt x="443" y="22"/>
                  </a:lnTo>
                  <a:lnTo>
                    <a:pt x="449" y="22"/>
                  </a:lnTo>
                  <a:lnTo>
                    <a:pt x="454" y="22"/>
                  </a:lnTo>
                  <a:lnTo>
                    <a:pt x="459" y="22"/>
                  </a:lnTo>
                  <a:lnTo>
                    <a:pt x="465" y="22"/>
                  </a:lnTo>
                  <a:lnTo>
                    <a:pt x="470" y="16"/>
                  </a:lnTo>
                  <a:lnTo>
                    <a:pt x="475" y="16"/>
                  </a:lnTo>
                  <a:lnTo>
                    <a:pt x="480" y="16"/>
                  </a:lnTo>
                  <a:lnTo>
                    <a:pt x="486" y="16"/>
                  </a:lnTo>
                  <a:lnTo>
                    <a:pt x="491" y="16"/>
                  </a:lnTo>
                  <a:lnTo>
                    <a:pt x="496" y="16"/>
                  </a:lnTo>
                  <a:lnTo>
                    <a:pt x="502" y="16"/>
                  </a:lnTo>
                  <a:lnTo>
                    <a:pt x="507" y="16"/>
                  </a:lnTo>
                  <a:lnTo>
                    <a:pt x="512" y="16"/>
                  </a:lnTo>
                  <a:lnTo>
                    <a:pt x="517" y="16"/>
                  </a:lnTo>
                  <a:lnTo>
                    <a:pt x="523" y="16"/>
                  </a:lnTo>
                  <a:lnTo>
                    <a:pt x="528" y="16"/>
                  </a:lnTo>
                  <a:lnTo>
                    <a:pt x="533" y="11"/>
                  </a:lnTo>
                  <a:lnTo>
                    <a:pt x="538" y="11"/>
                  </a:lnTo>
                  <a:lnTo>
                    <a:pt x="544" y="11"/>
                  </a:lnTo>
                  <a:lnTo>
                    <a:pt x="549" y="11"/>
                  </a:lnTo>
                  <a:lnTo>
                    <a:pt x="554" y="11"/>
                  </a:lnTo>
                  <a:lnTo>
                    <a:pt x="560" y="11"/>
                  </a:lnTo>
                  <a:lnTo>
                    <a:pt x="565" y="11"/>
                  </a:lnTo>
                  <a:lnTo>
                    <a:pt x="570" y="11"/>
                  </a:lnTo>
                  <a:lnTo>
                    <a:pt x="575" y="11"/>
                  </a:lnTo>
                  <a:lnTo>
                    <a:pt x="581" y="11"/>
                  </a:lnTo>
                  <a:lnTo>
                    <a:pt x="586" y="11"/>
                  </a:lnTo>
                  <a:lnTo>
                    <a:pt x="591" y="6"/>
                  </a:lnTo>
                  <a:lnTo>
                    <a:pt x="597" y="6"/>
                  </a:lnTo>
                  <a:lnTo>
                    <a:pt x="602" y="6"/>
                  </a:lnTo>
                  <a:lnTo>
                    <a:pt x="607" y="6"/>
                  </a:lnTo>
                  <a:lnTo>
                    <a:pt x="612" y="6"/>
                  </a:lnTo>
                  <a:lnTo>
                    <a:pt x="618" y="6"/>
                  </a:lnTo>
                  <a:lnTo>
                    <a:pt x="623" y="6"/>
                  </a:lnTo>
                  <a:lnTo>
                    <a:pt x="628" y="6"/>
                  </a:lnTo>
                  <a:lnTo>
                    <a:pt x="633" y="6"/>
                  </a:lnTo>
                  <a:lnTo>
                    <a:pt x="639" y="6"/>
                  </a:lnTo>
                  <a:lnTo>
                    <a:pt x="644" y="6"/>
                  </a:lnTo>
                  <a:lnTo>
                    <a:pt x="649" y="0"/>
                  </a:lnTo>
                  <a:lnTo>
                    <a:pt x="655" y="0"/>
                  </a:lnTo>
                  <a:lnTo>
                    <a:pt x="660" y="0"/>
                  </a:lnTo>
                  <a:lnTo>
                    <a:pt x="665" y="0"/>
                  </a:lnTo>
                  <a:lnTo>
                    <a:pt x="67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1" name="Freeform 157"/>
            <p:cNvSpPr>
              <a:spLocks/>
            </p:cNvSpPr>
            <p:nvPr/>
          </p:nvSpPr>
          <p:spPr bwMode="auto">
            <a:xfrm>
              <a:off x="4206" y="3979"/>
              <a:ext cx="302" cy="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16" y="5"/>
                </a:cxn>
                <a:cxn ang="0">
                  <a:pos x="27" y="5"/>
                </a:cxn>
                <a:cxn ang="0">
                  <a:pos x="37" y="5"/>
                </a:cxn>
                <a:cxn ang="0">
                  <a:pos x="48" y="5"/>
                </a:cxn>
                <a:cxn ang="0">
                  <a:pos x="59" y="0"/>
                </a:cxn>
                <a:cxn ang="0">
                  <a:pos x="69" y="0"/>
                </a:cxn>
                <a:cxn ang="0">
                  <a:pos x="80" y="0"/>
                </a:cxn>
                <a:cxn ang="0">
                  <a:pos x="90" y="0"/>
                </a:cxn>
                <a:cxn ang="0">
                  <a:pos x="101" y="0"/>
                </a:cxn>
                <a:cxn ang="0">
                  <a:pos x="111" y="0"/>
                </a:cxn>
                <a:cxn ang="0">
                  <a:pos x="122" y="0"/>
                </a:cxn>
                <a:cxn ang="0">
                  <a:pos x="132" y="0"/>
                </a:cxn>
                <a:cxn ang="0">
                  <a:pos x="143" y="0"/>
                </a:cxn>
                <a:cxn ang="0">
                  <a:pos x="154" y="0"/>
                </a:cxn>
                <a:cxn ang="0">
                  <a:pos x="164" y="0"/>
                </a:cxn>
                <a:cxn ang="0">
                  <a:pos x="175" y="0"/>
                </a:cxn>
                <a:cxn ang="0">
                  <a:pos x="185" y="0"/>
                </a:cxn>
                <a:cxn ang="0">
                  <a:pos x="196" y="0"/>
                </a:cxn>
                <a:cxn ang="0">
                  <a:pos x="206" y="0"/>
                </a:cxn>
                <a:cxn ang="0">
                  <a:pos x="217" y="0"/>
                </a:cxn>
                <a:cxn ang="0">
                  <a:pos x="227" y="0"/>
                </a:cxn>
                <a:cxn ang="0">
                  <a:pos x="238" y="0"/>
                </a:cxn>
                <a:cxn ang="0">
                  <a:pos x="249" y="0"/>
                </a:cxn>
                <a:cxn ang="0">
                  <a:pos x="259" y="0"/>
                </a:cxn>
                <a:cxn ang="0">
                  <a:pos x="270" y="0"/>
                </a:cxn>
                <a:cxn ang="0">
                  <a:pos x="280" y="0"/>
                </a:cxn>
                <a:cxn ang="0">
                  <a:pos x="291" y="0"/>
                </a:cxn>
                <a:cxn ang="0">
                  <a:pos x="301" y="0"/>
                </a:cxn>
                <a:cxn ang="0">
                  <a:pos x="312" y="0"/>
                </a:cxn>
                <a:cxn ang="0">
                  <a:pos x="322" y="0"/>
                </a:cxn>
                <a:cxn ang="0">
                  <a:pos x="333" y="0"/>
                </a:cxn>
              </a:cxnLst>
              <a:rect l="0" t="0" r="r" b="b"/>
              <a:pathLst>
                <a:path w="333" h="5">
                  <a:moveTo>
                    <a:pt x="0" y="5"/>
                  </a:moveTo>
                  <a:lnTo>
                    <a:pt x="6" y="5"/>
                  </a:lnTo>
                  <a:lnTo>
                    <a:pt x="11" y="5"/>
                  </a:lnTo>
                  <a:lnTo>
                    <a:pt x="16" y="5"/>
                  </a:lnTo>
                  <a:lnTo>
                    <a:pt x="22" y="5"/>
                  </a:lnTo>
                  <a:lnTo>
                    <a:pt x="27" y="5"/>
                  </a:lnTo>
                  <a:lnTo>
                    <a:pt x="32" y="5"/>
                  </a:lnTo>
                  <a:lnTo>
                    <a:pt x="37" y="5"/>
                  </a:lnTo>
                  <a:lnTo>
                    <a:pt x="43" y="5"/>
                  </a:lnTo>
                  <a:lnTo>
                    <a:pt x="48" y="5"/>
                  </a:lnTo>
                  <a:lnTo>
                    <a:pt x="53" y="5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17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4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69" y="0"/>
                  </a:lnTo>
                  <a:lnTo>
                    <a:pt x="175" y="0"/>
                  </a:lnTo>
                  <a:lnTo>
                    <a:pt x="180" y="0"/>
                  </a:lnTo>
                  <a:lnTo>
                    <a:pt x="185" y="0"/>
                  </a:lnTo>
                  <a:lnTo>
                    <a:pt x="190" y="0"/>
                  </a:lnTo>
                  <a:lnTo>
                    <a:pt x="196" y="0"/>
                  </a:lnTo>
                  <a:lnTo>
                    <a:pt x="201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7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9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5" y="0"/>
                  </a:lnTo>
                  <a:lnTo>
                    <a:pt x="291" y="0"/>
                  </a:lnTo>
                  <a:lnTo>
                    <a:pt x="296" y="0"/>
                  </a:lnTo>
                  <a:lnTo>
                    <a:pt x="301" y="0"/>
                  </a:lnTo>
                  <a:lnTo>
                    <a:pt x="307" y="0"/>
                  </a:lnTo>
                  <a:lnTo>
                    <a:pt x="312" y="0"/>
                  </a:lnTo>
                  <a:lnTo>
                    <a:pt x="317" y="0"/>
                  </a:lnTo>
                  <a:lnTo>
                    <a:pt x="322" y="0"/>
                  </a:lnTo>
                  <a:lnTo>
                    <a:pt x="328" y="0"/>
                  </a:lnTo>
                  <a:lnTo>
                    <a:pt x="333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2" name="Freeform 158"/>
            <p:cNvSpPr>
              <a:spLocks/>
            </p:cNvSpPr>
            <p:nvPr/>
          </p:nvSpPr>
          <p:spPr bwMode="auto">
            <a:xfrm>
              <a:off x="1774" y="2633"/>
              <a:ext cx="421" cy="1314"/>
            </a:xfrm>
            <a:custGeom>
              <a:avLst/>
              <a:gdLst/>
              <a:ahLst/>
              <a:cxnLst>
                <a:cxn ang="0">
                  <a:pos x="10" y="2159"/>
                </a:cxn>
                <a:cxn ang="0">
                  <a:pos x="26" y="2159"/>
                </a:cxn>
                <a:cxn ang="0">
                  <a:pos x="42" y="2159"/>
                </a:cxn>
                <a:cxn ang="0">
                  <a:pos x="58" y="2154"/>
                </a:cxn>
                <a:cxn ang="0">
                  <a:pos x="74" y="2149"/>
                </a:cxn>
                <a:cxn ang="0">
                  <a:pos x="90" y="2144"/>
                </a:cxn>
                <a:cxn ang="0">
                  <a:pos x="105" y="2133"/>
                </a:cxn>
                <a:cxn ang="0">
                  <a:pos x="121" y="2128"/>
                </a:cxn>
                <a:cxn ang="0">
                  <a:pos x="137" y="2112"/>
                </a:cxn>
                <a:cxn ang="0">
                  <a:pos x="153" y="2096"/>
                </a:cxn>
                <a:cxn ang="0">
                  <a:pos x="174" y="2075"/>
                </a:cxn>
                <a:cxn ang="0">
                  <a:pos x="179" y="2059"/>
                </a:cxn>
                <a:cxn ang="0">
                  <a:pos x="190" y="2043"/>
                </a:cxn>
                <a:cxn ang="0">
                  <a:pos x="200" y="2022"/>
                </a:cxn>
                <a:cxn ang="0">
                  <a:pos x="211" y="2001"/>
                </a:cxn>
                <a:cxn ang="0">
                  <a:pos x="216" y="1975"/>
                </a:cxn>
                <a:cxn ang="0">
                  <a:pos x="227" y="1948"/>
                </a:cxn>
                <a:cxn ang="0">
                  <a:pos x="237" y="1911"/>
                </a:cxn>
                <a:cxn ang="0">
                  <a:pos x="243" y="1869"/>
                </a:cxn>
                <a:cxn ang="0">
                  <a:pos x="253" y="1822"/>
                </a:cxn>
                <a:cxn ang="0">
                  <a:pos x="264" y="1758"/>
                </a:cxn>
                <a:cxn ang="0">
                  <a:pos x="274" y="1690"/>
                </a:cxn>
                <a:cxn ang="0">
                  <a:pos x="280" y="1600"/>
                </a:cxn>
                <a:cxn ang="0">
                  <a:pos x="290" y="1494"/>
                </a:cxn>
                <a:cxn ang="0">
                  <a:pos x="301" y="1367"/>
                </a:cxn>
                <a:cxn ang="0">
                  <a:pos x="306" y="1214"/>
                </a:cxn>
                <a:cxn ang="0">
                  <a:pos x="317" y="1024"/>
                </a:cxn>
                <a:cxn ang="0">
                  <a:pos x="327" y="808"/>
                </a:cxn>
                <a:cxn ang="0">
                  <a:pos x="338" y="570"/>
                </a:cxn>
                <a:cxn ang="0">
                  <a:pos x="343" y="333"/>
                </a:cxn>
                <a:cxn ang="0">
                  <a:pos x="354" y="132"/>
                </a:cxn>
                <a:cxn ang="0">
                  <a:pos x="369" y="0"/>
                </a:cxn>
                <a:cxn ang="0">
                  <a:pos x="375" y="37"/>
                </a:cxn>
                <a:cxn ang="0">
                  <a:pos x="385" y="185"/>
                </a:cxn>
                <a:cxn ang="0">
                  <a:pos x="391" y="401"/>
                </a:cxn>
                <a:cxn ang="0">
                  <a:pos x="401" y="644"/>
                </a:cxn>
                <a:cxn ang="0">
                  <a:pos x="412" y="876"/>
                </a:cxn>
                <a:cxn ang="0">
                  <a:pos x="422" y="1088"/>
                </a:cxn>
                <a:cxn ang="0">
                  <a:pos x="427" y="1262"/>
                </a:cxn>
                <a:cxn ang="0">
                  <a:pos x="438" y="1415"/>
                </a:cxn>
                <a:cxn ang="0">
                  <a:pos x="449" y="1536"/>
                </a:cxn>
                <a:cxn ang="0">
                  <a:pos x="454" y="1637"/>
                </a:cxn>
              </a:cxnLst>
              <a:rect l="0" t="0" r="r" b="b"/>
              <a:pathLst>
                <a:path w="464" h="2159">
                  <a:moveTo>
                    <a:pt x="0" y="2159"/>
                  </a:moveTo>
                  <a:lnTo>
                    <a:pt x="5" y="2159"/>
                  </a:lnTo>
                  <a:lnTo>
                    <a:pt x="10" y="2159"/>
                  </a:lnTo>
                  <a:lnTo>
                    <a:pt x="16" y="2159"/>
                  </a:lnTo>
                  <a:lnTo>
                    <a:pt x="21" y="2159"/>
                  </a:lnTo>
                  <a:lnTo>
                    <a:pt x="26" y="2159"/>
                  </a:lnTo>
                  <a:lnTo>
                    <a:pt x="32" y="2159"/>
                  </a:lnTo>
                  <a:lnTo>
                    <a:pt x="37" y="2159"/>
                  </a:lnTo>
                  <a:lnTo>
                    <a:pt x="42" y="2159"/>
                  </a:lnTo>
                  <a:lnTo>
                    <a:pt x="47" y="2154"/>
                  </a:lnTo>
                  <a:lnTo>
                    <a:pt x="53" y="2154"/>
                  </a:lnTo>
                  <a:lnTo>
                    <a:pt x="58" y="2154"/>
                  </a:lnTo>
                  <a:lnTo>
                    <a:pt x="63" y="2154"/>
                  </a:lnTo>
                  <a:lnTo>
                    <a:pt x="69" y="2149"/>
                  </a:lnTo>
                  <a:lnTo>
                    <a:pt x="74" y="2149"/>
                  </a:lnTo>
                  <a:lnTo>
                    <a:pt x="79" y="2149"/>
                  </a:lnTo>
                  <a:lnTo>
                    <a:pt x="84" y="2144"/>
                  </a:lnTo>
                  <a:lnTo>
                    <a:pt x="90" y="2144"/>
                  </a:lnTo>
                  <a:lnTo>
                    <a:pt x="95" y="2138"/>
                  </a:lnTo>
                  <a:lnTo>
                    <a:pt x="100" y="2138"/>
                  </a:lnTo>
                  <a:lnTo>
                    <a:pt x="105" y="2133"/>
                  </a:lnTo>
                  <a:lnTo>
                    <a:pt x="111" y="2133"/>
                  </a:lnTo>
                  <a:lnTo>
                    <a:pt x="116" y="2128"/>
                  </a:lnTo>
                  <a:lnTo>
                    <a:pt x="121" y="2128"/>
                  </a:lnTo>
                  <a:lnTo>
                    <a:pt x="127" y="2122"/>
                  </a:lnTo>
                  <a:lnTo>
                    <a:pt x="132" y="2117"/>
                  </a:lnTo>
                  <a:lnTo>
                    <a:pt x="137" y="2112"/>
                  </a:lnTo>
                  <a:lnTo>
                    <a:pt x="142" y="2107"/>
                  </a:lnTo>
                  <a:lnTo>
                    <a:pt x="148" y="2101"/>
                  </a:lnTo>
                  <a:lnTo>
                    <a:pt x="153" y="2096"/>
                  </a:lnTo>
                  <a:lnTo>
                    <a:pt x="158" y="2091"/>
                  </a:lnTo>
                  <a:lnTo>
                    <a:pt x="164" y="2085"/>
                  </a:lnTo>
                  <a:lnTo>
                    <a:pt x="174" y="2075"/>
                  </a:lnTo>
                  <a:lnTo>
                    <a:pt x="174" y="2070"/>
                  </a:lnTo>
                  <a:lnTo>
                    <a:pt x="179" y="2064"/>
                  </a:lnTo>
                  <a:lnTo>
                    <a:pt x="179" y="2059"/>
                  </a:lnTo>
                  <a:lnTo>
                    <a:pt x="185" y="2054"/>
                  </a:lnTo>
                  <a:lnTo>
                    <a:pt x="190" y="2049"/>
                  </a:lnTo>
                  <a:lnTo>
                    <a:pt x="190" y="2043"/>
                  </a:lnTo>
                  <a:lnTo>
                    <a:pt x="195" y="2038"/>
                  </a:lnTo>
                  <a:lnTo>
                    <a:pt x="195" y="2027"/>
                  </a:lnTo>
                  <a:lnTo>
                    <a:pt x="200" y="2022"/>
                  </a:lnTo>
                  <a:lnTo>
                    <a:pt x="200" y="2017"/>
                  </a:lnTo>
                  <a:lnTo>
                    <a:pt x="206" y="2006"/>
                  </a:lnTo>
                  <a:lnTo>
                    <a:pt x="211" y="2001"/>
                  </a:lnTo>
                  <a:lnTo>
                    <a:pt x="211" y="1996"/>
                  </a:lnTo>
                  <a:lnTo>
                    <a:pt x="216" y="1985"/>
                  </a:lnTo>
                  <a:lnTo>
                    <a:pt x="216" y="1975"/>
                  </a:lnTo>
                  <a:lnTo>
                    <a:pt x="222" y="1964"/>
                  </a:lnTo>
                  <a:lnTo>
                    <a:pt x="222" y="1959"/>
                  </a:lnTo>
                  <a:lnTo>
                    <a:pt x="227" y="1948"/>
                  </a:lnTo>
                  <a:lnTo>
                    <a:pt x="232" y="1938"/>
                  </a:lnTo>
                  <a:lnTo>
                    <a:pt x="232" y="1922"/>
                  </a:lnTo>
                  <a:lnTo>
                    <a:pt x="237" y="1911"/>
                  </a:lnTo>
                  <a:lnTo>
                    <a:pt x="237" y="1895"/>
                  </a:lnTo>
                  <a:lnTo>
                    <a:pt x="243" y="1885"/>
                  </a:lnTo>
                  <a:lnTo>
                    <a:pt x="243" y="1869"/>
                  </a:lnTo>
                  <a:lnTo>
                    <a:pt x="248" y="1853"/>
                  </a:lnTo>
                  <a:lnTo>
                    <a:pt x="253" y="1837"/>
                  </a:lnTo>
                  <a:lnTo>
                    <a:pt x="253" y="1822"/>
                  </a:lnTo>
                  <a:lnTo>
                    <a:pt x="259" y="1800"/>
                  </a:lnTo>
                  <a:lnTo>
                    <a:pt x="259" y="1779"/>
                  </a:lnTo>
                  <a:lnTo>
                    <a:pt x="264" y="1758"/>
                  </a:lnTo>
                  <a:lnTo>
                    <a:pt x="264" y="1737"/>
                  </a:lnTo>
                  <a:lnTo>
                    <a:pt x="269" y="1716"/>
                  </a:lnTo>
                  <a:lnTo>
                    <a:pt x="274" y="1690"/>
                  </a:lnTo>
                  <a:lnTo>
                    <a:pt x="274" y="1663"/>
                  </a:lnTo>
                  <a:lnTo>
                    <a:pt x="280" y="1631"/>
                  </a:lnTo>
                  <a:lnTo>
                    <a:pt x="280" y="1600"/>
                  </a:lnTo>
                  <a:lnTo>
                    <a:pt x="285" y="1568"/>
                  </a:lnTo>
                  <a:lnTo>
                    <a:pt x="285" y="1536"/>
                  </a:lnTo>
                  <a:lnTo>
                    <a:pt x="290" y="1494"/>
                  </a:lnTo>
                  <a:lnTo>
                    <a:pt x="296" y="1457"/>
                  </a:lnTo>
                  <a:lnTo>
                    <a:pt x="296" y="1415"/>
                  </a:lnTo>
                  <a:lnTo>
                    <a:pt x="301" y="1367"/>
                  </a:lnTo>
                  <a:lnTo>
                    <a:pt x="301" y="1320"/>
                  </a:lnTo>
                  <a:lnTo>
                    <a:pt x="306" y="1267"/>
                  </a:lnTo>
                  <a:lnTo>
                    <a:pt x="306" y="1214"/>
                  </a:lnTo>
                  <a:lnTo>
                    <a:pt x="311" y="1151"/>
                  </a:lnTo>
                  <a:lnTo>
                    <a:pt x="317" y="1093"/>
                  </a:lnTo>
                  <a:lnTo>
                    <a:pt x="317" y="1024"/>
                  </a:lnTo>
                  <a:lnTo>
                    <a:pt x="322" y="956"/>
                  </a:lnTo>
                  <a:lnTo>
                    <a:pt x="322" y="887"/>
                  </a:lnTo>
                  <a:lnTo>
                    <a:pt x="327" y="808"/>
                  </a:lnTo>
                  <a:lnTo>
                    <a:pt x="327" y="734"/>
                  </a:lnTo>
                  <a:lnTo>
                    <a:pt x="332" y="655"/>
                  </a:lnTo>
                  <a:lnTo>
                    <a:pt x="338" y="570"/>
                  </a:lnTo>
                  <a:lnTo>
                    <a:pt x="338" y="491"/>
                  </a:lnTo>
                  <a:lnTo>
                    <a:pt x="343" y="412"/>
                  </a:lnTo>
                  <a:lnTo>
                    <a:pt x="343" y="333"/>
                  </a:lnTo>
                  <a:lnTo>
                    <a:pt x="348" y="259"/>
                  </a:lnTo>
                  <a:lnTo>
                    <a:pt x="348" y="195"/>
                  </a:lnTo>
                  <a:lnTo>
                    <a:pt x="354" y="132"/>
                  </a:lnTo>
                  <a:lnTo>
                    <a:pt x="359" y="85"/>
                  </a:lnTo>
                  <a:lnTo>
                    <a:pt x="359" y="42"/>
                  </a:lnTo>
                  <a:lnTo>
                    <a:pt x="369" y="0"/>
                  </a:lnTo>
                  <a:lnTo>
                    <a:pt x="364" y="0"/>
                  </a:lnTo>
                  <a:lnTo>
                    <a:pt x="369" y="11"/>
                  </a:lnTo>
                  <a:lnTo>
                    <a:pt x="375" y="37"/>
                  </a:lnTo>
                  <a:lnTo>
                    <a:pt x="380" y="74"/>
                  </a:lnTo>
                  <a:lnTo>
                    <a:pt x="380" y="127"/>
                  </a:lnTo>
                  <a:lnTo>
                    <a:pt x="385" y="185"/>
                  </a:lnTo>
                  <a:lnTo>
                    <a:pt x="385" y="248"/>
                  </a:lnTo>
                  <a:lnTo>
                    <a:pt x="391" y="322"/>
                  </a:lnTo>
                  <a:lnTo>
                    <a:pt x="391" y="401"/>
                  </a:lnTo>
                  <a:lnTo>
                    <a:pt x="396" y="481"/>
                  </a:lnTo>
                  <a:lnTo>
                    <a:pt x="401" y="560"/>
                  </a:lnTo>
                  <a:lnTo>
                    <a:pt x="401" y="644"/>
                  </a:lnTo>
                  <a:lnTo>
                    <a:pt x="406" y="723"/>
                  </a:lnTo>
                  <a:lnTo>
                    <a:pt x="406" y="803"/>
                  </a:lnTo>
                  <a:lnTo>
                    <a:pt x="412" y="876"/>
                  </a:lnTo>
                  <a:lnTo>
                    <a:pt x="412" y="950"/>
                  </a:lnTo>
                  <a:lnTo>
                    <a:pt x="417" y="1019"/>
                  </a:lnTo>
                  <a:lnTo>
                    <a:pt x="422" y="1088"/>
                  </a:lnTo>
                  <a:lnTo>
                    <a:pt x="422" y="1151"/>
                  </a:lnTo>
                  <a:lnTo>
                    <a:pt x="427" y="1209"/>
                  </a:lnTo>
                  <a:lnTo>
                    <a:pt x="427" y="1262"/>
                  </a:lnTo>
                  <a:lnTo>
                    <a:pt x="433" y="1315"/>
                  </a:lnTo>
                  <a:lnTo>
                    <a:pt x="433" y="1367"/>
                  </a:lnTo>
                  <a:lnTo>
                    <a:pt x="438" y="1415"/>
                  </a:lnTo>
                  <a:lnTo>
                    <a:pt x="443" y="1457"/>
                  </a:lnTo>
                  <a:lnTo>
                    <a:pt x="443" y="1499"/>
                  </a:lnTo>
                  <a:lnTo>
                    <a:pt x="449" y="1536"/>
                  </a:lnTo>
                  <a:lnTo>
                    <a:pt x="449" y="1573"/>
                  </a:lnTo>
                  <a:lnTo>
                    <a:pt x="454" y="1605"/>
                  </a:lnTo>
                  <a:lnTo>
                    <a:pt x="454" y="1637"/>
                  </a:lnTo>
                  <a:lnTo>
                    <a:pt x="459" y="1668"/>
                  </a:lnTo>
                  <a:lnTo>
                    <a:pt x="464" y="1695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3" name="Freeform 159"/>
            <p:cNvSpPr>
              <a:spLocks/>
            </p:cNvSpPr>
            <p:nvPr/>
          </p:nvSpPr>
          <p:spPr bwMode="auto">
            <a:xfrm>
              <a:off x="2195" y="3664"/>
              <a:ext cx="550" cy="318"/>
            </a:xfrm>
            <a:custGeom>
              <a:avLst/>
              <a:gdLst/>
              <a:ahLst/>
              <a:cxnLst>
                <a:cxn ang="0">
                  <a:pos x="6" y="47"/>
                </a:cxn>
                <a:cxn ang="0">
                  <a:pos x="11" y="116"/>
                </a:cxn>
                <a:cxn ang="0">
                  <a:pos x="22" y="169"/>
                </a:cxn>
                <a:cxn ang="0">
                  <a:pos x="32" y="211"/>
                </a:cxn>
                <a:cxn ang="0">
                  <a:pos x="43" y="253"/>
                </a:cxn>
                <a:cxn ang="0">
                  <a:pos x="48" y="285"/>
                </a:cxn>
                <a:cxn ang="0">
                  <a:pos x="58" y="311"/>
                </a:cxn>
                <a:cxn ang="0">
                  <a:pos x="69" y="332"/>
                </a:cxn>
                <a:cxn ang="0">
                  <a:pos x="74" y="354"/>
                </a:cxn>
                <a:cxn ang="0">
                  <a:pos x="90" y="369"/>
                </a:cxn>
                <a:cxn ang="0">
                  <a:pos x="106" y="385"/>
                </a:cxn>
                <a:cxn ang="0">
                  <a:pos x="122" y="390"/>
                </a:cxn>
                <a:cxn ang="0">
                  <a:pos x="138" y="385"/>
                </a:cxn>
                <a:cxn ang="0">
                  <a:pos x="153" y="380"/>
                </a:cxn>
                <a:cxn ang="0">
                  <a:pos x="169" y="385"/>
                </a:cxn>
                <a:cxn ang="0">
                  <a:pos x="185" y="396"/>
                </a:cxn>
                <a:cxn ang="0">
                  <a:pos x="201" y="417"/>
                </a:cxn>
                <a:cxn ang="0">
                  <a:pos x="217" y="433"/>
                </a:cxn>
                <a:cxn ang="0">
                  <a:pos x="233" y="443"/>
                </a:cxn>
                <a:cxn ang="0">
                  <a:pos x="249" y="454"/>
                </a:cxn>
                <a:cxn ang="0">
                  <a:pos x="264" y="464"/>
                </a:cxn>
                <a:cxn ang="0">
                  <a:pos x="280" y="475"/>
                </a:cxn>
                <a:cxn ang="0">
                  <a:pos x="296" y="480"/>
                </a:cxn>
                <a:cxn ang="0">
                  <a:pos x="312" y="486"/>
                </a:cxn>
                <a:cxn ang="0">
                  <a:pos x="328" y="491"/>
                </a:cxn>
                <a:cxn ang="0">
                  <a:pos x="344" y="496"/>
                </a:cxn>
                <a:cxn ang="0">
                  <a:pos x="359" y="496"/>
                </a:cxn>
                <a:cxn ang="0">
                  <a:pos x="375" y="501"/>
                </a:cxn>
                <a:cxn ang="0">
                  <a:pos x="391" y="507"/>
                </a:cxn>
                <a:cxn ang="0">
                  <a:pos x="407" y="507"/>
                </a:cxn>
                <a:cxn ang="0">
                  <a:pos x="423" y="512"/>
                </a:cxn>
                <a:cxn ang="0">
                  <a:pos x="439" y="512"/>
                </a:cxn>
                <a:cxn ang="0">
                  <a:pos x="454" y="512"/>
                </a:cxn>
                <a:cxn ang="0">
                  <a:pos x="470" y="517"/>
                </a:cxn>
                <a:cxn ang="0">
                  <a:pos x="486" y="517"/>
                </a:cxn>
                <a:cxn ang="0">
                  <a:pos x="502" y="517"/>
                </a:cxn>
                <a:cxn ang="0">
                  <a:pos x="518" y="522"/>
                </a:cxn>
                <a:cxn ang="0">
                  <a:pos x="534" y="522"/>
                </a:cxn>
                <a:cxn ang="0">
                  <a:pos x="549" y="522"/>
                </a:cxn>
                <a:cxn ang="0">
                  <a:pos x="565" y="522"/>
                </a:cxn>
                <a:cxn ang="0">
                  <a:pos x="581" y="522"/>
                </a:cxn>
                <a:cxn ang="0">
                  <a:pos x="597" y="522"/>
                </a:cxn>
              </a:cxnLst>
              <a:rect l="0" t="0" r="r" b="b"/>
              <a:pathLst>
                <a:path w="607" h="522">
                  <a:moveTo>
                    <a:pt x="0" y="0"/>
                  </a:moveTo>
                  <a:lnTo>
                    <a:pt x="0" y="26"/>
                  </a:lnTo>
                  <a:lnTo>
                    <a:pt x="6" y="47"/>
                  </a:lnTo>
                  <a:lnTo>
                    <a:pt x="6" y="74"/>
                  </a:lnTo>
                  <a:lnTo>
                    <a:pt x="11" y="95"/>
                  </a:lnTo>
                  <a:lnTo>
                    <a:pt x="11" y="116"/>
                  </a:lnTo>
                  <a:lnTo>
                    <a:pt x="16" y="132"/>
                  </a:lnTo>
                  <a:lnTo>
                    <a:pt x="22" y="153"/>
                  </a:lnTo>
                  <a:lnTo>
                    <a:pt x="22" y="169"/>
                  </a:lnTo>
                  <a:lnTo>
                    <a:pt x="27" y="185"/>
                  </a:lnTo>
                  <a:lnTo>
                    <a:pt x="27" y="200"/>
                  </a:lnTo>
                  <a:lnTo>
                    <a:pt x="32" y="211"/>
                  </a:lnTo>
                  <a:lnTo>
                    <a:pt x="32" y="227"/>
                  </a:lnTo>
                  <a:lnTo>
                    <a:pt x="37" y="237"/>
                  </a:lnTo>
                  <a:lnTo>
                    <a:pt x="43" y="253"/>
                  </a:lnTo>
                  <a:lnTo>
                    <a:pt x="43" y="264"/>
                  </a:lnTo>
                  <a:lnTo>
                    <a:pt x="48" y="274"/>
                  </a:lnTo>
                  <a:lnTo>
                    <a:pt x="48" y="285"/>
                  </a:lnTo>
                  <a:lnTo>
                    <a:pt x="53" y="290"/>
                  </a:lnTo>
                  <a:lnTo>
                    <a:pt x="53" y="301"/>
                  </a:lnTo>
                  <a:lnTo>
                    <a:pt x="58" y="311"/>
                  </a:lnTo>
                  <a:lnTo>
                    <a:pt x="64" y="317"/>
                  </a:lnTo>
                  <a:lnTo>
                    <a:pt x="64" y="327"/>
                  </a:lnTo>
                  <a:lnTo>
                    <a:pt x="69" y="332"/>
                  </a:lnTo>
                  <a:lnTo>
                    <a:pt x="69" y="338"/>
                  </a:lnTo>
                  <a:lnTo>
                    <a:pt x="74" y="343"/>
                  </a:lnTo>
                  <a:lnTo>
                    <a:pt x="74" y="354"/>
                  </a:lnTo>
                  <a:lnTo>
                    <a:pt x="85" y="359"/>
                  </a:lnTo>
                  <a:lnTo>
                    <a:pt x="85" y="364"/>
                  </a:lnTo>
                  <a:lnTo>
                    <a:pt x="90" y="369"/>
                  </a:lnTo>
                  <a:lnTo>
                    <a:pt x="90" y="375"/>
                  </a:lnTo>
                  <a:lnTo>
                    <a:pt x="95" y="380"/>
                  </a:lnTo>
                  <a:lnTo>
                    <a:pt x="106" y="385"/>
                  </a:lnTo>
                  <a:lnTo>
                    <a:pt x="111" y="390"/>
                  </a:lnTo>
                  <a:lnTo>
                    <a:pt x="117" y="390"/>
                  </a:lnTo>
                  <a:lnTo>
                    <a:pt x="122" y="390"/>
                  </a:lnTo>
                  <a:lnTo>
                    <a:pt x="127" y="390"/>
                  </a:lnTo>
                  <a:lnTo>
                    <a:pt x="132" y="385"/>
                  </a:lnTo>
                  <a:lnTo>
                    <a:pt x="138" y="385"/>
                  </a:lnTo>
                  <a:lnTo>
                    <a:pt x="143" y="385"/>
                  </a:lnTo>
                  <a:lnTo>
                    <a:pt x="148" y="380"/>
                  </a:lnTo>
                  <a:lnTo>
                    <a:pt x="153" y="380"/>
                  </a:lnTo>
                  <a:lnTo>
                    <a:pt x="159" y="380"/>
                  </a:lnTo>
                  <a:lnTo>
                    <a:pt x="164" y="380"/>
                  </a:lnTo>
                  <a:lnTo>
                    <a:pt x="169" y="385"/>
                  </a:lnTo>
                  <a:lnTo>
                    <a:pt x="175" y="390"/>
                  </a:lnTo>
                  <a:lnTo>
                    <a:pt x="180" y="396"/>
                  </a:lnTo>
                  <a:lnTo>
                    <a:pt x="185" y="396"/>
                  </a:lnTo>
                  <a:lnTo>
                    <a:pt x="190" y="401"/>
                  </a:lnTo>
                  <a:lnTo>
                    <a:pt x="196" y="412"/>
                  </a:lnTo>
                  <a:lnTo>
                    <a:pt x="201" y="417"/>
                  </a:lnTo>
                  <a:lnTo>
                    <a:pt x="206" y="417"/>
                  </a:lnTo>
                  <a:lnTo>
                    <a:pt x="212" y="422"/>
                  </a:lnTo>
                  <a:lnTo>
                    <a:pt x="217" y="433"/>
                  </a:lnTo>
                  <a:lnTo>
                    <a:pt x="222" y="438"/>
                  </a:lnTo>
                  <a:lnTo>
                    <a:pt x="227" y="438"/>
                  </a:lnTo>
                  <a:lnTo>
                    <a:pt x="233" y="443"/>
                  </a:lnTo>
                  <a:lnTo>
                    <a:pt x="238" y="449"/>
                  </a:lnTo>
                  <a:lnTo>
                    <a:pt x="243" y="454"/>
                  </a:lnTo>
                  <a:lnTo>
                    <a:pt x="249" y="454"/>
                  </a:lnTo>
                  <a:lnTo>
                    <a:pt x="254" y="459"/>
                  </a:lnTo>
                  <a:lnTo>
                    <a:pt x="259" y="464"/>
                  </a:lnTo>
                  <a:lnTo>
                    <a:pt x="264" y="464"/>
                  </a:lnTo>
                  <a:lnTo>
                    <a:pt x="270" y="464"/>
                  </a:lnTo>
                  <a:lnTo>
                    <a:pt x="275" y="470"/>
                  </a:lnTo>
                  <a:lnTo>
                    <a:pt x="280" y="475"/>
                  </a:lnTo>
                  <a:lnTo>
                    <a:pt x="285" y="475"/>
                  </a:lnTo>
                  <a:lnTo>
                    <a:pt x="291" y="475"/>
                  </a:lnTo>
                  <a:lnTo>
                    <a:pt x="296" y="480"/>
                  </a:lnTo>
                  <a:lnTo>
                    <a:pt x="301" y="480"/>
                  </a:lnTo>
                  <a:lnTo>
                    <a:pt x="307" y="486"/>
                  </a:lnTo>
                  <a:lnTo>
                    <a:pt x="312" y="486"/>
                  </a:lnTo>
                  <a:lnTo>
                    <a:pt x="317" y="486"/>
                  </a:lnTo>
                  <a:lnTo>
                    <a:pt x="322" y="491"/>
                  </a:lnTo>
                  <a:lnTo>
                    <a:pt x="328" y="491"/>
                  </a:lnTo>
                  <a:lnTo>
                    <a:pt x="333" y="491"/>
                  </a:lnTo>
                  <a:lnTo>
                    <a:pt x="338" y="491"/>
                  </a:lnTo>
                  <a:lnTo>
                    <a:pt x="344" y="496"/>
                  </a:lnTo>
                  <a:lnTo>
                    <a:pt x="349" y="496"/>
                  </a:lnTo>
                  <a:lnTo>
                    <a:pt x="354" y="496"/>
                  </a:lnTo>
                  <a:lnTo>
                    <a:pt x="359" y="496"/>
                  </a:lnTo>
                  <a:lnTo>
                    <a:pt x="365" y="501"/>
                  </a:lnTo>
                  <a:lnTo>
                    <a:pt x="370" y="501"/>
                  </a:lnTo>
                  <a:lnTo>
                    <a:pt x="375" y="501"/>
                  </a:lnTo>
                  <a:lnTo>
                    <a:pt x="380" y="501"/>
                  </a:lnTo>
                  <a:lnTo>
                    <a:pt x="386" y="507"/>
                  </a:lnTo>
                  <a:lnTo>
                    <a:pt x="391" y="507"/>
                  </a:lnTo>
                  <a:lnTo>
                    <a:pt x="396" y="507"/>
                  </a:lnTo>
                  <a:lnTo>
                    <a:pt x="402" y="507"/>
                  </a:lnTo>
                  <a:lnTo>
                    <a:pt x="407" y="507"/>
                  </a:lnTo>
                  <a:lnTo>
                    <a:pt x="412" y="507"/>
                  </a:lnTo>
                  <a:lnTo>
                    <a:pt x="417" y="507"/>
                  </a:lnTo>
                  <a:lnTo>
                    <a:pt x="423" y="512"/>
                  </a:lnTo>
                  <a:lnTo>
                    <a:pt x="428" y="512"/>
                  </a:lnTo>
                  <a:lnTo>
                    <a:pt x="433" y="512"/>
                  </a:lnTo>
                  <a:lnTo>
                    <a:pt x="439" y="512"/>
                  </a:lnTo>
                  <a:lnTo>
                    <a:pt x="444" y="512"/>
                  </a:lnTo>
                  <a:lnTo>
                    <a:pt x="449" y="512"/>
                  </a:lnTo>
                  <a:lnTo>
                    <a:pt x="454" y="512"/>
                  </a:lnTo>
                  <a:lnTo>
                    <a:pt x="460" y="517"/>
                  </a:lnTo>
                  <a:lnTo>
                    <a:pt x="465" y="517"/>
                  </a:lnTo>
                  <a:lnTo>
                    <a:pt x="470" y="517"/>
                  </a:lnTo>
                  <a:lnTo>
                    <a:pt x="475" y="517"/>
                  </a:lnTo>
                  <a:lnTo>
                    <a:pt x="481" y="517"/>
                  </a:lnTo>
                  <a:lnTo>
                    <a:pt x="486" y="517"/>
                  </a:lnTo>
                  <a:lnTo>
                    <a:pt x="491" y="517"/>
                  </a:lnTo>
                  <a:lnTo>
                    <a:pt x="497" y="517"/>
                  </a:lnTo>
                  <a:lnTo>
                    <a:pt x="502" y="517"/>
                  </a:lnTo>
                  <a:lnTo>
                    <a:pt x="507" y="517"/>
                  </a:lnTo>
                  <a:lnTo>
                    <a:pt x="512" y="517"/>
                  </a:lnTo>
                  <a:lnTo>
                    <a:pt x="518" y="522"/>
                  </a:lnTo>
                  <a:lnTo>
                    <a:pt x="523" y="522"/>
                  </a:lnTo>
                  <a:lnTo>
                    <a:pt x="528" y="522"/>
                  </a:lnTo>
                  <a:lnTo>
                    <a:pt x="534" y="522"/>
                  </a:lnTo>
                  <a:lnTo>
                    <a:pt x="539" y="522"/>
                  </a:lnTo>
                  <a:lnTo>
                    <a:pt x="544" y="522"/>
                  </a:lnTo>
                  <a:lnTo>
                    <a:pt x="549" y="522"/>
                  </a:lnTo>
                  <a:lnTo>
                    <a:pt x="555" y="522"/>
                  </a:lnTo>
                  <a:lnTo>
                    <a:pt x="560" y="522"/>
                  </a:lnTo>
                  <a:lnTo>
                    <a:pt x="565" y="522"/>
                  </a:lnTo>
                  <a:lnTo>
                    <a:pt x="571" y="522"/>
                  </a:lnTo>
                  <a:lnTo>
                    <a:pt x="576" y="522"/>
                  </a:lnTo>
                  <a:lnTo>
                    <a:pt x="581" y="522"/>
                  </a:lnTo>
                  <a:lnTo>
                    <a:pt x="586" y="522"/>
                  </a:lnTo>
                  <a:lnTo>
                    <a:pt x="592" y="522"/>
                  </a:lnTo>
                  <a:lnTo>
                    <a:pt x="597" y="522"/>
                  </a:lnTo>
                  <a:lnTo>
                    <a:pt x="602" y="522"/>
                  </a:lnTo>
                  <a:lnTo>
                    <a:pt x="607" y="522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4" name="Freeform 160"/>
            <p:cNvSpPr>
              <a:spLocks/>
            </p:cNvSpPr>
            <p:nvPr/>
          </p:nvSpPr>
          <p:spPr bwMode="auto">
            <a:xfrm>
              <a:off x="2745" y="3928"/>
              <a:ext cx="590" cy="70"/>
            </a:xfrm>
            <a:custGeom>
              <a:avLst/>
              <a:gdLst/>
              <a:ahLst/>
              <a:cxnLst>
                <a:cxn ang="0">
                  <a:pos x="11" y="95"/>
                </a:cxn>
                <a:cxn ang="0">
                  <a:pos x="27" y="95"/>
                </a:cxn>
                <a:cxn ang="0">
                  <a:pos x="43" y="95"/>
                </a:cxn>
                <a:cxn ang="0">
                  <a:pos x="59" y="95"/>
                </a:cxn>
                <a:cxn ang="0">
                  <a:pos x="74" y="95"/>
                </a:cxn>
                <a:cxn ang="0">
                  <a:pos x="90" y="95"/>
                </a:cxn>
                <a:cxn ang="0">
                  <a:pos x="106" y="95"/>
                </a:cxn>
                <a:cxn ang="0">
                  <a:pos x="122" y="95"/>
                </a:cxn>
                <a:cxn ang="0">
                  <a:pos x="138" y="95"/>
                </a:cxn>
                <a:cxn ang="0">
                  <a:pos x="154" y="95"/>
                </a:cxn>
                <a:cxn ang="0">
                  <a:pos x="169" y="89"/>
                </a:cxn>
                <a:cxn ang="0">
                  <a:pos x="185" y="89"/>
                </a:cxn>
                <a:cxn ang="0">
                  <a:pos x="201" y="89"/>
                </a:cxn>
                <a:cxn ang="0">
                  <a:pos x="217" y="89"/>
                </a:cxn>
                <a:cxn ang="0">
                  <a:pos x="233" y="84"/>
                </a:cxn>
                <a:cxn ang="0">
                  <a:pos x="249" y="84"/>
                </a:cxn>
                <a:cxn ang="0">
                  <a:pos x="264" y="84"/>
                </a:cxn>
                <a:cxn ang="0">
                  <a:pos x="280" y="89"/>
                </a:cxn>
                <a:cxn ang="0">
                  <a:pos x="296" y="89"/>
                </a:cxn>
                <a:cxn ang="0">
                  <a:pos x="312" y="95"/>
                </a:cxn>
                <a:cxn ang="0">
                  <a:pos x="328" y="95"/>
                </a:cxn>
                <a:cxn ang="0">
                  <a:pos x="344" y="95"/>
                </a:cxn>
                <a:cxn ang="0">
                  <a:pos x="359" y="95"/>
                </a:cxn>
                <a:cxn ang="0">
                  <a:pos x="375" y="89"/>
                </a:cxn>
                <a:cxn ang="0">
                  <a:pos x="391" y="89"/>
                </a:cxn>
                <a:cxn ang="0">
                  <a:pos x="407" y="84"/>
                </a:cxn>
                <a:cxn ang="0">
                  <a:pos x="423" y="79"/>
                </a:cxn>
                <a:cxn ang="0">
                  <a:pos x="439" y="68"/>
                </a:cxn>
                <a:cxn ang="0">
                  <a:pos x="454" y="58"/>
                </a:cxn>
                <a:cxn ang="0">
                  <a:pos x="470" y="42"/>
                </a:cxn>
                <a:cxn ang="0">
                  <a:pos x="486" y="26"/>
                </a:cxn>
                <a:cxn ang="0">
                  <a:pos x="502" y="10"/>
                </a:cxn>
                <a:cxn ang="0">
                  <a:pos x="518" y="0"/>
                </a:cxn>
                <a:cxn ang="0">
                  <a:pos x="534" y="10"/>
                </a:cxn>
                <a:cxn ang="0">
                  <a:pos x="549" y="26"/>
                </a:cxn>
                <a:cxn ang="0">
                  <a:pos x="555" y="42"/>
                </a:cxn>
                <a:cxn ang="0">
                  <a:pos x="565" y="58"/>
                </a:cxn>
                <a:cxn ang="0">
                  <a:pos x="586" y="84"/>
                </a:cxn>
                <a:cxn ang="0">
                  <a:pos x="592" y="89"/>
                </a:cxn>
                <a:cxn ang="0">
                  <a:pos x="608" y="100"/>
                </a:cxn>
                <a:cxn ang="0">
                  <a:pos x="623" y="111"/>
                </a:cxn>
                <a:cxn ang="0">
                  <a:pos x="639" y="116"/>
                </a:cxn>
              </a:cxnLst>
              <a:rect l="0" t="0" r="r" b="b"/>
              <a:pathLst>
                <a:path w="650" h="116">
                  <a:moveTo>
                    <a:pt x="0" y="89"/>
                  </a:moveTo>
                  <a:lnTo>
                    <a:pt x="6" y="95"/>
                  </a:lnTo>
                  <a:lnTo>
                    <a:pt x="11" y="95"/>
                  </a:lnTo>
                  <a:lnTo>
                    <a:pt x="16" y="95"/>
                  </a:lnTo>
                  <a:lnTo>
                    <a:pt x="22" y="95"/>
                  </a:lnTo>
                  <a:lnTo>
                    <a:pt x="27" y="95"/>
                  </a:lnTo>
                  <a:lnTo>
                    <a:pt x="32" y="95"/>
                  </a:lnTo>
                  <a:lnTo>
                    <a:pt x="37" y="95"/>
                  </a:lnTo>
                  <a:lnTo>
                    <a:pt x="43" y="95"/>
                  </a:lnTo>
                  <a:lnTo>
                    <a:pt x="48" y="95"/>
                  </a:lnTo>
                  <a:lnTo>
                    <a:pt x="53" y="95"/>
                  </a:lnTo>
                  <a:lnTo>
                    <a:pt x="59" y="95"/>
                  </a:lnTo>
                  <a:lnTo>
                    <a:pt x="64" y="95"/>
                  </a:lnTo>
                  <a:lnTo>
                    <a:pt x="69" y="95"/>
                  </a:lnTo>
                  <a:lnTo>
                    <a:pt x="74" y="95"/>
                  </a:lnTo>
                  <a:lnTo>
                    <a:pt x="80" y="95"/>
                  </a:lnTo>
                  <a:lnTo>
                    <a:pt x="85" y="95"/>
                  </a:lnTo>
                  <a:lnTo>
                    <a:pt x="90" y="95"/>
                  </a:lnTo>
                  <a:lnTo>
                    <a:pt x="95" y="95"/>
                  </a:lnTo>
                  <a:lnTo>
                    <a:pt x="101" y="95"/>
                  </a:lnTo>
                  <a:lnTo>
                    <a:pt x="106" y="95"/>
                  </a:lnTo>
                  <a:lnTo>
                    <a:pt x="111" y="95"/>
                  </a:lnTo>
                  <a:lnTo>
                    <a:pt x="117" y="95"/>
                  </a:lnTo>
                  <a:lnTo>
                    <a:pt x="122" y="95"/>
                  </a:lnTo>
                  <a:lnTo>
                    <a:pt x="127" y="95"/>
                  </a:lnTo>
                  <a:lnTo>
                    <a:pt x="132" y="95"/>
                  </a:lnTo>
                  <a:lnTo>
                    <a:pt x="138" y="95"/>
                  </a:lnTo>
                  <a:lnTo>
                    <a:pt x="143" y="95"/>
                  </a:lnTo>
                  <a:lnTo>
                    <a:pt x="148" y="95"/>
                  </a:lnTo>
                  <a:lnTo>
                    <a:pt x="154" y="95"/>
                  </a:lnTo>
                  <a:lnTo>
                    <a:pt x="159" y="89"/>
                  </a:lnTo>
                  <a:lnTo>
                    <a:pt x="164" y="89"/>
                  </a:lnTo>
                  <a:lnTo>
                    <a:pt x="169" y="89"/>
                  </a:lnTo>
                  <a:lnTo>
                    <a:pt x="175" y="89"/>
                  </a:lnTo>
                  <a:lnTo>
                    <a:pt x="180" y="89"/>
                  </a:lnTo>
                  <a:lnTo>
                    <a:pt x="185" y="89"/>
                  </a:lnTo>
                  <a:lnTo>
                    <a:pt x="190" y="89"/>
                  </a:lnTo>
                  <a:lnTo>
                    <a:pt x="196" y="89"/>
                  </a:lnTo>
                  <a:lnTo>
                    <a:pt x="201" y="89"/>
                  </a:lnTo>
                  <a:lnTo>
                    <a:pt x="206" y="89"/>
                  </a:lnTo>
                  <a:lnTo>
                    <a:pt x="212" y="89"/>
                  </a:lnTo>
                  <a:lnTo>
                    <a:pt x="217" y="89"/>
                  </a:lnTo>
                  <a:lnTo>
                    <a:pt x="222" y="89"/>
                  </a:lnTo>
                  <a:lnTo>
                    <a:pt x="227" y="84"/>
                  </a:lnTo>
                  <a:lnTo>
                    <a:pt x="233" y="84"/>
                  </a:lnTo>
                  <a:lnTo>
                    <a:pt x="238" y="84"/>
                  </a:lnTo>
                  <a:lnTo>
                    <a:pt x="243" y="84"/>
                  </a:lnTo>
                  <a:lnTo>
                    <a:pt x="249" y="84"/>
                  </a:lnTo>
                  <a:lnTo>
                    <a:pt x="254" y="84"/>
                  </a:lnTo>
                  <a:lnTo>
                    <a:pt x="259" y="84"/>
                  </a:lnTo>
                  <a:lnTo>
                    <a:pt x="264" y="84"/>
                  </a:lnTo>
                  <a:lnTo>
                    <a:pt x="270" y="84"/>
                  </a:lnTo>
                  <a:lnTo>
                    <a:pt x="275" y="84"/>
                  </a:lnTo>
                  <a:lnTo>
                    <a:pt x="280" y="89"/>
                  </a:lnTo>
                  <a:lnTo>
                    <a:pt x="286" y="89"/>
                  </a:lnTo>
                  <a:lnTo>
                    <a:pt x="291" y="89"/>
                  </a:lnTo>
                  <a:lnTo>
                    <a:pt x="296" y="89"/>
                  </a:lnTo>
                  <a:lnTo>
                    <a:pt x="301" y="95"/>
                  </a:lnTo>
                  <a:lnTo>
                    <a:pt x="307" y="95"/>
                  </a:lnTo>
                  <a:lnTo>
                    <a:pt x="312" y="95"/>
                  </a:lnTo>
                  <a:lnTo>
                    <a:pt x="317" y="95"/>
                  </a:lnTo>
                  <a:lnTo>
                    <a:pt x="322" y="95"/>
                  </a:lnTo>
                  <a:lnTo>
                    <a:pt x="328" y="95"/>
                  </a:lnTo>
                  <a:lnTo>
                    <a:pt x="333" y="95"/>
                  </a:lnTo>
                  <a:lnTo>
                    <a:pt x="338" y="95"/>
                  </a:lnTo>
                  <a:lnTo>
                    <a:pt x="344" y="95"/>
                  </a:lnTo>
                  <a:lnTo>
                    <a:pt x="349" y="95"/>
                  </a:lnTo>
                  <a:lnTo>
                    <a:pt x="354" y="95"/>
                  </a:lnTo>
                  <a:lnTo>
                    <a:pt x="359" y="95"/>
                  </a:lnTo>
                  <a:lnTo>
                    <a:pt x="365" y="95"/>
                  </a:lnTo>
                  <a:lnTo>
                    <a:pt x="370" y="89"/>
                  </a:lnTo>
                  <a:lnTo>
                    <a:pt x="375" y="89"/>
                  </a:lnTo>
                  <a:lnTo>
                    <a:pt x="381" y="89"/>
                  </a:lnTo>
                  <a:lnTo>
                    <a:pt x="386" y="89"/>
                  </a:lnTo>
                  <a:lnTo>
                    <a:pt x="391" y="89"/>
                  </a:lnTo>
                  <a:lnTo>
                    <a:pt x="396" y="84"/>
                  </a:lnTo>
                  <a:lnTo>
                    <a:pt x="402" y="84"/>
                  </a:lnTo>
                  <a:lnTo>
                    <a:pt x="407" y="84"/>
                  </a:lnTo>
                  <a:lnTo>
                    <a:pt x="412" y="79"/>
                  </a:lnTo>
                  <a:lnTo>
                    <a:pt x="417" y="79"/>
                  </a:lnTo>
                  <a:lnTo>
                    <a:pt x="423" y="79"/>
                  </a:lnTo>
                  <a:lnTo>
                    <a:pt x="428" y="74"/>
                  </a:lnTo>
                  <a:lnTo>
                    <a:pt x="433" y="68"/>
                  </a:lnTo>
                  <a:lnTo>
                    <a:pt x="439" y="68"/>
                  </a:lnTo>
                  <a:lnTo>
                    <a:pt x="444" y="63"/>
                  </a:lnTo>
                  <a:lnTo>
                    <a:pt x="449" y="63"/>
                  </a:lnTo>
                  <a:lnTo>
                    <a:pt x="454" y="58"/>
                  </a:lnTo>
                  <a:lnTo>
                    <a:pt x="460" y="53"/>
                  </a:lnTo>
                  <a:lnTo>
                    <a:pt x="465" y="47"/>
                  </a:lnTo>
                  <a:lnTo>
                    <a:pt x="470" y="42"/>
                  </a:lnTo>
                  <a:lnTo>
                    <a:pt x="476" y="37"/>
                  </a:lnTo>
                  <a:lnTo>
                    <a:pt x="481" y="31"/>
                  </a:lnTo>
                  <a:lnTo>
                    <a:pt x="486" y="26"/>
                  </a:lnTo>
                  <a:lnTo>
                    <a:pt x="491" y="21"/>
                  </a:lnTo>
                  <a:lnTo>
                    <a:pt x="497" y="16"/>
                  </a:lnTo>
                  <a:lnTo>
                    <a:pt x="502" y="10"/>
                  </a:lnTo>
                  <a:lnTo>
                    <a:pt x="507" y="5"/>
                  </a:lnTo>
                  <a:lnTo>
                    <a:pt x="512" y="0"/>
                  </a:lnTo>
                  <a:lnTo>
                    <a:pt x="518" y="0"/>
                  </a:lnTo>
                  <a:lnTo>
                    <a:pt x="523" y="0"/>
                  </a:lnTo>
                  <a:lnTo>
                    <a:pt x="528" y="5"/>
                  </a:lnTo>
                  <a:lnTo>
                    <a:pt x="534" y="10"/>
                  </a:lnTo>
                  <a:lnTo>
                    <a:pt x="539" y="16"/>
                  </a:lnTo>
                  <a:lnTo>
                    <a:pt x="544" y="21"/>
                  </a:lnTo>
                  <a:lnTo>
                    <a:pt x="549" y="26"/>
                  </a:lnTo>
                  <a:lnTo>
                    <a:pt x="549" y="31"/>
                  </a:lnTo>
                  <a:lnTo>
                    <a:pt x="555" y="37"/>
                  </a:lnTo>
                  <a:lnTo>
                    <a:pt x="555" y="42"/>
                  </a:lnTo>
                  <a:lnTo>
                    <a:pt x="560" y="47"/>
                  </a:lnTo>
                  <a:lnTo>
                    <a:pt x="560" y="53"/>
                  </a:lnTo>
                  <a:lnTo>
                    <a:pt x="565" y="58"/>
                  </a:lnTo>
                  <a:lnTo>
                    <a:pt x="576" y="68"/>
                  </a:lnTo>
                  <a:lnTo>
                    <a:pt x="576" y="74"/>
                  </a:lnTo>
                  <a:lnTo>
                    <a:pt x="586" y="84"/>
                  </a:lnTo>
                  <a:lnTo>
                    <a:pt x="581" y="84"/>
                  </a:lnTo>
                  <a:lnTo>
                    <a:pt x="586" y="84"/>
                  </a:lnTo>
                  <a:lnTo>
                    <a:pt x="592" y="89"/>
                  </a:lnTo>
                  <a:lnTo>
                    <a:pt x="597" y="95"/>
                  </a:lnTo>
                  <a:lnTo>
                    <a:pt x="602" y="100"/>
                  </a:lnTo>
                  <a:lnTo>
                    <a:pt x="608" y="100"/>
                  </a:lnTo>
                  <a:lnTo>
                    <a:pt x="613" y="105"/>
                  </a:lnTo>
                  <a:lnTo>
                    <a:pt x="618" y="105"/>
                  </a:lnTo>
                  <a:lnTo>
                    <a:pt x="623" y="111"/>
                  </a:lnTo>
                  <a:lnTo>
                    <a:pt x="629" y="111"/>
                  </a:lnTo>
                  <a:lnTo>
                    <a:pt x="634" y="111"/>
                  </a:lnTo>
                  <a:lnTo>
                    <a:pt x="639" y="116"/>
                  </a:lnTo>
                  <a:lnTo>
                    <a:pt x="644" y="116"/>
                  </a:lnTo>
                  <a:lnTo>
                    <a:pt x="650" y="116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5" name="Freeform 161"/>
            <p:cNvSpPr>
              <a:spLocks/>
            </p:cNvSpPr>
            <p:nvPr/>
          </p:nvSpPr>
          <p:spPr bwMode="auto">
            <a:xfrm>
              <a:off x="3335" y="3969"/>
              <a:ext cx="608" cy="32"/>
            </a:xfrm>
            <a:custGeom>
              <a:avLst/>
              <a:gdLst/>
              <a:ahLst/>
              <a:cxnLst>
                <a:cxn ang="0">
                  <a:pos x="10" y="48"/>
                </a:cxn>
                <a:cxn ang="0">
                  <a:pos x="26" y="53"/>
                </a:cxn>
                <a:cxn ang="0">
                  <a:pos x="42" y="53"/>
                </a:cxn>
                <a:cxn ang="0">
                  <a:pos x="58" y="53"/>
                </a:cxn>
                <a:cxn ang="0">
                  <a:pos x="74" y="53"/>
                </a:cxn>
                <a:cxn ang="0">
                  <a:pos x="89" y="53"/>
                </a:cxn>
                <a:cxn ang="0">
                  <a:pos x="105" y="53"/>
                </a:cxn>
                <a:cxn ang="0">
                  <a:pos x="121" y="53"/>
                </a:cxn>
                <a:cxn ang="0">
                  <a:pos x="137" y="53"/>
                </a:cxn>
                <a:cxn ang="0">
                  <a:pos x="153" y="53"/>
                </a:cxn>
                <a:cxn ang="0">
                  <a:pos x="169" y="53"/>
                </a:cxn>
                <a:cxn ang="0">
                  <a:pos x="184" y="53"/>
                </a:cxn>
                <a:cxn ang="0">
                  <a:pos x="200" y="53"/>
                </a:cxn>
                <a:cxn ang="0">
                  <a:pos x="216" y="53"/>
                </a:cxn>
                <a:cxn ang="0">
                  <a:pos x="232" y="53"/>
                </a:cxn>
                <a:cxn ang="0">
                  <a:pos x="248" y="53"/>
                </a:cxn>
                <a:cxn ang="0">
                  <a:pos x="264" y="53"/>
                </a:cxn>
                <a:cxn ang="0">
                  <a:pos x="280" y="53"/>
                </a:cxn>
                <a:cxn ang="0">
                  <a:pos x="295" y="53"/>
                </a:cxn>
                <a:cxn ang="0">
                  <a:pos x="311" y="53"/>
                </a:cxn>
                <a:cxn ang="0">
                  <a:pos x="327" y="53"/>
                </a:cxn>
                <a:cxn ang="0">
                  <a:pos x="343" y="53"/>
                </a:cxn>
                <a:cxn ang="0">
                  <a:pos x="359" y="53"/>
                </a:cxn>
                <a:cxn ang="0">
                  <a:pos x="375" y="53"/>
                </a:cxn>
                <a:cxn ang="0">
                  <a:pos x="390" y="53"/>
                </a:cxn>
                <a:cxn ang="0">
                  <a:pos x="406" y="53"/>
                </a:cxn>
                <a:cxn ang="0">
                  <a:pos x="422" y="53"/>
                </a:cxn>
                <a:cxn ang="0">
                  <a:pos x="438" y="53"/>
                </a:cxn>
                <a:cxn ang="0">
                  <a:pos x="454" y="53"/>
                </a:cxn>
                <a:cxn ang="0">
                  <a:pos x="470" y="53"/>
                </a:cxn>
                <a:cxn ang="0">
                  <a:pos x="485" y="53"/>
                </a:cxn>
                <a:cxn ang="0">
                  <a:pos x="501" y="48"/>
                </a:cxn>
                <a:cxn ang="0">
                  <a:pos x="517" y="48"/>
                </a:cxn>
                <a:cxn ang="0">
                  <a:pos x="533" y="48"/>
                </a:cxn>
                <a:cxn ang="0">
                  <a:pos x="549" y="43"/>
                </a:cxn>
                <a:cxn ang="0">
                  <a:pos x="565" y="32"/>
                </a:cxn>
                <a:cxn ang="0">
                  <a:pos x="580" y="21"/>
                </a:cxn>
                <a:cxn ang="0">
                  <a:pos x="596" y="11"/>
                </a:cxn>
                <a:cxn ang="0">
                  <a:pos x="612" y="0"/>
                </a:cxn>
                <a:cxn ang="0">
                  <a:pos x="628" y="0"/>
                </a:cxn>
                <a:cxn ang="0">
                  <a:pos x="644" y="6"/>
                </a:cxn>
                <a:cxn ang="0">
                  <a:pos x="660" y="11"/>
                </a:cxn>
              </a:cxnLst>
              <a:rect l="0" t="0" r="r" b="b"/>
              <a:pathLst>
                <a:path w="670" h="53">
                  <a:moveTo>
                    <a:pt x="0" y="48"/>
                  </a:moveTo>
                  <a:lnTo>
                    <a:pt x="5" y="48"/>
                  </a:lnTo>
                  <a:lnTo>
                    <a:pt x="10" y="48"/>
                  </a:lnTo>
                  <a:lnTo>
                    <a:pt x="16" y="48"/>
                  </a:lnTo>
                  <a:lnTo>
                    <a:pt x="21" y="53"/>
                  </a:lnTo>
                  <a:lnTo>
                    <a:pt x="26" y="53"/>
                  </a:lnTo>
                  <a:lnTo>
                    <a:pt x="31" y="53"/>
                  </a:lnTo>
                  <a:lnTo>
                    <a:pt x="37" y="53"/>
                  </a:lnTo>
                  <a:lnTo>
                    <a:pt x="42" y="53"/>
                  </a:lnTo>
                  <a:lnTo>
                    <a:pt x="47" y="53"/>
                  </a:lnTo>
                  <a:lnTo>
                    <a:pt x="53" y="53"/>
                  </a:lnTo>
                  <a:lnTo>
                    <a:pt x="58" y="53"/>
                  </a:lnTo>
                  <a:lnTo>
                    <a:pt x="63" y="53"/>
                  </a:lnTo>
                  <a:lnTo>
                    <a:pt x="68" y="53"/>
                  </a:lnTo>
                  <a:lnTo>
                    <a:pt x="74" y="53"/>
                  </a:lnTo>
                  <a:lnTo>
                    <a:pt x="79" y="53"/>
                  </a:lnTo>
                  <a:lnTo>
                    <a:pt x="84" y="53"/>
                  </a:lnTo>
                  <a:lnTo>
                    <a:pt x="89" y="53"/>
                  </a:lnTo>
                  <a:lnTo>
                    <a:pt x="95" y="53"/>
                  </a:lnTo>
                  <a:lnTo>
                    <a:pt x="100" y="53"/>
                  </a:lnTo>
                  <a:lnTo>
                    <a:pt x="105" y="53"/>
                  </a:lnTo>
                  <a:lnTo>
                    <a:pt x="111" y="53"/>
                  </a:lnTo>
                  <a:lnTo>
                    <a:pt x="116" y="53"/>
                  </a:lnTo>
                  <a:lnTo>
                    <a:pt x="121" y="53"/>
                  </a:lnTo>
                  <a:lnTo>
                    <a:pt x="126" y="53"/>
                  </a:lnTo>
                  <a:lnTo>
                    <a:pt x="132" y="53"/>
                  </a:lnTo>
                  <a:lnTo>
                    <a:pt x="137" y="53"/>
                  </a:lnTo>
                  <a:lnTo>
                    <a:pt x="142" y="53"/>
                  </a:lnTo>
                  <a:lnTo>
                    <a:pt x="148" y="53"/>
                  </a:lnTo>
                  <a:lnTo>
                    <a:pt x="153" y="53"/>
                  </a:lnTo>
                  <a:lnTo>
                    <a:pt x="158" y="53"/>
                  </a:lnTo>
                  <a:lnTo>
                    <a:pt x="163" y="53"/>
                  </a:lnTo>
                  <a:lnTo>
                    <a:pt x="169" y="53"/>
                  </a:lnTo>
                  <a:lnTo>
                    <a:pt x="174" y="53"/>
                  </a:lnTo>
                  <a:lnTo>
                    <a:pt x="179" y="53"/>
                  </a:lnTo>
                  <a:lnTo>
                    <a:pt x="184" y="53"/>
                  </a:lnTo>
                  <a:lnTo>
                    <a:pt x="190" y="53"/>
                  </a:lnTo>
                  <a:lnTo>
                    <a:pt x="195" y="53"/>
                  </a:lnTo>
                  <a:lnTo>
                    <a:pt x="200" y="53"/>
                  </a:lnTo>
                  <a:lnTo>
                    <a:pt x="206" y="53"/>
                  </a:lnTo>
                  <a:lnTo>
                    <a:pt x="211" y="53"/>
                  </a:lnTo>
                  <a:lnTo>
                    <a:pt x="216" y="53"/>
                  </a:lnTo>
                  <a:lnTo>
                    <a:pt x="221" y="53"/>
                  </a:lnTo>
                  <a:lnTo>
                    <a:pt x="227" y="53"/>
                  </a:lnTo>
                  <a:lnTo>
                    <a:pt x="232" y="53"/>
                  </a:lnTo>
                  <a:lnTo>
                    <a:pt x="237" y="53"/>
                  </a:lnTo>
                  <a:lnTo>
                    <a:pt x="243" y="53"/>
                  </a:lnTo>
                  <a:lnTo>
                    <a:pt x="248" y="53"/>
                  </a:lnTo>
                  <a:lnTo>
                    <a:pt x="253" y="53"/>
                  </a:lnTo>
                  <a:lnTo>
                    <a:pt x="258" y="53"/>
                  </a:lnTo>
                  <a:lnTo>
                    <a:pt x="264" y="53"/>
                  </a:lnTo>
                  <a:lnTo>
                    <a:pt x="269" y="53"/>
                  </a:lnTo>
                  <a:lnTo>
                    <a:pt x="274" y="53"/>
                  </a:lnTo>
                  <a:lnTo>
                    <a:pt x="280" y="53"/>
                  </a:lnTo>
                  <a:lnTo>
                    <a:pt x="285" y="53"/>
                  </a:lnTo>
                  <a:lnTo>
                    <a:pt x="290" y="53"/>
                  </a:lnTo>
                  <a:lnTo>
                    <a:pt x="295" y="53"/>
                  </a:lnTo>
                  <a:lnTo>
                    <a:pt x="301" y="53"/>
                  </a:lnTo>
                  <a:lnTo>
                    <a:pt x="306" y="53"/>
                  </a:lnTo>
                  <a:lnTo>
                    <a:pt x="311" y="53"/>
                  </a:lnTo>
                  <a:lnTo>
                    <a:pt x="316" y="53"/>
                  </a:lnTo>
                  <a:lnTo>
                    <a:pt x="322" y="53"/>
                  </a:lnTo>
                  <a:lnTo>
                    <a:pt x="327" y="53"/>
                  </a:lnTo>
                  <a:lnTo>
                    <a:pt x="332" y="53"/>
                  </a:lnTo>
                  <a:lnTo>
                    <a:pt x="338" y="53"/>
                  </a:lnTo>
                  <a:lnTo>
                    <a:pt x="343" y="53"/>
                  </a:lnTo>
                  <a:lnTo>
                    <a:pt x="348" y="53"/>
                  </a:lnTo>
                  <a:lnTo>
                    <a:pt x="353" y="53"/>
                  </a:lnTo>
                  <a:lnTo>
                    <a:pt x="359" y="53"/>
                  </a:lnTo>
                  <a:lnTo>
                    <a:pt x="364" y="53"/>
                  </a:lnTo>
                  <a:lnTo>
                    <a:pt x="369" y="53"/>
                  </a:lnTo>
                  <a:lnTo>
                    <a:pt x="375" y="53"/>
                  </a:lnTo>
                  <a:lnTo>
                    <a:pt x="380" y="53"/>
                  </a:lnTo>
                  <a:lnTo>
                    <a:pt x="385" y="53"/>
                  </a:lnTo>
                  <a:lnTo>
                    <a:pt x="390" y="53"/>
                  </a:lnTo>
                  <a:lnTo>
                    <a:pt x="396" y="53"/>
                  </a:lnTo>
                  <a:lnTo>
                    <a:pt x="401" y="53"/>
                  </a:lnTo>
                  <a:lnTo>
                    <a:pt x="406" y="53"/>
                  </a:lnTo>
                  <a:lnTo>
                    <a:pt x="411" y="53"/>
                  </a:lnTo>
                  <a:lnTo>
                    <a:pt x="417" y="53"/>
                  </a:lnTo>
                  <a:lnTo>
                    <a:pt x="422" y="53"/>
                  </a:lnTo>
                  <a:lnTo>
                    <a:pt x="427" y="53"/>
                  </a:lnTo>
                  <a:lnTo>
                    <a:pt x="433" y="53"/>
                  </a:lnTo>
                  <a:lnTo>
                    <a:pt x="438" y="53"/>
                  </a:lnTo>
                  <a:lnTo>
                    <a:pt x="443" y="53"/>
                  </a:lnTo>
                  <a:lnTo>
                    <a:pt x="448" y="53"/>
                  </a:lnTo>
                  <a:lnTo>
                    <a:pt x="454" y="53"/>
                  </a:lnTo>
                  <a:lnTo>
                    <a:pt x="459" y="53"/>
                  </a:lnTo>
                  <a:lnTo>
                    <a:pt x="464" y="53"/>
                  </a:lnTo>
                  <a:lnTo>
                    <a:pt x="470" y="53"/>
                  </a:lnTo>
                  <a:lnTo>
                    <a:pt x="475" y="53"/>
                  </a:lnTo>
                  <a:lnTo>
                    <a:pt x="480" y="53"/>
                  </a:lnTo>
                  <a:lnTo>
                    <a:pt x="485" y="53"/>
                  </a:lnTo>
                  <a:lnTo>
                    <a:pt x="491" y="53"/>
                  </a:lnTo>
                  <a:lnTo>
                    <a:pt x="496" y="53"/>
                  </a:lnTo>
                  <a:lnTo>
                    <a:pt x="501" y="48"/>
                  </a:lnTo>
                  <a:lnTo>
                    <a:pt x="506" y="48"/>
                  </a:lnTo>
                  <a:lnTo>
                    <a:pt x="512" y="48"/>
                  </a:lnTo>
                  <a:lnTo>
                    <a:pt x="517" y="48"/>
                  </a:lnTo>
                  <a:lnTo>
                    <a:pt x="522" y="48"/>
                  </a:lnTo>
                  <a:lnTo>
                    <a:pt x="528" y="48"/>
                  </a:lnTo>
                  <a:lnTo>
                    <a:pt x="533" y="48"/>
                  </a:lnTo>
                  <a:lnTo>
                    <a:pt x="538" y="43"/>
                  </a:lnTo>
                  <a:lnTo>
                    <a:pt x="543" y="43"/>
                  </a:lnTo>
                  <a:lnTo>
                    <a:pt x="549" y="43"/>
                  </a:lnTo>
                  <a:lnTo>
                    <a:pt x="554" y="37"/>
                  </a:lnTo>
                  <a:lnTo>
                    <a:pt x="559" y="37"/>
                  </a:lnTo>
                  <a:lnTo>
                    <a:pt x="565" y="32"/>
                  </a:lnTo>
                  <a:lnTo>
                    <a:pt x="570" y="32"/>
                  </a:lnTo>
                  <a:lnTo>
                    <a:pt x="575" y="27"/>
                  </a:lnTo>
                  <a:lnTo>
                    <a:pt x="580" y="21"/>
                  </a:lnTo>
                  <a:lnTo>
                    <a:pt x="586" y="21"/>
                  </a:lnTo>
                  <a:lnTo>
                    <a:pt x="591" y="16"/>
                  </a:lnTo>
                  <a:lnTo>
                    <a:pt x="596" y="11"/>
                  </a:lnTo>
                  <a:lnTo>
                    <a:pt x="602" y="6"/>
                  </a:lnTo>
                  <a:lnTo>
                    <a:pt x="607" y="6"/>
                  </a:lnTo>
                  <a:lnTo>
                    <a:pt x="612" y="0"/>
                  </a:lnTo>
                  <a:lnTo>
                    <a:pt x="617" y="0"/>
                  </a:lnTo>
                  <a:lnTo>
                    <a:pt x="623" y="0"/>
                  </a:lnTo>
                  <a:lnTo>
                    <a:pt x="628" y="0"/>
                  </a:lnTo>
                  <a:lnTo>
                    <a:pt x="633" y="0"/>
                  </a:lnTo>
                  <a:lnTo>
                    <a:pt x="638" y="0"/>
                  </a:lnTo>
                  <a:lnTo>
                    <a:pt x="644" y="6"/>
                  </a:lnTo>
                  <a:lnTo>
                    <a:pt x="649" y="6"/>
                  </a:lnTo>
                  <a:lnTo>
                    <a:pt x="654" y="11"/>
                  </a:lnTo>
                  <a:lnTo>
                    <a:pt x="660" y="11"/>
                  </a:lnTo>
                  <a:lnTo>
                    <a:pt x="665" y="16"/>
                  </a:lnTo>
                  <a:lnTo>
                    <a:pt x="670" y="21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6" name="Freeform 162"/>
            <p:cNvSpPr>
              <a:spLocks/>
            </p:cNvSpPr>
            <p:nvPr/>
          </p:nvSpPr>
          <p:spPr bwMode="auto">
            <a:xfrm>
              <a:off x="3943" y="3982"/>
              <a:ext cx="565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6" y="6"/>
                </a:cxn>
                <a:cxn ang="0">
                  <a:pos x="27" y="11"/>
                </a:cxn>
                <a:cxn ang="0">
                  <a:pos x="37" y="11"/>
                </a:cxn>
                <a:cxn ang="0">
                  <a:pos x="48" y="16"/>
                </a:cxn>
                <a:cxn ang="0">
                  <a:pos x="58" y="16"/>
                </a:cxn>
                <a:cxn ang="0">
                  <a:pos x="69" y="22"/>
                </a:cxn>
                <a:cxn ang="0">
                  <a:pos x="79" y="22"/>
                </a:cxn>
                <a:cxn ang="0">
                  <a:pos x="90" y="22"/>
                </a:cxn>
                <a:cxn ang="0">
                  <a:pos x="100" y="22"/>
                </a:cxn>
                <a:cxn ang="0">
                  <a:pos x="111" y="27"/>
                </a:cxn>
                <a:cxn ang="0">
                  <a:pos x="122" y="27"/>
                </a:cxn>
                <a:cxn ang="0">
                  <a:pos x="132" y="27"/>
                </a:cxn>
                <a:cxn ang="0">
                  <a:pos x="143" y="27"/>
                </a:cxn>
                <a:cxn ang="0">
                  <a:pos x="153" y="27"/>
                </a:cxn>
                <a:cxn ang="0">
                  <a:pos x="164" y="27"/>
                </a:cxn>
                <a:cxn ang="0">
                  <a:pos x="174" y="27"/>
                </a:cxn>
                <a:cxn ang="0">
                  <a:pos x="185" y="27"/>
                </a:cxn>
                <a:cxn ang="0">
                  <a:pos x="195" y="27"/>
                </a:cxn>
                <a:cxn ang="0">
                  <a:pos x="206" y="27"/>
                </a:cxn>
                <a:cxn ang="0">
                  <a:pos x="217" y="27"/>
                </a:cxn>
                <a:cxn ang="0">
                  <a:pos x="227" y="27"/>
                </a:cxn>
                <a:cxn ang="0">
                  <a:pos x="238" y="27"/>
                </a:cxn>
                <a:cxn ang="0">
                  <a:pos x="248" y="27"/>
                </a:cxn>
                <a:cxn ang="0">
                  <a:pos x="259" y="27"/>
                </a:cxn>
                <a:cxn ang="0">
                  <a:pos x="269" y="27"/>
                </a:cxn>
                <a:cxn ang="0">
                  <a:pos x="280" y="27"/>
                </a:cxn>
                <a:cxn ang="0">
                  <a:pos x="290" y="27"/>
                </a:cxn>
                <a:cxn ang="0">
                  <a:pos x="301" y="27"/>
                </a:cxn>
                <a:cxn ang="0">
                  <a:pos x="312" y="27"/>
                </a:cxn>
                <a:cxn ang="0">
                  <a:pos x="322" y="27"/>
                </a:cxn>
                <a:cxn ang="0">
                  <a:pos x="333" y="27"/>
                </a:cxn>
                <a:cxn ang="0">
                  <a:pos x="343" y="27"/>
                </a:cxn>
                <a:cxn ang="0">
                  <a:pos x="354" y="27"/>
                </a:cxn>
                <a:cxn ang="0">
                  <a:pos x="364" y="27"/>
                </a:cxn>
                <a:cxn ang="0">
                  <a:pos x="375" y="27"/>
                </a:cxn>
                <a:cxn ang="0">
                  <a:pos x="385" y="27"/>
                </a:cxn>
                <a:cxn ang="0">
                  <a:pos x="396" y="32"/>
                </a:cxn>
                <a:cxn ang="0">
                  <a:pos x="407" y="32"/>
                </a:cxn>
                <a:cxn ang="0">
                  <a:pos x="417" y="32"/>
                </a:cxn>
                <a:cxn ang="0">
                  <a:pos x="428" y="32"/>
                </a:cxn>
                <a:cxn ang="0">
                  <a:pos x="438" y="32"/>
                </a:cxn>
                <a:cxn ang="0">
                  <a:pos x="449" y="32"/>
                </a:cxn>
                <a:cxn ang="0">
                  <a:pos x="459" y="32"/>
                </a:cxn>
                <a:cxn ang="0">
                  <a:pos x="470" y="32"/>
                </a:cxn>
                <a:cxn ang="0">
                  <a:pos x="480" y="32"/>
                </a:cxn>
                <a:cxn ang="0">
                  <a:pos x="491" y="32"/>
                </a:cxn>
                <a:cxn ang="0">
                  <a:pos x="502" y="32"/>
                </a:cxn>
                <a:cxn ang="0">
                  <a:pos x="512" y="32"/>
                </a:cxn>
                <a:cxn ang="0">
                  <a:pos x="523" y="32"/>
                </a:cxn>
                <a:cxn ang="0">
                  <a:pos x="533" y="32"/>
                </a:cxn>
                <a:cxn ang="0">
                  <a:pos x="544" y="32"/>
                </a:cxn>
                <a:cxn ang="0">
                  <a:pos x="554" y="32"/>
                </a:cxn>
                <a:cxn ang="0">
                  <a:pos x="565" y="32"/>
                </a:cxn>
                <a:cxn ang="0">
                  <a:pos x="575" y="32"/>
                </a:cxn>
                <a:cxn ang="0">
                  <a:pos x="586" y="32"/>
                </a:cxn>
                <a:cxn ang="0">
                  <a:pos x="597" y="32"/>
                </a:cxn>
                <a:cxn ang="0">
                  <a:pos x="607" y="32"/>
                </a:cxn>
                <a:cxn ang="0">
                  <a:pos x="618" y="32"/>
                </a:cxn>
              </a:cxnLst>
              <a:rect l="0" t="0" r="r" b="b"/>
              <a:pathLst>
                <a:path w="623" h="32">
                  <a:moveTo>
                    <a:pt x="0" y="0"/>
                  </a:moveTo>
                  <a:lnTo>
                    <a:pt x="5" y="0"/>
                  </a:lnTo>
                  <a:lnTo>
                    <a:pt x="11" y="6"/>
                  </a:lnTo>
                  <a:lnTo>
                    <a:pt x="16" y="6"/>
                  </a:lnTo>
                  <a:lnTo>
                    <a:pt x="21" y="6"/>
                  </a:lnTo>
                  <a:lnTo>
                    <a:pt x="27" y="11"/>
                  </a:lnTo>
                  <a:lnTo>
                    <a:pt x="32" y="11"/>
                  </a:lnTo>
                  <a:lnTo>
                    <a:pt x="37" y="11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53" y="16"/>
                  </a:lnTo>
                  <a:lnTo>
                    <a:pt x="58" y="16"/>
                  </a:lnTo>
                  <a:lnTo>
                    <a:pt x="63" y="22"/>
                  </a:lnTo>
                  <a:lnTo>
                    <a:pt x="69" y="22"/>
                  </a:lnTo>
                  <a:lnTo>
                    <a:pt x="74" y="22"/>
                  </a:lnTo>
                  <a:lnTo>
                    <a:pt x="79" y="22"/>
                  </a:lnTo>
                  <a:lnTo>
                    <a:pt x="85" y="22"/>
                  </a:lnTo>
                  <a:lnTo>
                    <a:pt x="90" y="22"/>
                  </a:lnTo>
                  <a:lnTo>
                    <a:pt x="95" y="22"/>
                  </a:lnTo>
                  <a:lnTo>
                    <a:pt x="100" y="22"/>
                  </a:lnTo>
                  <a:lnTo>
                    <a:pt x="106" y="22"/>
                  </a:lnTo>
                  <a:lnTo>
                    <a:pt x="111" y="27"/>
                  </a:lnTo>
                  <a:lnTo>
                    <a:pt x="116" y="27"/>
                  </a:lnTo>
                  <a:lnTo>
                    <a:pt x="122" y="27"/>
                  </a:lnTo>
                  <a:lnTo>
                    <a:pt x="127" y="27"/>
                  </a:lnTo>
                  <a:lnTo>
                    <a:pt x="132" y="27"/>
                  </a:lnTo>
                  <a:lnTo>
                    <a:pt x="137" y="27"/>
                  </a:lnTo>
                  <a:lnTo>
                    <a:pt x="143" y="27"/>
                  </a:lnTo>
                  <a:lnTo>
                    <a:pt x="148" y="27"/>
                  </a:lnTo>
                  <a:lnTo>
                    <a:pt x="153" y="27"/>
                  </a:lnTo>
                  <a:lnTo>
                    <a:pt x="158" y="27"/>
                  </a:lnTo>
                  <a:lnTo>
                    <a:pt x="164" y="27"/>
                  </a:lnTo>
                  <a:lnTo>
                    <a:pt x="169" y="27"/>
                  </a:lnTo>
                  <a:lnTo>
                    <a:pt x="174" y="27"/>
                  </a:lnTo>
                  <a:lnTo>
                    <a:pt x="180" y="27"/>
                  </a:lnTo>
                  <a:lnTo>
                    <a:pt x="185" y="27"/>
                  </a:lnTo>
                  <a:lnTo>
                    <a:pt x="190" y="27"/>
                  </a:lnTo>
                  <a:lnTo>
                    <a:pt x="195" y="27"/>
                  </a:lnTo>
                  <a:lnTo>
                    <a:pt x="201" y="27"/>
                  </a:lnTo>
                  <a:lnTo>
                    <a:pt x="206" y="27"/>
                  </a:lnTo>
                  <a:lnTo>
                    <a:pt x="211" y="27"/>
                  </a:lnTo>
                  <a:lnTo>
                    <a:pt x="217" y="27"/>
                  </a:lnTo>
                  <a:lnTo>
                    <a:pt x="222" y="27"/>
                  </a:lnTo>
                  <a:lnTo>
                    <a:pt x="227" y="27"/>
                  </a:lnTo>
                  <a:lnTo>
                    <a:pt x="232" y="27"/>
                  </a:lnTo>
                  <a:lnTo>
                    <a:pt x="238" y="27"/>
                  </a:lnTo>
                  <a:lnTo>
                    <a:pt x="243" y="27"/>
                  </a:lnTo>
                  <a:lnTo>
                    <a:pt x="248" y="27"/>
                  </a:lnTo>
                  <a:lnTo>
                    <a:pt x="253" y="27"/>
                  </a:lnTo>
                  <a:lnTo>
                    <a:pt x="259" y="27"/>
                  </a:lnTo>
                  <a:lnTo>
                    <a:pt x="264" y="27"/>
                  </a:lnTo>
                  <a:lnTo>
                    <a:pt x="269" y="27"/>
                  </a:lnTo>
                  <a:lnTo>
                    <a:pt x="275" y="27"/>
                  </a:lnTo>
                  <a:lnTo>
                    <a:pt x="280" y="27"/>
                  </a:lnTo>
                  <a:lnTo>
                    <a:pt x="285" y="27"/>
                  </a:lnTo>
                  <a:lnTo>
                    <a:pt x="290" y="27"/>
                  </a:lnTo>
                  <a:lnTo>
                    <a:pt x="296" y="27"/>
                  </a:lnTo>
                  <a:lnTo>
                    <a:pt x="301" y="27"/>
                  </a:lnTo>
                  <a:lnTo>
                    <a:pt x="306" y="27"/>
                  </a:lnTo>
                  <a:lnTo>
                    <a:pt x="312" y="27"/>
                  </a:lnTo>
                  <a:lnTo>
                    <a:pt x="317" y="27"/>
                  </a:lnTo>
                  <a:lnTo>
                    <a:pt x="322" y="27"/>
                  </a:lnTo>
                  <a:lnTo>
                    <a:pt x="327" y="27"/>
                  </a:lnTo>
                  <a:lnTo>
                    <a:pt x="333" y="27"/>
                  </a:lnTo>
                  <a:lnTo>
                    <a:pt x="338" y="27"/>
                  </a:lnTo>
                  <a:lnTo>
                    <a:pt x="343" y="27"/>
                  </a:lnTo>
                  <a:lnTo>
                    <a:pt x="349" y="27"/>
                  </a:lnTo>
                  <a:lnTo>
                    <a:pt x="354" y="27"/>
                  </a:lnTo>
                  <a:lnTo>
                    <a:pt x="359" y="27"/>
                  </a:lnTo>
                  <a:lnTo>
                    <a:pt x="364" y="27"/>
                  </a:lnTo>
                  <a:lnTo>
                    <a:pt x="370" y="27"/>
                  </a:lnTo>
                  <a:lnTo>
                    <a:pt x="375" y="27"/>
                  </a:lnTo>
                  <a:lnTo>
                    <a:pt x="380" y="27"/>
                  </a:lnTo>
                  <a:lnTo>
                    <a:pt x="385" y="27"/>
                  </a:lnTo>
                  <a:lnTo>
                    <a:pt x="391" y="32"/>
                  </a:lnTo>
                  <a:lnTo>
                    <a:pt x="396" y="32"/>
                  </a:lnTo>
                  <a:lnTo>
                    <a:pt x="401" y="32"/>
                  </a:lnTo>
                  <a:lnTo>
                    <a:pt x="407" y="32"/>
                  </a:lnTo>
                  <a:lnTo>
                    <a:pt x="412" y="32"/>
                  </a:lnTo>
                  <a:lnTo>
                    <a:pt x="417" y="32"/>
                  </a:lnTo>
                  <a:lnTo>
                    <a:pt x="422" y="32"/>
                  </a:lnTo>
                  <a:lnTo>
                    <a:pt x="428" y="32"/>
                  </a:lnTo>
                  <a:lnTo>
                    <a:pt x="433" y="32"/>
                  </a:lnTo>
                  <a:lnTo>
                    <a:pt x="438" y="32"/>
                  </a:lnTo>
                  <a:lnTo>
                    <a:pt x="444" y="32"/>
                  </a:lnTo>
                  <a:lnTo>
                    <a:pt x="449" y="32"/>
                  </a:lnTo>
                  <a:lnTo>
                    <a:pt x="454" y="32"/>
                  </a:lnTo>
                  <a:lnTo>
                    <a:pt x="459" y="32"/>
                  </a:lnTo>
                  <a:lnTo>
                    <a:pt x="465" y="32"/>
                  </a:lnTo>
                  <a:lnTo>
                    <a:pt x="470" y="32"/>
                  </a:lnTo>
                  <a:lnTo>
                    <a:pt x="475" y="32"/>
                  </a:lnTo>
                  <a:lnTo>
                    <a:pt x="480" y="32"/>
                  </a:lnTo>
                  <a:lnTo>
                    <a:pt x="486" y="32"/>
                  </a:lnTo>
                  <a:lnTo>
                    <a:pt x="491" y="32"/>
                  </a:lnTo>
                  <a:lnTo>
                    <a:pt x="496" y="32"/>
                  </a:lnTo>
                  <a:lnTo>
                    <a:pt x="502" y="32"/>
                  </a:lnTo>
                  <a:lnTo>
                    <a:pt x="507" y="32"/>
                  </a:lnTo>
                  <a:lnTo>
                    <a:pt x="512" y="32"/>
                  </a:lnTo>
                  <a:lnTo>
                    <a:pt x="517" y="32"/>
                  </a:lnTo>
                  <a:lnTo>
                    <a:pt x="523" y="32"/>
                  </a:lnTo>
                  <a:lnTo>
                    <a:pt x="528" y="32"/>
                  </a:lnTo>
                  <a:lnTo>
                    <a:pt x="533" y="32"/>
                  </a:lnTo>
                  <a:lnTo>
                    <a:pt x="539" y="32"/>
                  </a:lnTo>
                  <a:lnTo>
                    <a:pt x="544" y="32"/>
                  </a:lnTo>
                  <a:lnTo>
                    <a:pt x="549" y="32"/>
                  </a:lnTo>
                  <a:lnTo>
                    <a:pt x="554" y="32"/>
                  </a:lnTo>
                  <a:lnTo>
                    <a:pt x="560" y="32"/>
                  </a:lnTo>
                  <a:lnTo>
                    <a:pt x="565" y="32"/>
                  </a:lnTo>
                  <a:lnTo>
                    <a:pt x="570" y="32"/>
                  </a:lnTo>
                  <a:lnTo>
                    <a:pt x="575" y="32"/>
                  </a:lnTo>
                  <a:lnTo>
                    <a:pt x="581" y="32"/>
                  </a:lnTo>
                  <a:lnTo>
                    <a:pt x="586" y="32"/>
                  </a:lnTo>
                  <a:lnTo>
                    <a:pt x="591" y="32"/>
                  </a:lnTo>
                  <a:lnTo>
                    <a:pt x="597" y="32"/>
                  </a:lnTo>
                  <a:lnTo>
                    <a:pt x="602" y="32"/>
                  </a:lnTo>
                  <a:lnTo>
                    <a:pt x="607" y="32"/>
                  </a:lnTo>
                  <a:lnTo>
                    <a:pt x="612" y="32"/>
                  </a:lnTo>
                  <a:lnTo>
                    <a:pt x="618" y="32"/>
                  </a:lnTo>
                  <a:lnTo>
                    <a:pt x="623" y="32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7" name="Freeform 163"/>
            <p:cNvSpPr>
              <a:spLocks/>
            </p:cNvSpPr>
            <p:nvPr/>
          </p:nvSpPr>
          <p:spPr bwMode="auto">
            <a:xfrm>
              <a:off x="1774" y="3456"/>
              <a:ext cx="483" cy="36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6" y="0"/>
                </a:cxn>
                <a:cxn ang="0">
                  <a:pos x="42" y="5"/>
                </a:cxn>
                <a:cxn ang="0">
                  <a:pos x="58" y="10"/>
                </a:cxn>
                <a:cxn ang="0">
                  <a:pos x="74" y="15"/>
                </a:cxn>
                <a:cxn ang="0">
                  <a:pos x="90" y="26"/>
                </a:cxn>
                <a:cxn ang="0">
                  <a:pos x="105" y="31"/>
                </a:cxn>
                <a:cxn ang="0">
                  <a:pos x="121" y="42"/>
                </a:cxn>
                <a:cxn ang="0">
                  <a:pos x="137" y="58"/>
                </a:cxn>
                <a:cxn ang="0">
                  <a:pos x="153" y="68"/>
                </a:cxn>
                <a:cxn ang="0">
                  <a:pos x="169" y="84"/>
                </a:cxn>
                <a:cxn ang="0">
                  <a:pos x="185" y="100"/>
                </a:cxn>
                <a:cxn ang="0">
                  <a:pos x="206" y="121"/>
                </a:cxn>
                <a:cxn ang="0">
                  <a:pos x="216" y="132"/>
                </a:cxn>
                <a:cxn ang="0">
                  <a:pos x="227" y="147"/>
                </a:cxn>
                <a:cxn ang="0">
                  <a:pos x="243" y="169"/>
                </a:cxn>
                <a:cxn ang="0">
                  <a:pos x="259" y="184"/>
                </a:cxn>
                <a:cxn ang="0">
                  <a:pos x="269" y="200"/>
                </a:cxn>
                <a:cxn ang="0">
                  <a:pos x="280" y="216"/>
                </a:cxn>
                <a:cxn ang="0">
                  <a:pos x="290" y="232"/>
                </a:cxn>
                <a:cxn ang="0">
                  <a:pos x="301" y="248"/>
                </a:cxn>
                <a:cxn ang="0">
                  <a:pos x="311" y="258"/>
                </a:cxn>
                <a:cxn ang="0">
                  <a:pos x="322" y="274"/>
                </a:cxn>
                <a:cxn ang="0">
                  <a:pos x="332" y="290"/>
                </a:cxn>
                <a:cxn ang="0">
                  <a:pos x="343" y="306"/>
                </a:cxn>
                <a:cxn ang="0">
                  <a:pos x="348" y="322"/>
                </a:cxn>
                <a:cxn ang="0">
                  <a:pos x="359" y="332"/>
                </a:cxn>
                <a:cxn ang="0">
                  <a:pos x="369" y="348"/>
                </a:cxn>
                <a:cxn ang="0">
                  <a:pos x="380" y="364"/>
                </a:cxn>
                <a:cxn ang="0">
                  <a:pos x="391" y="380"/>
                </a:cxn>
                <a:cxn ang="0">
                  <a:pos x="401" y="396"/>
                </a:cxn>
                <a:cxn ang="0">
                  <a:pos x="412" y="411"/>
                </a:cxn>
                <a:cxn ang="0">
                  <a:pos x="422" y="427"/>
                </a:cxn>
                <a:cxn ang="0">
                  <a:pos x="433" y="443"/>
                </a:cxn>
                <a:cxn ang="0">
                  <a:pos x="443" y="459"/>
                </a:cxn>
                <a:cxn ang="0">
                  <a:pos x="454" y="480"/>
                </a:cxn>
                <a:cxn ang="0">
                  <a:pos x="464" y="496"/>
                </a:cxn>
                <a:cxn ang="0">
                  <a:pos x="475" y="512"/>
                </a:cxn>
                <a:cxn ang="0">
                  <a:pos x="486" y="528"/>
                </a:cxn>
                <a:cxn ang="0">
                  <a:pos x="496" y="543"/>
                </a:cxn>
                <a:cxn ang="0">
                  <a:pos x="507" y="559"/>
                </a:cxn>
                <a:cxn ang="0">
                  <a:pos x="522" y="580"/>
                </a:cxn>
              </a:cxnLst>
              <a:rect l="0" t="0" r="r" b="b"/>
              <a:pathLst>
                <a:path w="533" h="596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2" y="5"/>
                  </a:lnTo>
                  <a:lnTo>
                    <a:pt x="47" y="5"/>
                  </a:lnTo>
                  <a:lnTo>
                    <a:pt x="53" y="5"/>
                  </a:lnTo>
                  <a:lnTo>
                    <a:pt x="58" y="10"/>
                  </a:lnTo>
                  <a:lnTo>
                    <a:pt x="63" y="10"/>
                  </a:lnTo>
                  <a:lnTo>
                    <a:pt x="69" y="15"/>
                  </a:lnTo>
                  <a:lnTo>
                    <a:pt x="74" y="15"/>
                  </a:lnTo>
                  <a:lnTo>
                    <a:pt x="79" y="15"/>
                  </a:lnTo>
                  <a:lnTo>
                    <a:pt x="84" y="21"/>
                  </a:lnTo>
                  <a:lnTo>
                    <a:pt x="90" y="26"/>
                  </a:lnTo>
                  <a:lnTo>
                    <a:pt x="95" y="26"/>
                  </a:lnTo>
                  <a:lnTo>
                    <a:pt x="100" y="31"/>
                  </a:lnTo>
                  <a:lnTo>
                    <a:pt x="105" y="31"/>
                  </a:lnTo>
                  <a:lnTo>
                    <a:pt x="111" y="37"/>
                  </a:lnTo>
                  <a:lnTo>
                    <a:pt x="116" y="42"/>
                  </a:lnTo>
                  <a:lnTo>
                    <a:pt x="121" y="42"/>
                  </a:lnTo>
                  <a:lnTo>
                    <a:pt x="127" y="47"/>
                  </a:lnTo>
                  <a:lnTo>
                    <a:pt x="132" y="52"/>
                  </a:lnTo>
                  <a:lnTo>
                    <a:pt x="137" y="58"/>
                  </a:lnTo>
                  <a:lnTo>
                    <a:pt x="142" y="58"/>
                  </a:lnTo>
                  <a:lnTo>
                    <a:pt x="148" y="63"/>
                  </a:lnTo>
                  <a:lnTo>
                    <a:pt x="153" y="68"/>
                  </a:lnTo>
                  <a:lnTo>
                    <a:pt x="158" y="74"/>
                  </a:lnTo>
                  <a:lnTo>
                    <a:pt x="164" y="79"/>
                  </a:lnTo>
                  <a:lnTo>
                    <a:pt x="169" y="84"/>
                  </a:lnTo>
                  <a:lnTo>
                    <a:pt x="174" y="89"/>
                  </a:lnTo>
                  <a:lnTo>
                    <a:pt x="179" y="95"/>
                  </a:lnTo>
                  <a:lnTo>
                    <a:pt x="185" y="100"/>
                  </a:lnTo>
                  <a:lnTo>
                    <a:pt x="190" y="105"/>
                  </a:lnTo>
                  <a:lnTo>
                    <a:pt x="195" y="110"/>
                  </a:lnTo>
                  <a:lnTo>
                    <a:pt x="206" y="121"/>
                  </a:lnTo>
                  <a:lnTo>
                    <a:pt x="200" y="121"/>
                  </a:lnTo>
                  <a:lnTo>
                    <a:pt x="206" y="121"/>
                  </a:lnTo>
                  <a:lnTo>
                    <a:pt x="216" y="132"/>
                  </a:lnTo>
                  <a:lnTo>
                    <a:pt x="216" y="137"/>
                  </a:lnTo>
                  <a:lnTo>
                    <a:pt x="222" y="142"/>
                  </a:lnTo>
                  <a:lnTo>
                    <a:pt x="227" y="147"/>
                  </a:lnTo>
                  <a:lnTo>
                    <a:pt x="232" y="153"/>
                  </a:lnTo>
                  <a:lnTo>
                    <a:pt x="243" y="163"/>
                  </a:lnTo>
                  <a:lnTo>
                    <a:pt x="243" y="169"/>
                  </a:lnTo>
                  <a:lnTo>
                    <a:pt x="248" y="174"/>
                  </a:lnTo>
                  <a:lnTo>
                    <a:pt x="253" y="179"/>
                  </a:lnTo>
                  <a:lnTo>
                    <a:pt x="259" y="184"/>
                  </a:lnTo>
                  <a:lnTo>
                    <a:pt x="259" y="190"/>
                  </a:lnTo>
                  <a:lnTo>
                    <a:pt x="264" y="195"/>
                  </a:lnTo>
                  <a:lnTo>
                    <a:pt x="269" y="200"/>
                  </a:lnTo>
                  <a:lnTo>
                    <a:pt x="274" y="206"/>
                  </a:lnTo>
                  <a:lnTo>
                    <a:pt x="274" y="211"/>
                  </a:lnTo>
                  <a:lnTo>
                    <a:pt x="280" y="216"/>
                  </a:lnTo>
                  <a:lnTo>
                    <a:pt x="285" y="221"/>
                  </a:lnTo>
                  <a:lnTo>
                    <a:pt x="285" y="227"/>
                  </a:lnTo>
                  <a:lnTo>
                    <a:pt x="290" y="232"/>
                  </a:lnTo>
                  <a:lnTo>
                    <a:pt x="296" y="237"/>
                  </a:lnTo>
                  <a:lnTo>
                    <a:pt x="301" y="242"/>
                  </a:lnTo>
                  <a:lnTo>
                    <a:pt x="301" y="248"/>
                  </a:lnTo>
                  <a:lnTo>
                    <a:pt x="311" y="258"/>
                  </a:lnTo>
                  <a:lnTo>
                    <a:pt x="306" y="258"/>
                  </a:lnTo>
                  <a:lnTo>
                    <a:pt x="311" y="258"/>
                  </a:lnTo>
                  <a:lnTo>
                    <a:pt x="317" y="264"/>
                  </a:lnTo>
                  <a:lnTo>
                    <a:pt x="317" y="269"/>
                  </a:lnTo>
                  <a:lnTo>
                    <a:pt x="322" y="274"/>
                  </a:lnTo>
                  <a:lnTo>
                    <a:pt x="322" y="279"/>
                  </a:lnTo>
                  <a:lnTo>
                    <a:pt x="327" y="285"/>
                  </a:lnTo>
                  <a:lnTo>
                    <a:pt x="332" y="290"/>
                  </a:lnTo>
                  <a:lnTo>
                    <a:pt x="338" y="295"/>
                  </a:lnTo>
                  <a:lnTo>
                    <a:pt x="338" y="301"/>
                  </a:lnTo>
                  <a:lnTo>
                    <a:pt x="343" y="306"/>
                  </a:lnTo>
                  <a:lnTo>
                    <a:pt x="343" y="311"/>
                  </a:lnTo>
                  <a:lnTo>
                    <a:pt x="354" y="322"/>
                  </a:lnTo>
                  <a:lnTo>
                    <a:pt x="348" y="322"/>
                  </a:lnTo>
                  <a:lnTo>
                    <a:pt x="354" y="322"/>
                  </a:lnTo>
                  <a:lnTo>
                    <a:pt x="359" y="327"/>
                  </a:lnTo>
                  <a:lnTo>
                    <a:pt x="359" y="332"/>
                  </a:lnTo>
                  <a:lnTo>
                    <a:pt x="364" y="338"/>
                  </a:lnTo>
                  <a:lnTo>
                    <a:pt x="364" y="343"/>
                  </a:lnTo>
                  <a:lnTo>
                    <a:pt x="369" y="348"/>
                  </a:lnTo>
                  <a:lnTo>
                    <a:pt x="369" y="353"/>
                  </a:lnTo>
                  <a:lnTo>
                    <a:pt x="380" y="359"/>
                  </a:lnTo>
                  <a:lnTo>
                    <a:pt x="380" y="364"/>
                  </a:lnTo>
                  <a:lnTo>
                    <a:pt x="385" y="369"/>
                  </a:lnTo>
                  <a:lnTo>
                    <a:pt x="385" y="374"/>
                  </a:lnTo>
                  <a:lnTo>
                    <a:pt x="391" y="380"/>
                  </a:lnTo>
                  <a:lnTo>
                    <a:pt x="391" y="385"/>
                  </a:lnTo>
                  <a:lnTo>
                    <a:pt x="396" y="390"/>
                  </a:lnTo>
                  <a:lnTo>
                    <a:pt x="401" y="396"/>
                  </a:lnTo>
                  <a:lnTo>
                    <a:pt x="406" y="401"/>
                  </a:lnTo>
                  <a:lnTo>
                    <a:pt x="406" y="406"/>
                  </a:lnTo>
                  <a:lnTo>
                    <a:pt x="412" y="411"/>
                  </a:lnTo>
                  <a:lnTo>
                    <a:pt x="412" y="417"/>
                  </a:lnTo>
                  <a:lnTo>
                    <a:pt x="417" y="422"/>
                  </a:lnTo>
                  <a:lnTo>
                    <a:pt x="422" y="427"/>
                  </a:lnTo>
                  <a:lnTo>
                    <a:pt x="422" y="433"/>
                  </a:lnTo>
                  <a:lnTo>
                    <a:pt x="427" y="438"/>
                  </a:lnTo>
                  <a:lnTo>
                    <a:pt x="433" y="443"/>
                  </a:lnTo>
                  <a:lnTo>
                    <a:pt x="433" y="448"/>
                  </a:lnTo>
                  <a:lnTo>
                    <a:pt x="438" y="454"/>
                  </a:lnTo>
                  <a:lnTo>
                    <a:pt x="443" y="459"/>
                  </a:lnTo>
                  <a:lnTo>
                    <a:pt x="443" y="464"/>
                  </a:lnTo>
                  <a:lnTo>
                    <a:pt x="454" y="475"/>
                  </a:lnTo>
                  <a:lnTo>
                    <a:pt x="454" y="480"/>
                  </a:lnTo>
                  <a:lnTo>
                    <a:pt x="459" y="485"/>
                  </a:lnTo>
                  <a:lnTo>
                    <a:pt x="464" y="491"/>
                  </a:lnTo>
                  <a:lnTo>
                    <a:pt x="464" y="496"/>
                  </a:lnTo>
                  <a:lnTo>
                    <a:pt x="470" y="501"/>
                  </a:lnTo>
                  <a:lnTo>
                    <a:pt x="470" y="506"/>
                  </a:lnTo>
                  <a:lnTo>
                    <a:pt x="475" y="512"/>
                  </a:lnTo>
                  <a:lnTo>
                    <a:pt x="480" y="517"/>
                  </a:lnTo>
                  <a:lnTo>
                    <a:pt x="486" y="522"/>
                  </a:lnTo>
                  <a:lnTo>
                    <a:pt x="486" y="528"/>
                  </a:lnTo>
                  <a:lnTo>
                    <a:pt x="491" y="533"/>
                  </a:lnTo>
                  <a:lnTo>
                    <a:pt x="491" y="538"/>
                  </a:lnTo>
                  <a:lnTo>
                    <a:pt x="496" y="543"/>
                  </a:lnTo>
                  <a:lnTo>
                    <a:pt x="501" y="549"/>
                  </a:lnTo>
                  <a:lnTo>
                    <a:pt x="507" y="554"/>
                  </a:lnTo>
                  <a:lnTo>
                    <a:pt x="507" y="559"/>
                  </a:lnTo>
                  <a:lnTo>
                    <a:pt x="517" y="570"/>
                  </a:lnTo>
                  <a:lnTo>
                    <a:pt x="517" y="575"/>
                  </a:lnTo>
                  <a:lnTo>
                    <a:pt x="522" y="580"/>
                  </a:lnTo>
                  <a:lnTo>
                    <a:pt x="533" y="591"/>
                  </a:lnTo>
                  <a:lnTo>
                    <a:pt x="533" y="59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8" name="Freeform 164"/>
            <p:cNvSpPr>
              <a:spLocks/>
            </p:cNvSpPr>
            <p:nvPr/>
          </p:nvSpPr>
          <p:spPr bwMode="auto">
            <a:xfrm>
              <a:off x="2257" y="3818"/>
              <a:ext cx="589" cy="183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26" y="32"/>
                </a:cxn>
                <a:cxn ang="0">
                  <a:pos x="37" y="48"/>
                </a:cxn>
                <a:cxn ang="0">
                  <a:pos x="48" y="64"/>
                </a:cxn>
                <a:cxn ang="0">
                  <a:pos x="63" y="85"/>
                </a:cxn>
                <a:cxn ang="0">
                  <a:pos x="79" y="101"/>
                </a:cxn>
                <a:cxn ang="0">
                  <a:pos x="95" y="122"/>
                </a:cxn>
                <a:cxn ang="0">
                  <a:pos x="116" y="143"/>
                </a:cxn>
                <a:cxn ang="0">
                  <a:pos x="121" y="148"/>
                </a:cxn>
                <a:cxn ang="0">
                  <a:pos x="132" y="164"/>
                </a:cxn>
                <a:cxn ang="0">
                  <a:pos x="148" y="174"/>
                </a:cxn>
                <a:cxn ang="0">
                  <a:pos x="164" y="190"/>
                </a:cxn>
                <a:cxn ang="0">
                  <a:pos x="180" y="201"/>
                </a:cxn>
                <a:cxn ang="0">
                  <a:pos x="195" y="217"/>
                </a:cxn>
                <a:cxn ang="0">
                  <a:pos x="211" y="227"/>
                </a:cxn>
                <a:cxn ang="0">
                  <a:pos x="227" y="238"/>
                </a:cxn>
                <a:cxn ang="0">
                  <a:pos x="243" y="248"/>
                </a:cxn>
                <a:cxn ang="0">
                  <a:pos x="259" y="259"/>
                </a:cxn>
                <a:cxn ang="0">
                  <a:pos x="275" y="264"/>
                </a:cxn>
                <a:cxn ang="0">
                  <a:pos x="290" y="275"/>
                </a:cxn>
                <a:cxn ang="0">
                  <a:pos x="306" y="280"/>
                </a:cxn>
                <a:cxn ang="0">
                  <a:pos x="322" y="285"/>
                </a:cxn>
                <a:cxn ang="0">
                  <a:pos x="338" y="291"/>
                </a:cxn>
                <a:cxn ang="0">
                  <a:pos x="354" y="296"/>
                </a:cxn>
                <a:cxn ang="0">
                  <a:pos x="370" y="296"/>
                </a:cxn>
                <a:cxn ang="0">
                  <a:pos x="385" y="301"/>
                </a:cxn>
                <a:cxn ang="0">
                  <a:pos x="401" y="301"/>
                </a:cxn>
                <a:cxn ang="0">
                  <a:pos x="417" y="301"/>
                </a:cxn>
                <a:cxn ang="0">
                  <a:pos x="433" y="301"/>
                </a:cxn>
                <a:cxn ang="0">
                  <a:pos x="449" y="301"/>
                </a:cxn>
                <a:cxn ang="0">
                  <a:pos x="465" y="301"/>
                </a:cxn>
                <a:cxn ang="0">
                  <a:pos x="480" y="301"/>
                </a:cxn>
                <a:cxn ang="0">
                  <a:pos x="496" y="301"/>
                </a:cxn>
                <a:cxn ang="0">
                  <a:pos x="512" y="301"/>
                </a:cxn>
                <a:cxn ang="0">
                  <a:pos x="528" y="301"/>
                </a:cxn>
                <a:cxn ang="0">
                  <a:pos x="544" y="296"/>
                </a:cxn>
                <a:cxn ang="0">
                  <a:pos x="560" y="296"/>
                </a:cxn>
                <a:cxn ang="0">
                  <a:pos x="575" y="291"/>
                </a:cxn>
                <a:cxn ang="0">
                  <a:pos x="591" y="291"/>
                </a:cxn>
                <a:cxn ang="0">
                  <a:pos x="607" y="291"/>
                </a:cxn>
                <a:cxn ang="0">
                  <a:pos x="623" y="285"/>
                </a:cxn>
                <a:cxn ang="0">
                  <a:pos x="639" y="285"/>
                </a:cxn>
              </a:cxnLst>
              <a:rect l="0" t="0" r="r" b="b"/>
              <a:pathLst>
                <a:path w="649" h="301">
                  <a:moveTo>
                    <a:pt x="0" y="0"/>
                  </a:moveTo>
                  <a:lnTo>
                    <a:pt x="5" y="5"/>
                  </a:lnTo>
                  <a:lnTo>
                    <a:pt x="5" y="11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26" y="32"/>
                  </a:lnTo>
                  <a:lnTo>
                    <a:pt x="26" y="37"/>
                  </a:lnTo>
                  <a:lnTo>
                    <a:pt x="32" y="42"/>
                  </a:lnTo>
                  <a:lnTo>
                    <a:pt x="37" y="48"/>
                  </a:lnTo>
                  <a:lnTo>
                    <a:pt x="42" y="53"/>
                  </a:lnTo>
                  <a:lnTo>
                    <a:pt x="42" y="58"/>
                  </a:lnTo>
                  <a:lnTo>
                    <a:pt x="48" y="64"/>
                  </a:lnTo>
                  <a:lnTo>
                    <a:pt x="53" y="69"/>
                  </a:lnTo>
                  <a:lnTo>
                    <a:pt x="63" y="79"/>
                  </a:lnTo>
                  <a:lnTo>
                    <a:pt x="63" y="85"/>
                  </a:lnTo>
                  <a:lnTo>
                    <a:pt x="69" y="90"/>
                  </a:lnTo>
                  <a:lnTo>
                    <a:pt x="74" y="95"/>
                  </a:lnTo>
                  <a:lnTo>
                    <a:pt x="79" y="101"/>
                  </a:lnTo>
                  <a:lnTo>
                    <a:pt x="90" y="111"/>
                  </a:lnTo>
                  <a:lnTo>
                    <a:pt x="90" y="116"/>
                  </a:lnTo>
                  <a:lnTo>
                    <a:pt x="95" y="122"/>
                  </a:lnTo>
                  <a:lnTo>
                    <a:pt x="100" y="127"/>
                  </a:lnTo>
                  <a:lnTo>
                    <a:pt x="106" y="132"/>
                  </a:lnTo>
                  <a:lnTo>
                    <a:pt x="116" y="143"/>
                  </a:lnTo>
                  <a:lnTo>
                    <a:pt x="111" y="143"/>
                  </a:lnTo>
                  <a:lnTo>
                    <a:pt x="116" y="143"/>
                  </a:lnTo>
                  <a:lnTo>
                    <a:pt x="121" y="148"/>
                  </a:lnTo>
                  <a:lnTo>
                    <a:pt x="127" y="153"/>
                  </a:lnTo>
                  <a:lnTo>
                    <a:pt x="137" y="164"/>
                  </a:lnTo>
                  <a:lnTo>
                    <a:pt x="132" y="164"/>
                  </a:lnTo>
                  <a:lnTo>
                    <a:pt x="137" y="164"/>
                  </a:lnTo>
                  <a:lnTo>
                    <a:pt x="143" y="169"/>
                  </a:lnTo>
                  <a:lnTo>
                    <a:pt x="148" y="174"/>
                  </a:lnTo>
                  <a:lnTo>
                    <a:pt x="153" y="180"/>
                  </a:lnTo>
                  <a:lnTo>
                    <a:pt x="158" y="185"/>
                  </a:lnTo>
                  <a:lnTo>
                    <a:pt x="164" y="190"/>
                  </a:lnTo>
                  <a:lnTo>
                    <a:pt x="169" y="196"/>
                  </a:lnTo>
                  <a:lnTo>
                    <a:pt x="174" y="201"/>
                  </a:lnTo>
                  <a:lnTo>
                    <a:pt x="180" y="201"/>
                  </a:lnTo>
                  <a:lnTo>
                    <a:pt x="185" y="206"/>
                  </a:lnTo>
                  <a:lnTo>
                    <a:pt x="190" y="211"/>
                  </a:lnTo>
                  <a:lnTo>
                    <a:pt x="195" y="217"/>
                  </a:lnTo>
                  <a:lnTo>
                    <a:pt x="201" y="222"/>
                  </a:lnTo>
                  <a:lnTo>
                    <a:pt x="206" y="222"/>
                  </a:lnTo>
                  <a:lnTo>
                    <a:pt x="211" y="227"/>
                  </a:lnTo>
                  <a:lnTo>
                    <a:pt x="216" y="233"/>
                  </a:lnTo>
                  <a:lnTo>
                    <a:pt x="222" y="233"/>
                  </a:lnTo>
                  <a:lnTo>
                    <a:pt x="227" y="238"/>
                  </a:lnTo>
                  <a:lnTo>
                    <a:pt x="232" y="243"/>
                  </a:lnTo>
                  <a:lnTo>
                    <a:pt x="238" y="248"/>
                  </a:lnTo>
                  <a:lnTo>
                    <a:pt x="243" y="248"/>
                  </a:lnTo>
                  <a:lnTo>
                    <a:pt x="248" y="254"/>
                  </a:lnTo>
                  <a:lnTo>
                    <a:pt x="253" y="254"/>
                  </a:lnTo>
                  <a:lnTo>
                    <a:pt x="259" y="259"/>
                  </a:lnTo>
                  <a:lnTo>
                    <a:pt x="264" y="259"/>
                  </a:lnTo>
                  <a:lnTo>
                    <a:pt x="269" y="264"/>
                  </a:lnTo>
                  <a:lnTo>
                    <a:pt x="275" y="264"/>
                  </a:lnTo>
                  <a:lnTo>
                    <a:pt x="280" y="269"/>
                  </a:lnTo>
                  <a:lnTo>
                    <a:pt x="285" y="269"/>
                  </a:lnTo>
                  <a:lnTo>
                    <a:pt x="290" y="275"/>
                  </a:lnTo>
                  <a:lnTo>
                    <a:pt x="296" y="275"/>
                  </a:lnTo>
                  <a:lnTo>
                    <a:pt x="301" y="280"/>
                  </a:lnTo>
                  <a:lnTo>
                    <a:pt x="306" y="280"/>
                  </a:lnTo>
                  <a:lnTo>
                    <a:pt x="311" y="280"/>
                  </a:lnTo>
                  <a:lnTo>
                    <a:pt x="317" y="285"/>
                  </a:lnTo>
                  <a:lnTo>
                    <a:pt x="322" y="285"/>
                  </a:lnTo>
                  <a:lnTo>
                    <a:pt x="327" y="285"/>
                  </a:lnTo>
                  <a:lnTo>
                    <a:pt x="333" y="291"/>
                  </a:lnTo>
                  <a:lnTo>
                    <a:pt x="338" y="291"/>
                  </a:lnTo>
                  <a:lnTo>
                    <a:pt x="343" y="291"/>
                  </a:lnTo>
                  <a:lnTo>
                    <a:pt x="348" y="291"/>
                  </a:lnTo>
                  <a:lnTo>
                    <a:pt x="354" y="296"/>
                  </a:lnTo>
                  <a:lnTo>
                    <a:pt x="359" y="296"/>
                  </a:lnTo>
                  <a:lnTo>
                    <a:pt x="364" y="296"/>
                  </a:lnTo>
                  <a:lnTo>
                    <a:pt x="370" y="296"/>
                  </a:lnTo>
                  <a:lnTo>
                    <a:pt x="375" y="296"/>
                  </a:lnTo>
                  <a:lnTo>
                    <a:pt x="380" y="301"/>
                  </a:lnTo>
                  <a:lnTo>
                    <a:pt x="385" y="301"/>
                  </a:lnTo>
                  <a:lnTo>
                    <a:pt x="391" y="301"/>
                  </a:lnTo>
                  <a:lnTo>
                    <a:pt x="396" y="301"/>
                  </a:lnTo>
                  <a:lnTo>
                    <a:pt x="401" y="301"/>
                  </a:lnTo>
                  <a:lnTo>
                    <a:pt x="406" y="301"/>
                  </a:lnTo>
                  <a:lnTo>
                    <a:pt x="412" y="301"/>
                  </a:lnTo>
                  <a:lnTo>
                    <a:pt x="417" y="301"/>
                  </a:lnTo>
                  <a:lnTo>
                    <a:pt x="422" y="301"/>
                  </a:lnTo>
                  <a:lnTo>
                    <a:pt x="428" y="301"/>
                  </a:lnTo>
                  <a:lnTo>
                    <a:pt x="433" y="301"/>
                  </a:lnTo>
                  <a:lnTo>
                    <a:pt x="438" y="301"/>
                  </a:lnTo>
                  <a:lnTo>
                    <a:pt x="443" y="301"/>
                  </a:lnTo>
                  <a:lnTo>
                    <a:pt x="449" y="301"/>
                  </a:lnTo>
                  <a:lnTo>
                    <a:pt x="454" y="301"/>
                  </a:lnTo>
                  <a:lnTo>
                    <a:pt x="459" y="301"/>
                  </a:lnTo>
                  <a:lnTo>
                    <a:pt x="465" y="301"/>
                  </a:lnTo>
                  <a:lnTo>
                    <a:pt x="470" y="301"/>
                  </a:lnTo>
                  <a:lnTo>
                    <a:pt x="475" y="301"/>
                  </a:lnTo>
                  <a:lnTo>
                    <a:pt x="480" y="301"/>
                  </a:lnTo>
                  <a:lnTo>
                    <a:pt x="486" y="301"/>
                  </a:lnTo>
                  <a:lnTo>
                    <a:pt x="491" y="301"/>
                  </a:lnTo>
                  <a:lnTo>
                    <a:pt x="496" y="301"/>
                  </a:lnTo>
                  <a:lnTo>
                    <a:pt x="502" y="301"/>
                  </a:lnTo>
                  <a:lnTo>
                    <a:pt x="507" y="301"/>
                  </a:lnTo>
                  <a:lnTo>
                    <a:pt x="512" y="301"/>
                  </a:lnTo>
                  <a:lnTo>
                    <a:pt x="517" y="301"/>
                  </a:lnTo>
                  <a:lnTo>
                    <a:pt x="523" y="301"/>
                  </a:lnTo>
                  <a:lnTo>
                    <a:pt x="528" y="301"/>
                  </a:lnTo>
                  <a:lnTo>
                    <a:pt x="533" y="296"/>
                  </a:lnTo>
                  <a:lnTo>
                    <a:pt x="538" y="296"/>
                  </a:lnTo>
                  <a:lnTo>
                    <a:pt x="544" y="296"/>
                  </a:lnTo>
                  <a:lnTo>
                    <a:pt x="549" y="296"/>
                  </a:lnTo>
                  <a:lnTo>
                    <a:pt x="554" y="296"/>
                  </a:lnTo>
                  <a:lnTo>
                    <a:pt x="560" y="296"/>
                  </a:lnTo>
                  <a:lnTo>
                    <a:pt x="565" y="296"/>
                  </a:lnTo>
                  <a:lnTo>
                    <a:pt x="570" y="296"/>
                  </a:lnTo>
                  <a:lnTo>
                    <a:pt x="575" y="291"/>
                  </a:lnTo>
                  <a:lnTo>
                    <a:pt x="581" y="291"/>
                  </a:lnTo>
                  <a:lnTo>
                    <a:pt x="586" y="291"/>
                  </a:lnTo>
                  <a:lnTo>
                    <a:pt x="591" y="291"/>
                  </a:lnTo>
                  <a:lnTo>
                    <a:pt x="597" y="291"/>
                  </a:lnTo>
                  <a:lnTo>
                    <a:pt x="602" y="291"/>
                  </a:lnTo>
                  <a:lnTo>
                    <a:pt x="607" y="291"/>
                  </a:lnTo>
                  <a:lnTo>
                    <a:pt x="612" y="285"/>
                  </a:lnTo>
                  <a:lnTo>
                    <a:pt x="618" y="285"/>
                  </a:lnTo>
                  <a:lnTo>
                    <a:pt x="623" y="285"/>
                  </a:lnTo>
                  <a:lnTo>
                    <a:pt x="628" y="285"/>
                  </a:lnTo>
                  <a:lnTo>
                    <a:pt x="633" y="285"/>
                  </a:lnTo>
                  <a:lnTo>
                    <a:pt x="639" y="285"/>
                  </a:lnTo>
                  <a:lnTo>
                    <a:pt x="644" y="280"/>
                  </a:lnTo>
                  <a:lnTo>
                    <a:pt x="649" y="28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29" name="Freeform 165"/>
            <p:cNvSpPr>
              <a:spLocks/>
            </p:cNvSpPr>
            <p:nvPr/>
          </p:nvSpPr>
          <p:spPr bwMode="auto">
            <a:xfrm>
              <a:off x="2846" y="3976"/>
              <a:ext cx="609" cy="2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7" y="21"/>
                </a:cxn>
                <a:cxn ang="0">
                  <a:pos x="43" y="16"/>
                </a:cxn>
                <a:cxn ang="0">
                  <a:pos x="58" y="16"/>
                </a:cxn>
                <a:cxn ang="0">
                  <a:pos x="74" y="10"/>
                </a:cxn>
                <a:cxn ang="0">
                  <a:pos x="90" y="10"/>
                </a:cxn>
                <a:cxn ang="0">
                  <a:pos x="106" y="10"/>
                </a:cxn>
                <a:cxn ang="0">
                  <a:pos x="122" y="5"/>
                </a:cxn>
                <a:cxn ang="0">
                  <a:pos x="138" y="5"/>
                </a:cxn>
                <a:cxn ang="0">
                  <a:pos x="153" y="5"/>
                </a:cxn>
                <a:cxn ang="0">
                  <a:pos x="169" y="5"/>
                </a:cxn>
                <a:cxn ang="0">
                  <a:pos x="185" y="5"/>
                </a:cxn>
                <a:cxn ang="0">
                  <a:pos x="201" y="0"/>
                </a:cxn>
                <a:cxn ang="0">
                  <a:pos x="217" y="0"/>
                </a:cxn>
                <a:cxn ang="0">
                  <a:pos x="233" y="0"/>
                </a:cxn>
                <a:cxn ang="0">
                  <a:pos x="248" y="0"/>
                </a:cxn>
                <a:cxn ang="0">
                  <a:pos x="264" y="5"/>
                </a:cxn>
                <a:cxn ang="0">
                  <a:pos x="280" y="5"/>
                </a:cxn>
                <a:cxn ang="0">
                  <a:pos x="296" y="5"/>
                </a:cxn>
                <a:cxn ang="0">
                  <a:pos x="312" y="5"/>
                </a:cxn>
                <a:cxn ang="0">
                  <a:pos x="328" y="5"/>
                </a:cxn>
                <a:cxn ang="0">
                  <a:pos x="343" y="5"/>
                </a:cxn>
                <a:cxn ang="0">
                  <a:pos x="359" y="10"/>
                </a:cxn>
                <a:cxn ang="0">
                  <a:pos x="375" y="10"/>
                </a:cxn>
                <a:cxn ang="0">
                  <a:pos x="391" y="10"/>
                </a:cxn>
                <a:cxn ang="0">
                  <a:pos x="407" y="16"/>
                </a:cxn>
                <a:cxn ang="0">
                  <a:pos x="423" y="16"/>
                </a:cxn>
                <a:cxn ang="0">
                  <a:pos x="438" y="16"/>
                </a:cxn>
                <a:cxn ang="0">
                  <a:pos x="454" y="21"/>
                </a:cxn>
                <a:cxn ang="0">
                  <a:pos x="470" y="21"/>
                </a:cxn>
                <a:cxn ang="0">
                  <a:pos x="486" y="21"/>
                </a:cxn>
                <a:cxn ang="0">
                  <a:pos x="502" y="26"/>
                </a:cxn>
                <a:cxn ang="0">
                  <a:pos x="518" y="26"/>
                </a:cxn>
                <a:cxn ang="0">
                  <a:pos x="533" y="32"/>
                </a:cxn>
                <a:cxn ang="0">
                  <a:pos x="549" y="32"/>
                </a:cxn>
                <a:cxn ang="0">
                  <a:pos x="565" y="32"/>
                </a:cxn>
                <a:cxn ang="0">
                  <a:pos x="581" y="32"/>
                </a:cxn>
                <a:cxn ang="0">
                  <a:pos x="597" y="37"/>
                </a:cxn>
                <a:cxn ang="0">
                  <a:pos x="613" y="37"/>
                </a:cxn>
                <a:cxn ang="0">
                  <a:pos x="628" y="37"/>
                </a:cxn>
                <a:cxn ang="0">
                  <a:pos x="644" y="42"/>
                </a:cxn>
                <a:cxn ang="0">
                  <a:pos x="660" y="42"/>
                </a:cxn>
              </a:cxnLst>
              <a:rect l="0" t="0" r="r" b="b"/>
              <a:pathLst>
                <a:path w="671" h="42">
                  <a:moveTo>
                    <a:pt x="0" y="21"/>
                  </a:moveTo>
                  <a:lnTo>
                    <a:pt x="6" y="21"/>
                  </a:lnTo>
                  <a:lnTo>
                    <a:pt x="11" y="21"/>
                  </a:lnTo>
                  <a:lnTo>
                    <a:pt x="16" y="21"/>
                  </a:lnTo>
                  <a:lnTo>
                    <a:pt x="21" y="21"/>
                  </a:lnTo>
                  <a:lnTo>
                    <a:pt x="27" y="21"/>
                  </a:lnTo>
                  <a:lnTo>
                    <a:pt x="32" y="16"/>
                  </a:lnTo>
                  <a:lnTo>
                    <a:pt x="37" y="16"/>
                  </a:lnTo>
                  <a:lnTo>
                    <a:pt x="43" y="16"/>
                  </a:lnTo>
                  <a:lnTo>
                    <a:pt x="48" y="16"/>
                  </a:lnTo>
                  <a:lnTo>
                    <a:pt x="53" y="16"/>
                  </a:lnTo>
                  <a:lnTo>
                    <a:pt x="58" y="16"/>
                  </a:lnTo>
                  <a:lnTo>
                    <a:pt x="64" y="16"/>
                  </a:lnTo>
                  <a:lnTo>
                    <a:pt x="69" y="10"/>
                  </a:lnTo>
                  <a:lnTo>
                    <a:pt x="74" y="10"/>
                  </a:lnTo>
                  <a:lnTo>
                    <a:pt x="79" y="10"/>
                  </a:lnTo>
                  <a:lnTo>
                    <a:pt x="85" y="10"/>
                  </a:lnTo>
                  <a:lnTo>
                    <a:pt x="90" y="10"/>
                  </a:lnTo>
                  <a:lnTo>
                    <a:pt x="95" y="10"/>
                  </a:lnTo>
                  <a:lnTo>
                    <a:pt x="101" y="10"/>
                  </a:lnTo>
                  <a:lnTo>
                    <a:pt x="106" y="10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2" y="5"/>
                  </a:lnTo>
                  <a:lnTo>
                    <a:pt x="127" y="5"/>
                  </a:lnTo>
                  <a:lnTo>
                    <a:pt x="132" y="5"/>
                  </a:lnTo>
                  <a:lnTo>
                    <a:pt x="138" y="5"/>
                  </a:lnTo>
                  <a:lnTo>
                    <a:pt x="143" y="5"/>
                  </a:lnTo>
                  <a:lnTo>
                    <a:pt x="148" y="5"/>
                  </a:lnTo>
                  <a:lnTo>
                    <a:pt x="153" y="5"/>
                  </a:lnTo>
                  <a:lnTo>
                    <a:pt x="159" y="5"/>
                  </a:lnTo>
                  <a:lnTo>
                    <a:pt x="164" y="5"/>
                  </a:lnTo>
                  <a:lnTo>
                    <a:pt x="169" y="5"/>
                  </a:lnTo>
                  <a:lnTo>
                    <a:pt x="175" y="5"/>
                  </a:lnTo>
                  <a:lnTo>
                    <a:pt x="180" y="5"/>
                  </a:lnTo>
                  <a:lnTo>
                    <a:pt x="185" y="5"/>
                  </a:lnTo>
                  <a:lnTo>
                    <a:pt x="190" y="5"/>
                  </a:lnTo>
                  <a:lnTo>
                    <a:pt x="196" y="5"/>
                  </a:lnTo>
                  <a:lnTo>
                    <a:pt x="201" y="0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7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4" y="0"/>
                  </a:lnTo>
                  <a:lnTo>
                    <a:pt x="259" y="5"/>
                  </a:lnTo>
                  <a:lnTo>
                    <a:pt x="264" y="5"/>
                  </a:lnTo>
                  <a:lnTo>
                    <a:pt x="270" y="5"/>
                  </a:lnTo>
                  <a:lnTo>
                    <a:pt x="275" y="5"/>
                  </a:lnTo>
                  <a:lnTo>
                    <a:pt x="280" y="5"/>
                  </a:lnTo>
                  <a:lnTo>
                    <a:pt x="285" y="5"/>
                  </a:lnTo>
                  <a:lnTo>
                    <a:pt x="291" y="5"/>
                  </a:lnTo>
                  <a:lnTo>
                    <a:pt x="296" y="5"/>
                  </a:lnTo>
                  <a:lnTo>
                    <a:pt x="301" y="5"/>
                  </a:lnTo>
                  <a:lnTo>
                    <a:pt x="306" y="5"/>
                  </a:lnTo>
                  <a:lnTo>
                    <a:pt x="312" y="5"/>
                  </a:lnTo>
                  <a:lnTo>
                    <a:pt x="317" y="5"/>
                  </a:lnTo>
                  <a:lnTo>
                    <a:pt x="322" y="5"/>
                  </a:lnTo>
                  <a:lnTo>
                    <a:pt x="328" y="5"/>
                  </a:lnTo>
                  <a:lnTo>
                    <a:pt x="333" y="5"/>
                  </a:lnTo>
                  <a:lnTo>
                    <a:pt x="338" y="5"/>
                  </a:lnTo>
                  <a:lnTo>
                    <a:pt x="343" y="5"/>
                  </a:lnTo>
                  <a:lnTo>
                    <a:pt x="349" y="10"/>
                  </a:lnTo>
                  <a:lnTo>
                    <a:pt x="354" y="10"/>
                  </a:lnTo>
                  <a:lnTo>
                    <a:pt x="359" y="10"/>
                  </a:lnTo>
                  <a:lnTo>
                    <a:pt x="365" y="10"/>
                  </a:lnTo>
                  <a:lnTo>
                    <a:pt x="370" y="10"/>
                  </a:lnTo>
                  <a:lnTo>
                    <a:pt x="375" y="10"/>
                  </a:lnTo>
                  <a:lnTo>
                    <a:pt x="380" y="10"/>
                  </a:lnTo>
                  <a:lnTo>
                    <a:pt x="386" y="10"/>
                  </a:lnTo>
                  <a:lnTo>
                    <a:pt x="391" y="10"/>
                  </a:lnTo>
                  <a:lnTo>
                    <a:pt x="396" y="10"/>
                  </a:lnTo>
                  <a:lnTo>
                    <a:pt x="401" y="16"/>
                  </a:lnTo>
                  <a:lnTo>
                    <a:pt x="407" y="16"/>
                  </a:lnTo>
                  <a:lnTo>
                    <a:pt x="412" y="16"/>
                  </a:lnTo>
                  <a:lnTo>
                    <a:pt x="417" y="16"/>
                  </a:lnTo>
                  <a:lnTo>
                    <a:pt x="423" y="16"/>
                  </a:lnTo>
                  <a:lnTo>
                    <a:pt x="428" y="16"/>
                  </a:lnTo>
                  <a:lnTo>
                    <a:pt x="433" y="16"/>
                  </a:lnTo>
                  <a:lnTo>
                    <a:pt x="438" y="16"/>
                  </a:lnTo>
                  <a:lnTo>
                    <a:pt x="444" y="16"/>
                  </a:lnTo>
                  <a:lnTo>
                    <a:pt x="449" y="21"/>
                  </a:lnTo>
                  <a:lnTo>
                    <a:pt x="454" y="21"/>
                  </a:lnTo>
                  <a:lnTo>
                    <a:pt x="460" y="21"/>
                  </a:lnTo>
                  <a:lnTo>
                    <a:pt x="465" y="21"/>
                  </a:lnTo>
                  <a:lnTo>
                    <a:pt x="470" y="21"/>
                  </a:lnTo>
                  <a:lnTo>
                    <a:pt x="475" y="21"/>
                  </a:lnTo>
                  <a:lnTo>
                    <a:pt x="481" y="21"/>
                  </a:lnTo>
                  <a:lnTo>
                    <a:pt x="486" y="21"/>
                  </a:lnTo>
                  <a:lnTo>
                    <a:pt x="491" y="26"/>
                  </a:lnTo>
                  <a:lnTo>
                    <a:pt x="497" y="26"/>
                  </a:lnTo>
                  <a:lnTo>
                    <a:pt x="502" y="26"/>
                  </a:lnTo>
                  <a:lnTo>
                    <a:pt x="507" y="26"/>
                  </a:lnTo>
                  <a:lnTo>
                    <a:pt x="512" y="26"/>
                  </a:lnTo>
                  <a:lnTo>
                    <a:pt x="518" y="26"/>
                  </a:lnTo>
                  <a:lnTo>
                    <a:pt x="523" y="26"/>
                  </a:lnTo>
                  <a:lnTo>
                    <a:pt x="528" y="26"/>
                  </a:lnTo>
                  <a:lnTo>
                    <a:pt x="533" y="32"/>
                  </a:lnTo>
                  <a:lnTo>
                    <a:pt x="539" y="32"/>
                  </a:lnTo>
                  <a:lnTo>
                    <a:pt x="544" y="32"/>
                  </a:lnTo>
                  <a:lnTo>
                    <a:pt x="549" y="32"/>
                  </a:lnTo>
                  <a:lnTo>
                    <a:pt x="555" y="32"/>
                  </a:lnTo>
                  <a:lnTo>
                    <a:pt x="560" y="32"/>
                  </a:lnTo>
                  <a:lnTo>
                    <a:pt x="565" y="32"/>
                  </a:lnTo>
                  <a:lnTo>
                    <a:pt x="570" y="32"/>
                  </a:lnTo>
                  <a:lnTo>
                    <a:pt x="576" y="32"/>
                  </a:lnTo>
                  <a:lnTo>
                    <a:pt x="581" y="32"/>
                  </a:lnTo>
                  <a:lnTo>
                    <a:pt x="586" y="37"/>
                  </a:lnTo>
                  <a:lnTo>
                    <a:pt x="592" y="37"/>
                  </a:lnTo>
                  <a:lnTo>
                    <a:pt x="597" y="37"/>
                  </a:lnTo>
                  <a:lnTo>
                    <a:pt x="602" y="37"/>
                  </a:lnTo>
                  <a:lnTo>
                    <a:pt x="607" y="37"/>
                  </a:lnTo>
                  <a:lnTo>
                    <a:pt x="613" y="37"/>
                  </a:lnTo>
                  <a:lnTo>
                    <a:pt x="618" y="37"/>
                  </a:lnTo>
                  <a:lnTo>
                    <a:pt x="623" y="37"/>
                  </a:lnTo>
                  <a:lnTo>
                    <a:pt x="628" y="37"/>
                  </a:lnTo>
                  <a:lnTo>
                    <a:pt x="634" y="37"/>
                  </a:lnTo>
                  <a:lnTo>
                    <a:pt x="639" y="37"/>
                  </a:lnTo>
                  <a:lnTo>
                    <a:pt x="644" y="42"/>
                  </a:lnTo>
                  <a:lnTo>
                    <a:pt x="650" y="42"/>
                  </a:lnTo>
                  <a:lnTo>
                    <a:pt x="655" y="42"/>
                  </a:lnTo>
                  <a:lnTo>
                    <a:pt x="660" y="42"/>
                  </a:lnTo>
                  <a:lnTo>
                    <a:pt x="665" y="42"/>
                  </a:lnTo>
                  <a:lnTo>
                    <a:pt x="671" y="42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0" name="Freeform 166"/>
            <p:cNvSpPr>
              <a:spLocks/>
            </p:cNvSpPr>
            <p:nvPr/>
          </p:nvSpPr>
          <p:spPr bwMode="auto">
            <a:xfrm>
              <a:off x="3455" y="3995"/>
              <a:ext cx="607" cy="6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26" y="10"/>
                </a:cxn>
                <a:cxn ang="0">
                  <a:pos x="42" y="10"/>
                </a:cxn>
                <a:cxn ang="0">
                  <a:pos x="58" y="10"/>
                </a:cxn>
                <a:cxn ang="0">
                  <a:pos x="74" y="10"/>
                </a:cxn>
                <a:cxn ang="0">
                  <a:pos x="89" y="10"/>
                </a:cxn>
                <a:cxn ang="0">
                  <a:pos x="105" y="10"/>
                </a:cxn>
                <a:cxn ang="0">
                  <a:pos x="121" y="10"/>
                </a:cxn>
                <a:cxn ang="0">
                  <a:pos x="137" y="10"/>
                </a:cxn>
                <a:cxn ang="0">
                  <a:pos x="153" y="10"/>
                </a:cxn>
                <a:cxn ang="0">
                  <a:pos x="169" y="10"/>
                </a:cxn>
                <a:cxn ang="0">
                  <a:pos x="184" y="10"/>
                </a:cxn>
                <a:cxn ang="0">
                  <a:pos x="200" y="10"/>
                </a:cxn>
                <a:cxn ang="0">
                  <a:pos x="216" y="10"/>
                </a:cxn>
                <a:cxn ang="0">
                  <a:pos x="232" y="10"/>
                </a:cxn>
                <a:cxn ang="0">
                  <a:pos x="248" y="10"/>
                </a:cxn>
                <a:cxn ang="0">
                  <a:pos x="264" y="10"/>
                </a:cxn>
                <a:cxn ang="0">
                  <a:pos x="279" y="10"/>
                </a:cxn>
                <a:cxn ang="0">
                  <a:pos x="295" y="5"/>
                </a:cxn>
                <a:cxn ang="0">
                  <a:pos x="311" y="5"/>
                </a:cxn>
                <a:cxn ang="0">
                  <a:pos x="327" y="5"/>
                </a:cxn>
                <a:cxn ang="0">
                  <a:pos x="343" y="5"/>
                </a:cxn>
                <a:cxn ang="0">
                  <a:pos x="359" y="5"/>
                </a:cxn>
                <a:cxn ang="0">
                  <a:pos x="374" y="5"/>
                </a:cxn>
                <a:cxn ang="0">
                  <a:pos x="390" y="5"/>
                </a:cxn>
                <a:cxn ang="0">
                  <a:pos x="406" y="0"/>
                </a:cxn>
                <a:cxn ang="0">
                  <a:pos x="422" y="0"/>
                </a:cxn>
                <a:cxn ang="0">
                  <a:pos x="438" y="0"/>
                </a:cxn>
                <a:cxn ang="0">
                  <a:pos x="454" y="0"/>
                </a:cxn>
                <a:cxn ang="0">
                  <a:pos x="470" y="0"/>
                </a:cxn>
                <a:cxn ang="0">
                  <a:pos x="485" y="0"/>
                </a:cxn>
                <a:cxn ang="0">
                  <a:pos x="501" y="0"/>
                </a:cxn>
                <a:cxn ang="0">
                  <a:pos x="517" y="0"/>
                </a:cxn>
                <a:cxn ang="0">
                  <a:pos x="533" y="0"/>
                </a:cxn>
                <a:cxn ang="0">
                  <a:pos x="549" y="0"/>
                </a:cxn>
                <a:cxn ang="0">
                  <a:pos x="565" y="0"/>
                </a:cxn>
                <a:cxn ang="0">
                  <a:pos x="580" y="0"/>
                </a:cxn>
                <a:cxn ang="0">
                  <a:pos x="596" y="0"/>
                </a:cxn>
                <a:cxn ang="0">
                  <a:pos x="612" y="0"/>
                </a:cxn>
                <a:cxn ang="0">
                  <a:pos x="628" y="0"/>
                </a:cxn>
                <a:cxn ang="0">
                  <a:pos x="644" y="0"/>
                </a:cxn>
                <a:cxn ang="0">
                  <a:pos x="660" y="0"/>
                </a:cxn>
              </a:cxnLst>
              <a:rect l="0" t="0" r="r" b="b"/>
              <a:pathLst>
                <a:path w="670" h="10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1" y="10"/>
                  </a:lnTo>
                  <a:lnTo>
                    <a:pt x="26" y="10"/>
                  </a:lnTo>
                  <a:lnTo>
                    <a:pt x="31" y="10"/>
                  </a:lnTo>
                  <a:lnTo>
                    <a:pt x="37" y="10"/>
                  </a:lnTo>
                  <a:lnTo>
                    <a:pt x="42" y="10"/>
                  </a:lnTo>
                  <a:lnTo>
                    <a:pt x="47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3" y="10"/>
                  </a:lnTo>
                  <a:lnTo>
                    <a:pt x="68" y="10"/>
                  </a:lnTo>
                  <a:lnTo>
                    <a:pt x="74" y="10"/>
                  </a:lnTo>
                  <a:lnTo>
                    <a:pt x="79" y="10"/>
                  </a:lnTo>
                  <a:lnTo>
                    <a:pt x="84" y="10"/>
                  </a:lnTo>
                  <a:lnTo>
                    <a:pt x="89" y="10"/>
                  </a:lnTo>
                  <a:lnTo>
                    <a:pt x="95" y="10"/>
                  </a:lnTo>
                  <a:lnTo>
                    <a:pt x="100" y="10"/>
                  </a:lnTo>
                  <a:lnTo>
                    <a:pt x="105" y="10"/>
                  </a:lnTo>
                  <a:lnTo>
                    <a:pt x="111" y="10"/>
                  </a:lnTo>
                  <a:lnTo>
                    <a:pt x="116" y="10"/>
                  </a:lnTo>
                  <a:lnTo>
                    <a:pt x="121" y="10"/>
                  </a:lnTo>
                  <a:lnTo>
                    <a:pt x="126" y="10"/>
                  </a:lnTo>
                  <a:lnTo>
                    <a:pt x="132" y="10"/>
                  </a:lnTo>
                  <a:lnTo>
                    <a:pt x="137" y="10"/>
                  </a:lnTo>
                  <a:lnTo>
                    <a:pt x="142" y="10"/>
                  </a:lnTo>
                  <a:lnTo>
                    <a:pt x="148" y="10"/>
                  </a:lnTo>
                  <a:lnTo>
                    <a:pt x="153" y="10"/>
                  </a:lnTo>
                  <a:lnTo>
                    <a:pt x="158" y="10"/>
                  </a:lnTo>
                  <a:lnTo>
                    <a:pt x="163" y="10"/>
                  </a:lnTo>
                  <a:lnTo>
                    <a:pt x="169" y="10"/>
                  </a:lnTo>
                  <a:lnTo>
                    <a:pt x="174" y="10"/>
                  </a:lnTo>
                  <a:lnTo>
                    <a:pt x="179" y="10"/>
                  </a:lnTo>
                  <a:lnTo>
                    <a:pt x="184" y="10"/>
                  </a:lnTo>
                  <a:lnTo>
                    <a:pt x="190" y="10"/>
                  </a:lnTo>
                  <a:lnTo>
                    <a:pt x="195" y="10"/>
                  </a:lnTo>
                  <a:lnTo>
                    <a:pt x="200" y="10"/>
                  </a:lnTo>
                  <a:lnTo>
                    <a:pt x="206" y="10"/>
                  </a:lnTo>
                  <a:lnTo>
                    <a:pt x="211" y="10"/>
                  </a:lnTo>
                  <a:lnTo>
                    <a:pt x="216" y="10"/>
                  </a:lnTo>
                  <a:lnTo>
                    <a:pt x="221" y="10"/>
                  </a:lnTo>
                  <a:lnTo>
                    <a:pt x="227" y="10"/>
                  </a:lnTo>
                  <a:lnTo>
                    <a:pt x="232" y="10"/>
                  </a:lnTo>
                  <a:lnTo>
                    <a:pt x="237" y="10"/>
                  </a:lnTo>
                  <a:lnTo>
                    <a:pt x="243" y="10"/>
                  </a:lnTo>
                  <a:lnTo>
                    <a:pt x="248" y="10"/>
                  </a:lnTo>
                  <a:lnTo>
                    <a:pt x="253" y="10"/>
                  </a:lnTo>
                  <a:lnTo>
                    <a:pt x="258" y="10"/>
                  </a:lnTo>
                  <a:lnTo>
                    <a:pt x="264" y="10"/>
                  </a:lnTo>
                  <a:lnTo>
                    <a:pt x="269" y="10"/>
                  </a:lnTo>
                  <a:lnTo>
                    <a:pt x="274" y="10"/>
                  </a:lnTo>
                  <a:lnTo>
                    <a:pt x="279" y="10"/>
                  </a:lnTo>
                  <a:lnTo>
                    <a:pt x="285" y="10"/>
                  </a:lnTo>
                  <a:lnTo>
                    <a:pt x="290" y="10"/>
                  </a:lnTo>
                  <a:lnTo>
                    <a:pt x="295" y="5"/>
                  </a:lnTo>
                  <a:lnTo>
                    <a:pt x="301" y="5"/>
                  </a:lnTo>
                  <a:lnTo>
                    <a:pt x="306" y="5"/>
                  </a:lnTo>
                  <a:lnTo>
                    <a:pt x="311" y="5"/>
                  </a:lnTo>
                  <a:lnTo>
                    <a:pt x="316" y="5"/>
                  </a:lnTo>
                  <a:lnTo>
                    <a:pt x="322" y="5"/>
                  </a:lnTo>
                  <a:lnTo>
                    <a:pt x="327" y="5"/>
                  </a:lnTo>
                  <a:lnTo>
                    <a:pt x="332" y="5"/>
                  </a:lnTo>
                  <a:lnTo>
                    <a:pt x="338" y="5"/>
                  </a:lnTo>
                  <a:lnTo>
                    <a:pt x="343" y="5"/>
                  </a:lnTo>
                  <a:lnTo>
                    <a:pt x="348" y="5"/>
                  </a:lnTo>
                  <a:lnTo>
                    <a:pt x="353" y="5"/>
                  </a:lnTo>
                  <a:lnTo>
                    <a:pt x="359" y="5"/>
                  </a:lnTo>
                  <a:lnTo>
                    <a:pt x="364" y="5"/>
                  </a:lnTo>
                  <a:lnTo>
                    <a:pt x="369" y="5"/>
                  </a:lnTo>
                  <a:lnTo>
                    <a:pt x="374" y="5"/>
                  </a:lnTo>
                  <a:lnTo>
                    <a:pt x="380" y="5"/>
                  </a:lnTo>
                  <a:lnTo>
                    <a:pt x="385" y="5"/>
                  </a:lnTo>
                  <a:lnTo>
                    <a:pt x="390" y="5"/>
                  </a:lnTo>
                  <a:lnTo>
                    <a:pt x="396" y="5"/>
                  </a:lnTo>
                  <a:lnTo>
                    <a:pt x="401" y="0"/>
                  </a:lnTo>
                  <a:lnTo>
                    <a:pt x="406" y="0"/>
                  </a:lnTo>
                  <a:lnTo>
                    <a:pt x="411" y="0"/>
                  </a:lnTo>
                  <a:lnTo>
                    <a:pt x="417" y="0"/>
                  </a:lnTo>
                  <a:lnTo>
                    <a:pt x="422" y="0"/>
                  </a:lnTo>
                  <a:lnTo>
                    <a:pt x="427" y="0"/>
                  </a:lnTo>
                  <a:lnTo>
                    <a:pt x="433" y="0"/>
                  </a:lnTo>
                  <a:lnTo>
                    <a:pt x="438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4" y="0"/>
                  </a:lnTo>
                  <a:lnTo>
                    <a:pt x="459" y="0"/>
                  </a:lnTo>
                  <a:lnTo>
                    <a:pt x="464" y="0"/>
                  </a:lnTo>
                  <a:lnTo>
                    <a:pt x="470" y="0"/>
                  </a:lnTo>
                  <a:lnTo>
                    <a:pt x="475" y="0"/>
                  </a:lnTo>
                  <a:lnTo>
                    <a:pt x="480" y="0"/>
                  </a:lnTo>
                  <a:lnTo>
                    <a:pt x="485" y="0"/>
                  </a:lnTo>
                  <a:lnTo>
                    <a:pt x="491" y="0"/>
                  </a:lnTo>
                  <a:lnTo>
                    <a:pt x="496" y="0"/>
                  </a:lnTo>
                  <a:lnTo>
                    <a:pt x="501" y="0"/>
                  </a:lnTo>
                  <a:lnTo>
                    <a:pt x="506" y="0"/>
                  </a:lnTo>
                  <a:lnTo>
                    <a:pt x="512" y="0"/>
                  </a:lnTo>
                  <a:lnTo>
                    <a:pt x="517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3" y="0"/>
                  </a:lnTo>
                  <a:lnTo>
                    <a:pt x="538" y="0"/>
                  </a:lnTo>
                  <a:lnTo>
                    <a:pt x="543" y="0"/>
                  </a:lnTo>
                  <a:lnTo>
                    <a:pt x="549" y="0"/>
                  </a:lnTo>
                  <a:lnTo>
                    <a:pt x="554" y="0"/>
                  </a:lnTo>
                  <a:lnTo>
                    <a:pt x="559" y="0"/>
                  </a:lnTo>
                  <a:lnTo>
                    <a:pt x="565" y="0"/>
                  </a:lnTo>
                  <a:lnTo>
                    <a:pt x="570" y="0"/>
                  </a:lnTo>
                  <a:lnTo>
                    <a:pt x="575" y="0"/>
                  </a:lnTo>
                  <a:lnTo>
                    <a:pt x="580" y="0"/>
                  </a:lnTo>
                  <a:lnTo>
                    <a:pt x="586" y="0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601" y="0"/>
                  </a:lnTo>
                  <a:lnTo>
                    <a:pt x="607" y="0"/>
                  </a:lnTo>
                  <a:lnTo>
                    <a:pt x="612" y="0"/>
                  </a:lnTo>
                  <a:lnTo>
                    <a:pt x="617" y="0"/>
                  </a:lnTo>
                  <a:lnTo>
                    <a:pt x="623" y="0"/>
                  </a:lnTo>
                  <a:lnTo>
                    <a:pt x="628" y="0"/>
                  </a:lnTo>
                  <a:lnTo>
                    <a:pt x="633" y="0"/>
                  </a:lnTo>
                  <a:lnTo>
                    <a:pt x="638" y="0"/>
                  </a:lnTo>
                  <a:lnTo>
                    <a:pt x="644" y="0"/>
                  </a:lnTo>
                  <a:lnTo>
                    <a:pt x="649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5" y="0"/>
                  </a:lnTo>
                  <a:lnTo>
                    <a:pt x="67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1" name="Freeform 167"/>
            <p:cNvSpPr>
              <a:spLocks/>
            </p:cNvSpPr>
            <p:nvPr/>
          </p:nvSpPr>
          <p:spPr bwMode="auto">
            <a:xfrm>
              <a:off x="4062" y="3995"/>
              <a:ext cx="446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6" y="0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8" y="0"/>
                </a:cxn>
                <a:cxn ang="0">
                  <a:pos x="58" y="0"/>
                </a:cxn>
                <a:cxn ang="0">
                  <a:pos x="69" y="0"/>
                </a:cxn>
                <a:cxn ang="0">
                  <a:pos x="79" y="0"/>
                </a:cxn>
                <a:cxn ang="0">
                  <a:pos x="90" y="5"/>
                </a:cxn>
                <a:cxn ang="0">
                  <a:pos x="100" y="5"/>
                </a:cxn>
                <a:cxn ang="0">
                  <a:pos x="111" y="5"/>
                </a:cxn>
                <a:cxn ang="0">
                  <a:pos x="121" y="5"/>
                </a:cxn>
                <a:cxn ang="0">
                  <a:pos x="132" y="5"/>
                </a:cxn>
                <a:cxn ang="0">
                  <a:pos x="143" y="5"/>
                </a:cxn>
                <a:cxn ang="0">
                  <a:pos x="153" y="5"/>
                </a:cxn>
                <a:cxn ang="0">
                  <a:pos x="164" y="5"/>
                </a:cxn>
                <a:cxn ang="0">
                  <a:pos x="174" y="5"/>
                </a:cxn>
                <a:cxn ang="0">
                  <a:pos x="185" y="5"/>
                </a:cxn>
                <a:cxn ang="0">
                  <a:pos x="195" y="5"/>
                </a:cxn>
                <a:cxn ang="0">
                  <a:pos x="206" y="5"/>
                </a:cxn>
                <a:cxn ang="0">
                  <a:pos x="217" y="10"/>
                </a:cxn>
                <a:cxn ang="0">
                  <a:pos x="227" y="10"/>
                </a:cxn>
                <a:cxn ang="0">
                  <a:pos x="238" y="10"/>
                </a:cxn>
                <a:cxn ang="0">
                  <a:pos x="248" y="10"/>
                </a:cxn>
                <a:cxn ang="0">
                  <a:pos x="259" y="10"/>
                </a:cxn>
                <a:cxn ang="0">
                  <a:pos x="269" y="10"/>
                </a:cxn>
                <a:cxn ang="0">
                  <a:pos x="280" y="10"/>
                </a:cxn>
                <a:cxn ang="0">
                  <a:pos x="290" y="10"/>
                </a:cxn>
                <a:cxn ang="0">
                  <a:pos x="301" y="10"/>
                </a:cxn>
                <a:cxn ang="0">
                  <a:pos x="312" y="10"/>
                </a:cxn>
                <a:cxn ang="0">
                  <a:pos x="322" y="10"/>
                </a:cxn>
                <a:cxn ang="0">
                  <a:pos x="333" y="10"/>
                </a:cxn>
                <a:cxn ang="0">
                  <a:pos x="343" y="10"/>
                </a:cxn>
                <a:cxn ang="0">
                  <a:pos x="354" y="10"/>
                </a:cxn>
                <a:cxn ang="0">
                  <a:pos x="364" y="10"/>
                </a:cxn>
                <a:cxn ang="0">
                  <a:pos x="375" y="10"/>
                </a:cxn>
                <a:cxn ang="0">
                  <a:pos x="385" y="10"/>
                </a:cxn>
                <a:cxn ang="0">
                  <a:pos x="396" y="10"/>
                </a:cxn>
                <a:cxn ang="0">
                  <a:pos x="407" y="10"/>
                </a:cxn>
                <a:cxn ang="0">
                  <a:pos x="417" y="10"/>
                </a:cxn>
                <a:cxn ang="0">
                  <a:pos x="428" y="10"/>
                </a:cxn>
                <a:cxn ang="0">
                  <a:pos x="438" y="10"/>
                </a:cxn>
                <a:cxn ang="0">
                  <a:pos x="449" y="10"/>
                </a:cxn>
                <a:cxn ang="0">
                  <a:pos x="459" y="10"/>
                </a:cxn>
                <a:cxn ang="0">
                  <a:pos x="470" y="10"/>
                </a:cxn>
                <a:cxn ang="0">
                  <a:pos x="480" y="10"/>
                </a:cxn>
                <a:cxn ang="0">
                  <a:pos x="491" y="10"/>
                </a:cxn>
              </a:cxnLst>
              <a:rect l="0" t="0" r="r" b="b"/>
              <a:pathLst>
                <a:path w="491" h="10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9" y="0"/>
                  </a:lnTo>
                  <a:lnTo>
                    <a:pt x="85" y="5"/>
                  </a:lnTo>
                  <a:lnTo>
                    <a:pt x="90" y="5"/>
                  </a:lnTo>
                  <a:lnTo>
                    <a:pt x="95" y="5"/>
                  </a:lnTo>
                  <a:lnTo>
                    <a:pt x="100" y="5"/>
                  </a:lnTo>
                  <a:lnTo>
                    <a:pt x="106" y="5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1" y="5"/>
                  </a:lnTo>
                  <a:lnTo>
                    <a:pt x="127" y="5"/>
                  </a:lnTo>
                  <a:lnTo>
                    <a:pt x="132" y="5"/>
                  </a:lnTo>
                  <a:lnTo>
                    <a:pt x="137" y="5"/>
                  </a:lnTo>
                  <a:lnTo>
                    <a:pt x="143" y="5"/>
                  </a:lnTo>
                  <a:lnTo>
                    <a:pt x="148" y="5"/>
                  </a:lnTo>
                  <a:lnTo>
                    <a:pt x="153" y="5"/>
                  </a:lnTo>
                  <a:lnTo>
                    <a:pt x="158" y="5"/>
                  </a:lnTo>
                  <a:lnTo>
                    <a:pt x="164" y="5"/>
                  </a:lnTo>
                  <a:lnTo>
                    <a:pt x="169" y="5"/>
                  </a:lnTo>
                  <a:lnTo>
                    <a:pt x="174" y="5"/>
                  </a:lnTo>
                  <a:lnTo>
                    <a:pt x="180" y="5"/>
                  </a:lnTo>
                  <a:lnTo>
                    <a:pt x="185" y="5"/>
                  </a:lnTo>
                  <a:lnTo>
                    <a:pt x="190" y="5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6" y="5"/>
                  </a:lnTo>
                  <a:lnTo>
                    <a:pt x="211" y="10"/>
                  </a:lnTo>
                  <a:lnTo>
                    <a:pt x="217" y="10"/>
                  </a:lnTo>
                  <a:lnTo>
                    <a:pt x="222" y="10"/>
                  </a:lnTo>
                  <a:lnTo>
                    <a:pt x="227" y="10"/>
                  </a:lnTo>
                  <a:lnTo>
                    <a:pt x="232" y="10"/>
                  </a:lnTo>
                  <a:lnTo>
                    <a:pt x="238" y="10"/>
                  </a:lnTo>
                  <a:lnTo>
                    <a:pt x="243" y="10"/>
                  </a:lnTo>
                  <a:lnTo>
                    <a:pt x="248" y="10"/>
                  </a:lnTo>
                  <a:lnTo>
                    <a:pt x="253" y="10"/>
                  </a:lnTo>
                  <a:lnTo>
                    <a:pt x="259" y="10"/>
                  </a:lnTo>
                  <a:lnTo>
                    <a:pt x="264" y="10"/>
                  </a:lnTo>
                  <a:lnTo>
                    <a:pt x="269" y="10"/>
                  </a:lnTo>
                  <a:lnTo>
                    <a:pt x="275" y="10"/>
                  </a:lnTo>
                  <a:lnTo>
                    <a:pt x="280" y="10"/>
                  </a:lnTo>
                  <a:lnTo>
                    <a:pt x="285" y="10"/>
                  </a:lnTo>
                  <a:lnTo>
                    <a:pt x="290" y="10"/>
                  </a:lnTo>
                  <a:lnTo>
                    <a:pt x="296" y="10"/>
                  </a:lnTo>
                  <a:lnTo>
                    <a:pt x="301" y="10"/>
                  </a:lnTo>
                  <a:lnTo>
                    <a:pt x="306" y="10"/>
                  </a:lnTo>
                  <a:lnTo>
                    <a:pt x="312" y="10"/>
                  </a:lnTo>
                  <a:lnTo>
                    <a:pt x="317" y="10"/>
                  </a:lnTo>
                  <a:lnTo>
                    <a:pt x="322" y="10"/>
                  </a:lnTo>
                  <a:lnTo>
                    <a:pt x="327" y="10"/>
                  </a:lnTo>
                  <a:lnTo>
                    <a:pt x="333" y="10"/>
                  </a:lnTo>
                  <a:lnTo>
                    <a:pt x="338" y="10"/>
                  </a:lnTo>
                  <a:lnTo>
                    <a:pt x="343" y="10"/>
                  </a:lnTo>
                  <a:lnTo>
                    <a:pt x="348" y="10"/>
                  </a:lnTo>
                  <a:lnTo>
                    <a:pt x="354" y="10"/>
                  </a:lnTo>
                  <a:lnTo>
                    <a:pt x="359" y="10"/>
                  </a:lnTo>
                  <a:lnTo>
                    <a:pt x="364" y="10"/>
                  </a:lnTo>
                  <a:lnTo>
                    <a:pt x="370" y="10"/>
                  </a:lnTo>
                  <a:lnTo>
                    <a:pt x="375" y="10"/>
                  </a:lnTo>
                  <a:lnTo>
                    <a:pt x="380" y="10"/>
                  </a:lnTo>
                  <a:lnTo>
                    <a:pt x="385" y="10"/>
                  </a:lnTo>
                  <a:lnTo>
                    <a:pt x="391" y="10"/>
                  </a:lnTo>
                  <a:lnTo>
                    <a:pt x="396" y="10"/>
                  </a:lnTo>
                  <a:lnTo>
                    <a:pt x="401" y="10"/>
                  </a:lnTo>
                  <a:lnTo>
                    <a:pt x="407" y="10"/>
                  </a:lnTo>
                  <a:lnTo>
                    <a:pt x="412" y="10"/>
                  </a:lnTo>
                  <a:lnTo>
                    <a:pt x="417" y="10"/>
                  </a:lnTo>
                  <a:lnTo>
                    <a:pt x="422" y="10"/>
                  </a:lnTo>
                  <a:lnTo>
                    <a:pt x="428" y="10"/>
                  </a:lnTo>
                  <a:lnTo>
                    <a:pt x="433" y="10"/>
                  </a:lnTo>
                  <a:lnTo>
                    <a:pt x="438" y="10"/>
                  </a:lnTo>
                  <a:lnTo>
                    <a:pt x="443" y="10"/>
                  </a:lnTo>
                  <a:lnTo>
                    <a:pt x="449" y="10"/>
                  </a:lnTo>
                  <a:lnTo>
                    <a:pt x="454" y="10"/>
                  </a:lnTo>
                  <a:lnTo>
                    <a:pt x="459" y="10"/>
                  </a:lnTo>
                  <a:lnTo>
                    <a:pt x="465" y="10"/>
                  </a:lnTo>
                  <a:lnTo>
                    <a:pt x="470" y="10"/>
                  </a:lnTo>
                  <a:lnTo>
                    <a:pt x="475" y="10"/>
                  </a:lnTo>
                  <a:lnTo>
                    <a:pt x="480" y="10"/>
                  </a:lnTo>
                  <a:lnTo>
                    <a:pt x="486" y="10"/>
                  </a:lnTo>
                  <a:lnTo>
                    <a:pt x="491" y="1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2" name="Freeform 168"/>
            <p:cNvSpPr>
              <a:spLocks/>
            </p:cNvSpPr>
            <p:nvPr/>
          </p:nvSpPr>
          <p:spPr bwMode="auto">
            <a:xfrm>
              <a:off x="1774" y="3719"/>
              <a:ext cx="608" cy="282"/>
            </a:xfrm>
            <a:custGeom>
              <a:avLst/>
              <a:gdLst/>
              <a:ahLst/>
              <a:cxnLst>
                <a:cxn ang="0">
                  <a:pos x="10" y="464"/>
                </a:cxn>
                <a:cxn ang="0">
                  <a:pos x="26" y="464"/>
                </a:cxn>
                <a:cxn ang="0">
                  <a:pos x="42" y="464"/>
                </a:cxn>
                <a:cxn ang="0">
                  <a:pos x="58" y="459"/>
                </a:cxn>
                <a:cxn ang="0">
                  <a:pos x="74" y="454"/>
                </a:cxn>
                <a:cxn ang="0">
                  <a:pos x="90" y="448"/>
                </a:cxn>
                <a:cxn ang="0">
                  <a:pos x="105" y="438"/>
                </a:cxn>
                <a:cxn ang="0">
                  <a:pos x="121" y="432"/>
                </a:cxn>
                <a:cxn ang="0">
                  <a:pos x="137" y="422"/>
                </a:cxn>
                <a:cxn ang="0">
                  <a:pos x="153" y="411"/>
                </a:cxn>
                <a:cxn ang="0">
                  <a:pos x="169" y="401"/>
                </a:cxn>
                <a:cxn ang="0">
                  <a:pos x="185" y="390"/>
                </a:cxn>
                <a:cxn ang="0">
                  <a:pos x="200" y="380"/>
                </a:cxn>
                <a:cxn ang="0">
                  <a:pos x="216" y="364"/>
                </a:cxn>
                <a:cxn ang="0">
                  <a:pos x="232" y="353"/>
                </a:cxn>
                <a:cxn ang="0">
                  <a:pos x="248" y="337"/>
                </a:cxn>
                <a:cxn ang="0">
                  <a:pos x="264" y="322"/>
                </a:cxn>
                <a:cxn ang="0">
                  <a:pos x="280" y="306"/>
                </a:cxn>
                <a:cxn ang="0">
                  <a:pos x="296" y="290"/>
                </a:cxn>
                <a:cxn ang="0">
                  <a:pos x="311" y="274"/>
                </a:cxn>
                <a:cxn ang="0">
                  <a:pos x="327" y="258"/>
                </a:cxn>
                <a:cxn ang="0">
                  <a:pos x="343" y="242"/>
                </a:cxn>
                <a:cxn ang="0">
                  <a:pos x="359" y="227"/>
                </a:cxn>
                <a:cxn ang="0">
                  <a:pos x="375" y="211"/>
                </a:cxn>
                <a:cxn ang="0">
                  <a:pos x="391" y="195"/>
                </a:cxn>
                <a:cxn ang="0">
                  <a:pos x="406" y="179"/>
                </a:cxn>
                <a:cxn ang="0">
                  <a:pos x="422" y="163"/>
                </a:cxn>
                <a:cxn ang="0">
                  <a:pos x="438" y="147"/>
                </a:cxn>
                <a:cxn ang="0">
                  <a:pos x="454" y="132"/>
                </a:cxn>
                <a:cxn ang="0">
                  <a:pos x="470" y="116"/>
                </a:cxn>
                <a:cxn ang="0">
                  <a:pos x="486" y="105"/>
                </a:cxn>
                <a:cxn ang="0">
                  <a:pos x="501" y="95"/>
                </a:cxn>
                <a:cxn ang="0">
                  <a:pos x="517" y="79"/>
                </a:cxn>
                <a:cxn ang="0">
                  <a:pos x="533" y="68"/>
                </a:cxn>
                <a:cxn ang="0">
                  <a:pos x="549" y="58"/>
                </a:cxn>
                <a:cxn ang="0">
                  <a:pos x="565" y="47"/>
                </a:cxn>
                <a:cxn ang="0">
                  <a:pos x="581" y="37"/>
                </a:cxn>
                <a:cxn ang="0">
                  <a:pos x="596" y="26"/>
                </a:cxn>
                <a:cxn ang="0">
                  <a:pos x="612" y="21"/>
                </a:cxn>
                <a:cxn ang="0">
                  <a:pos x="628" y="15"/>
                </a:cxn>
                <a:cxn ang="0">
                  <a:pos x="644" y="5"/>
                </a:cxn>
                <a:cxn ang="0">
                  <a:pos x="660" y="5"/>
                </a:cxn>
              </a:cxnLst>
              <a:rect l="0" t="0" r="r" b="b"/>
              <a:pathLst>
                <a:path w="670" h="464">
                  <a:moveTo>
                    <a:pt x="0" y="464"/>
                  </a:moveTo>
                  <a:lnTo>
                    <a:pt x="5" y="464"/>
                  </a:lnTo>
                  <a:lnTo>
                    <a:pt x="10" y="464"/>
                  </a:lnTo>
                  <a:lnTo>
                    <a:pt x="16" y="464"/>
                  </a:lnTo>
                  <a:lnTo>
                    <a:pt x="21" y="464"/>
                  </a:lnTo>
                  <a:lnTo>
                    <a:pt x="26" y="464"/>
                  </a:lnTo>
                  <a:lnTo>
                    <a:pt x="32" y="464"/>
                  </a:lnTo>
                  <a:lnTo>
                    <a:pt x="37" y="464"/>
                  </a:lnTo>
                  <a:lnTo>
                    <a:pt x="42" y="464"/>
                  </a:lnTo>
                  <a:lnTo>
                    <a:pt x="47" y="459"/>
                  </a:lnTo>
                  <a:lnTo>
                    <a:pt x="53" y="459"/>
                  </a:lnTo>
                  <a:lnTo>
                    <a:pt x="58" y="459"/>
                  </a:lnTo>
                  <a:lnTo>
                    <a:pt x="63" y="459"/>
                  </a:lnTo>
                  <a:lnTo>
                    <a:pt x="69" y="454"/>
                  </a:lnTo>
                  <a:lnTo>
                    <a:pt x="74" y="454"/>
                  </a:lnTo>
                  <a:lnTo>
                    <a:pt x="79" y="454"/>
                  </a:lnTo>
                  <a:lnTo>
                    <a:pt x="84" y="448"/>
                  </a:lnTo>
                  <a:lnTo>
                    <a:pt x="90" y="448"/>
                  </a:lnTo>
                  <a:lnTo>
                    <a:pt x="95" y="443"/>
                  </a:lnTo>
                  <a:lnTo>
                    <a:pt x="100" y="443"/>
                  </a:lnTo>
                  <a:lnTo>
                    <a:pt x="105" y="438"/>
                  </a:lnTo>
                  <a:lnTo>
                    <a:pt x="111" y="438"/>
                  </a:lnTo>
                  <a:lnTo>
                    <a:pt x="116" y="432"/>
                  </a:lnTo>
                  <a:lnTo>
                    <a:pt x="121" y="432"/>
                  </a:lnTo>
                  <a:lnTo>
                    <a:pt x="127" y="427"/>
                  </a:lnTo>
                  <a:lnTo>
                    <a:pt x="132" y="427"/>
                  </a:lnTo>
                  <a:lnTo>
                    <a:pt x="137" y="422"/>
                  </a:lnTo>
                  <a:lnTo>
                    <a:pt x="142" y="422"/>
                  </a:lnTo>
                  <a:lnTo>
                    <a:pt x="148" y="417"/>
                  </a:lnTo>
                  <a:lnTo>
                    <a:pt x="153" y="411"/>
                  </a:lnTo>
                  <a:lnTo>
                    <a:pt x="158" y="411"/>
                  </a:lnTo>
                  <a:lnTo>
                    <a:pt x="164" y="406"/>
                  </a:lnTo>
                  <a:lnTo>
                    <a:pt x="169" y="401"/>
                  </a:lnTo>
                  <a:lnTo>
                    <a:pt x="174" y="396"/>
                  </a:lnTo>
                  <a:lnTo>
                    <a:pt x="179" y="396"/>
                  </a:lnTo>
                  <a:lnTo>
                    <a:pt x="185" y="390"/>
                  </a:lnTo>
                  <a:lnTo>
                    <a:pt x="190" y="385"/>
                  </a:lnTo>
                  <a:lnTo>
                    <a:pt x="195" y="380"/>
                  </a:lnTo>
                  <a:lnTo>
                    <a:pt x="200" y="380"/>
                  </a:lnTo>
                  <a:lnTo>
                    <a:pt x="206" y="374"/>
                  </a:lnTo>
                  <a:lnTo>
                    <a:pt x="211" y="369"/>
                  </a:lnTo>
                  <a:lnTo>
                    <a:pt x="216" y="364"/>
                  </a:lnTo>
                  <a:lnTo>
                    <a:pt x="222" y="359"/>
                  </a:lnTo>
                  <a:lnTo>
                    <a:pt x="227" y="359"/>
                  </a:lnTo>
                  <a:lnTo>
                    <a:pt x="232" y="353"/>
                  </a:lnTo>
                  <a:lnTo>
                    <a:pt x="237" y="348"/>
                  </a:lnTo>
                  <a:lnTo>
                    <a:pt x="243" y="343"/>
                  </a:lnTo>
                  <a:lnTo>
                    <a:pt x="248" y="337"/>
                  </a:lnTo>
                  <a:lnTo>
                    <a:pt x="253" y="332"/>
                  </a:lnTo>
                  <a:lnTo>
                    <a:pt x="259" y="327"/>
                  </a:lnTo>
                  <a:lnTo>
                    <a:pt x="264" y="322"/>
                  </a:lnTo>
                  <a:lnTo>
                    <a:pt x="269" y="316"/>
                  </a:lnTo>
                  <a:lnTo>
                    <a:pt x="274" y="311"/>
                  </a:lnTo>
                  <a:lnTo>
                    <a:pt x="280" y="306"/>
                  </a:lnTo>
                  <a:lnTo>
                    <a:pt x="285" y="300"/>
                  </a:lnTo>
                  <a:lnTo>
                    <a:pt x="290" y="295"/>
                  </a:lnTo>
                  <a:lnTo>
                    <a:pt x="296" y="290"/>
                  </a:lnTo>
                  <a:lnTo>
                    <a:pt x="301" y="285"/>
                  </a:lnTo>
                  <a:lnTo>
                    <a:pt x="306" y="279"/>
                  </a:lnTo>
                  <a:lnTo>
                    <a:pt x="311" y="274"/>
                  </a:lnTo>
                  <a:lnTo>
                    <a:pt x="317" y="269"/>
                  </a:lnTo>
                  <a:lnTo>
                    <a:pt x="322" y="264"/>
                  </a:lnTo>
                  <a:lnTo>
                    <a:pt x="327" y="258"/>
                  </a:lnTo>
                  <a:lnTo>
                    <a:pt x="332" y="253"/>
                  </a:lnTo>
                  <a:lnTo>
                    <a:pt x="338" y="248"/>
                  </a:lnTo>
                  <a:lnTo>
                    <a:pt x="343" y="242"/>
                  </a:lnTo>
                  <a:lnTo>
                    <a:pt x="348" y="237"/>
                  </a:lnTo>
                  <a:lnTo>
                    <a:pt x="354" y="232"/>
                  </a:lnTo>
                  <a:lnTo>
                    <a:pt x="359" y="227"/>
                  </a:lnTo>
                  <a:lnTo>
                    <a:pt x="364" y="221"/>
                  </a:lnTo>
                  <a:lnTo>
                    <a:pt x="369" y="216"/>
                  </a:lnTo>
                  <a:lnTo>
                    <a:pt x="375" y="211"/>
                  </a:lnTo>
                  <a:lnTo>
                    <a:pt x="380" y="205"/>
                  </a:lnTo>
                  <a:lnTo>
                    <a:pt x="385" y="200"/>
                  </a:lnTo>
                  <a:lnTo>
                    <a:pt x="391" y="195"/>
                  </a:lnTo>
                  <a:lnTo>
                    <a:pt x="396" y="190"/>
                  </a:lnTo>
                  <a:lnTo>
                    <a:pt x="401" y="184"/>
                  </a:lnTo>
                  <a:lnTo>
                    <a:pt x="406" y="179"/>
                  </a:lnTo>
                  <a:lnTo>
                    <a:pt x="412" y="174"/>
                  </a:lnTo>
                  <a:lnTo>
                    <a:pt x="417" y="168"/>
                  </a:lnTo>
                  <a:lnTo>
                    <a:pt x="422" y="163"/>
                  </a:lnTo>
                  <a:lnTo>
                    <a:pt x="427" y="158"/>
                  </a:lnTo>
                  <a:lnTo>
                    <a:pt x="433" y="153"/>
                  </a:lnTo>
                  <a:lnTo>
                    <a:pt x="438" y="147"/>
                  </a:lnTo>
                  <a:lnTo>
                    <a:pt x="443" y="142"/>
                  </a:lnTo>
                  <a:lnTo>
                    <a:pt x="449" y="137"/>
                  </a:lnTo>
                  <a:lnTo>
                    <a:pt x="454" y="132"/>
                  </a:lnTo>
                  <a:lnTo>
                    <a:pt x="459" y="132"/>
                  </a:lnTo>
                  <a:lnTo>
                    <a:pt x="464" y="121"/>
                  </a:lnTo>
                  <a:lnTo>
                    <a:pt x="470" y="116"/>
                  </a:lnTo>
                  <a:lnTo>
                    <a:pt x="475" y="110"/>
                  </a:lnTo>
                  <a:lnTo>
                    <a:pt x="480" y="110"/>
                  </a:lnTo>
                  <a:lnTo>
                    <a:pt x="486" y="105"/>
                  </a:lnTo>
                  <a:lnTo>
                    <a:pt x="491" y="100"/>
                  </a:lnTo>
                  <a:lnTo>
                    <a:pt x="496" y="95"/>
                  </a:lnTo>
                  <a:lnTo>
                    <a:pt x="501" y="95"/>
                  </a:lnTo>
                  <a:lnTo>
                    <a:pt x="507" y="89"/>
                  </a:lnTo>
                  <a:lnTo>
                    <a:pt x="512" y="84"/>
                  </a:lnTo>
                  <a:lnTo>
                    <a:pt x="517" y="79"/>
                  </a:lnTo>
                  <a:lnTo>
                    <a:pt x="522" y="73"/>
                  </a:lnTo>
                  <a:lnTo>
                    <a:pt x="528" y="73"/>
                  </a:lnTo>
                  <a:lnTo>
                    <a:pt x="533" y="68"/>
                  </a:lnTo>
                  <a:lnTo>
                    <a:pt x="538" y="63"/>
                  </a:lnTo>
                  <a:lnTo>
                    <a:pt x="544" y="58"/>
                  </a:lnTo>
                  <a:lnTo>
                    <a:pt x="549" y="58"/>
                  </a:lnTo>
                  <a:lnTo>
                    <a:pt x="554" y="52"/>
                  </a:lnTo>
                  <a:lnTo>
                    <a:pt x="559" y="47"/>
                  </a:lnTo>
                  <a:lnTo>
                    <a:pt x="565" y="47"/>
                  </a:lnTo>
                  <a:lnTo>
                    <a:pt x="570" y="42"/>
                  </a:lnTo>
                  <a:lnTo>
                    <a:pt x="575" y="37"/>
                  </a:lnTo>
                  <a:lnTo>
                    <a:pt x="581" y="37"/>
                  </a:lnTo>
                  <a:lnTo>
                    <a:pt x="586" y="31"/>
                  </a:lnTo>
                  <a:lnTo>
                    <a:pt x="591" y="31"/>
                  </a:lnTo>
                  <a:lnTo>
                    <a:pt x="596" y="26"/>
                  </a:lnTo>
                  <a:lnTo>
                    <a:pt x="602" y="26"/>
                  </a:lnTo>
                  <a:lnTo>
                    <a:pt x="607" y="21"/>
                  </a:lnTo>
                  <a:lnTo>
                    <a:pt x="612" y="21"/>
                  </a:lnTo>
                  <a:lnTo>
                    <a:pt x="617" y="15"/>
                  </a:lnTo>
                  <a:lnTo>
                    <a:pt x="623" y="15"/>
                  </a:lnTo>
                  <a:lnTo>
                    <a:pt x="628" y="15"/>
                  </a:lnTo>
                  <a:lnTo>
                    <a:pt x="633" y="10"/>
                  </a:lnTo>
                  <a:lnTo>
                    <a:pt x="639" y="10"/>
                  </a:lnTo>
                  <a:lnTo>
                    <a:pt x="644" y="5"/>
                  </a:lnTo>
                  <a:lnTo>
                    <a:pt x="649" y="5"/>
                  </a:lnTo>
                  <a:lnTo>
                    <a:pt x="654" y="5"/>
                  </a:lnTo>
                  <a:lnTo>
                    <a:pt x="660" y="5"/>
                  </a:lnTo>
                  <a:lnTo>
                    <a:pt x="665" y="0"/>
                  </a:lnTo>
                  <a:lnTo>
                    <a:pt x="67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3" name="Freeform 169"/>
            <p:cNvSpPr>
              <a:spLocks/>
            </p:cNvSpPr>
            <p:nvPr/>
          </p:nvSpPr>
          <p:spPr bwMode="auto">
            <a:xfrm>
              <a:off x="2382" y="3715"/>
              <a:ext cx="608" cy="228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27" y="0"/>
                </a:cxn>
                <a:cxn ang="0">
                  <a:pos x="43" y="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6" y="6"/>
                </a:cxn>
                <a:cxn ang="0">
                  <a:pos x="122" y="6"/>
                </a:cxn>
                <a:cxn ang="0">
                  <a:pos x="138" y="11"/>
                </a:cxn>
                <a:cxn ang="0">
                  <a:pos x="153" y="16"/>
                </a:cxn>
                <a:cxn ang="0">
                  <a:pos x="169" y="21"/>
                </a:cxn>
                <a:cxn ang="0">
                  <a:pos x="185" y="32"/>
                </a:cxn>
                <a:cxn ang="0">
                  <a:pos x="201" y="37"/>
                </a:cxn>
                <a:cxn ang="0">
                  <a:pos x="217" y="43"/>
                </a:cxn>
                <a:cxn ang="0">
                  <a:pos x="233" y="53"/>
                </a:cxn>
                <a:cxn ang="0">
                  <a:pos x="248" y="64"/>
                </a:cxn>
                <a:cxn ang="0">
                  <a:pos x="264" y="74"/>
                </a:cxn>
                <a:cxn ang="0">
                  <a:pos x="280" y="85"/>
                </a:cxn>
                <a:cxn ang="0">
                  <a:pos x="296" y="95"/>
                </a:cxn>
                <a:cxn ang="0">
                  <a:pos x="312" y="106"/>
                </a:cxn>
                <a:cxn ang="0">
                  <a:pos x="328" y="116"/>
                </a:cxn>
                <a:cxn ang="0">
                  <a:pos x="343" y="132"/>
                </a:cxn>
                <a:cxn ang="0">
                  <a:pos x="359" y="143"/>
                </a:cxn>
                <a:cxn ang="0">
                  <a:pos x="375" y="159"/>
                </a:cxn>
                <a:cxn ang="0">
                  <a:pos x="391" y="169"/>
                </a:cxn>
                <a:cxn ang="0">
                  <a:pos x="407" y="180"/>
                </a:cxn>
                <a:cxn ang="0">
                  <a:pos x="423" y="196"/>
                </a:cxn>
                <a:cxn ang="0">
                  <a:pos x="438" y="206"/>
                </a:cxn>
                <a:cxn ang="0">
                  <a:pos x="454" y="222"/>
                </a:cxn>
                <a:cxn ang="0">
                  <a:pos x="470" y="233"/>
                </a:cxn>
                <a:cxn ang="0">
                  <a:pos x="486" y="243"/>
                </a:cxn>
                <a:cxn ang="0">
                  <a:pos x="502" y="259"/>
                </a:cxn>
                <a:cxn ang="0">
                  <a:pos x="518" y="270"/>
                </a:cxn>
                <a:cxn ang="0">
                  <a:pos x="533" y="285"/>
                </a:cxn>
                <a:cxn ang="0">
                  <a:pos x="549" y="296"/>
                </a:cxn>
                <a:cxn ang="0">
                  <a:pos x="565" y="306"/>
                </a:cxn>
                <a:cxn ang="0">
                  <a:pos x="581" y="317"/>
                </a:cxn>
                <a:cxn ang="0">
                  <a:pos x="597" y="328"/>
                </a:cxn>
                <a:cxn ang="0">
                  <a:pos x="613" y="338"/>
                </a:cxn>
                <a:cxn ang="0">
                  <a:pos x="628" y="349"/>
                </a:cxn>
                <a:cxn ang="0">
                  <a:pos x="644" y="359"/>
                </a:cxn>
                <a:cxn ang="0">
                  <a:pos x="660" y="370"/>
                </a:cxn>
              </a:cxnLst>
              <a:rect l="0" t="0" r="r" b="b"/>
              <a:pathLst>
                <a:path w="671" h="375">
                  <a:moveTo>
                    <a:pt x="0" y="6"/>
                  </a:moveTo>
                  <a:lnTo>
                    <a:pt x="6" y="6"/>
                  </a:lnTo>
                  <a:lnTo>
                    <a:pt x="11" y="6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6" y="6"/>
                  </a:lnTo>
                  <a:lnTo>
                    <a:pt x="111" y="6"/>
                  </a:lnTo>
                  <a:lnTo>
                    <a:pt x="116" y="6"/>
                  </a:lnTo>
                  <a:lnTo>
                    <a:pt x="122" y="6"/>
                  </a:lnTo>
                  <a:lnTo>
                    <a:pt x="127" y="6"/>
                  </a:lnTo>
                  <a:lnTo>
                    <a:pt x="132" y="11"/>
                  </a:lnTo>
                  <a:lnTo>
                    <a:pt x="138" y="11"/>
                  </a:lnTo>
                  <a:lnTo>
                    <a:pt x="143" y="11"/>
                  </a:lnTo>
                  <a:lnTo>
                    <a:pt x="148" y="16"/>
                  </a:lnTo>
                  <a:lnTo>
                    <a:pt x="153" y="16"/>
                  </a:lnTo>
                  <a:lnTo>
                    <a:pt x="159" y="16"/>
                  </a:lnTo>
                  <a:lnTo>
                    <a:pt x="164" y="21"/>
                  </a:lnTo>
                  <a:lnTo>
                    <a:pt x="169" y="21"/>
                  </a:lnTo>
                  <a:lnTo>
                    <a:pt x="174" y="27"/>
                  </a:lnTo>
                  <a:lnTo>
                    <a:pt x="180" y="27"/>
                  </a:lnTo>
                  <a:lnTo>
                    <a:pt x="185" y="32"/>
                  </a:lnTo>
                  <a:lnTo>
                    <a:pt x="190" y="32"/>
                  </a:lnTo>
                  <a:lnTo>
                    <a:pt x="196" y="32"/>
                  </a:lnTo>
                  <a:lnTo>
                    <a:pt x="201" y="37"/>
                  </a:lnTo>
                  <a:lnTo>
                    <a:pt x="206" y="37"/>
                  </a:lnTo>
                  <a:lnTo>
                    <a:pt x="211" y="43"/>
                  </a:lnTo>
                  <a:lnTo>
                    <a:pt x="217" y="43"/>
                  </a:lnTo>
                  <a:lnTo>
                    <a:pt x="222" y="48"/>
                  </a:lnTo>
                  <a:lnTo>
                    <a:pt x="227" y="53"/>
                  </a:lnTo>
                  <a:lnTo>
                    <a:pt x="233" y="53"/>
                  </a:lnTo>
                  <a:lnTo>
                    <a:pt x="238" y="58"/>
                  </a:lnTo>
                  <a:lnTo>
                    <a:pt x="243" y="58"/>
                  </a:lnTo>
                  <a:lnTo>
                    <a:pt x="248" y="64"/>
                  </a:lnTo>
                  <a:lnTo>
                    <a:pt x="254" y="64"/>
                  </a:lnTo>
                  <a:lnTo>
                    <a:pt x="259" y="69"/>
                  </a:lnTo>
                  <a:lnTo>
                    <a:pt x="264" y="74"/>
                  </a:lnTo>
                  <a:lnTo>
                    <a:pt x="269" y="79"/>
                  </a:lnTo>
                  <a:lnTo>
                    <a:pt x="275" y="79"/>
                  </a:lnTo>
                  <a:lnTo>
                    <a:pt x="280" y="85"/>
                  </a:lnTo>
                  <a:lnTo>
                    <a:pt x="285" y="90"/>
                  </a:lnTo>
                  <a:lnTo>
                    <a:pt x="291" y="90"/>
                  </a:lnTo>
                  <a:lnTo>
                    <a:pt x="296" y="95"/>
                  </a:lnTo>
                  <a:lnTo>
                    <a:pt x="301" y="101"/>
                  </a:lnTo>
                  <a:lnTo>
                    <a:pt x="306" y="101"/>
                  </a:lnTo>
                  <a:lnTo>
                    <a:pt x="312" y="106"/>
                  </a:lnTo>
                  <a:lnTo>
                    <a:pt x="317" y="111"/>
                  </a:lnTo>
                  <a:lnTo>
                    <a:pt x="322" y="116"/>
                  </a:lnTo>
                  <a:lnTo>
                    <a:pt x="328" y="116"/>
                  </a:lnTo>
                  <a:lnTo>
                    <a:pt x="333" y="122"/>
                  </a:lnTo>
                  <a:lnTo>
                    <a:pt x="338" y="127"/>
                  </a:lnTo>
                  <a:lnTo>
                    <a:pt x="343" y="132"/>
                  </a:lnTo>
                  <a:lnTo>
                    <a:pt x="349" y="138"/>
                  </a:lnTo>
                  <a:lnTo>
                    <a:pt x="354" y="138"/>
                  </a:lnTo>
                  <a:lnTo>
                    <a:pt x="359" y="143"/>
                  </a:lnTo>
                  <a:lnTo>
                    <a:pt x="365" y="148"/>
                  </a:lnTo>
                  <a:lnTo>
                    <a:pt x="370" y="153"/>
                  </a:lnTo>
                  <a:lnTo>
                    <a:pt x="375" y="159"/>
                  </a:lnTo>
                  <a:lnTo>
                    <a:pt x="380" y="159"/>
                  </a:lnTo>
                  <a:lnTo>
                    <a:pt x="386" y="164"/>
                  </a:lnTo>
                  <a:lnTo>
                    <a:pt x="391" y="169"/>
                  </a:lnTo>
                  <a:lnTo>
                    <a:pt x="396" y="174"/>
                  </a:lnTo>
                  <a:lnTo>
                    <a:pt x="401" y="174"/>
                  </a:lnTo>
                  <a:lnTo>
                    <a:pt x="407" y="180"/>
                  </a:lnTo>
                  <a:lnTo>
                    <a:pt x="412" y="185"/>
                  </a:lnTo>
                  <a:lnTo>
                    <a:pt x="417" y="190"/>
                  </a:lnTo>
                  <a:lnTo>
                    <a:pt x="423" y="196"/>
                  </a:lnTo>
                  <a:lnTo>
                    <a:pt x="428" y="201"/>
                  </a:lnTo>
                  <a:lnTo>
                    <a:pt x="433" y="201"/>
                  </a:lnTo>
                  <a:lnTo>
                    <a:pt x="438" y="206"/>
                  </a:lnTo>
                  <a:lnTo>
                    <a:pt x="444" y="211"/>
                  </a:lnTo>
                  <a:lnTo>
                    <a:pt x="449" y="217"/>
                  </a:lnTo>
                  <a:lnTo>
                    <a:pt x="454" y="222"/>
                  </a:lnTo>
                  <a:lnTo>
                    <a:pt x="460" y="227"/>
                  </a:lnTo>
                  <a:lnTo>
                    <a:pt x="465" y="227"/>
                  </a:lnTo>
                  <a:lnTo>
                    <a:pt x="470" y="233"/>
                  </a:lnTo>
                  <a:lnTo>
                    <a:pt x="475" y="238"/>
                  </a:lnTo>
                  <a:lnTo>
                    <a:pt x="481" y="243"/>
                  </a:lnTo>
                  <a:lnTo>
                    <a:pt x="486" y="243"/>
                  </a:lnTo>
                  <a:lnTo>
                    <a:pt x="491" y="248"/>
                  </a:lnTo>
                  <a:lnTo>
                    <a:pt x="496" y="254"/>
                  </a:lnTo>
                  <a:lnTo>
                    <a:pt x="502" y="259"/>
                  </a:lnTo>
                  <a:lnTo>
                    <a:pt x="507" y="264"/>
                  </a:lnTo>
                  <a:lnTo>
                    <a:pt x="512" y="264"/>
                  </a:lnTo>
                  <a:lnTo>
                    <a:pt x="518" y="270"/>
                  </a:lnTo>
                  <a:lnTo>
                    <a:pt x="523" y="275"/>
                  </a:lnTo>
                  <a:lnTo>
                    <a:pt x="528" y="280"/>
                  </a:lnTo>
                  <a:lnTo>
                    <a:pt x="533" y="285"/>
                  </a:lnTo>
                  <a:lnTo>
                    <a:pt x="539" y="285"/>
                  </a:lnTo>
                  <a:lnTo>
                    <a:pt x="544" y="291"/>
                  </a:lnTo>
                  <a:lnTo>
                    <a:pt x="549" y="296"/>
                  </a:lnTo>
                  <a:lnTo>
                    <a:pt x="555" y="301"/>
                  </a:lnTo>
                  <a:lnTo>
                    <a:pt x="560" y="301"/>
                  </a:lnTo>
                  <a:lnTo>
                    <a:pt x="565" y="306"/>
                  </a:lnTo>
                  <a:lnTo>
                    <a:pt x="570" y="312"/>
                  </a:lnTo>
                  <a:lnTo>
                    <a:pt x="576" y="312"/>
                  </a:lnTo>
                  <a:lnTo>
                    <a:pt x="581" y="317"/>
                  </a:lnTo>
                  <a:lnTo>
                    <a:pt x="586" y="322"/>
                  </a:lnTo>
                  <a:lnTo>
                    <a:pt x="591" y="322"/>
                  </a:lnTo>
                  <a:lnTo>
                    <a:pt x="597" y="328"/>
                  </a:lnTo>
                  <a:lnTo>
                    <a:pt x="602" y="333"/>
                  </a:lnTo>
                  <a:lnTo>
                    <a:pt x="607" y="333"/>
                  </a:lnTo>
                  <a:lnTo>
                    <a:pt x="613" y="338"/>
                  </a:lnTo>
                  <a:lnTo>
                    <a:pt x="618" y="343"/>
                  </a:lnTo>
                  <a:lnTo>
                    <a:pt x="623" y="349"/>
                  </a:lnTo>
                  <a:lnTo>
                    <a:pt x="628" y="349"/>
                  </a:lnTo>
                  <a:lnTo>
                    <a:pt x="634" y="354"/>
                  </a:lnTo>
                  <a:lnTo>
                    <a:pt x="639" y="354"/>
                  </a:lnTo>
                  <a:lnTo>
                    <a:pt x="644" y="359"/>
                  </a:lnTo>
                  <a:lnTo>
                    <a:pt x="650" y="359"/>
                  </a:lnTo>
                  <a:lnTo>
                    <a:pt x="655" y="365"/>
                  </a:lnTo>
                  <a:lnTo>
                    <a:pt x="660" y="370"/>
                  </a:lnTo>
                  <a:lnTo>
                    <a:pt x="665" y="370"/>
                  </a:lnTo>
                  <a:lnTo>
                    <a:pt x="671" y="375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4" name="Freeform 170"/>
            <p:cNvSpPr>
              <a:spLocks/>
            </p:cNvSpPr>
            <p:nvPr/>
          </p:nvSpPr>
          <p:spPr bwMode="auto">
            <a:xfrm>
              <a:off x="2990" y="3943"/>
              <a:ext cx="608" cy="58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26" y="11"/>
                </a:cxn>
                <a:cxn ang="0">
                  <a:pos x="42" y="21"/>
                </a:cxn>
                <a:cxn ang="0">
                  <a:pos x="58" y="27"/>
                </a:cxn>
                <a:cxn ang="0">
                  <a:pos x="74" y="37"/>
                </a:cxn>
                <a:cxn ang="0">
                  <a:pos x="89" y="42"/>
                </a:cxn>
                <a:cxn ang="0">
                  <a:pos x="105" y="48"/>
                </a:cxn>
                <a:cxn ang="0">
                  <a:pos x="121" y="53"/>
                </a:cxn>
                <a:cxn ang="0">
                  <a:pos x="137" y="58"/>
                </a:cxn>
                <a:cxn ang="0">
                  <a:pos x="153" y="63"/>
                </a:cxn>
                <a:cxn ang="0">
                  <a:pos x="169" y="69"/>
                </a:cxn>
                <a:cxn ang="0">
                  <a:pos x="184" y="69"/>
                </a:cxn>
                <a:cxn ang="0">
                  <a:pos x="200" y="74"/>
                </a:cxn>
                <a:cxn ang="0">
                  <a:pos x="216" y="79"/>
                </a:cxn>
                <a:cxn ang="0">
                  <a:pos x="232" y="79"/>
                </a:cxn>
                <a:cxn ang="0">
                  <a:pos x="248" y="85"/>
                </a:cxn>
                <a:cxn ang="0">
                  <a:pos x="264" y="85"/>
                </a:cxn>
                <a:cxn ang="0">
                  <a:pos x="279" y="90"/>
                </a:cxn>
                <a:cxn ang="0">
                  <a:pos x="295" y="90"/>
                </a:cxn>
                <a:cxn ang="0">
                  <a:pos x="311" y="90"/>
                </a:cxn>
                <a:cxn ang="0">
                  <a:pos x="327" y="90"/>
                </a:cxn>
                <a:cxn ang="0">
                  <a:pos x="343" y="95"/>
                </a:cxn>
                <a:cxn ang="0">
                  <a:pos x="359" y="95"/>
                </a:cxn>
                <a:cxn ang="0">
                  <a:pos x="374" y="95"/>
                </a:cxn>
                <a:cxn ang="0">
                  <a:pos x="390" y="95"/>
                </a:cxn>
                <a:cxn ang="0">
                  <a:pos x="406" y="95"/>
                </a:cxn>
                <a:cxn ang="0">
                  <a:pos x="422" y="95"/>
                </a:cxn>
                <a:cxn ang="0">
                  <a:pos x="438" y="95"/>
                </a:cxn>
                <a:cxn ang="0">
                  <a:pos x="454" y="95"/>
                </a:cxn>
                <a:cxn ang="0">
                  <a:pos x="469" y="95"/>
                </a:cxn>
                <a:cxn ang="0">
                  <a:pos x="485" y="95"/>
                </a:cxn>
                <a:cxn ang="0">
                  <a:pos x="501" y="95"/>
                </a:cxn>
                <a:cxn ang="0">
                  <a:pos x="517" y="95"/>
                </a:cxn>
                <a:cxn ang="0">
                  <a:pos x="533" y="95"/>
                </a:cxn>
                <a:cxn ang="0">
                  <a:pos x="549" y="95"/>
                </a:cxn>
                <a:cxn ang="0">
                  <a:pos x="564" y="95"/>
                </a:cxn>
                <a:cxn ang="0">
                  <a:pos x="580" y="95"/>
                </a:cxn>
                <a:cxn ang="0">
                  <a:pos x="596" y="95"/>
                </a:cxn>
                <a:cxn ang="0">
                  <a:pos x="612" y="95"/>
                </a:cxn>
                <a:cxn ang="0">
                  <a:pos x="628" y="95"/>
                </a:cxn>
                <a:cxn ang="0">
                  <a:pos x="644" y="95"/>
                </a:cxn>
                <a:cxn ang="0">
                  <a:pos x="660" y="95"/>
                </a:cxn>
              </a:cxnLst>
              <a:rect l="0" t="0" r="r" b="b"/>
              <a:pathLst>
                <a:path w="670" h="95">
                  <a:moveTo>
                    <a:pt x="0" y="0"/>
                  </a:moveTo>
                  <a:lnTo>
                    <a:pt x="5" y="0"/>
                  </a:lnTo>
                  <a:lnTo>
                    <a:pt x="10" y="5"/>
                  </a:lnTo>
                  <a:lnTo>
                    <a:pt x="16" y="5"/>
                  </a:lnTo>
                  <a:lnTo>
                    <a:pt x="21" y="11"/>
                  </a:lnTo>
                  <a:lnTo>
                    <a:pt x="26" y="11"/>
                  </a:lnTo>
                  <a:lnTo>
                    <a:pt x="31" y="16"/>
                  </a:lnTo>
                  <a:lnTo>
                    <a:pt x="37" y="16"/>
                  </a:lnTo>
                  <a:lnTo>
                    <a:pt x="42" y="21"/>
                  </a:lnTo>
                  <a:lnTo>
                    <a:pt x="47" y="21"/>
                  </a:lnTo>
                  <a:lnTo>
                    <a:pt x="52" y="27"/>
                  </a:lnTo>
                  <a:lnTo>
                    <a:pt x="58" y="27"/>
                  </a:lnTo>
                  <a:lnTo>
                    <a:pt x="63" y="32"/>
                  </a:lnTo>
                  <a:lnTo>
                    <a:pt x="68" y="32"/>
                  </a:lnTo>
                  <a:lnTo>
                    <a:pt x="74" y="37"/>
                  </a:lnTo>
                  <a:lnTo>
                    <a:pt x="79" y="37"/>
                  </a:lnTo>
                  <a:lnTo>
                    <a:pt x="84" y="37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0" y="48"/>
                  </a:lnTo>
                  <a:lnTo>
                    <a:pt x="105" y="48"/>
                  </a:lnTo>
                  <a:lnTo>
                    <a:pt x="111" y="48"/>
                  </a:lnTo>
                  <a:lnTo>
                    <a:pt x="116" y="53"/>
                  </a:lnTo>
                  <a:lnTo>
                    <a:pt x="121" y="53"/>
                  </a:lnTo>
                  <a:lnTo>
                    <a:pt x="126" y="53"/>
                  </a:lnTo>
                  <a:lnTo>
                    <a:pt x="132" y="58"/>
                  </a:lnTo>
                  <a:lnTo>
                    <a:pt x="137" y="58"/>
                  </a:lnTo>
                  <a:lnTo>
                    <a:pt x="142" y="58"/>
                  </a:lnTo>
                  <a:lnTo>
                    <a:pt x="147" y="58"/>
                  </a:lnTo>
                  <a:lnTo>
                    <a:pt x="153" y="63"/>
                  </a:lnTo>
                  <a:lnTo>
                    <a:pt x="158" y="63"/>
                  </a:lnTo>
                  <a:lnTo>
                    <a:pt x="163" y="63"/>
                  </a:lnTo>
                  <a:lnTo>
                    <a:pt x="169" y="69"/>
                  </a:lnTo>
                  <a:lnTo>
                    <a:pt x="174" y="69"/>
                  </a:lnTo>
                  <a:lnTo>
                    <a:pt x="179" y="69"/>
                  </a:lnTo>
                  <a:lnTo>
                    <a:pt x="184" y="69"/>
                  </a:lnTo>
                  <a:lnTo>
                    <a:pt x="190" y="74"/>
                  </a:lnTo>
                  <a:lnTo>
                    <a:pt x="195" y="74"/>
                  </a:lnTo>
                  <a:lnTo>
                    <a:pt x="200" y="74"/>
                  </a:lnTo>
                  <a:lnTo>
                    <a:pt x="206" y="74"/>
                  </a:lnTo>
                  <a:lnTo>
                    <a:pt x="211" y="74"/>
                  </a:lnTo>
                  <a:lnTo>
                    <a:pt x="216" y="79"/>
                  </a:lnTo>
                  <a:lnTo>
                    <a:pt x="221" y="79"/>
                  </a:lnTo>
                  <a:lnTo>
                    <a:pt x="227" y="79"/>
                  </a:lnTo>
                  <a:lnTo>
                    <a:pt x="232" y="79"/>
                  </a:lnTo>
                  <a:lnTo>
                    <a:pt x="237" y="79"/>
                  </a:lnTo>
                  <a:lnTo>
                    <a:pt x="242" y="85"/>
                  </a:lnTo>
                  <a:lnTo>
                    <a:pt x="248" y="85"/>
                  </a:lnTo>
                  <a:lnTo>
                    <a:pt x="253" y="85"/>
                  </a:lnTo>
                  <a:lnTo>
                    <a:pt x="258" y="85"/>
                  </a:lnTo>
                  <a:lnTo>
                    <a:pt x="264" y="85"/>
                  </a:lnTo>
                  <a:lnTo>
                    <a:pt x="269" y="85"/>
                  </a:lnTo>
                  <a:lnTo>
                    <a:pt x="274" y="85"/>
                  </a:lnTo>
                  <a:lnTo>
                    <a:pt x="279" y="90"/>
                  </a:lnTo>
                  <a:lnTo>
                    <a:pt x="285" y="90"/>
                  </a:lnTo>
                  <a:lnTo>
                    <a:pt x="290" y="90"/>
                  </a:lnTo>
                  <a:lnTo>
                    <a:pt x="295" y="90"/>
                  </a:lnTo>
                  <a:lnTo>
                    <a:pt x="301" y="90"/>
                  </a:lnTo>
                  <a:lnTo>
                    <a:pt x="306" y="90"/>
                  </a:lnTo>
                  <a:lnTo>
                    <a:pt x="311" y="90"/>
                  </a:lnTo>
                  <a:lnTo>
                    <a:pt x="316" y="90"/>
                  </a:lnTo>
                  <a:lnTo>
                    <a:pt x="322" y="90"/>
                  </a:lnTo>
                  <a:lnTo>
                    <a:pt x="327" y="90"/>
                  </a:lnTo>
                  <a:lnTo>
                    <a:pt x="332" y="90"/>
                  </a:lnTo>
                  <a:lnTo>
                    <a:pt x="338" y="95"/>
                  </a:lnTo>
                  <a:lnTo>
                    <a:pt x="343" y="95"/>
                  </a:lnTo>
                  <a:lnTo>
                    <a:pt x="348" y="95"/>
                  </a:lnTo>
                  <a:lnTo>
                    <a:pt x="353" y="95"/>
                  </a:lnTo>
                  <a:lnTo>
                    <a:pt x="359" y="95"/>
                  </a:lnTo>
                  <a:lnTo>
                    <a:pt x="364" y="95"/>
                  </a:lnTo>
                  <a:lnTo>
                    <a:pt x="369" y="95"/>
                  </a:lnTo>
                  <a:lnTo>
                    <a:pt x="374" y="95"/>
                  </a:lnTo>
                  <a:lnTo>
                    <a:pt x="380" y="95"/>
                  </a:lnTo>
                  <a:lnTo>
                    <a:pt x="385" y="95"/>
                  </a:lnTo>
                  <a:lnTo>
                    <a:pt x="390" y="95"/>
                  </a:lnTo>
                  <a:lnTo>
                    <a:pt x="396" y="95"/>
                  </a:lnTo>
                  <a:lnTo>
                    <a:pt x="401" y="95"/>
                  </a:lnTo>
                  <a:lnTo>
                    <a:pt x="406" y="95"/>
                  </a:lnTo>
                  <a:lnTo>
                    <a:pt x="411" y="95"/>
                  </a:lnTo>
                  <a:lnTo>
                    <a:pt x="417" y="95"/>
                  </a:lnTo>
                  <a:lnTo>
                    <a:pt x="422" y="95"/>
                  </a:lnTo>
                  <a:lnTo>
                    <a:pt x="427" y="95"/>
                  </a:lnTo>
                  <a:lnTo>
                    <a:pt x="433" y="95"/>
                  </a:lnTo>
                  <a:lnTo>
                    <a:pt x="438" y="95"/>
                  </a:lnTo>
                  <a:lnTo>
                    <a:pt x="443" y="95"/>
                  </a:lnTo>
                  <a:lnTo>
                    <a:pt x="448" y="95"/>
                  </a:lnTo>
                  <a:lnTo>
                    <a:pt x="454" y="95"/>
                  </a:lnTo>
                  <a:lnTo>
                    <a:pt x="459" y="95"/>
                  </a:lnTo>
                  <a:lnTo>
                    <a:pt x="464" y="95"/>
                  </a:lnTo>
                  <a:lnTo>
                    <a:pt x="469" y="95"/>
                  </a:lnTo>
                  <a:lnTo>
                    <a:pt x="475" y="95"/>
                  </a:lnTo>
                  <a:lnTo>
                    <a:pt x="480" y="95"/>
                  </a:lnTo>
                  <a:lnTo>
                    <a:pt x="485" y="95"/>
                  </a:lnTo>
                  <a:lnTo>
                    <a:pt x="491" y="95"/>
                  </a:lnTo>
                  <a:lnTo>
                    <a:pt x="496" y="95"/>
                  </a:lnTo>
                  <a:lnTo>
                    <a:pt x="501" y="95"/>
                  </a:lnTo>
                  <a:lnTo>
                    <a:pt x="506" y="95"/>
                  </a:lnTo>
                  <a:lnTo>
                    <a:pt x="512" y="95"/>
                  </a:lnTo>
                  <a:lnTo>
                    <a:pt x="517" y="95"/>
                  </a:lnTo>
                  <a:lnTo>
                    <a:pt x="522" y="95"/>
                  </a:lnTo>
                  <a:lnTo>
                    <a:pt x="528" y="95"/>
                  </a:lnTo>
                  <a:lnTo>
                    <a:pt x="533" y="95"/>
                  </a:lnTo>
                  <a:lnTo>
                    <a:pt x="538" y="95"/>
                  </a:lnTo>
                  <a:lnTo>
                    <a:pt x="543" y="95"/>
                  </a:lnTo>
                  <a:lnTo>
                    <a:pt x="549" y="95"/>
                  </a:lnTo>
                  <a:lnTo>
                    <a:pt x="554" y="95"/>
                  </a:lnTo>
                  <a:lnTo>
                    <a:pt x="559" y="95"/>
                  </a:lnTo>
                  <a:lnTo>
                    <a:pt x="564" y="95"/>
                  </a:lnTo>
                  <a:lnTo>
                    <a:pt x="570" y="95"/>
                  </a:lnTo>
                  <a:lnTo>
                    <a:pt x="575" y="95"/>
                  </a:lnTo>
                  <a:lnTo>
                    <a:pt x="580" y="95"/>
                  </a:lnTo>
                  <a:lnTo>
                    <a:pt x="586" y="95"/>
                  </a:lnTo>
                  <a:lnTo>
                    <a:pt x="591" y="95"/>
                  </a:lnTo>
                  <a:lnTo>
                    <a:pt x="596" y="95"/>
                  </a:lnTo>
                  <a:lnTo>
                    <a:pt x="601" y="95"/>
                  </a:lnTo>
                  <a:lnTo>
                    <a:pt x="607" y="95"/>
                  </a:lnTo>
                  <a:lnTo>
                    <a:pt x="612" y="95"/>
                  </a:lnTo>
                  <a:lnTo>
                    <a:pt x="617" y="95"/>
                  </a:lnTo>
                  <a:lnTo>
                    <a:pt x="623" y="95"/>
                  </a:lnTo>
                  <a:lnTo>
                    <a:pt x="628" y="95"/>
                  </a:lnTo>
                  <a:lnTo>
                    <a:pt x="633" y="95"/>
                  </a:lnTo>
                  <a:lnTo>
                    <a:pt x="638" y="95"/>
                  </a:lnTo>
                  <a:lnTo>
                    <a:pt x="644" y="95"/>
                  </a:lnTo>
                  <a:lnTo>
                    <a:pt x="649" y="95"/>
                  </a:lnTo>
                  <a:lnTo>
                    <a:pt x="654" y="95"/>
                  </a:lnTo>
                  <a:lnTo>
                    <a:pt x="660" y="95"/>
                  </a:lnTo>
                  <a:lnTo>
                    <a:pt x="665" y="95"/>
                  </a:lnTo>
                  <a:lnTo>
                    <a:pt x="670" y="95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5" name="Freeform 171"/>
            <p:cNvSpPr>
              <a:spLocks/>
            </p:cNvSpPr>
            <p:nvPr/>
          </p:nvSpPr>
          <p:spPr bwMode="auto">
            <a:xfrm>
              <a:off x="3598" y="3982"/>
              <a:ext cx="608" cy="19"/>
            </a:xfrm>
            <a:custGeom>
              <a:avLst/>
              <a:gdLst/>
              <a:ahLst/>
              <a:cxnLst>
                <a:cxn ang="0">
                  <a:pos x="11" y="32"/>
                </a:cxn>
                <a:cxn ang="0">
                  <a:pos x="26" y="32"/>
                </a:cxn>
                <a:cxn ang="0">
                  <a:pos x="42" y="32"/>
                </a:cxn>
                <a:cxn ang="0">
                  <a:pos x="58" y="32"/>
                </a:cxn>
                <a:cxn ang="0">
                  <a:pos x="74" y="32"/>
                </a:cxn>
                <a:cxn ang="0">
                  <a:pos x="90" y="32"/>
                </a:cxn>
                <a:cxn ang="0">
                  <a:pos x="106" y="32"/>
                </a:cxn>
                <a:cxn ang="0">
                  <a:pos x="121" y="32"/>
                </a:cxn>
                <a:cxn ang="0">
                  <a:pos x="137" y="32"/>
                </a:cxn>
                <a:cxn ang="0">
                  <a:pos x="153" y="32"/>
                </a:cxn>
                <a:cxn ang="0">
                  <a:pos x="169" y="32"/>
                </a:cxn>
                <a:cxn ang="0">
                  <a:pos x="185" y="32"/>
                </a:cxn>
                <a:cxn ang="0">
                  <a:pos x="201" y="32"/>
                </a:cxn>
                <a:cxn ang="0">
                  <a:pos x="216" y="32"/>
                </a:cxn>
                <a:cxn ang="0">
                  <a:pos x="232" y="32"/>
                </a:cxn>
                <a:cxn ang="0">
                  <a:pos x="248" y="32"/>
                </a:cxn>
                <a:cxn ang="0">
                  <a:pos x="264" y="32"/>
                </a:cxn>
                <a:cxn ang="0">
                  <a:pos x="280" y="32"/>
                </a:cxn>
                <a:cxn ang="0">
                  <a:pos x="296" y="32"/>
                </a:cxn>
                <a:cxn ang="0">
                  <a:pos x="312" y="27"/>
                </a:cxn>
                <a:cxn ang="0">
                  <a:pos x="327" y="27"/>
                </a:cxn>
                <a:cxn ang="0">
                  <a:pos x="343" y="27"/>
                </a:cxn>
                <a:cxn ang="0">
                  <a:pos x="359" y="27"/>
                </a:cxn>
                <a:cxn ang="0">
                  <a:pos x="375" y="27"/>
                </a:cxn>
                <a:cxn ang="0">
                  <a:pos x="391" y="27"/>
                </a:cxn>
                <a:cxn ang="0">
                  <a:pos x="407" y="22"/>
                </a:cxn>
                <a:cxn ang="0">
                  <a:pos x="422" y="22"/>
                </a:cxn>
                <a:cxn ang="0">
                  <a:pos x="438" y="22"/>
                </a:cxn>
                <a:cxn ang="0">
                  <a:pos x="454" y="22"/>
                </a:cxn>
                <a:cxn ang="0">
                  <a:pos x="470" y="16"/>
                </a:cxn>
                <a:cxn ang="0">
                  <a:pos x="486" y="16"/>
                </a:cxn>
                <a:cxn ang="0">
                  <a:pos x="502" y="16"/>
                </a:cxn>
                <a:cxn ang="0">
                  <a:pos x="517" y="16"/>
                </a:cxn>
                <a:cxn ang="0">
                  <a:pos x="533" y="11"/>
                </a:cxn>
                <a:cxn ang="0">
                  <a:pos x="549" y="11"/>
                </a:cxn>
                <a:cxn ang="0">
                  <a:pos x="565" y="11"/>
                </a:cxn>
                <a:cxn ang="0">
                  <a:pos x="581" y="11"/>
                </a:cxn>
                <a:cxn ang="0">
                  <a:pos x="597" y="6"/>
                </a:cxn>
                <a:cxn ang="0">
                  <a:pos x="612" y="6"/>
                </a:cxn>
                <a:cxn ang="0">
                  <a:pos x="628" y="6"/>
                </a:cxn>
                <a:cxn ang="0">
                  <a:pos x="644" y="6"/>
                </a:cxn>
                <a:cxn ang="0">
                  <a:pos x="660" y="0"/>
                </a:cxn>
              </a:cxnLst>
              <a:rect l="0" t="0" r="r" b="b"/>
              <a:pathLst>
                <a:path w="670" h="32">
                  <a:moveTo>
                    <a:pt x="0" y="32"/>
                  </a:moveTo>
                  <a:lnTo>
                    <a:pt x="5" y="32"/>
                  </a:lnTo>
                  <a:lnTo>
                    <a:pt x="11" y="32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6" y="32"/>
                  </a:lnTo>
                  <a:lnTo>
                    <a:pt x="32" y="32"/>
                  </a:lnTo>
                  <a:lnTo>
                    <a:pt x="37" y="32"/>
                  </a:lnTo>
                  <a:lnTo>
                    <a:pt x="42" y="32"/>
                  </a:lnTo>
                  <a:lnTo>
                    <a:pt x="48" y="32"/>
                  </a:lnTo>
                  <a:lnTo>
                    <a:pt x="53" y="32"/>
                  </a:lnTo>
                  <a:lnTo>
                    <a:pt x="58" y="32"/>
                  </a:lnTo>
                  <a:lnTo>
                    <a:pt x="63" y="32"/>
                  </a:lnTo>
                  <a:lnTo>
                    <a:pt x="69" y="32"/>
                  </a:lnTo>
                  <a:lnTo>
                    <a:pt x="74" y="32"/>
                  </a:lnTo>
                  <a:lnTo>
                    <a:pt x="79" y="32"/>
                  </a:lnTo>
                  <a:lnTo>
                    <a:pt x="85" y="32"/>
                  </a:lnTo>
                  <a:lnTo>
                    <a:pt x="90" y="32"/>
                  </a:lnTo>
                  <a:lnTo>
                    <a:pt x="95" y="32"/>
                  </a:lnTo>
                  <a:lnTo>
                    <a:pt x="100" y="32"/>
                  </a:lnTo>
                  <a:lnTo>
                    <a:pt x="106" y="32"/>
                  </a:lnTo>
                  <a:lnTo>
                    <a:pt x="111" y="32"/>
                  </a:lnTo>
                  <a:lnTo>
                    <a:pt x="116" y="32"/>
                  </a:lnTo>
                  <a:lnTo>
                    <a:pt x="121" y="32"/>
                  </a:lnTo>
                  <a:lnTo>
                    <a:pt x="127" y="32"/>
                  </a:lnTo>
                  <a:lnTo>
                    <a:pt x="132" y="32"/>
                  </a:lnTo>
                  <a:lnTo>
                    <a:pt x="137" y="32"/>
                  </a:lnTo>
                  <a:lnTo>
                    <a:pt x="143" y="32"/>
                  </a:lnTo>
                  <a:lnTo>
                    <a:pt x="148" y="32"/>
                  </a:lnTo>
                  <a:lnTo>
                    <a:pt x="153" y="32"/>
                  </a:lnTo>
                  <a:lnTo>
                    <a:pt x="158" y="32"/>
                  </a:lnTo>
                  <a:lnTo>
                    <a:pt x="164" y="32"/>
                  </a:lnTo>
                  <a:lnTo>
                    <a:pt x="169" y="32"/>
                  </a:lnTo>
                  <a:lnTo>
                    <a:pt x="174" y="32"/>
                  </a:lnTo>
                  <a:lnTo>
                    <a:pt x="180" y="32"/>
                  </a:lnTo>
                  <a:lnTo>
                    <a:pt x="185" y="32"/>
                  </a:lnTo>
                  <a:lnTo>
                    <a:pt x="190" y="32"/>
                  </a:lnTo>
                  <a:lnTo>
                    <a:pt x="195" y="32"/>
                  </a:lnTo>
                  <a:lnTo>
                    <a:pt x="201" y="32"/>
                  </a:lnTo>
                  <a:lnTo>
                    <a:pt x="206" y="32"/>
                  </a:lnTo>
                  <a:lnTo>
                    <a:pt x="211" y="32"/>
                  </a:lnTo>
                  <a:lnTo>
                    <a:pt x="216" y="32"/>
                  </a:lnTo>
                  <a:lnTo>
                    <a:pt x="222" y="32"/>
                  </a:lnTo>
                  <a:lnTo>
                    <a:pt x="227" y="32"/>
                  </a:lnTo>
                  <a:lnTo>
                    <a:pt x="232" y="32"/>
                  </a:lnTo>
                  <a:lnTo>
                    <a:pt x="238" y="32"/>
                  </a:lnTo>
                  <a:lnTo>
                    <a:pt x="243" y="32"/>
                  </a:lnTo>
                  <a:lnTo>
                    <a:pt x="248" y="32"/>
                  </a:lnTo>
                  <a:lnTo>
                    <a:pt x="253" y="32"/>
                  </a:lnTo>
                  <a:lnTo>
                    <a:pt x="259" y="32"/>
                  </a:lnTo>
                  <a:lnTo>
                    <a:pt x="264" y="32"/>
                  </a:lnTo>
                  <a:lnTo>
                    <a:pt x="269" y="32"/>
                  </a:lnTo>
                  <a:lnTo>
                    <a:pt x="275" y="32"/>
                  </a:lnTo>
                  <a:lnTo>
                    <a:pt x="280" y="32"/>
                  </a:lnTo>
                  <a:lnTo>
                    <a:pt x="285" y="32"/>
                  </a:lnTo>
                  <a:lnTo>
                    <a:pt x="290" y="32"/>
                  </a:lnTo>
                  <a:lnTo>
                    <a:pt x="296" y="32"/>
                  </a:lnTo>
                  <a:lnTo>
                    <a:pt x="301" y="32"/>
                  </a:lnTo>
                  <a:lnTo>
                    <a:pt x="306" y="32"/>
                  </a:lnTo>
                  <a:lnTo>
                    <a:pt x="312" y="27"/>
                  </a:lnTo>
                  <a:lnTo>
                    <a:pt x="317" y="27"/>
                  </a:lnTo>
                  <a:lnTo>
                    <a:pt x="322" y="27"/>
                  </a:lnTo>
                  <a:lnTo>
                    <a:pt x="327" y="27"/>
                  </a:lnTo>
                  <a:lnTo>
                    <a:pt x="333" y="27"/>
                  </a:lnTo>
                  <a:lnTo>
                    <a:pt x="338" y="27"/>
                  </a:lnTo>
                  <a:lnTo>
                    <a:pt x="343" y="27"/>
                  </a:lnTo>
                  <a:lnTo>
                    <a:pt x="348" y="27"/>
                  </a:lnTo>
                  <a:lnTo>
                    <a:pt x="354" y="27"/>
                  </a:lnTo>
                  <a:lnTo>
                    <a:pt x="359" y="27"/>
                  </a:lnTo>
                  <a:lnTo>
                    <a:pt x="364" y="27"/>
                  </a:lnTo>
                  <a:lnTo>
                    <a:pt x="370" y="27"/>
                  </a:lnTo>
                  <a:lnTo>
                    <a:pt x="375" y="27"/>
                  </a:lnTo>
                  <a:lnTo>
                    <a:pt x="380" y="27"/>
                  </a:lnTo>
                  <a:lnTo>
                    <a:pt x="385" y="27"/>
                  </a:lnTo>
                  <a:lnTo>
                    <a:pt x="391" y="27"/>
                  </a:lnTo>
                  <a:lnTo>
                    <a:pt x="396" y="27"/>
                  </a:lnTo>
                  <a:lnTo>
                    <a:pt x="401" y="22"/>
                  </a:lnTo>
                  <a:lnTo>
                    <a:pt x="407" y="22"/>
                  </a:lnTo>
                  <a:lnTo>
                    <a:pt x="412" y="22"/>
                  </a:lnTo>
                  <a:lnTo>
                    <a:pt x="417" y="22"/>
                  </a:lnTo>
                  <a:lnTo>
                    <a:pt x="422" y="22"/>
                  </a:lnTo>
                  <a:lnTo>
                    <a:pt x="428" y="22"/>
                  </a:lnTo>
                  <a:lnTo>
                    <a:pt x="433" y="22"/>
                  </a:lnTo>
                  <a:lnTo>
                    <a:pt x="438" y="22"/>
                  </a:lnTo>
                  <a:lnTo>
                    <a:pt x="443" y="22"/>
                  </a:lnTo>
                  <a:lnTo>
                    <a:pt x="449" y="22"/>
                  </a:lnTo>
                  <a:lnTo>
                    <a:pt x="454" y="22"/>
                  </a:lnTo>
                  <a:lnTo>
                    <a:pt x="459" y="22"/>
                  </a:lnTo>
                  <a:lnTo>
                    <a:pt x="465" y="22"/>
                  </a:lnTo>
                  <a:lnTo>
                    <a:pt x="470" y="16"/>
                  </a:lnTo>
                  <a:lnTo>
                    <a:pt x="475" y="16"/>
                  </a:lnTo>
                  <a:lnTo>
                    <a:pt x="480" y="16"/>
                  </a:lnTo>
                  <a:lnTo>
                    <a:pt x="486" y="16"/>
                  </a:lnTo>
                  <a:lnTo>
                    <a:pt x="491" y="16"/>
                  </a:lnTo>
                  <a:lnTo>
                    <a:pt x="496" y="16"/>
                  </a:lnTo>
                  <a:lnTo>
                    <a:pt x="502" y="16"/>
                  </a:lnTo>
                  <a:lnTo>
                    <a:pt x="507" y="16"/>
                  </a:lnTo>
                  <a:lnTo>
                    <a:pt x="512" y="16"/>
                  </a:lnTo>
                  <a:lnTo>
                    <a:pt x="517" y="16"/>
                  </a:lnTo>
                  <a:lnTo>
                    <a:pt x="523" y="16"/>
                  </a:lnTo>
                  <a:lnTo>
                    <a:pt x="528" y="16"/>
                  </a:lnTo>
                  <a:lnTo>
                    <a:pt x="533" y="11"/>
                  </a:lnTo>
                  <a:lnTo>
                    <a:pt x="538" y="11"/>
                  </a:lnTo>
                  <a:lnTo>
                    <a:pt x="544" y="11"/>
                  </a:lnTo>
                  <a:lnTo>
                    <a:pt x="549" y="11"/>
                  </a:lnTo>
                  <a:lnTo>
                    <a:pt x="554" y="11"/>
                  </a:lnTo>
                  <a:lnTo>
                    <a:pt x="560" y="11"/>
                  </a:lnTo>
                  <a:lnTo>
                    <a:pt x="565" y="11"/>
                  </a:lnTo>
                  <a:lnTo>
                    <a:pt x="570" y="11"/>
                  </a:lnTo>
                  <a:lnTo>
                    <a:pt x="575" y="11"/>
                  </a:lnTo>
                  <a:lnTo>
                    <a:pt x="581" y="11"/>
                  </a:lnTo>
                  <a:lnTo>
                    <a:pt x="586" y="11"/>
                  </a:lnTo>
                  <a:lnTo>
                    <a:pt x="591" y="6"/>
                  </a:lnTo>
                  <a:lnTo>
                    <a:pt x="597" y="6"/>
                  </a:lnTo>
                  <a:lnTo>
                    <a:pt x="602" y="6"/>
                  </a:lnTo>
                  <a:lnTo>
                    <a:pt x="607" y="6"/>
                  </a:lnTo>
                  <a:lnTo>
                    <a:pt x="612" y="6"/>
                  </a:lnTo>
                  <a:lnTo>
                    <a:pt x="618" y="6"/>
                  </a:lnTo>
                  <a:lnTo>
                    <a:pt x="623" y="6"/>
                  </a:lnTo>
                  <a:lnTo>
                    <a:pt x="628" y="6"/>
                  </a:lnTo>
                  <a:lnTo>
                    <a:pt x="633" y="6"/>
                  </a:lnTo>
                  <a:lnTo>
                    <a:pt x="639" y="6"/>
                  </a:lnTo>
                  <a:lnTo>
                    <a:pt x="644" y="6"/>
                  </a:lnTo>
                  <a:lnTo>
                    <a:pt x="649" y="0"/>
                  </a:lnTo>
                  <a:lnTo>
                    <a:pt x="655" y="0"/>
                  </a:lnTo>
                  <a:lnTo>
                    <a:pt x="660" y="0"/>
                  </a:lnTo>
                  <a:lnTo>
                    <a:pt x="665" y="0"/>
                  </a:lnTo>
                  <a:lnTo>
                    <a:pt x="67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6" name="Freeform 172"/>
            <p:cNvSpPr>
              <a:spLocks/>
            </p:cNvSpPr>
            <p:nvPr/>
          </p:nvSpPr>
          <p:spPr bwMode="auto">
            <a:xfrm>
              <a:off x="4206" y="3979"/>
              <a:ext cx="302" cy="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16" y="5"/>
                </a:cxn>
                <a:cxn ang="0">
                  <a:pos x="27" y="5"/>
                </a:cxn>
                <a:cxn ang="0">
                  <a:pos x="37" y="5"/>
                </a:cxn>
                <a:cxn ang="0">
                  <a:pos x="48" y="5"/>
                </a:cxn>
                <a:cxn ang="0">
                  <a:pos x="59" y="0"/>
                </a:cxn>
                <a:cxn ang="0">
                  <a:pos x="69" y="0"/>
                </a:cxn>
                <a:cxn ang="0">
                  <a:pos x="80" y="0"/>
                </a:cxn>
                <a:cxn ang="0">
                  <a:pos x="90" y="0"/>
                </a:cxn>
                <a:cxn ang="0">
                  <a:pos x="101" y="0"/>
                </a:cxn>
                <a:cxn ang="0">
                  <a:pos x="111" y="0"/>
                </a:cxn>
                <a:cxn ang="0">
                  <a:pos x="122" y="0"/>
                </a:cxn>
                <a:cxn ang="0">
                  <a:pos x="132" y="0"/>
                </a:cxn>
                <a:cxn ang="0">
                  <a:pos x="143" y="0"/>
                </a:cxn>
                <a:cxn ang="0">
                  <a:pos x="154" y="0"/>
                </a:cxn>
                <a:cxn ang="0">
                  <a:pos x="164" y="0"/>
                </a:cxn>
                <a:cxn ang="0">
                  <a:pos x="175" y="0"/>
                </a:cxn>
                <a:cxn ang="0">
                  <a:pos x="185" y="0"/>
                </a:cxn>
                <a:cxn ang="0">
                  <a:pos x="196" y="0"/>
                </a:cxn>
                <a:cxn ang="0">
                  <a:pos x="206" y="0"/>
                </a:cxn>
                <a:cxn ang="0">
                  <a:pos x="217" y="0"/>
                </a:cxn>
                <a:cxn ang="0">
                  <a:pos x="227" y="0"/>
                </a:cxn>
                <a:cxn ang="0">
                  <a:pos x="238" y="0"/>
                </a:cxn>
                <a:cxn ang="0">
                  <a:pos x="249" y="0"/>
                </a:cxn>
                <a:cxn ang="0">
                  <a:pos x="259" y="0"/>
                </a:cxn>
                <a:cxn ang="0">
                  <a:pos x="270" y="0"/>
                </a:cxn>
                <a:cxn ang="0">
                  <a:pos x="280" y="0"/>
                </a:cxn>
                <a:cxn ang="0">
                  <a:pos x="291" y="0"/>
                </a:cxn>
                <a:cxn ang="0">
                  <a:pos x="301" y="0"/>
                </a:cxn>
                <a:cxn ang="0">
                  <a:pos x="312" y="0"/>
                </a:cxn>
                <a:cxn ang="0">
                  <a:pos x="322" y="0"/>
                </a:cxn>
                <a:cxn ang="0">
                  <a:pos x="333" y="0"/>
                </a:cxn>
              </a:cxnLst>
              <a:rect l="0" t="0" r="r" b="b"/>
              <a:pathLst>
                <a:path w="333" h="5">
                  <a:moveTo>
                    <a:pt x="0" y="5"/>
                  </a:moveTo>
                  <a:lnTo>
                    <a:pt x="6" y="5"/>
                  </a:lnTo>
                  <a:lnTo>
                    <a:pt x="11" y="5"/>
                  </a:lnTo>
                  <a:lnTo>
                    <a:pt x="16" y="5"/>
                  </a:lnTo>
                  <a:lnTo>
                    <a:pt x="22" y="5"/>
                  </a:lnTo>
                  <a:lnTo>
                    <a:pt x="27" y="5"/>
                  </a:lnTo>
                  <a:lnTo>
                    <a:pt x="32" y="5"/>
                  </a:lnTo>
                  <a:lnTo>
                    <a:pt x="37" y="5"/>
                  </a:lnTo>
                  <a:lnTo>
                    <a:pt x="43" y="5"/>
                  </a:lnTo>
                  <a:lnTo>
                    <a:pt x="48" y="5"/>
                  </a:lnTo>
                  <a:lnTo>
                    <a:pt x="53" y="5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17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4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69" y="0"/>
                  </a:lnTo>
                  <a:lnTo>
                    <a:pt x="175" y="0"/>
                  </a:lnTo>
                  <a:lnTo>
                    <a:pt x="180" y="0"/>
                  </a:lnTo>
                  <a:lnTo>
                    <a:pt x="185" y="0"/>
                  </a:lnTo>
                  <a:lnTo>
                    <a:pt x="190" y="0"/>
                  </a:lnTo>
                  <a:lnTo>
                    <a:pt x="196" y="0"/>
                  </a:lnTo>
                  <a:lnTo>
                    <a:pt x="201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7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9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5" y="0"/>
                  </a:lnTo>
                  <a:lnTo>
                    <a:pt x="291" y="0"/>
                  </a:lnTo>
                  <a:lnTo>
                    <a:pt x="296" y="0"/>
                  </a:lnTo>
                  <a:lnTo>
                    <a:pt x="301" y="0"/>
                  </a:lnTo>
                  <a:lnTo>
                    <a:pt x="307" y="0"/>
                  </a:lnTo>
                  <a:lnTo>
                    <a:pt x="312" y="0"/>
                  </a:lnTo>
                  <a:lnTo>
                    <a:pt x="317" y="0"/>
                  </a:lnTo>
                  <a:lnTo>
                    <a:pt x="322" y="0"/>
                  </a:lnTo>
                  <a:lnTo>
                    <a:pt x="328" y="0"/>
                  </a:lnTo>
                  <a:lnTo>
                    <a:pt x="333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7" name="Freeform 173"/>
            <p:cNvSpPr>
              <a:spLocks/>
            </p:cNvSpPr>
            <p:nvPr/>
          </p:nvSpPr>
          <p:spPr bwMode="auto">
            <a:xfrm>
              <a:off x="1774" y="2633"/>
              <a:ext cx="421" cy="1314"/>
            </a:xfrm>
            <a:custGeom>
              <a:avLst/>
              <a:gdLst/>
              <a:ahLst/>
              <a:cxnLst>
                <a:cxn ang="0">
                  <a:pos x="10" y="2159"/>
                </a:cxn>
                <a:cxn ang="0">
                  <a:pos x="26" y="2159"/>
                </a:cxn>
                <a:cxn ang="0">
                  <a:pos x="42" y="2159"/>
                </a:cxn>
                <a:cxn ang="0">
                  <a:pos x="58" y="2154"/>
                </a:cxn>
                <a:cxn ang="0">
                  <a:pos x="74" y="2149"/>
                </a:cxn>
                <a:cxn ang="0">
                  <a:pos x="90" y="2144"/>
                </a:cxn>
                <a:cxn ang="0">
                  <a:pos x="105" y="2133"/>
                </a:cxn>
                <a:cxn ang="0">
                  <a:pos x="121" y="2128"/>
                </a:cxn>
                <a:cxn ang="0">
                  <a:pos x="137" y="2112"/>
                </a:cxn>
                <a:cxn ang="0">
                  <a:pos x="153" y="2096"/>
                </a:cxn>
                <a:cxn ang="0">
                  <a:pos x="174" y="2075"/>
                </a:cxn>
                <a:cxn ang="0">
                  <a:pos x="179" y="2059"/>
                </a:cxn>
                <a:cxn ang="0">
                  <a:pos x="190" y="2043"/>
                </a:cxn>
                <a:cxn ang="0">
                  <a:pos x="200" y="2022"/>
                </a:cxn>
                <a:cxn ang="0">
                  <a:pos x="211" y="2001"/>
                </a:cxn>
                <a:cxn ang="0">
                  <a:pos x="216" y="1975"/>
                </a:cxn>
                <a:cxn ang="0">
                  <a:pos x="227" y="1948"/>
                </a:cxn>
                <a:cxn ang="0">
                  <a:pos x="237" y="1911"/>
                </a:cxn>
                <a:cxn ang="0">
                  <a:pos x="243" y="1869"/>
                </a:cxn>
                <a:cxn ang="0">
                  <a:pos x="253" y="1822"/>
                </a:cxn>
                <a:cxn ang="0">
                  <a:pos x="264" y="1758"/>
                </a:cxn>
                <a:cxn ang="0">
                  <a:pos x="274" y="1690"/>
                </a:cxn>
                <a:cxn ang="0">
                  <a:pos x="280" y="1600"/>
                </a:cxn>
                <a:cxn ang="0">
                  <a:pos x="290" y="1494"/>
                </a:cxn>
                <a:cxn ang="0">
                  <a:pos x="301" y="1367"/>
                </a:cxn>
                <a:cxn ang="0">
                  <a:pos x="306" y="1214"/>
                </a:cxn>
                <a:cxn ang="0">
                  <a:pos x="317" y="1024"/>
                </a:cxn>
                <a:cxn ang="0">
                  <a:pos x="327" y="808"/>
                </a:cxn>
                <a:cxn ang="0">
                  <a:pos x="338" y="570"/>
                </a:cxn>
                <a:cxn ang="0">
                  <a:pos x="343" y="333"/>
                </a:cxn>
                <a:cxn ang="0">
                  <a:pos x="354" y="132"/>
                </a:cxn>
                <a:cxn ang="0">
                  <a:pos x="369" y="0"/>
                </a:cxn>
                <a:cxn ang="0">
                  <a:pos x="375" y="37"/>
                </a:cxn>
                <a:cxn ang="0">
                  <a:pos x="385" y="185"/>
                </a:cxn>
                <a:cxn ang="0">
                  <a:pos x="391" y="401"/>
                </a:cxn>
                <a:cxn ang="0">
                  <a:pos x="401" y="644"/>
                </a:cxn>
                <a:cxn ang="0">
                  <a:pos x="412" y="876"/>
                </a:cxn>
                <a:cxn ang="0">
                  <a:pos x="422" y="1088"/>
                </a:cxn>
                <a:cxn ang="0">
                  <a:pos x="427" y="1262"/>
                </a:cxn>
                <a:cxn ang="0">
                  <a:pos x="438" y="1415"/>
                </a:cxn>
                <a:cxn ang="0">
                  <a:pos x="449" y="1536"/>
                </a:cxn>
                <a:cxn ang="0">
                  <a:pos x="454" y="1637"/>
                </a:cxn>
              </a:cxnLst>
              <a:rect l="0" t="0" r="r" b="b"/>
              <a:pathLst>
                <a:path w="464" h="2159">
                  <a:moveTo>
                    <a:pt x="0" y="2159"/>
                  </a:moveTo>
                  <a:lnTo>
                    <a:pt x="5" y="2159"/>
                  </a:lnTo>
                  <a:lnTo>
                    <a:pt x="10" y="2159"/>
                  </a:lnTo>
                  <a:lnTo>
                    <a:pt x="16" y="2159"/>
                  </a:lnTo>
                  <a:lnTo>
                    <a:pt x="21" y="2159"/>
                  </a:lnTo>
                  <a:lnTo>
                    <a:pt x="26" y="2159"/>
                  </a:lnTo>
                  <a:lnTo>
                    <a:pt x="32" y="2159"/>
                  </a:lnTo>
                  <a:lnTo>
                    <a:pt x="37" y="2159"/>
                  </a:lnTo>
                  <a:lnTo>
                    <a:pt x="42" y="2159"/>
                  </a:lnTo>
                  <a:lnTo>
                    <a:pt x="47" y="2154"/>
                  </a:lnTo>
                  <a:lnTo>
                    <a:pt x="53" y="2154"/>
                  </a:lnTo>
                  <a:lnTo>
                    <a:pt x="58" y="2154"/>
                  </a:lnTo>
                  <a:lnTo>
                    <a:pt x="63" y="2154"/>
                  </a:lnTo>
                  <a:lnTo>
                    <a:pt x="69" y="2149"/>
                  </a:lnTo>
                  <a:lnTo>
                    <a:pt x="74" y="2149"/>
                  </a:lnTo>
                  <a:lnTo>
                    <a:pt x="79" y="2149"/>
                  </a:lnTo>
                  <a:lnTo>
                    <a:pt x="84" y="2144"/>
                  </a:lnTo>
                  <a:lnTo>
                    <a:pt x="90" y="2144"/>
                  </a:lnTo>
                  <a:lnTo>
                    <a:pt x="95" y="2138"/>
                  </a:lnTo>
                  <a:lnTo>
                    <a:pt x="100" y="2138"/>
                  </a:lnTo>
                  <a:lnTo>
                    <a:pt x="105" y="2133"/>
                  </a:lnTo>
                  <a:lnTo>
                    <a:pt x="111" y="2133"/>
                  </a:lnTo>
                  <a:lnTo>
                    <a:pt x="116" y="2128"/>
                  </a:lnTo>
                  <a:lnTo>
                    <a:pt x="121" y="2128"/>
                  </a:lnTo>
                  <a:lnTo>
                    <a:pt x="127" y="2122"/>
                  </a:lnTo>
                  <a:lnTo>
                    <a:pt x="132" y="2117"/>
                  </a:lnTo>
                  <a:lnTo>
                    <a:pt x="137" y="2112"/>
                  </a:lnTo>
                  <a:lnTo>
                    <a:pt x="142" y="2107"/>
                  </a:lnTo>
                  <a:lnTo>
                    <a:pt x="148" y="2101"/>
                  </a:lnTo>
                  <a:lnTo>
                    <a:pt x="153" y="2096"/>
                  </a:lnTo>
                  <a:lnTo>
                    <a:pt x="158" y="2091"/>
                  </a:lnTo>
                  <a:lnTo>
                    <a:pt x="164" y="2085"/>
                  </a:lnTo>
                  <a:lnTo>
                    <a:pt x="174" y="2075"/>
                  </a:lnTo>
                  <a:lnTo>
                    <a:pt x="174" y="2070"/>
                  </a:lnTo>
                  <a:lnTo>
                    <a:pt x="179" y="2064"/>
                  </a:lnTo>
                  <a:lnTo>
                    <a:pt x="179" y="2059"/>
                  </a:lnTo>
                  <a:lnTo>
                    <a:pt x="185" y="2054"/>
                  </a:lnTo>
                  <a:lnTo>
                    <a:pt x="190" y="2049"/>
                  </a:lnTo>
                  <a:lnTo>
                    <a:pt x="190" y="2043"/>
                  </a:lnTo>
                  <a:lnTo>
                    <a:pt x="195" y="2038"/>
                  </a:lnTo>
                  <a:lnTo>
                    <a:pt x="195" y="2027"/>
                  </a:lnTo>
                  <a:lnTo>
                    <a:pt x="200" y="2022"/>
                  </a:lnTo>
                  <a:lnTo>
                    <a:pt x="200" y="2017"/>
                  </a:lnTo>
                  <a:lnTo>
                    <a:pt x="206" y="2006"/>
                  </a:lnTo>
                  <a:lnTo>
                    <a:pt x="211" y="2001"/>
                  </a:lnTo>
                  <a:lnTo>
                    <a:pt x="211" y="1996"/>
                  </a:lnTo>
                  <a:lnTo>
                    <a:pt x="216" y="1985"/>
                  </a:lnTo>
                  <a:lnTo>
                    <a:pt x="216" y="1975"/>
                  </a:lnTo>
                  <a:lnTo>
                    <a:pt x="222" y="1964"/>
                  </a:lnTo>
                  <a:lnTo>
                    <a:pt x="222" y="1959"/>
                  </a:lnTo>
                  <a:lnTo>
                    <a:pt x="227" y="1948"/>
                  </a:lnTo>
                  <a:lnTo>
                    <a:pt x="232" y="1938"/>
                  </a:lnTo>
                  <a:lnTo>
                    <a:pt x="232" y="1922"/>
                  </a:lnTo>
                  <a:lnTo>
                    <a:pt x="237" y="1911"/>
                  </a:lnTo>
                  <a:lnTo>
                    <a:pt x="237" y="1895"/>
                  </a:lnTo>
                  <a:lnTo>
                    <a:pt x="243" y="1885"/>
                  </a:lnTo>
                  <a:lnTo>
                    <a:pt x="243" y="1869"/>
                  </a:lnTo>
                  <a:lnTo>
                    <a:pt x="248" y="1853"/>
                  </a:lnTo>
                  <a:lnTo>
                    <a:pt x="253" y="1837"/>
                  </a:lnTo>
                  <a:lnTo>
                    <a:pt x="253" y="1822"/>
                  </a:lnTo>
                  <a:lnTo>
                    <a:pt x="259" y="1800"/>
                  </a:lnTo>
                  <a:lnTo>
                    <a:pt x="259" y="1779"/>
                  </a:lnTo>
                  <a:lnTo>
                    <a:pt x="264" y="1758"/>
                  </a:lnTo>
                  <a:lnTo>
                    <a:pt x="264" y="1737"/>
                  </a:lnTo>
                  <a:lnTo>
                    <a:pt x="269" y="1716"/>
                  </a:lnTo>
                  <a:lnTo>
                    <a:pt x="274" y="1690"/>
                  </a:lnTo>
                  <a:lnTo>
                    <a:pt x="274" y="1663"/>
                  </a:lnTo>
                  <a:lnTo>
                    <a:pt x="280" y="1631"/>
                  </a:lnTo>
                  <a:lnTo>
                    <a:pt x="280" y="1600"/>
                  </a:lnTo>
                  <a:lnTo>
                    <a:pt x="285" y="1568"/>
                  </a:lnTo>
                  <a:lnTo>
                    <a:pt x="285" y="1536"/>
                  </a:lnTo>
                  <a:lnTo>
                    <a:pt x="290" y="1494"/>
                  </a:lnTo>
                  <a:lnTo>
                    <a:pt x="296" y="1457"/>
                  </a:lnTo>
                  <a:lnTo>
                    <a:pt x="296" y="1415"/>
                  </a:lnTo>
                  <a:lnTo>
                    <a:pt x="301" y="1367"/>
                  </a:lnTo>
                  <a:lnTo>
                    <a:pt x="301" y="1320"/>
                  </a:lnTo>
                  <a:lnTo>
                    <a:pt x="306" y="1267"/>
                  </a:lnTo>
                  <a:lnTo>
                    <a:pt x="306" y="1214"/>
                  </a:lnTo>
                  <a:lnTo>
                    <a:pt x="311" y="1151"/>
                  </a:lnTo>
                  <a:lnTo>
                    <a:pt x="317" y="1093"/>
                  </a:lnTo>
                  <a:lnTo>
                    <a:pt x="317" y="1024"/>
                  </a:lnTo>
                  <a:lnTo>
                    <a:pt x="322" y="956"/>
                  </a:lnTo>
                  <a:lnTo>
                    <a:pt x="322" y="887"/>
                  </a:lnTo>
                  <a:lnTo>
                    <a:pt x="327" y="808"/>
                  </a:lnTo>
                  <a:lnTo>
                    <a:pt x="327" y="734"/>
                  </a:lnTo>
                  <a:lnTo>
                    <a:pt x="332" y="655"/>
                  </a:lnTo>
                  <a:lnTo>
                    <a:pt x="338" y="570"/>
                  </a:lnTo>
                  <a:lnTo>
                    <a:pt x="338" y="491"/>
                  </a:lnTo>
                  <a:lnTo>
                    <a:pt x="343" y="412"/>
                  </a:lnTo>
                  <a:lnTo>
                    <a:pt x="343" y="333"/>
                  </a:lnTo>
                  <a:lnTo>
                    <a:pt x="348" y="259"/>
                  </a:lnTo>
                  <a:lnTo>
                    <a:pt x="348" y="195"/>
                  </a:lnTo>
                  <a:lnTo>
                    <a:pt x="354" y="132"/>
                  </a:lnTo>
                  <a:lnTo>
                    <a:pt x="359" y="85"/>
                  </a:lnTo>
                  <a:lnTo>
                    <a:pt x="359" y="42"/>
                  </a:lnTo>
                  <a:lnTo>
                    <a:pt x="369" y="0"/>
                  </a:lnTo>
                  <a:lnTo>
                    <a:pt x="364" y="0"/>
                  </a:lnTo>
                  <a:lnTo>
                    <a:pt x="369" y="11"/>
                  </a:lnTo>
                  <a:lnTo>
                    <a:pt x="375" y="37"/>
                  </a:lnTo>
                  <a:lnTo>
                    <a:pt x="380" y="74"/>
                  </a:lnTo>
                  <a:lnTo>
                    <a:pt x="380" y="127"/>
                  </a:lnTo>
                  <a:lnTo>
                    <a:pt x="385" y="185"/>
                  </a:lnTo>
                  <a:lnTo>
                    <a:pt x="385" y="248"/>
                  </a:lnTo>
                  <a:lnTo>
                    <a:pt x="391" y="322"/>
                  </a:lnTo>
                  <a:lnTo>
                    <a:pt x="391" y="401"/>
                  </a:lnTo>
                  <a:lnTo>
                    <a:pt x="396" y="481"/>
                  </a:lnTo>
                  <a:lnTo>
                    <a:pt x="401" y="560"/>
                  </a:lnTo>
                  <a:lnTo>
                    <a:pt x="401" y="644"/>
                  </a:lnTo>
                  <a:lnTo>
                    <a:pt x="406" y="723"/>
                  </a:lnTo>
                  <a:lnTo>
                    <a:pt x="406" y="803"/>
                  </a:lnTo>
                  <a:lnTo>
                    <a:pt x="412" y="876"/>
                  </a:lnTo>
                  <a:lnTo>
                    <a:pt x="412" y="950"/>
                  </a:lnTo>
                  <a:lnTo>
                    <a:pt x="417" y="1019"/>
                  </a:lnTo>
                  <a:lnTo>
                    <a:pt x="422" y="1088"/>
                  </a:lnTo>
                  <a:lnTo>
                    <a:pt x="422" y="1151"/>
                  </a:lnTo>
                  <a:lnTo>
                    <a:pt x="427" y="1209"/>
                  </a:lnTo>
                  <a:lnTo>
                    <a:pt x="427" y="1262"/>
                  </a:lnTo>
                  <a:lnTo>
                    <a:pt x="433" y="1315"/>
                  </a:lnTo>
                  <a:lnTo>
                    <a:pt x="433" y="1367"/>
                  </a:lnTo>
                  <a:lnTo>
                    <a:pt x="438" y="1415"/>
                  </a:lnTo>
                  <a:lnTo>
                    <a:pt x="443" y="1457"/>
                  </a:lnTo>
                  <a:lnTo>
                    <a:pt x="443" y="1499"/>
                  </a:lnTo>
                  <a:lnTo>
                    <a:pt x="449" y="1536"/>
                  </a:lnTo>
                  <a:lnTo>
                    <a:pt x="449" y="1573"/>
                  </a:lnTo>
                  <a:lnTo>
                    <a:pt x="454" y="1605"/>
                  </a:lnTo>
                  <a:lnTo>
                    <a:pt x="454" y="1637"/>
                  </a:lnTo>
                  <a:lnTo>
                    <a:pt x="459" y="1668"/>
                  </a:lnTo>
                  <a:lnTo>
                    <a:pt x="464" y="1695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8" name="Freeform 174"/>
            <p:cNvSpPr>
              <a:spLocks/>
            </p:cNvSpPr>
            <p:nvPr/>
          </p:nvSpPr>
          <p:spPr bwMode="auto">
            <a:xfrm>
              <a:off x="2195" y="3664"/>
              <a:ext cx="550" cy="318"/>
            </a:xfrm>
            <a:custGeom>
              <a:avLst/>
              <a:gdLst/>
              <a:ahLst/>
              <a:cxnLst>
                <a:cxn ang="0">
                  <a:pos x="6" y="47"/>
                </a:cxn>
                <a:cxn ang="0">
                  <a:pos x="11" y="116"/>
                </a:cxn>
                <a:cxn ang="0">
                  <a:pos x="22" y="169"/>
                </a:cxn>
                <a:cxn ang="0">
                  <a:pos x="32" y="211"/>
                </a:cxn>
                <a:cxn ang="0">
                  <a:pos x="43" y="253"/>
                </a:cxn>
                <a:cxn ang="0">
                  <a:pos x="48" y="285"/>
                </a:cxn>
                <a:cxn ang="0">
                  <a:pos x="58" y="311"/>
                </a:cxn>
                <a:cxn ang="0">
                  <a:pos x="69" y="332"/>
                </a:cxn>
                <a:cxn ang="0">
                  <a:pos x="74" y="354"/>
                </a:cxn>
                <a:cxn ang="0">
                  <a:pos x="90" y="369"/>
                </a:cxn>
                <a:cxn ang="0">
                  <a:pos x="106" y="385"/>
                </a:cxn>
                <a:cxn ang="0">
                  <a:pos x="122" y="390"/>
                </a:cxn>
                <a:cxn ang="0">
                  <a:pos x="138" y="385"/>
                </a:cxn>
                <a:cxn ang="0">
                  <a:pos x="153" y="380"/>
                </a:cxn>
                <a:cxn ang="0">
                  <a:pos x="169" y="385"/>
                </a:cxn>
                <a:cxn ang="0">
                  <a:pos x="185" y="396"/>
                </a:cxn>
                <a:cxn ang="0">
                  <a:pos x="201" y="417"/>
                </a:cxn>
                <a:cxn ang="0">
                  <a:pos x="217" y="433"/>
                </a:cxn>
                <a:cxn ang="0">
                  <a:pos x="233" y="443"/>
                </a:cxn>
                <a:cxn ang="0">
                  <a:pos x="249" y="454"/>
                </a:cxn>
                <a:cxn ang="0">
                  <a:pos x="264" y="464"/>
                </a:cxn>
                <a:cxn ang="0">
                  <a:pos x="280" y="475"/>
                </a:cxn>
                <a:cxn ang="0">
                  <a:pos x="296" y="480"/>
                </a:cxn>
                <a:cxn ang="0">
                  <a:pos x="312" y="486"/>
                </a:cxn>
                <a:cxn ang="0">
                  <a:pos x="328" y="491"/>
                </a:cxn>
                <a:cxn ang="0">
                  <a:pos x="344" y="496"/>
                </a:cxn>
                <a:cxn ang="0">
                  <a:pos x="359" y="496"/>
                </a:cxn>
                <a:cxn ang="0">
                  <a:pos x="375" y="501"/>
                </a:cxn>
                <a:cxn ang="0">
                  <a:pos x="391" y="507"/>
                </a:cxn>
                <a:cxn ang="0">
                  <a:pos x="407" y="507"/>
                </a:cxn>
                <a:cxn ang="0">
                  <a:pos x="423" y="512"/>
                </a:cxn>
                <a:cxn ang="0">
                  <a:pos x="439" y="512"/>
                </a:cxn>
                <a:cxn ang="0">
                  <a:pos x="454" y="512"/>
                </a:cxn>
                <a:cxn ang="0">
                  <a:pos x="470" y="517"/>
                </a:cxn>
                <a:cxn ang="0">
                  <a:pos x="486" y="517"/>
                </a:cxn>
                <a:cxn ang="0">
                  <a:pos x="502" y="517"/>
                </a:cxn>
                <a:cxn ang="0">
                  <a:pos x="518" y="522"/>
                </a:cxn>
                <a:cxn ang="0">
                  <a:pos x="534" y="522"/>
                </a:cxn>
                <a:cxn ang="0">
                  <a:pos x="549" y="522"/>
                </a:cxn>
                <a:cxn ang="0">
                  <a:pos x="565" y="522"/>
                </a:cxn>
                <a:cxn ang="0">
                  <a:pos x="581" y="522"/>
                </a:cxn>
                <a:cxn ang="0">
                  <a:pos x="597" y="522"/>
                </a:cxn>
              </a:cxnLst>
              <a:rect l="0" t="0" r="r" b="b"/>
              <a:pathLst>
                <a:path w="607" h="522">
                  <a:moveTo>
                    <a:pt x="0" y="0"/>
                  </a:moveTo>
                  <a:lnTo>
                    <a:pt x="0" y="26"/>
                  </a:lnTo>
                  <a:lnTo>
                    <a:pt x="6" y="47"/>
                  </a:lnTo>
                  <a:lnTo>
                    <a:pt x="6" y="74"/>
                  </a:lnTo>
                  <a:lnTo>
                    <a:pt x="11" y="95"/>
                  </a:lnTo>
                  <a:lnTo>
                    <a:pt x="11" y="116"/>
                  </a:lnTo>
                  <a:lnTo>
                    <a:pt x="16" y="132"/>
                  </a:lnTo>
                  <a:lnTo>
                    <a:pt x="22" y="153"/>
                  </a:lnTo>
                  <a:lnTo>
                    <a:pt x="22" y="169"/>
                  </a:lnTo>
                  <a:lnTo>
                    <a:pt x="27" y="185"/>
                  </a:lnTo>
                  <a:lnTo>
                    <a:pt x="27" y="200"/>
                  </a:lnTo>
                  <a:lnTo>
                    <a:pt x="32" y="211"/>
                  </a:lnTo>
                  <a:lnTo>
                    <a:pt x="32" y="227"/>
                  </a:lnTo>
                  <a:lnTo>
                    <a:pt x="37" y="237"/>
                  </a:lnTo>
                  <a:lnTo>
                    <a:pt x="43" y="253"/>
                  </a:lnTo>
                  <a:lnTo>
                    <a:pt x="43" y="264"/>
                  </a:lnTo>
                  <a:lnTo>
                    <a:pt x="48" y="274"/>
                  </a:lnTo>
                  <a:lnTo>
                    <a:pt x="48" y="285"/>
                  </a:lnTo>
                  <a:lnTo>
                    <a:pt x="53" y="290"/>
                  </a:lnTo>
                  <a:lnTo>
                    <a:pt x="53" y="301"/>
                  </a:lnTo>
                  <a:lnTo>
                    <a:pt x="58" y="311"/>
                  </a:lnTo>
                  <a:lnTo>
                    <a:pt x="64" y="317"/>
                  </a:lnTo>
                  <a:lnTo>
                    <a:pt x="64" y="327"/>
                  </a:lnTo>
                  <a:lnTo>
                    <a:pt x="69" y="332"/>
                  </a:lnTo>
                  <a:lnTo>
                    <a:pt x="69" y="338"/>
                  </a:lnTo>
                  <a:lnTo>
                    <a:pt x="74" y="343"/>
                  </a:lnTo>
                  <a:lnTo>
                    <a:pt x="74" y="354"/>
                  </a:lnTo>
                  <a:lnTo>
                    <a:pt x="85" y="359"/>
                  </a:lnTo>
                  <a:lnTo>
                    <a:pt x="85" y="364"/>
                  </a:lnTo>
                  <a:lnTo>
                    <a:pt x="90" y="369"/>
                  </a:lnTo>
                  <a:lnTo>
                    <a:pt x="90" y="375"/>
                  </a:lnTo>
                  <a:lnTo>
                    <a:pt x="95" y="380"/>
                  </a:lnTo>
                  <a:lnTo>
                    <a:pt x="106" y="385"/>
                  </a:lnTo>
                  <a:lnTo>
                    <a:pt x="111" y="390"/>
                  </a:lnTo>
                  <a:lnTo>
                    <a:pt x="117" y="390"/>
                  </a:lnTo>
                  <a:lnTo>
                    <a:pt x="122" y="390"/>
                  </a:lnTo>
                  <a:lnTo>
                    <a:pt x="127" y="390"/>
                  </a:lnTo>
                  <a:lnTo>
                    <a:pt x="132" y="385"/>
                  </a:lnTo>
                  <a:lnTo>
                    <a:pt x="138" y="385"/>
                  </a:lnTo>
                  <a:lnTo>
                    <a:pt x="143" y="385"/>
                  </a:lnTo>
                  <a:lnTo>
                    <a:pt x="148" y="380"/>
                  </a:lnTo>
                  <a:lnTo>
                    <a:pt x="153" y="380"/>
                  </a:lnTo>
                  <a:lnTo>
                    <a:pt x="159" y="380"/>
                  </a:lnTo>
                  <a:lnTo>
                    <a:pt x="164" y="380"/>
                  </a:lnTo>
                  <a:lnTo>
                    <a:pt x="169" y="385"/>
                  </a:lnTo>
                  <a:lnTo>
                    <a:pt x="175" y="390"/>
                  </a:lnTo>
                  <a:lnTo>
                    <a:pt x="180" y="396"/>
                  </a:lnTo>
                  <a:lnTo>
                    <a:pt x="185" y="396"/>
                  </a:lnTo>
                  <a:lnTo>
                    <a:pt x="190" y="401"/>
                  </a:lnTo>
                  <a:lnTo>
                    <a:pt x="196" y="412"/>
                  </a:lnTo>
                  <a:lnTo>
                    <a:pt x="201" y="417"/>
                  </a:lnTo>
                  <a:lnTo>
                    <a:pt x="206" y="417"/>
                  </a:lnTo>
                  <a:lnTo>
                    <a:pt x="212" y="422"/>
                  </a:lnTo>
                  <a:lnTo>
                    <a:pt x="217" y="433"/>
                  </a:lnTo>
                  <a:lnTo>
                    <a:pt x="222" y="438"/>
                  </a:lnTo>
                  <a:lnTo>
                    <a:pt x="227" y="438"/>
                  </a:lnTo>
                  <a:lnTo>
                    <a:pt x="233" y="443"/>
                  </a:lnTo>
                  <a:lnTo>
                    <a:pt x="238" y="449"/>
                  </a:lnTo>
                  <a:lnTo>
                    <a:pt x="243" y="454"/>
                  </a:lnTo>
                  <a:lnTo>
                    <a:pt x="249" y="454"/>
                  </a:lnTo>
                  <a:lnTo>
                    <a:pt x="254" y="459"/>
                  </a:lnTo>
                  <a:lnTo>
                    <a:pt x="259" y="464"/>
                  </a:lnTo>
                  <a:lnTo>
                    <a:pt x="264" y="464"/>
                  </a:lnTo>
                  <a:lnTo>
                    <a:pt x="270" y="464"/>
                  </a:lnTo>
                  <a:lnTo>
                    <a:pt x="275" y="470"/>
                  </a:lnTo>
                  <a:lnTo>
                    <a:pt x="280" y="475"/>
                  </a:lnTo>
                  <a:lnTo>
                    <a:pt x="285" y="475"/>
                  </a:lnTo>
                  <a:lnTo>
                    <a:pt x="291" y="475"/>
                  </a:lnTo>
                  <a:lnTo>
                    <a:pt x="296" y="480"/>
                  </a:lnTo>
                  <a:lnTo>
                    <a:pt x="301" y="480"/>
                  </a:lnTo>
                  <a:lnTo>
                    <a:pt x="307" y="486"/>
                  </a:lnTo>
                  <a:lnTo>
                    <a:pt x="312" y="486"/>
                  </a:lnTo>
                  <a:lnTo>
                    <a:pt x="317" y="486"/>
                  </a:lnTo>
                  <a:lnTo>
                    <a:pt x="322" y="491"/>
                  </a:lnTo>
                  <a:lnTo>
                    <a:pt x="328" y="491"/>
                  </a:lnTo>
                  <a:lnTo>
                    <a:pt x="333" y="491"/>
                  </a:lnTo>
                  <a:lnTo>
                    <a:pt x="338" y="491"/>
                  </a:lnTo>
                  <a:lnTo>
                    <a:pt x="344" y="496"/>
                  </a:lnTo>
                  <a:lnTo>
                    <a:pt x="349" y="496"/>
                  </a:lnTo>
                  <a:lnTo>
                    <a:pt x="354" y="496"/>
                  </a:lnTo>
                  <a:lnTo>
                    <a:pt x="359" y="496"/>
                  </a:lnTo>
                  <a:lnTo>
                    <a:pt x="365" y="501"/>
                  </a:lnTo>
                  <a:lnTo>
                    <a:pt x="370" y="501"/>
                  </a:lnTo>
                  <a:lnTo>
                    <a:pt x="375" y="501"/>
                  </a:lnTo>
                  <a:lnTo>
                    <a:pt x="380" y="501"/>
                  </a:lnTo>
                  <a:lnTo>
                    <a:pt x="386" y="507"/>
                  </a:lnTo>
                  <a:lnTo>
                    <a:pt x="391" y="507"/>
                  </a:lnTo>
                  <a:lnTo>
                    <a:pt x="396" y="507"/>
                  </a:lnTo>
                  <a:lnTo>
                    <a:pt x="402" y="507"/>
                  </a:lnTo>
                  <a:lnTo>
                    <a:pt x="407" y="507"/>
                  </a:lnTo>
                  <a:lnTo>
                    <a:pt x="412" y="507"/>
                  </a:lnTo>
                  <a:lnTo>
                    <a:pt x="417" y="507"/>
                  </a:lnTo>
                  <a:lnTo>
                    <a:pt x="423" y="512"/>
                  </a:lnTo>
                  <a:lnTo>
                    <a:pt x="428" y="512"/>
                  </a:lnTo>
                  <a:lnTo>
                    <a:pt x="433" y="512"/>
                  </a:lnTo>
                  <a:lnTo>
                    <a:pt x="439" y="512"/>
                  </a:lnTo>
                  <a:lnTo>
                    <a:pt x="444" y="512"/>
                  </a:lnTo>
                  <a:lnTo>
                    <a:pt x="449" y="512"/>
                  </a:lnTo>
                  <a:lnTo>
                    <a:pt x="454" y="512"/>
                  </a:lnTo>
                  <a:lnTo>
                    <a:pt x="460" y="517"/>
                  </a:lnTo>
                  <a:lnTo>
                    <a:pt x="465" y="517"/>
                  </a:lnTo>
                  <a:lnTo>
                    <a:pt x="470" y="517"/>
                  </a:lnTo>
                  <a:lnTo>
                    <a:pt x="475" y="517"/>
                  </a:lnTo>
                  <a:lnTo>
                    <a:pt x="481" y="517"/>
                  </a:lnTo>
                  <a:lnTo>
                    <a:pt x="486" y="517"/>
                  </a:lnTo>
                  <a:lnTo>
                    <a:pt x="491" y="517"/>
                  </a:lnTo>
                  <a:lnTo>
                    <a:pt x="497" y="517"/>
                  </a:lnTo>
                  <a:lnTo>
                    <a:pt x="502" y="517"/>
                  </a:lnTo>
                  <a:lnTo>
                    <a:pt x="507" y="517"/>
                  </a:lnTo>
                  <a:lnTo>
                    <a:pt x="512" y="517"/>
                  </a:lnTo>
                  <a:lnTo>
                    <a:pt x="518" y="522"/>
                  </a:lnTo>
                  <a:lnTo>
                    <a:pt x="523" y="522"/>
                  </a:lnTo>
                  <a:lnTo>
                    <a:pt x="528" y="522"/>
                  </a:lnTo>
                  <a:lnTo>
                    <a:pt x="534" y="522"/>
                  </a:lnTo>
                  <a:lnTo>
                    <a:pt x="539" y="522"/>
                  </a:lnTo>
                  <a:lnTo>
                    <a:pt x="544" y="522"/>
                  </a:lnTo>
                  <a:lnTo>
                    <a:pt x="549" y="522"/>
                  </a:lnTo>
                  <a:lnTo>
                    <a:pt x="555" y="522"/>
                  </a:lnTo>
                  <a:lnTo>
                    <a:pt x="560" y="522"/>
                  </a:lnTo>
                  <a:lnTo>
                    <a:pt x="565" y="522"/>
                  </a:lnTo>
                  <a:lnTo>
                    <a:pt x="571" y="522"/>
                  </a:lnTo>
                  <a:lnTo>
                    <a:pt x="576" y="522"/>
                  </a:lnTo>
                  <a:lnTo>
                    <a:pt x="581" y="522"/>
                  </a:lnTo>
                  <a:lnTo>
                    <a:pt x="586" y="522"/>
                  </a:lnTo>
                  <a:lnTo>
                    <a:pt x="592" y="522"/>
                  </a:lnTo>
                  <a:lnTo>
                    <a:pt x="597" y="522"/>
                  </a:lnTo>
                  <a:lnTo>
                    <a:pt x="602" y="522"/>
                  </a:lnTo>
                  <a:lnTo>
                    <a:pt x="607" y="522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39" name="Freeform 175"/>
            <p:cNvSpPr>
              <a:spLocks/>
            </p:cNvSpPr>
            <p:nvPr/>
          </p:nvSpPr>
          <p:spPr bwMode="auto">
            <a:xfrm>
              <a:off x="2745" y="3928"/>
              <a:ext cx="590" cy="70"/>
            </a:xfrm>
            <a:custGeom>
              <a:avLst/>
              <a:gdLst/>
              <a:ahLst/>
              <a:cxnLst>
                <a:cxn ang="0">
                  <a:pos x="11" y="95"/>
                </a:cxn>
                <a:cxn ang="0">
                  <a:pos x="27" y="95"/>
                </a:cxn>
                <a:cxn ang="0">
                  <a:pos x="43" y="95"/>
                </a:cxn>
                <a:cxn ang="0">
                  <a:pos x="59" y="95"/>
                </a:cxn>
                <a:cxn ang="0">
                  <a:pos x="74" y="95"/>
                </a:cxn>
                <a:cxn ang="0">
                  <a:pos x="90" y="95"/>
                </a:cxn>
                <a:cxn ang="0">
                  <a:pos x="106" y="95"/>
                </a:cxn>
                <a:cxn ang="0">
                  <a:pos x="122" y="95"/>
                </a:cxn>
                <a:cxn ang="0">
                  <a:pos x="138" y="95"/>
                </a:cxn>
                <a:cxn ang="0">
                  <a:pos x="154" y="95"/>
                </a:cxn>
                <a:cxn ang="0">
                  <a:pos x="169" y="89"/>
                </a:cxn>
                <a:cxn ang="0">
                  <a:pos x="185" y="89"/>
                </a:cxn>
                <a:cxn ang="0">
                  <a:pos x="201" y="89"/>
                </a:cxn>
                <a:cxn ang="0">
                  <a:pos x="217" y="89"/>
                </a:cxn>
                <a:cxn ang="0">
                  <a:pos x="233" y="84"/>
                </a:cxn>
                <a:cxn ang="0">
                  <a:pos x="249" y="84"/>
                </a:cxn>
                <a:cxn ang="0">
                  <a:pos x="264" y="84"/>
                </a:cxn>
                <a:cxn ang="0">
                  <a:pos x="280" y="89"/>
                </a:cxn>
                <a:cxn ang="0">
                  <a:pos x="296" y="89"/>
                </a:cxn>
                <a:cxn ang="0">
                  <a:pos x="312" y="95"/>
                </a:cxn>
                <a:cxn ang="0">
                  <a:pos x="328" y="95"/>
                </a:cxn>
                <a:cxn ang="0">
                  <a:pos x="344" y="95"/>
                </a:cxn>
                <a:cxn ang="0">
                  <a:pos x="359" y="95"/>
                </a:cxn>
                <a:cxn ang="0">
                  <a:pos x="375" y="89"/>
                </a:cxn>
                <a:cxn ang="0">
                  <a:pos x="391" y="89"/>
                </a:cxn>
                <a:cxn ang="0">
                  <a:pos x="407" y="84"/>
                </a:cxn>
                <a:cxn ang="0">
                  <a:pos x="423" y="79"/>
                </a:cxn>
                <a:cxn ang="0">
                  <a:pos x="439" y="68"/>
                </a:cxn>
                <a:cxn ang="0">
                  <a:pos x="454" y="58"/>
                </a:cxn>
                <a:cxn ang="0">
                  <a:pos x="470" y="42"/>
                </a:cxn>
                <a:cxn ang="0">
                  <a:pos x="486" y="26"/>
                </a:cxn>
                <a:cxn ang="0">
                  <a:pos x="502" y="10"/>
                </a:cxn>
                <a:cxn ang="0">
                  <a:pos x="518" y="0"/>
                </a:cxn>
                <a:cxn ang="0">
                  <a:pos x="534" y="10"/>
                </a:cxn>
                <a:cxn ang="0">
                  <a:pos x="549" y="26"/>
                </a:cxn>
                <a:cxn ang="0">
                  <a:pos x="555" y="42"/>
                </a:cxn>
                <a:cxn ang="0">
                  <a:pos x="565" y="58"/>
                </a:cxn>
                <a:cxn ang="0">
                  <a:pos x="586" y="84"/>
                </a:cxn>
                <a:cxn ang="0">
                  <a:pos x="592" y="89"/>
                </a:cxn>
                <a:cxn ang="0">
                  <a:pos x="608" y="100"/>
                </a:cxn>
                <a:cxn ang="0">
                  <a:pos x="623" y="111"/>
                </a:cxn>
                <a:cxn ang="0">
                  <a:pos x="639" y="116"/>
                </a:cxn>
              </a:cxnLst>
              <a:rect l="0" t="0" r="r" b="b"/>
              <a:pathLst>
                <a:path w="650" h="116">
                  <a:moveTo>
                    <a:pt x="0" y="89"/>
                  </a:moveTo>
                  <a:lnTo>
                    <a:pt x="6" y="95"/>
                  </a:lnTo>
                  <a:lnTo>
                    <a:pt x="11" y="95"/>
                  </a:lnTo>
                  <a:lnTo>
                    <a:pt x="16" y="95"/>
                  </a:lnTo>
                  <a:lnTo>
                    <a:pt x="22" y="95"/>
                  </a:lnTo>
                  <a:lnTo>
                    <a:pt x="27" y="95"/>
                  </a:lnTo>
                  <a:lnTo>
                    <a:pt x="32" y="95"/>
                  </a:lnTo>
                  <a:lnTo>
                    <a:pt x="37" y="95"/>
                  </a:lnTo>
                  <a:lnTo>
                    <a:pt x="43" y="95"/>
                  </a:lnTo>
                  <a:lnTo>
                    <a:pt x="48" y="95"/>
                  </a:lnTo>
                  <a:lnTo>
                    <a:pt x="53" y="95"/>
                  </a:lnTo>
                  <a:lnTo>
                    <a:pt x="59" y="95"/>
                  </a:lnTo>
                  <a:lnTo>
                    <a:pt x="64" y="95"/>
                  </a:lnTo>
                  <a:lnTo>
                    <a:pt x="69" y="95"/>
                  </a:lnTo>
                  <a:lnTo>
                    <a:pt x="74" y="95"/>
                  </a:lnTo>
                  <a:lnTo>
                    <a:pt x="80" y="95"/>
                  </a:lnTo>
                  <a:lnTo>
                    <a:pt x="85" y="95"/>
                  </a:lnTo>
                  <a:lnTo>
                    <a:pt x="90" y="95"/>
                  </a:lnTo>
                  <a:lnTo>
                    <a:pt x="95" y="95"/>
                  </a:lnTo>
                  <a:lnTo>
                    <a:pt x="101" y="95"/>
                  </a:lnTo>
                  <a:lnTo>
                    <a:pt x="106" y="95"/>
                  </a:lnTo>
                  <a:lnTo>
                    <a:pt x="111" y="95"/>
                  </a:lnTo>
                  <a:lnTo>
                    <a:pt x="117" y="95"/>
                  </a:lnTo>
                  <a:lnTo>
                    <a:pt x="122" y="95"/>
                  </a:lnTo>
                  <a:lnTo>
                    <a:pt x="127" y="95"/>
                  </a:lnTo>
                  <a:lnTo>
                    <a:pt x="132" y="95"/>
                  </a:lnTo>
                  <a:lnTo>
                    <a:pt x="138" y="95"/>
                  </a:lnTo>
                  <a:lnTo>
                    <a:pt x="143" y="95"/>
                  </a:lnTo>
                  <a:lnTo>
                    <a:pt x="148" y="95"/>
                  </a:lnTo>
                  <a:lnTo>
                    <a:pt x="154" y="95"/>
                  </a:lnTo>
                  <a:lnTo>
                    <a:pt x="159" y="89"/>
                  </a:lnTo>
                  <a:lnTo>
                    <a:pt x="164" y="89"/>
                  </a:lnTo>
                  <a:lnTo>
                    <a:pt x="169" y="89"/>
                  </a:lnTo>
                  <a:lnTo>
                    <a:pt x="175" y="89"/>
                  </a:lnTo>
                  <a:lnTo>
                    <a:pt x="180" y="89"/>
                  </a:lnTo>
                  <a:lnTo>
                    <a:pt x="185" y="89"/>
                  </a:lnTo>
                  <a:lnTo>
                    <a:pt x="190" y="89"/>
                  </a:lnTo>
                  <a:lnTo>
                    <a:pt x="196" y="89"/>
                  </a:lnTo>
                  <a:lnTo>
                    <a:pt x="201" y="89"/>
                  </a:lnTo>
                  <a:lnTo>
                    <a:pt x="206" y="89"/>
                  </a:lnTo>
                  <a:lnTo>
                    <a:pt x="212" y="89"/>
                  </a:lnTo>
                  <a:lnTo>
                    <a:pt x="217" y="89"/>
                  </a:lnTo>
                  <a:lnTo>
                    <a:pt x="222" y="89"/>
                  </a:lnTo>
                  <a:lnTo>
                    <a:pt x="227" y="84"/>
                  </a:lnTo>
                  <a:lnTo>
                    <a:pt x="233" y="84"/>
                  </a:lnTo>
                  <a:lnTo>
                    <a:pt x="238" y="84"/>
                  </a:lnTo>
                  <a:lnTo>
                    <a:pt x="243" y="84"/>
                  </a:lnTo>
                  <a:lnTo>
                    <a:pt x="249" y="84"/>
                  </a:lnTo>
                  <a:lnTo>
                    <a:pt x="254" y="84"/>
                  </a:lnTo>
                  <a:lnTo>
                    <a:pt x="259" y="84"/>
                  </a:lnTo>
                  <a:lnTo>
                    <a:pt x="264" y="84"/>
                  </a:lnTo>
                  <a:lnTo>
                    <a:pt x="270" y="84"/>
                  </a:lnTo>
                  <a:lnTo>
                    <a:pt x="275" y="84"/>
                  </a:lnTo>
                  <a:lnTo>
                    <a:pt x="280" y="89"/>
                  </a:lnTo>
                  <a:lnTo>
                    <a:pt x="286" y="89"/>
                  </a:lnTo>
                  <a:lnTo>
                    <a:pt x="291" y="89"/>
                  </a:lnTo>
                  <a:lnTo>
                    <a:pt x="296" y="89"/>
                  </a:lnTo>
                  <a:lnTo>
                    <a:pt x="301" y="95"/>
                  </a:lnTo>
                  <a:lnTo>
                    <a:pt x="307" y="95"/>
                  </a:lnTo>
                  <a:lnTo>
                    <a:pt x="312" y="95"/>
                  </a:lnTo>
                  <a:lnTo>
                    <a:pt x="317" y="95"/>
                  </a:lnTo>
                  <a:lnTo>
                    <a:pt x="322" y="95"/>
                  </a:lnTo>
                  <a:lnTo>
                    <a:pt x="328" y="95"/>
                  </a:lnTo>
                  <a:lnTo>
                    <a:pt x="333" y="95"/>
                  </a:lnTo>
                  <a:lnTo>
                    <a:pt x="338" y="95"/>
                  </a:lnTo>
                  <a:lnTo>
                    <a:pt x="344" y="95"/>
                  </a:lnTo>
                  <a:lnTo>
                    <a:pt x="349" y="95"/>
                  </a:lnTo>
                  <a:lnTo>
                    <a:pt x="354" y="95"/>
                  </a:lnTo>
                  <a:lnTo>
                    <a:pt x="359" y="95"/>
                  </a:lnTo>
                  <a:lnTo>
                    <a:pt x="365" y="95"/>
                  </a:lnTo>
                  <a:lnTo>
                    <a:pt x="370" y="89"/>
                  </a:lnTo>
                  <a:lnTo>
                    <a:pt x="375" y="89"/>
                  </a:lnTo>
                  <a:lnTo>
                    <a:pt x="381" y="89"/>
                  </a:lnTo>
                  <a:lnTo>
                    <a:pt x="386" y="89"/>
                  </a:lnTo>
                  <a:lnTo>
                    <a:pt x="391" y="89"/>
                  </a:lnTo>
                  <a:lnTo>
                    <a:pt x="396" y="84"/>
                  </a:lnTo>
                  <a:lnTo>
                    <a:pt x="402" y="84"/>
                  </a:lnTo>
                  <a:lnTo>
                    <a:pt x="407" y="84"/>
                  </a:lnTo>
                  <a:lnTo>
                    <a:pt x="412" y="79"/>
                  </a:lnTo>
                  <a:lnTo>
                    <a:pt x="417" y="79"/>
                  </a:lnTo>
                  <a:lnTo>
                    <a:pt x="423" y="79"/>
                  </a:lnTo>
                  <a:lnTo>
                    <a:pt x="428" y="74"/>
                  </a:lnTo>
                  <a:lnTo>
                    <a:pt x="433" y="68"/>
                  </a:lnTo>
                  <a:lnTo>
                    <a:pt x="439" y="68"/>
                  </a:lnTo>
                  <a:lnTo>
                    <a:pt x="444" y="63"/>
                  </a:lnTo>
                  <a:lnTo>
                    <a:pt x="449" y="63"/>
                  </a:lnTo>
                  <a:lnTo>
                    <a:pt x="454" y="58"/>
                  </a:lnTo>
                  <a:lnTo>
                    <a:pt x="460" y="53"/>
                  </a:lnTo>
                  <a:lnTo>
                    <a:pt x="465" y="47"/>
                  </a:lnTo>
                  <a:lnTo>
                    <a:pt x="470" y="42"/>
                  </a:lnTo>
                  <a:lnTo>
                    <a:pt x="476" y="37"/>
                  </a:lnTo>
                  <a:lnTo>
                    <a:pt x="481" y="31"/>
                  </a:lnTo>
                  <a:lnTo>
                    <a:pt x="486" y="26"/>
                  </a:lnTo>
                  <a:lnTo>
                    <a:pt x="491" y="21"/>
                  </a:lnTo>
                  <a:lnTo>
                    <a:pt x="497" y="16"/>
                  </a:lnTo>
                  <a:lnTo>
                    <a:pt x="502" y="10"/>
                  </a:lnTo>
                  <a:lnTo>
                    <a:pt x="507" y="5"/>
                  </a:lnTo>
                  <a:lnTo>
                    <a:pt x="512" y="0"/>
                  </a:lnTo>
                  <a:lnTo>
                    <a:pt x="518" y="0"/>
                  </a:lnTo>
                  <a:lnTo>
                    <a:pt x="523" y="0"/>
                  </a:lnTo>
                  <a:lnTo>
                    <a:pt x="528" y="5"/>
                  </a:lnTo>
                  <a:lnTo>
                    <a:pt x="534" y="10"/>
                  </a:lnTo>
                  <a:lnTo>
                    <a:pt x="539" y="16"/>
                  </a:lnTo>
                  <a:lnTo>
                    <a:pt x="544" y="21"/>
                  </a:lnTo>
                  <a:lnTo>
                    <a:pt x="549" y="26"/>
                  </a:lnTo>
                  <a:lnTo>
                    <a:pt x="549" y="31"/>
                  </a:lnTo>
                  <a:lnTo>
                    <a:pt x="555" y="37"/>
                  </a:lnTo>
                  <a:lnTo>
                    <a:pt x="555" y="42"/>
                  </a:lnTo>
                  <a:lnTo>
                    <a:pt x="560" y="47"/>
                  </a:lnTo>
                  <a:lnTo>
                    <a:pt x="560" y="53"/>
                  </a:lnTo>
                  <a:lnTo>
                    <a:pt x="565" y="58"/>
                  </a:lnTo>
                  <a:lnTo>
                    <a:pt x="576" y="68"/>
                  </a:lnTo>
                  <a:lnTo>
                    <a:pt x="576" y="74"/>
                  </a:lnTo>
                  <a:lnTo>
                    <a:pt x="586" y="84"/>
                  </a:lnTo>
                  <a:lnTo>
                    <a:pt x="581" y="84"/>
                  </a:lnTo>
                  <a:lnTo>
                    <a:pt x="586" y="84"/>
                  </a:lnTo>
                  <a:lnTo>
                    <a:pt x="592" y="89"/>
                  </a:lnTo>
                  <a:lnTo>
                    <a:pt x="597" y="95"/>
                  </a:lnTo>
                  <a:lnTo>
                    <a:pt x="602" y="100"/>
                  </a:lnTo>
                  <a:lnTo>
                    <a:pt x="608" y="100"/>
                  </a:lnTo>
                  <a:lnTo>
                    <a:pt x="613" y="105"/>
                  </a:lnTo>
                  <a:lnTo>
                    <a:pt x="618" y="105"/>
                  </a:lnTo>
                  <a:lnTo>
                    <a:pt x="623" y="111"/>
                  </a:lnTo>
                  <a:lnTo>
                    <a:pt x="629" y="111"/>
                  </a:lnTo>
                  <a:lnTo>
                    <a:pt x="634" y="111"/>
                  </a:lnTo>
                  <a:lnTo>
                    <a:pt x="639" y="116"/>
                  </a:lnTo>
                  <a:lnTo>
                    <a:pt x="644" y="116"/>
                  </a:lnTo>
                  <a:lnTo>
                    <a:pt x="650" y="116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40" name="Freeform 176"/>
            <p:cNvSpPr>
              <a:spLocks/>
            </p:cNvSpPr>
            <p:nvPr/>
          </p:nvSpPr>
          <p:spPr bwMode="auto">
            <a:xfrm>
              <a:off x="3335" y="3969"/>
              <a:ext cx="608" cy="32"/>
            </a:xfrm>
            <a:custGeom>
              <a:avLst/>
              <a:gdLst/>
              <a:ahLst/>
              <a:cxnLst>
                <a:cxn ang="0">
                  <a:pos x="10" y="48"/>
                </a:cxn>
                <a:cxn ang="0">
                  <a:pos x="26" y="53"/>
                </a:cxn>
                <a:cxn ang="0">
                  <a:pos x="42" y="53"/>
                </a:cxn>
                <a:cxn ang="0">
                  <a:pos x="58" y="53"/>
                </a:cxn>
                <a:cxn ang="0">
                  <a:pos x="74" y="53"/>
                </a:cxn>
                <a:cxn ang="0">
                  <a:pos x="89" y="53"/>
                </a:cxn>
                <a:cxn ang="0">
                  <a:pos x="105" y="53"/>
                </a:cxn>
                <a:cxn ang="0">
                  <a:pos x="121" y="53"/>
                </a:cxn>
                <a:cxn ang="0">
                  <a:pos x="137" y="53"/>
                </a:cxn>
                <a:cxn ang="0">
                  <a:pos x="153" y="53"/>
                </a:cxn>
                <a:cxn ang="0">
                  <a:pos x="169" y="53"/>
                </a:cxn>
                <a:cxn ang="0">
                  <a:pos x="184" y="53"/>
                </a:cxn>
                <a:cxn ang="0">
                  <a:pos x="200" y="53"/>
                </a:cxn>
                <a:cxn ang="0">
                  <a:pos x="216" y="53"/>
                </a:cxn>
                <a:cxn ang="0">
                  <a:pos x="232" y="53"/>
                </a:cxn>
                <a:cxn ang="0">
                  <a:pos x="248" y="53"/>
                </a:cxn>
                <a:cxn ang="0">
                  <a:pos x="264" y="53"/>
                </a:cxn>
                <a:cxn ang="0">
                  <a:pos x="280" y="53"/>
                </a:cxn>
                <a:cxn ang="0">
                  <a:pos x="295" y="53"/>
                </a:cxn>
                <a:cxn ang="0">
                  <a:pos x="311" y="53"/>
                </a:cxn>
                <a:cxn ang="0">
                  <a:pos x="327" y="53"/>
                </a:cxn>
                <a:cxn ang="0">
                  <a:pos x="343" y="53"/>
                </a:cxn>
                <a:cxn ang="0">
                  <a:pos x="359" y="53"/>
                </a:cxn>
                <a:cxn ang="0">
                  <a:pos x="375" y="53"/>
                </a:cxn>
                <a:cxn ang="0">
                  <a:pos x="390" y="53"/>
                </a:cxn>
                <a:cxn ang="0">
                  <a:pos x="406" y="53"/>
                </a:cxn>
                <a:cxn ang="0">
                  <a:pos x="422" y="53"/>
                </a:cxn>
                <a:cxn ang="0">
                  <a:pos x="438" y="53"/>
                </a:cxn>
                <a:cxn ang="0">
                  <a:pos x="454" y="53"/>
                </a:cxn>
                <a:cxn ang="0">
                  <a:pos x="470" y="53"/>
                </a:cxn>
                <a:cxn ang="0">
                  <a:pos x="485" y="53"/>
                </a:cxn>
                <a:cxn ang="0">
                  <a:pos x="501" y="48"/>
                </a:cxn>
                <a:cxn ang="0">
                  <a:pos x="517" y="48"/>
                </a:cxn>
                <a:cxn ang="0">
                  <a:pos x="533" y="48"/>
                </a:cxn>
                <a:cxn ang="0">
                  <a:pos x="549" y="43"/>
                </a:cxn>
                <a:cxn ang="0">
                  <a:pos x="565" y="32"/>
                </a:cxn>
                <a:cxn ang="0">
                  <a:pos x="580" y="21"/>
                </a:cxn>
                <a:cxn ang="0">
                  <a:pos x="596" y="11"/>
                </a:cxn>
                <a:cxn ang="0">
                  <a:pos x="612" y="0"/>
                </a:cxn>
                <a:cxn ang="0">
                  <a:pos x="628" y="0"/>
                </a:cxn>
                <a:cxn ang="0">
                  <a:pos x="644" y="6"/>
                </a:cxn>
                <a:cxn ang="0">
                  <a:pos x="660" y="11"/>
                </a:cxn>
              </a:cxnLst>
              <a:rect l="0" t="0" r="r" b="b"/>
              <a:pathLst>
                <a:path w="670" h="53">
                  <a:moveTo>
                    <a:pt x="0" y="48"/>
                  </a:moveTo>
                  <a:lnTo>
                    <a:pt x="5" y="48"/>
                  </a:lnTo>
                  <a:lnTo>
                    <a:pt x="10" y="48"/>
                  </a:lnTo>
                  <a:lnTo>
                    <a:pt x="16" y="48"/>
                  </a:lnTo>
                  <a:lnTo>
                    <a:pt x="21" y="53"/>
                  </a:lnTo>
                  <a:lnTo>
                    <a:pt x="26" y="53"/>
                  </a:lnTo>
                  <a:lnTo>
                    <a:pt x="31" y="53"/>
                  </a:lnTo>
                  <a:lnTo>
                    <a:pt x="37" y="53"/>
                  </a:lnTo>
                  <a:lnTo>
                    <a:pt x="42" y="53"/>
                  </a:lnTo>
                  <a:lnTo>
                    <a:pt x="47" y="53"/>
                  </a:lnTo>
                  <a:lnTo>
                    <a:pt x="53" y="53"/>
                  </a:lnTo>
                  <a:lnTo>
                    <a:pt x="58" y="53"/>
                  </a:lnTo>
                  <a:lnTo>
                    <a:pt x="63" y="53"/>
                  </a:lnTo>
                  <a:lnTo>
                    <a:pt x="68" y="53"/>
                  </a:lnTo>
                  <a:lnTo>
                    <a:pt x="74" y="53"/>
                  </a:lnTo>
                  <a:lnTo>
                    <a:pt x="79" y="53"/>
                  </a:lnTo>
                  <a:lnTo>
                    <a:pt x="84" y="53"/>
                  </a:lnTo>
                  <a:lnTo>
                    <a:pt x="89" y="53"/>
                  </a:lnTo>
                  <a:lnTo>
                    <a:pt x="95" y="53"/>
                  </a:lnTo>
                  <a:lnTo>
                    <a:pt x="100" y="53"/>
                  </a:lnTo>
                  <a:lnTo>
                    <a:pt x="105" y="53"/>
                  </a:lnTo>
                  <a:lnTo>
                    <a:pt x="111" y="53"/>
                  </a:lnTo>
                  <a:lnTo>
                    <a:pt x="116" y="53"/>
                  </a:lnTo>
                  <a:lnTo>
                    <a:pt x="121" y="53"/>
                  </a:lnTo>
                  <a:lnTo>
                    <a:pt x="126" y="53"/>
                  </a:lnTo>
                  <a:lnTo>
                    <a:pt x="132" y="53"/>
                  </a:lnTo>
                  <a:lnTo>
                    <a:pt x="137" y="53"/>
                  </a:lnTo>
                  <a:lnTo>
                    <a:pt x="142" y="53"/>
                  </a:lnTo>
                  <a:lnTo>
                    <a:pt x="148" y="53"/>
                  </a:lnTo>
                  <a:lnTo>
                    <a:pt x="153" y="53"/>
                  </a:lnTo>
                  <a:lnTo>
                    <a:pt x="158" y="53"/>
                  </a:lnTo>
                  <a:lnTo>
                    <a:pt x="163" y="53"/>
                  </a:lnTo>
                  <a:lnTo>
                    <a:pt x="169" y="53"/>
                  </a:lnTo>
                  <a:lnTo>
                    <a:pt x="174" y="53"/>
                  </a:lnTo>
                  <a:lnTo>
                    <a:pt x="179" y="53"/>
                  </a:lnTo>
                  <a:lnTo>
                    <a:pt x="184" y="53"/>
                  </a:lnTo>
                  <a:lnTo>
                    <a:pt x="190" y="53"/>
                  </a:lnTo>
                  <a:lnTo>
                    <a:pt x="195" y="53"/>
                  </a:lnTo>
                  <a:lnTo>
                    <a:pt x="200" y="53"/>
                  </a:lnTo>
                  <a:lnTo>
                    <a:pt x="206" y="53"/>
                  </a:lnTo>
                  <a:lnTo>
                    <a:pt x="211" y="53"/>
                  </a:lnTo>
                  <a:lnTo>
                    <a:pt x="216" y="53"/>
                  </a:lnTo>
                  <a:lnTo>
                    <a:pt x="221" y="53"/>
                  </a:lnTo>
                  <a:lnTo>
                    <a:pt x="227" y="53"/>
                  </a:lnTo>
                  <a:lnTo>
                    <a:pt x="232" y="53"/>
                  </a:lnTo>
                  <a:lnTo>
                    <a:pt x="237" y="53"/>
                  </a:lnTo>
                  <a:lnTo>
                    <a:pt x="243" y="53"/>
                  </a:lnTo>
                  <a:lnTo>
                    <a:pt x="248" y="53"/>
                  </a:lnTo>
                  <a:lnTo>
                    <a:pt x="253" y="53"/>
                  </a:lnTo>
                  <a:lnTo>
                    <a:pt x="258" y="53"/>
                  </a:lnTo>
                  <a:lnTo>
                    <a:pt x="264" y="53"/>
                  </a:lnTo>
                  <a:lnTo>
                    <a:pt x="269" y="53"/>
                  </a:lnTo>
                  <a:lnTo>
                    <a:pt x="274" y="53"/>
                  </a:lnTo>
                  <a:lnTo>
                    <a:pt x="280" y="53"/>
                  </a:lnTo>
                  <a:lnTo>
                    <a:pt x="285" y="53"/>
                  </a:lnTo>
                  <a:lnTo>
                    <a:pt x="290" y="53"/>
                  </a:lnTo>
                  <a:lnTo>
                    <a:pt x="295" y="53"/>
                  </a:lnTo>
                  <a:lnTo>
                    <a:pt x="301" y="53"/>
                  </a:lnTo>
                  <a:lnTo>
                    <a:pt x="306" y="53"/>
                  </a:lnTo>
                  <a:lnTo>
                    <a:pt x="311" y="53"/>
                  </a:lnTo>
                  <a:lnTo>
                    <a:pt x="316" y="53"/>
                  </a:lnTo>
                  <a:lnTo>
                    <a:pt x="322" y="53"/>
                  </a:lnTo>
                  <a:lnTo>
                    <a:pt x="327" y="53"/>
                  </a:lnTo>
                  <a:lnTo>
                    <a:pt x="332" y="53"/>
                  </a:lnTo>
                  <a:lnTo>
                    <a:pt x="338" y="53"/>
                  </a:lnTo>
                  <a:lnTo>
                    <a:pt x="343" y="53"/>
                  </a:lnTo>
                  <a:lnTo>
                    <a:pt x="348" y="53"/>
                  </a:lnTo>
                  <a:lnTo>
                    <a:pt x="353" y="53"/>
                  </a:lnTo>
                  <a:lnTo>
                    <a:pt x="359" y="53"/>
                  </a:lnTo>
                  <a:lnTo>
                    <a:pt x="364" y="53"/>
                  </a:lnTo>
                  <a:lnTo>
                    <a:pt x="369" y="53"/>
                  </a:lnTo>
                  <a:lnTo>
                    <a:pt x="375" y="53"/>
                  </a:lnTo>
                  <a:lnTo>
                    <a:pt x="380" y="53"/>
                  </a:lnTo>
                  <a:lnTo>
                    <a:pt x="385" y="53"/>
                  </a:lnTo>
                  <a:lnTo>
                    <a:pt x="390" y="53"/>
                  </a:lnTo>
                  <a:lnTo>
                    <a:pt x="396" y="53"/>
                  </a:lnTo>
                  <a:lnTo>
                    <a:pt x="401" y="53"/>
                  </a:lnTo>
                  <a:lnTo>
                    <a:pt x="406" y="53"/>
                  </a:lnTo>
                  <a:lnTo>
                    <a:pt x="411" y="53"/>
                  </a:lnTo>
                  <a:lnTo>
                    <a:pt x="417" y="53"/>
                  </a:lnTo>
                  <a:lnTo>
                    <a:pt x="422" y="53"/>
                  </a:lnTo>
                  <a:lnTo>
                    <a:pt x="427" y="53"/>
                  </a:lnTo>
                  <a:lnTo>
                    <a:pt x="433" y="53"/>
                  </a:lnTo>
                  <a:lnTo>
                    <a:pt x="438" y="53"/>
                  </a:lnTo>
                  <a:lnTo>
                    <a:pt x="443" y="53"/>
                  </a:lnTo>
                  <a:lnTo>
                    <a:pt x="448" y="53"/>
                  </a:lnTo>
                  <a:lnTo>
                    <a:pt x="454" y="53"/>
                  </a:lnTo>
                  <a:lnTo>
                    <a:pt x="459" y="53"/>
                  </a:lnTo>
                  <a:lnTo>
                    <a:pt x="464" y="53"/>
                  </a:lnTo>
                  <a:lnTo>
                    <a:pt x="470" y="53"/>
                  </a:lnTo>
                  <a:lnTo>
                    <a:pt x="475" y="53"/>
                  </a:lnTo>
                  <a:lnTo>
                    <a:pt x="480" y="53"/>
                  </a:lnTo>
                  <a:lnTo>
                    <a:pt x="485" y="53"/>
                  </a:lnTo>
                  <a:lnTo>
                    <a:pt x="491" y="53"/>
                  </a:lnTo>
                  <a:lnTo>
                    <a:pt x="496" y="53"/>
                  </a:lnTo>
                  <a:lnTo>
                    <a:pt x="501" y="48"/>
                  </a:lnTo>
                  <a:lnTo>
                    <a:pt x="506" y="48"/>
                  </a:lnTo>
                  <a:lnTo>
                    <a:pt x="512" y="48"/>
                  </a:lnTo>
                  <a:lnTo>
                    <a:pt x="517" y="48"/>
                  </a:lnTo>
                  <a:lnTo>
                    <a:pt x="522" y="48"/>
                  </a:lnTo>
                  <a:lnTo>
                    <a:pt x="528" y="48"/>
                  </a:lnTo>
                  <a:lnTo>
                    <a:pt x="533" y="48"/>
                  </a:lnTo>
                  <a:lnTo>
                    <a:pt x="538" y="43"/>
                  </a:lnTo>
                  <a:lnTo>
                    <a:pt x="543" y="43"/>
                  </a:lnTo>
                  <a:lnTo>
                    <a:pt x="549" y="43"/>
                  </a:lnTo>
                  <a:lnTo>
                    <a:pt x="554" y="37"/>
                  </a:lnTo>
                  <a:lnTo>
                    <a:pt x="559" y="37"/>
                  </a:lnTo>
                  <a:lnTo>
                    <a:pt x="565" y="32"/>
                  </a:lnTo>
                  <a:lnTo>
                    <a:pt x="570" y="32"/>
                  </a:lnTo>
                  <a:lnTo>
                    <a:pt x="575" y="27"/>
                  </a:lnTo>
                  <a:lnTo>
                    <a:pt x="580" y="21"/>
                  </a:lnTo>
                  <a:lnTo>
                    <a:pt x="586" y="21"/>
                  </a:lnTo>
                  <a:lnTo>
                    <a:pt x="591" y="16"/>
                  </a:lnTo>
                  <a:lnTo>
                    <a:pt x="596" y="11"/>
                  </a:lnTo>
                  <a:lnTo>
                    <a:pt x="602" y="6"/>
                  </a:lnTo>
                  <a:lnTo>
                    <a:pt x="607" y="6"/>
                  </a:lnTo>
                  <a:lnTo>
                    <a:pt x="612" y="0"/>
                  </a:lnTo>
                  <a:lnTo>
                    <a:pt x="617" y="0"/>
                  </a:lnTo>
                  <a:lnTo>
                    <a:pt x="623" y="0"/>
                  </a:lnTo>
                  <a:lnTo>
                    <a:pt x="628" y="0"/>
                  </a:lnTo>
                  <a:lnTo>
                    <a:pt x="633" y="0"/>
                  </a:lnTo>
                  <a:lnTo>
                    <a:pt x="638" y="0"/>
                  </a:lnTo>
                  <a:lnTo>
                    <a:pt x="644" y="6"/>
                  </a:lnTo>
                  <a:lnTo>
                    <a:pt x="649" y="6"/>
                  </a:lnTo>
                  <a:lnTo>
                    <a:pt x="654" y="11"/>
                  </a:lnTo>
                  <a:lnTo>
                    <a:pt x="660" y="11"/>
                  </a:lnTo>
                  <a:lnTo>
                    <a:pt x="665" y="16"/>
                  </a:lnTo>
                  <a:lnTo>
                    <a:pt x="670" y="21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1841" name="Freeform 177"/>
            <p:cNvSpPr>
              <a:spLocks/>
            </p:cNvSpPr>
            <p:nvPr/>
          </p:nvSpPr>
          <p:spPr bwMode="auto">
            <a:xfrm>
              <a:off x="3943" y="3982"/>
              <a:ext cx="565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6" y="6"/>
                </a:cxn>
                <a:cxn ang="0">
                  <a:pos x="27" y="11"/>
                </a:cxn>
                <a:cxn ang="0">
                  <a:pos x="37" y="11"/>
                </a:cxn>
                <a:cxn ang="0">
                  <a:pos x="48" y="16"/>
                </a:cxn>
                <a:cxn ang="0">
                  <a:pos x="58" y="16"/>
                </a:cxn>
                <a:cxn ang="0">
                  <a:pos x="69" y="22"/>
                </a:cxn>
                <a:cxn ang="0">
                  <a:pos x="79" y="22"/>
                </a:cxn>
                <a:cxn ang="0">
                  <a:pos x="90" y="22"/>
                </a:cxn>
                <a:cxn ang="0">
                  <a:pos x="100" y="22"/>
                </a:cxn>
                <a:cxn ang="0">
                  <a:pos x="111" y="27"/>
                </a:cxn>
                <a:cxn ang="0">
                  <a:pos x="122" y="27"/>
                </a:cxn>
                <a:cxn ang="0">
                  <a:pos x="132" y="27"/>
                </a:cxn>
                <a:cxn ang="0">
                  <a:pos x="143" y="27"/>
                </a:cxn>
                <a:cxn ang="0">
                  <a:pos x="153" y="27"/>
                </a:cxn>
                <a:cxn ang="0">
                  <a:pos x="164" y="27"/>
                </a:cxn>
                <a:cxn ang="0">
                  <a:pos x="174" y="27"/>
                </a:cxn>
                <a:cxn ang="0">
                  <a:pos x="185" y="27"/>
                </a:cxn>
                <a:cxn ang="0">
                  <a:pos x="195" y="27"/>
                </a:cxn>
                <a:cxn ang="0">
                  <a:pos x="206" y="27"/>
                </a:cxn>
                <a:cxn ang="0">
                  <a:pos x="217" y="27"/>
                </a:cxn>
                <a:cxn ang="0">
                  <a:pos x="227" y="27"/>
                </a:cxn>
                <a:cxn ang="0">
                  <a:pos x="238" y="27"/>
                </a:cxn>
                <a:cxn ang="0">
                  <a:pos x="248" y="27"/>
                </a:cxn>
                <a:cxn ang="0">
                  <a:pos x="259" y="27"/>
                </a:cxn>
                <a:cxn ang="0">
                  <a:pos x="269" y="27"/>
                </a:cxn>
                <a:cxn ang="0">
                  <a:pos x="280" y="27"/>
                </a:cxn>
                <a:cxn ang="0">
                  <a:pos x="290" y="27"/>
                </a:cxn>
                <a:cxn ang="0">
                  <a:pos x="301" y="27"/>
                </a:cxn>
                <a:cxn ang="0">
                  <a:pos x="312" y="27"/>
                </a:cxn>
                <a:cxn ang="0">
                  <a:pos x="322" y="27"/>
                </a:cxn>
                <a:cxn ang="0">
                  <a:pos x="333" y="27"/>
                </a:cxn>
                <a:cxn ang="0">
                  <a:pos x="343" y="27"/>
                </a:cxn>
                <a:cxn ang="0">
                  <a:pos x="354" y="27"/>
                </a:cxn>
                <a:cxn ang="0">
                  <a:pos x="364" y="27"/>
                </a:cxn>
                <a:cxn ang="0">
                  <a:pos x="375" y="27"/>
                </a:cxn>
                <a:cxn ang="0">
                  <a:pos x="385" y="27"/>
                </a:cxn>
                <a:cxn ang="0">
                  <a:pos x="396" y="32"/>
                </a:cxn>
                <a:cxn ang="0">
                  <a:pos x="407" y="32"/>
                </a:cxn>
                <a:cxn ang="0">
                  <a:pos x="417" y="32"/>
                </a:cxn>
                <a:cxn ang="0">
                  <a:pos x="428" y="32"/>
                </a:cxn>
                <a:cxn ang="0">
                  <a:pos x="438" y="32"/>
                </a:cxn>
                <a:cxn ang="0">
                  <a:pos x="449" y="32"/>
                </a:cxn>
                <a:cxn ang="0">
                  <a:pos x="459" y="32"/>
                </a:cxn>
                <a:cxn ang="0">
                  <a:pos x="470" y="32"/>
                </a:cxn>
                <a:cxn ang="0">
                  <a:pos x="480" y="32"/>
                </a:cxn>
                <a:cxn ang="0">
                  <a:pos x="491" y="32"/>
                </a:cxn>
                <a:cxn ang="0">
                  <a:pos x="502" y="32"/>
                </a:cxn>
                <a:cxn ang="0">
                  <a:pos x="512" y="32"/>
                </a:cxn>
                <a:cxn ang="0">
                  <a:pos x="523" y="32"/>
                </a:cxn>
                <a:cxn ang="0">
                  <a:pos x="533" y="32"/>
                </a:cxn>
                <a:cxn ang="0">
                  <a:pos x="544" y="32"/>
                </a:cxn>
                <a:cxn ang="0">
                  <a:pos x="554" y="32"/>
                </a:cxn>
                <a:cxn ang="0">
                  <a:pos x="565" y="32"/>
                </a:cxn>
                <a:cxn ang="0">
                  <a:pos x="575" y="32"/>
                </a:cxn>
                <a:cxn ang="0">
                  <a:pos x="586" y="32"/>
                </a:cxn>
                <a:cxn ang="0">
                  <a:pos x="597" y="32"/>
                </a:cxn>
                <a:cxn ang="0">
                  <a:pos x="607" y="32"/>
                </a:cxn>
                <a:cxn ang="0">
                  <a:pos x="618" y="32"/>
                </a:cxn>
              </a:cxnLst>
              <a:rect l="0" t="0" r="r" b="b"/>
              <a:pathLst>
                <a:path w="623" h="32">
                  <a:moveTo>
                    <a:pt x="0" y="0"/>
                  </a:moveTo>
                  <a:lnTo>
                    <a:pt x="5" y="0"/>
                  </a:lnTo>
                  <a:lnTo>
                    <a:pt x="11" y="6"/>
                  </a:lnTo>
                  <a:lnTo>
                    <a:pt x="16" y="6"/>
                  </a:lnTo>
                  <a:lnTo>
                    <a:pt x="21" y="6"/>
                  </a:lnTo>
                  <a:lnTo>
                    <a:pt x="27" y="11"/>
                  </a:lnTo>
                  <a:lnTo>
                    <a:pt x="32" y="11"/>
                  </a:lnTo>
                  <a:lnTo>
                    <a:pt x="37" y="11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53" y="16"/>
                  </a:lnTo>
                  <a:lnTo>
                    <a:pt x="58" y="16"/>
                  </a:lnTo>
                  <a:lnTo>
                    <a:pt x="63" y="22"/>
                  </a:lnTo>
                  <a:lnTo>
                    <a:pt x="69" y="22"/>
                  </a:lnTo>
                  <a:lnTo>
                    <a:pt x="74" y="22"/>
                  </a:lnTo>
                  <a:lnTo>
                    <a:pt x="79" y="22"/>
                  </a:lnTo>
                  <a:lnTo>
                    <a:pt x="85" y="22"/>
                  </a:lnTo>
                  <a:lnTo>
                    <a:pt x="90" y="22"/>
                  </a:lnTo>
                  <a:lnTo>
                    <a:pt x="95" y="22"/>
                  </a:lnTo>
                  <a:lnTo>
                    <a:pt x="100" y="22"/>
                  </a:lnTo>
                  <a:lnTo>
                    <a:pt x="106" y="22"/>
                  </a:lnTo>
                  <a:lnTo>
                    <a:pt x="111" y="27"/>
                  </a:lnTo>
                  <a:lnTo>
                    <a:pt x="116" y="27"/>
                  </a:lnTo>
                  <a:lnTo>
                    <a:pt x="122" y="27"/>
                  </a:lnTo>
                  <a:lnTo>
                    <a:pt x="127" y="27"/>
                  </a:lnTo>
                  <a:lnTo>
                    <a:pt x="132" y="27"/>
                  </a:lnTo>
                  <a:lnTo>
                    <a:pt x="137" y="27"/>
                  </a:lnTo>
                  <a:lnTo>
                    <a:pt x="143" y="27"/>
                  </a:lnTo>
                  <a:lnTo>
                    <a:pt x="148" y="27"/>
                  </a:lnTo>
                  <a:lnTo>
                    <a:pt x="153" y="27"/>
                  </a:lnTo>
                  <a:lnTo>
                    <a:pt x="158" y="27"/>
                  </a:lnTo>
                  <a:lnTo>
                    <a:pt x="164" y="27"/>
                  </a:lnTo>
                  <a:lnTo>
                    <a:pt x="169" y="27"/>
                  </a:lnTo>
                  <a:lnTo>
                    <a:pt x="174" y="27"/>
                  </a:lnTo>
                  <a:lnTo>
                    <a:pt x="180" y="27"/>
                  </a:lnTo>
                  <a:lnTo>
                    <a:pt x="185" y="27"/>
                  </a:lnTo>
                  <a:lnTo>
                    <a:pt x="190" y="27"/>
                  </a:lnTo>
                  <a:lnTo>
                    <a:pt x="195" y="27"/>
                  </a:lnTo>
                  <a:lnTo>
                    <a:pt x="201" y="27"/>
                  </a:lnTo>
                  <a:lnTo>
                    <a:pt x="206" y="27"/>
                  </a:lnTo>
                  <a:lnTo>
                    <a:pt x="211" y="27"/>
                  </a:lnTo>
                  <a:lnTo>
                    <a:pt x="217" y="27"/>
                  </a:lnTo>
                  <a:lnTo>
                    <a:pt x="222" y="27"/>
                  </a:lnTo>
                  <a:lnTo>
                    <a:pt x="227" y="27"/>
                  </a:lnTo>
                  <a:lnTo>
                    <a:pt x="232" y="27"/>
                  </a:lnTo>
                  <a:lnTo>
                    <a:pt x="238" y="27"/>
                  </a:lnTo>
                  <a:lnTo>
                    <a:pt x="243" y="27"/>
                  </a:lnTo>
                  <a:lnTo>
                    <a:pt x="248" y="27"/>
                  </a:lnTo>
                  <a:lnTo>
                    <a:pt x="253" y="27"/>
                  </a:lnTo>
                  <a:lnTo>
                    <a:pt x="259" y="27"/>
                  </a:lnTo>
                  <a:lnTo>
                    <a:pt x="264" y="27"/>
                  </a:lnTo>
                  <a:lnTo>
                    <a:pt x="269" y="27"/>
                  </a:lnTo>
                  <a:lnTo>
                    <a:pt x="275" y="27"/>
                  </a:lnTo>
                  <a:lnTo>
                    <a:pt x="280" y="27"/>
                  </a:lnTo>
                  <a:lnTo>
                    <a:pt x="285" y="27"/>
                  </a:lnTo>
                  <a:lnTo>
                    <a:pt x="290" y="27"/>
                  </a:lnTo>
                  <a:lnTo>
                    <a:pt x="296" y="27"/>
                  </a:lnTo>
                  <a:lnTo>
                    <a:pt x="301" y="27"/>
                  </a:lnTo>
                  <a:lnTo>
                    <a:pt x="306" y="27"/>
                  </a:lnTo>
                  <a:lnTo>
                    <a:pt x="312" y="27"/>
                  </a:lnTo>
                  <a:lnTo>
                    <a:pt x="317" y="27"/>
                  </a:lnTo>
                  <a:lnTo>
                    <a:pt x="322" y="27"/>
                  </a:lnTo>
                  <a:lnTo>
                    <a:pt x="327" y="27"/>
                  </a:lnTo>
                  <a:lnTo>
                    <a:pt x="333" y="27"/>
                  </a:lnTo>
                  <a:lnTo>
                    <a:pt x="338" y="27"/>
                  </a:lnTo>
                  <a:lnTo>
                    <a:pt x="343" y="27"/>
                  </a:lnTo>
                  <a:lnTo>
                    <a:pt x="349" y="27"/>
                  </a:lnTo>
                  <a:lnTo>
                    <a:pt x="354" y="27"/>
                  </a:lnTo>
                  <a:lnTo>
                    <a:pt x="359" y="27"/>
                  </a:lnTo>
                  <a:lnTo>
                    <a:pt x="364" y="27"/>
                  </a:lnTo>
                  <a:lnTo>
                    <a:pt x="370" y="27"/>
                  </a:lnTo>
                  <a:lnTo>
                    <a:pt x="375" y="27"/>
                  </a:lnTo>
                  <a:lnTo>
                    <a:pt x="380" y="27"/>
                  </a:lnTo>
                  <a:lnTo>
                    <a:pt x="385" y="27"/>
                  </a:lnTo>
                  <a:lnTo>
                    <a:pt x="391" y="32"/>
                  </a:lnTo>
                  <a:lnTo>
                    <a:pt x="396" y="32"/>
                  </a:lnTo>
                  <a:lnTo>
                    <a:pt x="401" y="32"/>
                  </a:lnTo>
                  <a:lnTo>
                    <a:pt x="407" y="32"/>
                  </a:lnTo>
                  <a:lnTo>
                    <a:pt x="412" y="32"/>
                  </a:lnTo>
                  <a:lnTo>
                    <a:pt x="417" y="32"/>
                  </a:lnTo>
                  <a:lnTo>
                    <a:pt x="422" y="32"/>
                  </a:lnTo>
                  <a:lnTo>
                    <a:pt x="428" y="32"/>
                  </a:lnTo>
                  <a:lnTo>
                    <a:pt x="433" y="32"/>
                  </a:lnTo>
                  <a:lnTo>
                    <a:pt x="438" y="32"/>
                  </a:lnTo>
                  <a:lnTo>
                    <a:pt x="444" y="32"/>
                  </a:lnTo>
                  <a:lnTo>
                    <a:pt x="449" y="32"/>
                  </a:lnTo>
                  <a:lnTo>
                    <a:pt x="454" y="32"/>
                  </a:lnTo>
                  <a:lnTo>
                    <a:pt x="459" y="32"/>
                  </a:lnTo>
                  <a:lnTo>
                    <a:pt x="465" y="32"/>
                  </a:lnTo>
                  <a:lnTo>
                    <a:pt x="470" y="32"/>
                  </a:lnTo>
                  <a:lnTo>
                    <a:pt x="475" y="32"/>
                  </a:lnTo>
                  <a:lnTo>
                    <a:pt x="480" y="32"/>
                  </a:lnTo>
                  <a:lnTo>
                    <a:pt x="486" y="32"/>
                  </a:lnTo>
                  <a:lnTo>
                    <a:pt x="491" y="32"/>
                  </a:lnTo>
                  <a:lnTo>
                    <a:pt x="496" y="32"/>
                  </a:lnTo>
                  <a:lnTo>
                    <a:pt x="502" y="32"/>
                  </a:lnTo>
                  <a:lnTo>
                    <a:pt x="507" y="32"/>
                  </a:lnTo>
                  <a:lnTo>
                    <a:pt x="512" y="32"/>
                  </a:lnTo>
                  <a:lnTo>
                    <a:pt x="517" y="32"/>
                  </a:lnTo>
                  <a:lnTo>
                    <a:pt x="523" y="32"/>
                  </a:lnTo>
                  <a:lnTo>
                    <a:pt x="528" y="32"/>
                  </a:lnTo>
                  <a:lnTo>
                    <a:pt x="533" y="32"/>
                  </a:lnTo>
                  <a:lnTo>
                    <a:pt x="539" y="32"/>
                  </a:lnTo>
                  <a:lnTo>
                    <a:pt x="544" y="32"/>
                  </a:lnTo>
                  <a:lnTo>
                    <a:pt x="549" y="32"/>
                  </a:lnTo>
                  <a:lnTo>
                    <a:pt x="554" y="32"/>
                  </a:lnTo>
                  <a:lnTo>
                    <a:pt x="560" y="32"/>
                  </a:lnTo>
                  <a:lnTo>
                    <a:pt x="565" y="32"/>
                  </a:lnTo>
                  <a:lnTo>
                    <a:pt x="570" y="32"/>
                  </a:lnTo>
                  <a:lnTo>
                    <a:pt x="575" y="32"/>
                  </a:lnTo>
                  <a:lnTo>
                    <a:pt x="581" y="32"/>
                  </a:lnTo>
                  <a:lnTo>
                    <a:pt x="586" y="32"/>
                  </a:lnTo>
                  <a:lnTo>
                    <a:pt x="591" y="32"/>
                  </a:lnTo>
                  <a:lnTo>
                    <a:pt x="597" y="32"/>
                  </a:lnTo>
                  <a:lnTo>
                    <a:pt x="602" y="32"/>
                  </a:lnTo>
                  <a:lnTo>
                    <a:pt x="607" y="32"/>
                  </a:lnTo>
                  <a:lnTo>
                    <a:pt x="612" y="32"/>
                  </a:lnTo>
                  <a:lnTo>
                    <a:pt x="618" y="32"/>
                  </a:lnTo>
                  <a:lnTo>
                    <a:pt x="623" y="32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61121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1748301"/>
                </p:ext>
              </p:extLst>
            </p:nvPr>
          </p:nvGraphicFramePr>
          <p:xfrm>
            <a:off x="1784" y="2443"/>
            <a:ext cx="472" cy="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4549" name="Równanie" r:id="rId5" imgW="406080" imgH="228600" progId="Equation.3">
                    <p:embed/>
                  </p:oleObj>
                </mc:Choice>
                <mc:Fallback>
                  <p:oleObj name="Równanie" r:id="rId5" imgW="406080" imgH="2286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4" y="2443"/>
                          <a:ext cx="472" cy="1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112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4369408"/>
                </p:ext>
              </p:extLst>
            </p:nvPr>
          </p:nvGraphicFramePr>
          <p:xfrm>
            <a:off x="4366" y="3818"/>
            <a:ext cx="385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4550" name="Równanie" r:id="rId7" imgW="152280" imgH="203040" progId="Equation.3">
                    <p:embed/>
                  </p:oleObj>
                </mc:Choice>
                <mc:Fallback>
                  <p:oleObj name="Równanie" r:id="rId7" imgW="152280" imgH="2030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6" y="3818"/>
                          <a:ext cx="385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1844" name="Rectangle 180"/>
            <p:cNvSpPr>
              <a:spLocks noChangeArrowheads="1"/>
            </p:cNvSpPr>
            <p:nvPr/>
          </p:nvSpPr>
          <p:spPr bwMode="auto">
            <a:xfrm>
              <a:off x="1633" y="2443"/>
              <a:ext cx="3005" cy="1673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41845" name="Text Box 181"/>
            <p:cNvSpPr txBox="1">
              <a:spLocks noChangeArrowheads="1"/>
            </p:cNvSpPr>
            <p:nvPr/>
          </p:nvSpPr>
          <p:spPr bwMode="auto">
            <a:xfrm>
              <a:off x="2682" y="3124"/>
              <a:ext cx="10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>
                  <a:solidFill>
                    <a:srgbClr val="FF3300"/>
                  </a:solidFill>
                </a:rPr>
                <a:t>Kod </a:t>
              </a:r>
              <a:r>
                <a:rPr lang="pl-PL" sz="1600" b="1" dirty="0" err="1" smtClean="0">
                  <a:solidFill>
                    <a:srgbClr val="FF3300"/>
                  </a:solidFill>
                </a:rPr>
                <a:t>bifazowy</a:t>
              </a:r>
              <a:endParaRPr lang="pl-PL" sz="1600" b="1" dirty="0">
                <a:solidFill>
                  <a:srgbClr val="FF3300"/>
                </a:solidFill>
              </a:endParaRPr>
            </a:p>
          </p:txBody>
        </p:sp>
        <p:sp>
          <p:nvSpPr>
            <p:cNvPr id="241846" name="Text Box 182"/>
            <p:cNvSpPr txBox="1">
              <a:spLocks noChangeArrowheads="1"/>
            </p:cNvSpPr>
            <p:nvPr/>
          </p:nvSpPr>
          <p:spPr bwMode="auto">
            <a:xfrm>
              <a:off x="2682" y="2784"/>
              <a:ext cx="9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>
                  <a:solidFill>
                    <a:srgbClr val="00FF00"/>
                  </a:solidFill>
                </a:rPr>
                <a:t>Kod Millera\</a:t>
              </a:r>
              <a:endParaRPr lang="pl-P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41847" name="Text Box 183"/>
            <p:cNvSpPr txBox="1">
              <a:spLocks noChangeArrowheads="1"/>
            </p:cNvSpPr>
            <p:nvPr/>
          </p:nvSpPr>
          <p:spPr bwMode="auto">
            <a:xfrm>
              <a:off x="2682" y="2954"/>
              <a:ext cx="97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>
                  <a:solidFill>
                    <a:srgbClr val="0000FF"/>
                  </a:solidFill>
                </a:rPr>
                <a:t>Kod bipolarny</a:t>
              </a:r>
              <a:endParaRPr lang="pl-P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41848" name="Line 184"/>
            <p:cNvSpPr>
              <a:spLocks noChangeShapeType="1"/>
            </p:cNvSpPr>
            <p:nvPr/>
          </p:nvSpPr>
          <p:spPr bwMode="auto">
            <a:xfrm flipV="1">
              <a:off x="2143" y="2869"/>
              <a:ext cx="567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1849" name="Line 185"/>
            <p:cNvSpPr>
              <a:spLocks noChangeShapeType="1"/>
            </p:cNvSpPr>
            <p:nvPr/>
          </p:nvSpPr>
          <p:spPr bwMode="auto">
            <a:xfrm flipV="1">
              <a:off x="1888" y="3067"/>
              <a:ext cx="822" cy="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1850" name="Line 186"/>
            <p:cNvSpPr>
              <a:spLocks noChangeShapeType="1"/>
            </p:cNvSpPr>
            <p:nvPr/>
          </p:nvSpPr>
          <p:spPr bwMode="auto">
            <a:xfrm flipV="1">
              <a:off x="2483" y="3237"/>
              <a:ext cx="227" cy="4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61123" name="Object 3"/>
            <p:cNvGraphicFramePr>
              <a:graphicFrameLocks noChangeAspect="1"/>
            </p:cNvGraphicFramePr>
            <p:nvPr/>
          </p:nvGraphicFramePr>
          <p:xfrm>
            <a:off x="4184" y="2443"/>
            <a:ext cx="454" cy="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4551" name="Równanie" r:id="rId9" imgW="482400" imgH="203040" progId="Equation.3">
                    <p:embed/>
                  </p:oleObj>
                </mc:Choice>
                <mc:Fallback>
                  <p:oleObj name="Równanie" r:id="rId9" imgW="482400" imgH="203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4" y="2443"/>
                          <a:ext cx="454" cy="188"/>
                        </a:xfrm>
                        <a:prstGeom prst="rect">
                          <a:avLst/>
                        </a:prstGeom>
                        <a:solidFill>
                          <a:srgbClr val="FF66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1853" name="Text Box 189"/>
          <p:cNvSpPr txBox="1">
            <a:spLocks noChangeArrowheads="1"/>
          </p:cNvSpPr>
          <p:nvPr/>
        </p:nvSpPr>
        <p:spPr bwMode="auto">
          <a:xfrm>
            <a:off x="5243513" y="4381500"/>
            <a:ext cx="3863535" cy="1479509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pl-PL" sz="1800" b="1" dirty="0" smtClean="0"/>
              <a:t>Kod Millera posiada:</a:t>
            </a:r>
            <a:endParaRPr lang="pl-PL" sz="1800" b="1" dirty="0"/>
          </a:p>
          <a:p>
            <a:pPr algn="l">
              <a:buFontTx/>
              <a:buChar char="•"/>
            </a:pPr>
            <a:r>
              <a:rPr lang="pl-PL" sz="1800" b="1" dirty="0"/>
              <a:t> </a:t>
            </a:r>
            <a:r>
              <a:rPr lang="pl-PL" sz="1800" b="1" dirty="0" smtClean="0"/>
              <a:t>wąskie pasmo,</a:t>
            </a:r>
            <a:endParaRPr lang="pl-PL" sz="1800" b="1" dirty="0"/>
          </a:p>
          <a:p>
            <a:pPr algn="l">
              <a:buFontTx/>
              <a:buChar char="•"/>
            </a:pPr>
            <a:r>
              <a:rPr lang="pl-PL" sz="1800" b="1" dirty="0"/>
              <a:t> </a:t>
            </a:r>
            <a:r>
              <a:rPr lang="pl-PL" sz="1800" b="1" dirty="0" smtClean="0"/>
              <a:t>brak składowej stałej,</a:t>
            </a:r>
            <a:endParaRPr lang="pl-PL" sz="1800" b="1" dirty="0"/>
          </a:p>
          <a:p>
            <a:pPr algn="l">
              <a:buFontTx/>
              <a:buChar char="•"/>
            </a:pPr>
            <a:r>
              <a:rPr lang="pl-PL" sz="1800" b="1" dirty="0"/>
              <a:t> </a:t>
            </a:r>
            <a:r>
              <a:rPr lang="pl-PL" sz="1800" b="1" dirty="0" smtClean="0"/>
              <a:t>niski poziom niskich częstotliwości</a:t>
            </a:r>
            <a:endParaRPr lang="pl-PL" sz="1800" b="1" dirty="0"/>
          </a:p>
          <a:p>
            <a:pPr algn="l">
              <a:buFontTx/>
              <a:buChar char="•"/>
            </a:pPr>
            <a:r>
              <a:rPr lang="pl-PL" sz="1800" b="1" dirty="0"/>
              <a:t> </a:t>
            </a:r>
            <a:r>
              <a:rPr lang="pl-PL" sz="1800" b="1" dirty="0" smtClean="0"/>
              <a:t>dobre właściwości synchronizacyjne</a:t>
            </a:r>
            <a:endParaRPr lang="pl-PL" sz="1800" b="1" dirty="0"/>
          </a:p>
        </p:txBody>
      </p:sp>
      <p:sp>
        <p:nvSpPr>
          <p:cNvPr id="32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76338" y="85726"/>
            <a:ext cx="7772400" cy="674687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KOD TRANSMISYJNY MILLERA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9" name="Line 1028"/>
          <p:cNvSpPr>
            <a:spLocks noChangeShapeType="1"/>
          </p:cNvSpPr>
          <p:nvPr/>
        </p:nvSpPr>
        <p:spPr bwMode="auto">
          <a:xfrm flipV="1">
            <a:off x="1738313" y="841375"/>
            <a:ext cx="0" cy="11763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30" name="Text Box 1029"/>
          <p:cNvSpPr txBox="1">
            <a:spLocks noChangeArrowheads="1"/>
          </p:cNvSpPr>
          <p:nvPr/>
        </p:nvSpPr>
        <p:spPr bwMode="auto">
          <a:xfrm>
            <a:off x="1738313" y="773113"/>
            <a:ext cx="776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2000" b="1" i="1">
                <a:solidFill>
                  <a:schemeClr val="tx1"/>
                </a:solidFill>
              </a:rPr>
              <a:t>x</a:t>
            </a:r>
            <a:r>
              <a:rPr lang="pl-PL" sz="2000" b="1">
                <a:solidFill>
                  <a:schemeClr val="tx1"/>
                </a:solidFill>
              </a:rPr>
              <a:t>(</a:t>
            </a:r>
            <a:r>
              <a:rPr lang="pl-PL" sz="2000" b="1" i="1">
                <a:solidFill>
                  <a:schemeClr val="tx1"/>
                </a:solidFill>
              </a:rPr>
              <a:t>t</a:t>
            </a:r>
            <a:r>
              <a:rPr lang="pl-PL" sz="2000" b="1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331" name="Group 1030"/>
          <p:cNvGrpSpPr>
            <a:grpSpLocks/>
          </p:cNvGrpSpPr>
          <p:nvPr/>
        </p:nvGrpSpPr>
        <p:grpSpPr bwMode="auto">
          <a:xfrm>
            <a:off x="1331913" y="1041400"/>
            <a:ext cx="7126287" cy="1733550"/>
            <a:chOff x="839" y="656"/>
            <a:chExt cx="4489" cy="1092"/>
          </a:xfrm>
        </p:grpSpPr>
        <p:sp>
          <p:nvSpPr>
            <p:cNvPr id="332" name="Line 1031"/>
            <p:cNvSpPr>
              <a:spLocks noChangeShapeType="1"/>
            </p:cNvSpPr>
            <p:nvPr/>
          </p:nvSpPr>
          <p:spPr bwMode="auto">
            <a:xfrm flipV="1">
              <a:off x="1095" y="1459"/>
              <a:ext cx="3316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33" name="Line 1032"/>
            <p:cNvSpPr>
              <a:spLocks noChangeShapeType="1"/>
            </p:cNvSpPr>
            <p:nvPr/>
          </p:nvSpPr>
          <p:spPr bwMode="auto">
            <a:xfrm flipV="1">
              <a:off x="1094" y="1271"/>
              <a:ext cx="1" cy="4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34" name="Line 1033"/>
            <p:cNvSpPr>
              <a:spLocks noChangeShapeType="1"/>
            </p:cNvSpPr>
            <p:nvPr/>
          </p:nvSpPr>
          <p:spPr bwMode="auto">
            <a:xfrm>
              <a:off x="1236" y="1459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35" name="Line 1034"/>
            <p:cNvSpPr>
              <a:spLocks noChangeShapeType="1"/>
            </p:cNvSpPr>
            <p:nvPr/>
          </p:nvSpPr>
          <p:spPr bwMode="auto">
            <a:xfrm>
              <a:off x="1236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36" name="Line 1035"/>
            <p:cNvSpPr>
              <a:spLocks noChangeShapeType="1"/>
            </p:cNvSpPr>
            <p:nvPr/>
          </p:nvSpPr>
          <p:spPr bwMode="auto">
            <a:xfrm rot="16200000" flipV="1">
              <a:off x="1165" y="1557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37" name="Line 1036"/>
            <p:cNvSpPr>
              <a:spLocks noChangeShapeType="1"/>
            </p:cNvSpPr>
            <p:nvPr/>
          </p:nvSpPr>
          <p:spPr bwMode="auto">
            <a:xfrm>
              <a:off x="2087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38" name="Line 1037"/>
            <p:cNvSpPr>
              <a:spLocks noChangeShapeType="1"/>
            </p:cNvSpPr>
            <p:nvPr/>
          </p:nvSpPr>
          <p:spPr bwMode="auto">
            <a:xfrm>
              <a:off x="2512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39" name="Line 1038"/>
            <p:cNvSpPr>
              <a:spLocks noChangeShapeType="1"/>
            </p:cNvSpPr>
            <p:nvPr/>
          </p:nvSpPr>
          <p:spPr bwMode="auto">
            <a:xfrm>
              <a:off x="1803" y="1283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40" name="Text Box 1039"/>
            <p:cNvSpPr txBox="1">
              <a:spLocks noChangeArrowheads="1"/>
            </p:cNvSpPr>
            <p:nvPr/>
          </p:nvSpPr>
          <p:spPr bwMode="auto">
            <a:xfrm>
              <a:off x="1548" y="1474"/>
              <a:ext cx="2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2</a:t>
              </a: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1" name="Text Box 1040"/>
            <p:cNvSpPr txBox="1">
              <a:spLocks noChangeArrowheads="1"/>
            </p:cNvSpPr>
            <p:nvPr/>
          </p:nvSpPr>
          <p:spPr bwMode="auto">
            <a:xfrm>
              <a:off x="1293" y="1474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2" name="Text Box 1041"/>
            <p:cNvSpPr txBox="1">
              <a:spLocks noChangeArrowheads="1"/>
            </p:cNvSpPr>
            <p:nvPr/>
          </p:nvSpPr>
          <p:spPr bwMode="auto">
            <a:xfrm>
              <a:off x="4298" y="1438"/>
              <a:ext cx="1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3" name="Line 1042"/>
            <p:cNvSpPr>
              <a:spLocks noChangeShapeType="1"/>
            </p:cNvSpPr>
            <p:nvPr/>
          </p:nvSpPr>
          <p:spPr bwMode="auto">
            <a:xfrm>
              <a:off x="2087" y="1459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44" name="Line 1043"/>
            <p:cNvSpPr>
              <a:spLocks noChangeShapeType="1"/>
            </p:cNvSpPr>
            <p:nvPr/>
          </p:nvSpPr>
          <p:spPr bwMode="auto">
            <a:xfrm>
              <a:off x="1803" y="1450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45" name="Line 1044"/>
            <p:cNvSpPr>
              <a:spLocks noChangeShapeType="1"/>
            </p:cNvSpPr>
            <p:nvPr/>
          </p:nvSpPr>
          <p:spPr bwMode="auto">
            <a:xfrm>
              <a:off x="2512" y="1459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46" name="Text Box 1045"/>
            <p:cNvSpPr txBox="1">
              <a:spLocks noChangeArrowheads="1"/>
            </p:cNvSpPr>
            <p:nvPr/>
          </p:nvSpPr>
          <p:spPr bwMode="auto">
            <a:xfrm>
              <a:off x="896" y="1196"/>
              <a:ext cx="2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347" name="Line 1046"/>
            <p:cNvSpPr>
              <a:spLocks noChangeShapeType="1"/>
            </p:cNvSpPr>
            <p:nvPr/>
          </p:nvSpPr>
          <p:spPr bwMode="auto">
            <a:xfrm rot="5400000">
              <a:off x="1095" y="1261"/>
              <a:ext cx="0" cy="5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48" name="Text Box 1047"/>
            <p:cNvSpPr txBox="1">
              <a:spLocks noChangeArrowheads="1"/>
            </p:cNvSpPr>
            <p:nvPr/>
          </p:nvSpPr>
          <p:spPr bwMode="auto">
            <a:xfrm>
              <a:off x="839" y="1536"/>
              <a:ext cx="3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 -</a:t>
              </a: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349" name="Line 1048"/>
            <p:cNvSpPr>
              <a:spLocks noChangeShapeType="1"/>
            </p:cNvSpPr>
            <p:nvPr/>
          </p:nvSpPr>
          <p:spPr bwMode="auto">
            <a:xfrm rot="16200000" flipV="1">
              <a:off x="1307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0" name="Line 1049"/>
            <p:cNvSpPr>
              <a:spLocks noChangeShapeType="1"/>
            </p:cNvSpPr>
            <p:nvPr/>
          </p:nvSpPr>
          <p:spPr bwMode="auto">
            <a:xfrm rot="16200000" flipV="1">
              <a:off x="1449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1" name="Line 1050"/>
            <p:cNvSpPr>
              <a:spLocks noChangeShapeType="1"/>
            </p:cNvSpPr>
            <p:nvPr/>
          </p:nvSpPr>
          <p:spPr bwMode="auto">
            <a:xfrm rot="16200000" flipV="1">
              <a:off x="1591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2" name="Line 1051"/>
            <p:cNvSpPr>
              <a:spLocks noChangeShapeType="1"/>
            </p:cNvSpPr>
            <p:nvPr/>
          </p:nvSpPr>
          <p:spPr bwMode="auto">
            <a:xfrm rot="16200000" flipV="1">
              <a:off x="1874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3" name="Line 1052"/>
            <p:cNvSpPr>
              <a:spLocks noChangeShapeType="1"/>
            </p:cNvSpPr>
            <p:nvPr/>
          </p:nvSpPr>
          <p:spPr bwMode="auto">
            <a:xfrm rot="16200000" flipV="1">
              <a:off x="1732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4" name="Line 1053"/>
            <p:cNvSpPr>
              <a:spLocks noChangeShapeType="1"/>
            </p:cNvSpPr>
            <p:nvPr/>
          </p:nvSpPr>
          <p:spPr bwMode="auto">
            <a:xfrm rot="16200000" flipV="1">
              <a:off x="2016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5" name="Line 1054"/>
            <p:cNvSpPr>
              <a:spLocks noChangeShapeType="1"/>
            </p:cNvSpPr>
            <p:nvPr/>
          </p:nvSpPr>
          <p:spPr bwMode="auto">
            <a:xfrm rot="16200000" flipV="1">
              <a:off x="2158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6" name="Line 1055"/>
            <p:cNvSpPr>
              <a:spLocks noChangeShapeType="1"/>
            </p:cNvSpPr>
            <p:nvPr/>
          </p:nvSpPr>
          <p:spPr bwMode="auto">
            <a:xfrm rot="16200000" flipV="1">
              <a:off x="2299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7" name="Line 1056"/>
            <p:cNvSpPr>
              <a:spLocks noChangeShapeType="1"/>
            </p:cNvSpPr>
            <p:nvPr/>
          </p:nvSpPr>
          <p:spPr bwMode="auto">
            <a:xfrm rot="16200000" flipV="1">
              <a:off x="2441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8" name="Line 1057"/>
            <p:cNvSpPr>
              <a:spLocks noChangeShapeType="1"/>
            </p:cNvSpPr>
            <p:nvPr/>
          </p:nvSpPr>
          <p:spPr bwMode="auto">
            <a:xfrm rot="16200000" flipV="1">
              <a:off x="2725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59" name="Line 1058"/>
            <p:cNvSpPr>
              <a:spLocks noChangeShapeType="1"/>
            </p:cNvSpPr>
            <p:nvPr/>
          </p:nvSpPr>
          <p:spPr bwMode="auto">
            <a:xfrm rot="16200000" flipV="1">
              <a:off x="2583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0" name="Line 1059"/>
            <p:cNvSpPr>
              <a:spLocks noChangeShapeType="1"/>
            </p:cNvSpPr>
            <p:nvPr/>
          </p:nvSpPr>
          <p:spPr bwMode="auto">
            <a:xfrm rot="16200000" flipV="1">
              <a:off x="3150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1" name="Line 1060"/>
            <p:cNvSpPr>
              <a:spLocks noChangeShapeType="1"/>
            </p:cNvSpPr>
            <p:nvPr/>
          </p:nvSpPr>
          <p:spPr bwMode="auto">
            <a:xfrm rot="16200000" flipV="1">
              <a:off x="4000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2" name="Line 1061"/>
            <p:cNvSpPr>
              <a:spLocks noChangeShapeType="1"/>
            </p:cNvSpPr>
            <p:nvPr/>
          </p:nvSpPr>
          <p:spPr bwMode="auto">
            <a:xfrm rot="16200000" flipV="1">
              <a:off x="3575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3" name="Line 1062"/>
            <p:cNvSpPr>
              <a:spLocks noChangeShapeType="1"/>
            </p:cNvSpPr>
            <p:nvPr/>
          </p:nvSpPr>
          <p:spPr bwMode="auto">
            <a:xfrm rot="16200000" flipV="1">
              <a:off x="3433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4" name="Line 1063"/>
            <p:cNvSpPr>
              <a:spLocks noChangeShapeType="1"/>
            </p:cNvSpPr>
            <p:nvPr/>
          </p:nvSpPr>
          <p:spPr bwMode="auto">
            <a:xfrm rot="16200000" flipV="1">
              <a:off x="3292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5" name="Line 1064"/>
            <p:cNvSpPr>
              <a:spLocks noChangeShapeType="1"/>
            </p:cNvSpPr>
            <p:nvPr/>
          </p:nvSpPr>
          <p:spPr bwMode="auto">
            <a:xfrm rot="16200000" flipV="1">
              <a:off x="3008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6" name="Line 1065"/>
            <p:cNvSpPr>
              <a:spLocks noChangeShapeType="1"/>
            </p:cNvSpPr>
            <p:nvPr/>
          </p:nvSpPr>
          <p:spPr bwMode="auto">
            <a:xfrm rot="16200000" flipV="1">
              <a:off x="2866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7" name="Line 1066"/>
            <p:cNvSpPr>
              <a:spLocks noChangeShapeType="1"/>
            </p:cNvSpPr>
            <p:nvPr/>
          </p:nvSpPr>
          <p:spPr bwMode="auto">
            <a:xfrm>
              <a:off x="2937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8" name="Line 1067"/>
            <p:cNvSpPr>
              <a:spLocks noChangeShapeType="1"/>
            </p:cNvSpPr>
            <p:nvPr/>
          </p:nvSpPr>
          <p:spPr bwMode="auto">
            <a:xfrm>
              <a:off x="3221" y="1450"/>
              <a:ext cx="0" cy="1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69" name="Line 1068"/>
            <p:cNvSpPr>
              <a:spLocks noChangeShapeType="1"/>
            </p:cNvSpPr>
            <p:nvPr/>
          </p:nvSpPr>
          <p:spPr bwMode="auto">
            <a:xfrm>
              <a:off x="2937" y="1459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0" name="Line 1069"/>
            <p:cNvSpPr>
              <a:spLocks noChangeShapeType="1"/>
            </p:cNvSpPr>
            <p:nvPr/>
          </p:nvSpPr>
          <p:spPr bwMode="auto">
            <a:xfrm>
              <a:off x="3221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1" name="Line 1070"/>
            <p:cNvSpPr>
              <a:spLocks noChangeShapeType="1"/>
            </p:cNvSpPr>
            <p:nvPr/>
          </p:nvSpPr>
          <p:spPr bwMode="auto">
            <a:xfrm>
              <a:off x="4071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2" name="Line 1071"/>
            <p:cNvSpPr>
              <a:spLocks noChangeShapeType="1"/>
            </p:cNvSpPr>
            <p:nvPr/>
          </p:nvSpPr>
          <p:spPr bwMode="auto">
            <a:xfrm>
              <a:off x="4071" y="1459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3" name="Line 1072"/>
            <p:cNvSpPr>
              <a:spLocks noChangeShapeType="1"/>
            </p:cNvSpPr>
            <p:nvPr/>
          </p:nvSpPr>
          <p:spPr bwMode="auto">
            <a:xfrm>
              <a:off x="3504" y="1283"/>
              <a:ext cx="0" cy="1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4" name="Line 1073"/>
            <p:cNvSpPr>
              <a:spLocks noChangeShapeType="1"/>
            </p:cNvSpPr>
            <p:nvPr/>
          </p:nvSpPr>
          <p:spPr bwMode="auto">
            <a:xfrm>
              <a:off x="3504" y="1459"/>
              <a:ext cx="0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5" name="Line 1074"/>
            <p:cNvSpPr>
              <a:spLocks noChangeShapeType="1"/>
            </p:cNvSpPr>
            <p:nvPr/>
          </p:nvSpPr>
          <p:spPr bwMode="auto">
            <a:xfrm>
              <a:off x="3646" y="1438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6" name="Line 1075"/>
            <p:cNvSpPr>
              <a:spLocks noChangeShapeType="1"/>
            </p:cNvSpPr>
            <p:nvPr/>
          </p:nvSpPr>
          <p:spPr bwMode="auto">
            <a:xfrm rot="16200000" flipV="1">
              <a:off x="3859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7" name="Line 1076"/>
            <p:cNvSpPr>
              <a:spLocks noChangeShapeType="1"/>
            </p:cNvSpPr>
            <p:nvPr/>
          </p:nvSpPr>
          <p:spPr bwMode="auto">
            <a:xfrm rot="16200000" flipV="1">
              <a:off x="3717" y="121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8" name="Line 1077"/>
            <p:cNvSpPr>
              <a:spLocks noChangeShapeType="1"/>
            </p:cNvSpPr>
            <p:nvPr/>
          </p:nvSpPr>
          <p:spPr bwMode="auto">
            <a:xfrm>
              <a:off x="3929" y="1438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79" name="Line 1078"/>
            <p:cNvSpPr>
              <a:spLocks noChangeShapeType="1"/>
            </p:cNvSpPr>
            <p:nvPr/>
          </p:nvSpPr>
          <p:spPr bwMode="auto">
            <a:xfrm>
              <a:off x="1945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0" name="Line 1079"/>
            <p:cNvSpPr>
              <a:spLocks noChangeShapeType="1"/>
            </p:cNvSpPr>
            <p:nvPr/>
          </p:nvSpPr>
          <p:spPr bwMode="auto">
            <a:xfrm>
              <a:off x="1378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1" name="Line 1080"/>
            <p:cNvSpPr>
              <a:spLocks noChangeShapeType="1"/>
            </p:cNvSpPr>
            <p:nvPr/>
          </p:nvSpPr>
          <p:spPr bwMode="auto">
            <a:xfrm>
              <a:off x="1661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2" name="Line 1081"/>
            <p:cNvSpPr>
              <a:spLocks noChangeShapeType="1"/>
            </p:cNvSpPr>
            <p:nvPr/>
          </p:nvSpPr>
          <p:spPr bwMode="auto">
            <a:xfrm>
              <a:off x="2228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3" name="Line 1082"/>
            <p:cNvSpPr>
              <a:spLocks noChangeShapeType="1"/>
            </p:cNvSpPr>
            <p:nvPr/>
          </p:nvSpPr>
          <p:spPr bwMode="auto">
            <a:xfrm>
              <a:off x="2795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4" name="Line 1083"/>
            <p:cNvSpPr>
              <a:spLocks noChangeShapeType="1"/>
            </p:cNvSpPr>
            <p:nvPr/>
          </p:nvSpPr>
          <p:spPr bwMode="auto">
            <a:xfrm>
              <a:off x="3079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5" name="Line 1084"/>
            <p:cNvSpPr>
              <a:spLocks noChangeShapeType="1"/>
            </p:cNvSpPr>
            <p:nvPr/>
          </p:nvSpPr>
          <p:spPr bwMode="auto">
            <a:xfrm>
              <a:off x="3362" y="1426"/>
              <a:ext cx="0" cy="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6" name="Line 1085"/>
            <p:cNvSpPr>
              <a:spLocks noChangeShapeType="1"/>
            </p:cNvSpPr>
            <p:nvPr/>
          </p:nvSpPr>
          <p:spPr bwMode="auto">
            <a:xfrm rot="16200000" flipV="1">
              <a:off x="4142" y="1569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7" name="Line 1086"/>
            <p:cNvSpPr>
              <a:spLocks noChangeShapeType="1"/>
            </p:cNvSpPr>
            <p:nvPr/>
          </p:nvSpPr>
          <p:spPr bwMode="auto">
            <a:xfrm>
              <a:off x="4213" y="1450"/>
              <a:ext cx="0" cy="1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8" name="Line 1087"/>
            <p:cNvSpPr>
              <a:spLocks noChangeShapeType="1"/>
            </p:cNvSpPr>
            <p:nvPr/>
          </p:nvSpPr>
          <p:spPr bwMode="auto">
            <a:xfrm flipV="1">
              <a:off x="1096" y="996"/>
              <a:ext cx="3316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89" name="Line 1088"/>
            <p:cNvSpPr>
              <a:spLocks noChangeShapeType="1"/>
            </p:cNvSpPr>
            <p:nvPr/>
          </p:nvSpPr>
          <p:spPr bwMode="auto">
            <a:xfrm>
              <a:off x="1521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0" name="Line 1089"/>
            <p:cNvSpPr>
              <a:spLocks noChangeShapeType="1"/>
            </p:cNvSpPr>
            <p:nvPr/>
          </p:nvSpPr>
          <p:spPr bwMode="auto">
            <a:xfrm>
              <a:off x="1237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1" name="Line 1090"/>
            <p:cNvSpPr>
              <a:spLocks noChangeShapeType="1"/>
            </p:cNvSpPr>
            <p:nvPr/>
          </p:nvSpPr>
          <p:spPr bwMode="auto">
            <a:xfrm>
              <a:off x="1237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2" name="Line 1091"/>
            <p:cNvSpPr>
              <a:spLocks noChangeShapeType="1"/>
            </p:cNvSpPr>
            <p:nvPr/>
          </p:nvSpPr>
          <p:spPr bwMode="auto">
            <a:xfrm rot="16200000" flipV="1">
              <a:off x="1166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3" name="Line 1092"/>
            <p:cNvSpPr>
              <a:spLocks noChangeShapeType="1"/>
            </p:cNvSpPr>
            <p:nvPr/>
          </p:nvSpPr>
          <p:spPr bwMode="auto">
            <a:xfrm>
              <a:off x="1379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4" name="Line 1093"/>
            <p:cNvSpPr>
              <a:spLocks noChangeShapeType="1"/>
            </p:cNvSpPr>
            <p:nvPr/>
          </p:nvSpPr>
          <p:spPr bwMode="auto">
            <a:xfrm>
              <a:off x="2371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5" name="Line 1094"/>
            <p:cNvSpPr>
              <a:spLocks noChangeShapeType="1"/>
            </p:cNvSpPr>
            <p:nvPr/>
          </p:nvSpPr>
          <p:spPr bwMode="auto">
            <a:xfrm>
              <a:off x="2088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6" name="Line 1095"/>
            <p:cNvSpPr>
              <a:spLocks noChangeShapeType="1"/>
            </p:cNvSpPr>
            <p:nvPr/>
          </p:nvSpPr>
          <p:spPr bwMode="auto">
            <a:xfrm>
              <a:off x="2513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7" name="Line 1096"/>
            <p:cNvSpPr>
              <a:spLocks noChangeShapeType="1"/>
            </p:cNvSpPr>
            <p:nvPr/>
          </p:nvSpPr>
          <p:spPr bwMode="auto">
            <a:xfrm>
              <a:off x="1946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8" name="Line 1097"/>
            <p:cNvSpPr>
              <a:spLocks noChangeShapeType="1"/>
            </p:cNvSpPr>
            <p:nvPr/>
          </p:nvSpPr>
          <p:spPr bwMode="auto">
            <a:xfrm>
              <a:off x="2655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399" name="Line 1098"/>
            <p:cNvSpPr>
              <a:spLocks noChangeShapeType="1"/>
            </p:cNvSpPr>
            <p:nvPr/>
          </p:nvSpPr>
          <p:spPr bwMode="auto">
            <a:xfrm>
              <a:off x="2655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00" name="Text Box 1099"/>
            <p:cNvSpPr txBox="1">
              <a:spLocks noChangeArrowheads="1"/>
            </p:cNvSpPr>
            <p:nvPr/>
          </p:nvSpPr>
          <p:spPr bwMode="auto">
            <a:xfrm>
              <a:off x="1180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1" name="Text Box 1100"/>
            <p:cNvSpPr txBox="1">
              <a:spLocks noChangeArrowheads="1"/>
            </p:cNvSpPr>
            <p:nvPr/>
          </p:nvSpPr>
          <p:spPr bwMode="auto">
            <a:xfrm>
              <a:off x="3137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2" name="Text Box 1101"/>
            <p:cNvSpPr txBox="1">
              <a:spLocks noChangeArrowheads="1"/>
            </p:cNvSpPr>
            <p:nvPr/>
          </p:nvSpPr>
          <p:spPr bwMode="auto">
            <a:xfrm>
              <a:off x="3448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3" name="Text Box 1102"/>
            <p:cNvSpPr txBox="1">
              <a:spLocks noChangeArrowheads="1"/>
            </p:cNvSpPr>
            <p:nvPr/>
          </p:nvSpPr>
          <p:spPr bwMode="auto">
            <a:xfrm>
              <a:off x="3987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4" name="Text Box 1103"/>
            <p:cNvSpPr txBox="1">
              <a:spLocks noChangeArrowheads="1"/>
            </p:cNvSpPr>
            <p:nvPr/>
          </p:nvSpPr>
          <p:spPr bwMode="auto">
            <a:xfrm>
              <a:off x="2003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5" name="Text Box 1104"/>
            <p:cNvSpPr txBox="1">
              <a:spLocks noChangeArrowheads="1"/>
            </p:cNvSpPr>
            <p:nvPr/>
          </p:nvSpPr>
          <p:spPr bwMode="auto">
            <a:xfrm>
              <a:off x="2853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6" name="Text Box 1105"/>
            <p:cNvSpPr txBox="1">
              <a:spLocks noChangeArrowheads="1"/>
            </p:cNvSpPr>
            <p:nvPr/>
          </p:nvSpPr>
          <p:spPr bwMode="auto">
            <a:xfrm>
              <a:off x="1719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7" name="Text Box 1106"/>
            <p:cNvSpPr txBox="1">
              <a:spLocks noChangeArrowheads="1"/>
            </p:cNvSpPr>
            <p:nvPr/>
          </p:nvSpPr>
          <p:spPr bwMode="auto">
            <a:xfrm>
              <a:off x="3732" y="656"/>
              <a:ext cx="14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08" name="Text Box 1107"/>
            <p:cNvSpPr txBox="1">
              <a:spLocks noChangeArrowheads="1"/>
            </p:cNvSpPr>
            <p:nvPr/>
          </p:nvSpPr>
          <p:spPr bwMode="auto">
            <a:xfrm>
              <a:off x="2598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09" name="Text Box 1108"/>
            <p:cNvSpPr txBox="1">
              <a:spLocks noChangeArrowheads="1"/>
            </p:cNvSpPr>
            <p:nvPr/>
          </p:nvSpPr>
          <p:spPr bwMode="auto">
            <a:xfrm>
              <a:off x="2314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10" name="Text Box 1109"/>
            <p:cNvSpPr txBox="1">
              <a:spLocks noChangeArrowheads="1"/>
            </p:cNvSpPr>
            <p:nvPr/>
          </p:nvSpPr>
          <p:spPr bwMode="auto">
            <a:xfrm>
              <a:off x="1464" y="65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11" name="Text Box 1110"/>
            <p:cNvSpPr txBox="1">
              <a:spLocks noChangeArrowheads="1"/>
            </p:cNvSpPr>
            <p:nvPr/>
          </p:nvSpPr>
          <p:spPr bwMode="auto">
            <a:xfrm>
              <a:off x="1549" y="996"/>
              <a:ext cx="2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2</a:t>
              </a: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2" name="Text Box 1111"/>
            <p:cNvSpPr txBox="1">
              <a:spLocks noChangeArrowheads="1"/>
            </p:cNvSpPr>
            <p:nvPr/>
          </p:nvSpPr>
          <p:spPr bwMode="auto">
            <a:xfrm>
              <a:off x="1294" y="996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3" name="Text Box 1112"/>
            <p:cNvSpPr txBox="1">
              <a:spLocks noChangeArrowheads="1"/>
            </p:cNvSpPr>
            <p:nvPr/>
          </p:nvSpPr>
          <p:spPr bwMode="auto">
            <a:xfrm>
              <a:off x="4299" y="974"/>
              <a:ext cx="1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4" name="Line 1113"/>
            <p:cNvSpPr>
              <a:spLocks noChangeShapeType="1"/>
            </p:cNvSpPr>
            <p:nvPr/>
          </p:nvSpPr>
          <p:spPr bwMode="auto">
            <a:xfrm>
              <a:off x="1804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15" name="Line 1114"/>
            <p:cNvSpPr>
              <a:spLocks noChangeShapeType="1"/>
            </p:cNvSpPr>
            <p:nvPr/>
          </p:nvSpPr>
          <p:spPr bwMode="auto">
            <a:xfrm>
              <a:off x="1521" y="996"/>
              <a:ext cx="0" cy="1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16" name="Line 1115"/>
            <p:cNvSpPr>
              <a:spLocks noChangeShapeType="1"/>
            </p:cNvSpPr>
            <p:nvPr/>
          </p:nvSpPr>
          <p:spPr bwMode="auto">
            <a:xfrm>
              <a:off x="2088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17" name="Line 1116"/>
            <p:cNvSpPr>
              <a:spLocks noChangeShapeType="1"/>
            </p:cNvSpPr>
            <p:nvPr/>
          </p:nvSpPr>
          <p:spPr bwMode="auto">
            <a:xfrm>
              <a:off x="1804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18" name="Line 1117"/>
            <p:cNvSpPr>
              <a:spLocks noChangeShapeType="1"/>
            </p:cNvSpPr>
            <p:nvPr/>
          </p:nvSpPr>
          <p:spPr bwMode="auto">
            <a:xfrm>
              <a:off x="1946" y="996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19" name="Line 1118"/>
            <p:cNvSpPr>
              <a:spLocks noChangeShapeType="1"/>
            </p:cNvSpPr>
            <p:nvPr/>
          </p:nvSpPr>
          <p:spPr bwMode="auto">
            <a:xfrm>
              <a:off x="2371" y="996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20" name="Line 1119"/>
            <p:cNvSpPr>
              <a:spLocks noChangeShapeType="1"/>
            </p:cNvSpPr>
            <p:nvPr/>
          </p:nvSpPr>
          <p:spPr bwMode="auto">
            <a:xfrm>
              <a:off x="2513" y="996"/>
              <a:ext cx="0" cy="1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21" name="Text Box 1120"/>
            <p:cNvSpPr txBox="1">
              <a:spLocks noChangeArrowheads="1"/>
            </p:cNvSpPr>
            <p:nvPr/>
          </p:nvSpPr>
          <p:spPr bwMode="auto">
            <a:xfrm>
              <a:off x="896" y="743"/>
              <a:ext cx="2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422" name="Line 1121"/>
            <p:cNvSpPr>
              <a:spLocks noChangeShapeType="1"/>
            </p:cNvSpPr>
            <p:nvPr/>
          </p:nvSpPr>
          <p:spPr bwMode="auto">
            <a:xfrm rot="5400000">
              <a:off x="1096" y="797"/>
              <a:ext cx="0" cy="5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23" name="Text Box 1122"/>
            <p:cNvSpPr txBox="1">
              <a:spLocks noChangeArrowheads="1"/>
            </p:cNvSpPr>
            <p:nvPr/>
          </p:nvSpPr>
          <p:spPr bwMode="auto">
            <a:xfrm>
              <a:off x="839" y="1054"/>
              <a:ext cx="3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 -</a:t>
              </a: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424" name="Line 1123"/>
            <p:cNvSpPr>
              <a:spLocks noChangeShapeType="1"/>
            </p:cNvSpPr>
            <p:nvPr/>
          </p:nvSpPr>
          <p:spPr bwMode="auto">
            <a:xfrm rot="16200000" flipV="1">
              <a:off x="1308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25" name="Line 1124"/>
            <p:cNvSpPr>
              <a:spLocks noChangeShapeType="1"/>
            </p:cNvSpPr>
            <p:nvPr/>
          </p:nvSpPr>
          <p:spPr bwMode="auto">
            <a:xfrm rot="16200000" flipV="1">
              <a:off x="1450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26" name="Line 1125"/>
            <p:cNvSpPr>
              <a:spLocks noChangeShapeType="1"/>
            </p:cNvSpPr>
            <p:nvPr/>
          </p:nvSpPr>
          <p:spPr bwMode="auto">
            <a:xfrm rot="16200000" flipV="1">
              <a:off x="1592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27" name="Line 1126"/>
            <p:cNvSpPr>
              <a:spLocks noChangeShapeType="1"/>
            </p:cNvSpPr>
            <p:nvPr/>
          </p:nvSpPr>
          <p:spPr bwMode="auto">
            <a:xfrm rot="16200000" flipV="1">
              <a:off x="1733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28" name="Line 1127"/>
            <p:cNvSpPr>
              <a:spLocks noChangeShapeType="1"/>
            </p:cNvSpPr>
            <p:nvPr/>
          </p:nvSpPr>
          <p:spPr bwMode="auto">
            <a:xfrm>
              <a:off x="1662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29" name="Line 1128"/>
            <p:cNvSpPr>
              <a:spLocks noChangeShapeType="1"/>
            </p:cNvSpPr>
            <p:nvPr/>
          </p:nvSpPr>
          <p:spPr bwMode="auto">
            <a:xfrm rot="16200000" flipV="1">
              <a:off x="1875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0" name="Line 1129"/>
            <p:cNvSpPr>
              <a:spLocks noChangeShapeType="1"/>
            </p:cNvSpPr>
            <p:nvPr/>
          </p:nvSpPr>
          <p:spPr bwMode="auto">
            <a:xfrm rot="16200000" flipV="1">
              <a:off x="2017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1" name="Line 1130"/>
            <p:cNvSpPr>
              <a:spLocks noChangeShapeType="1"/>
            </p:cNvSpPr>
            <p:nvPr/>
          </p:nvSpPr>
          <p:spPr bwMode="auto">
            <a:xfrm rot="16200000" flipV="1">
              <a:off x="2159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2" name="Line 1131"/>
            <p:cNvSpPr>
              <a:spLocks noChangeShapeType="1"/>
            </p:cNvSpPr>
            <p:nvPr/>
          </p:nvSpPr>
          <p:spPr bwMode="auto">
            <a:xfrm rot="16200000" flipV="1">
              <a:off x="2300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3" name="Line 1132"/>
            <p:cNvSpPr>
              <a:spLocks noChangeShapeType="1"/>
            </p:cNvSpPr>
            <p:nvPr/>
          </p:nvSpPr>
          <p:spPr bwMode="auto">
            <a:xfrm>
              <a:off x="2229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4" name="Line 1133"/>
            <p:cNvSpPr>
              <a:spLocks noChangeShapeType="1"/>
            </p:cNvSpPr>
            <p:nvPr/>
          </p:nvSpPr>
          <p:spPr bwMode="auto">
            <a:xfrm rot="16200000" flipV="1">
              <a:off x="2442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5" name="Line 1134"/>
            <p:cNvSpPr>
              <a:spLocks noChangeShapeType="1"/>
            </p:cNvSpPr>
            <p:nvPr/>
          </p:nvSpPr>
          <p:spPr bwMode="auto">
            <a:xfrm rot="16200000" flipV="1">
              <a:off x="2726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6" name="Line 1135"/>
            <p:cNvSpPr>
              <a:spLocks noChangeShapeType="1"/>
            </p:cNvSpPr>
            <p:nvPr/>
          </p:nvSpPr>
          <p:spPr bwMode="auto">
            <a:xfrm rot="16200000" flipV="1">
              <a:off x="2584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7" name="Line 1136"/>
            <p:cNvSpPr>
              <a:spLocks noChangeShapeType="1"/>
            </p:cNvSpPr>
            <p:nvPr/>
          </p:nvSpPr>
          <p:spPr bwMode="auto">
            <a:xfrm rot="16200000" flipV="1">
              <a:off x="3151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8" name="Line 1137"/>
            <p:cNvSpPr>
              <a:spLocks noChangeShapeType="1"/>
            </p:cNvSpPr>
            <p:nvPr/>
          </p:nvSpPr>
          <p:spPr bwMode="auto">
            <a:xfrm rot="16200000" flipV="1">
              <a:off x="4001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39" name="Line 1138"/>
            <p:cNvSpPr>
              <a:spLocks noChangeShapeType="1"/>
            </p:cNvSpPr>
            <p:nvPr/>
          </p:nvSpPr>
          <p:spPr bwMode="auto">
            <a:xfrm rot="16200000" flipV="1">
              <a:off x="3576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0" name="Line 1139"/>
            <p:cNvSpPr>
              <a:spLocks noChangeShapeType="1"/>
            </p:cNvSpPr>
            <p:nvPr/>
          </p:nvSpPr>
          <p:spPr bwMode="auto">
            <a:xfrm rot="16200000" flipV="1">
              <a:off x="3434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1" name="Line 1140"/>
            <p:cNvSpPr>
              <a:spLocks noChangeShapeType="1"/>
            </p:cNvSpPr>
            <p:nvPr/>
          </p:nvSpPr>
          <p:spPr bwMode="auto">
            <a:xfrm rot="16200000" flipV="1">
              <a:off x="3293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2" name="Line 1141"/>
            <p:cNvSpPr>
              <a:spLocks noChangeShapeType="1"/>
            </p:cNvSpPr>
            <p:nvPr/>
          </p:nvSpPr>
          <p:spPr bwMode="auto">
            <a:xfrm rot="16200000" flipV="1">
              <a:off x="3009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3" name="Line 1142"/>
            <p:cNvSpPr>
              <a:spLocks noChangeShapeType="1"/>
            </p:cNvSpPr>
            <p:nvPr/>
          </p:nvSpPr>
          <p:spPr bwMode="auto">
            <a:xfrm rot="16200000" flipV="1">
              <a:off x="2867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4" name="Line 1143"/>
            <p:cNvSpPr>
              <a:spLocks noChangeShapeType="1"/>
            </p:cNvSpPr>
            <p:nvPr/>
          </p:nvSpPr>
          <p:spPr bwMode="auto">
            <a:xfrm>
              <a:off x="2938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5" name="Line 1144"/>
            <p:cNvSpPr>
              <a:spLocks noChangeShapeType="1"/>
            </p:cNvSpPr>
            <p:nvPr/>
          </p:nvSpPr>
          <p:spPr bwMode="auto">
            <a:xfrm>
              <a:off x="3222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6" name="Line 1145"/>
            <p:cNvSpPr>
              <a:spLocks noChangeShapeType="1"/>
            </p:cNvSpPr>
            <p:nvPr/>
          </p:nvSpPr>
          <p:spPr bwMode="auto">
            <a:xfrm>
              <a:off x="2938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7" name="Line 1146"/>
            <p:cNvSpPr>
              <a:spLocks noChangeShapeType="1"/>
            </p:cNvSpPr>
            <p:nvPr/>
          </p:nvSpPr>
          <p:spPr bwMode="auto">
            <a:xfrm>
              <a:off x="3080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8" name="Line 1147"/>
            <p:cNvSpPr>
              <a:spLocks noChangeShapeType="1"/>
            </p:cNvSpPr>
            <p:nvPr/>
          </p:nvSpPr>
          <p:spPr bwMode="auto">
            <a:xfrm>
              <a:off x="3080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49" name="Line 1148"/>
            <p:cNvSpPr>
              <a:spLocks noChangeShapeType="1"/>
            </p:cNvSpPr>
            <p:nvPr/>
          </p:nvSpPr>
          <p:spPr bwMode="auto">
            <a:xfrm>
              <a:off x="3222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0" name="Line 1149"/>
            <p:cNvSpPr>
              <a:spLocks noChangeShapeType="1"/>
            </p:cNvSpPr>
            <p:nvPr/>
          </p:nvSpPr>
          <p:spPr bwMode="auto">
            <a:xfrm>
              <a:off x="3789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1" name="Line 1150"/>
            <p:cNvSpPr>
              <a:spLocks noChangeShapeType="1"/>
            </p:cNvSpPr>
            <p:nvPr/>
          </p:nvSpPr>
          <p:spPr bwMode="auto">
            <a:xfrm>
              <a:off x="2796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2" name="Line 1151"/>
            <p:cNvSpPr>
              <a:spLocks noChangeShapeType="1"/>
            </p:cNvSpPr>
            <p:nvPr/>
          </p:nvSpPr>
          <p:spPr bwMode="auto">
            <a:xfrm>
              <a:off x="4072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3" name="Line 1152"/>
            <p:cNvSpPr>
              <a:spLocks noChangeShapeType="1"/>
            </p:cNvSpPr>
            <p:nvPr/>
          </p:nvSpPr>
          <p:spPr bwMode="auto">
            <a:xfrm>
              <a:off x="4072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4" name="Line 1153"/>
            <p:cNvSpPr>
              <a:spLocks noChangeShapeType="1"/>
            </p:cNvSpPr>
            <p:nvPr/>
          </p:nvSpPr>
          <p:spPr bwMode="auto">
            <a:xfrm>
              <a:off x="3789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5" name="Line 1154"/>
            <p:cNvSpPr>
              <a:spLocks noChangeShapeType="1"/>
            </p:cNvSpPr>
            <p:nvPr/>
          </p:nvSpPr>
          <p:spPr bwMode="auto">
            <a:xfrm>
              <a:off x="3505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6" name="Line 1155"/>
            <p:cNvSpPr>
              <a:spLocks noChangeShapeType="1"/>
            </p:cNvSpPr>
            <p:nvPr/>
          </p:nvSpPr>
          <p:spPr bwMode="auto">
            <a:xfrm>
              <a:off x="3505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7" name="Line 1156"/>
            <p:cNvSpPr>
              <a:spLocks noChangeShapeType="1"/>
            </p:cNvSpPr>
            <p:nvPr/>
          </p:nvSpPr>
          <p:spPr bwMode="auto">
            <a:xfrm>
              <a:off x="3363" y="99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8" name="Line 1157"/>
            <p:cNvSpPr>
              <a:spLocks noChangeShapeType="1"/>
            </p:cNvSpPr>
            <p:nvPr/>
          </p:nvSpPr>
          <p:spPr bwMode="auto">
            <a:xfrm>
              <a:off x="3363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59" name="Line 1158"/>
            <p:cNvSpPr>
              <a:spLocks noChangeShapeType="1"/>
            </p:cNvSpPr>
            <p:nvPr/>
          </p:nvSpPr>
          <p:spPr bwMode="auto">
            <a:xfrm>
              <a:off x="3647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60" name="Line 1159"/>
            <p:cNvSpPr>
              <a:spLocks noChangeShapeType="1"/>
            </p:cNvSpPr>
            <p:nvPr/>
          </p:nvSpPr>
          <p:spPr bwMode="auto">
            <a:xfrm rot="16200000" flipV="1">
              <a:off x="3860" y="1093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61" name="Line 1160"/>
            <p:cNvSpPr>
              <a:spLocks noChangeShapeType="1"/>
            </p:cNvSpPr>
            <p:nvPr/>
          </p:nvSpPr>
          <p:spPr bwMode="auto">
            <a:xfrm rot="16200000" flipV="1">
              <a:off x="3718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62" name="Line 1161"/>
            <p:cNvSpPr>
              <a:spLocks noChangeShapeType="1"/>
            </p:cNvSpPr>
            <p:nvPr/>
          </p:nvSpPr>
          <p:spPr bwMode="auto">
            <a:xfrm>
              <a:off x="3930" y="974"/>
              <a:ext cx="0" cy="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63" name="Line 1162"/>
            <p:cNvSpPr>
              <a:spLocks noChangeShapeType="1"/>
            </p:cNvSpPr>
            <p:nvPr/>
          </p:nvSpPr>
          <p:spPr bwMode="auto">
            <a:xfrm rot="16200000" flipV="1">
              <a:off x="4143" y="755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64" name="Line 1163"/>
            <p:cNvSpPr>
              <a:spLocks noChangeShapeType="1"/>
            </p:cNvSpPr>
            <p:nvPr/>
          </p:nvSpPr>
          <p:spPr bwMode="auto">
            <a:xfrm>
              <a:off x="4214" y="826"/>
              <a:ext cx="0" cy="1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465" name="Text Box 1164"/>
            <p:cNvSpPr txBox="1">
              <a:spLocks noChangeArrowheads="1"/>
            </p:cNvSpPr>
            <p:nvPr/>
          </p:nvSpPr>
          <p:spPr bwMode="auto">
            <a:xfrm>
              <a:off x="4496" y="884"/>
              <a:ext cx="83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 smtClean="0">
                  <a:solidFill>
                    <a:schemeClr val="tx1"/>
                  </a:solidFill>
                </a:rPr>
                <a:t>Kod </a:t>
              </a:r>
              <a:r>
                <a:rPr lang="pl-PL" sz="1400" b="1" dirty="0" err="1" smtClean="0">
                  <a:solidFill>
                    <a:schemeClr val="tx1"/>
                  </a:solidFill>
                </a:rPr>
                <a:t>bifazowy</a:t>
              </a:r>
              <a:endParaRPr lang="pl-PL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66" name="Text Box 1165"/>
            <p:cNvSpPr txBox="1">
              <a:spLocks noChangeArrowheads="1"/>
            </p:cNvSpPr>
            <p:nvPr/>
          </p:nvSpPr>
          <p:spPr bwMode="auto">
            <a:xfrm>
              <a:off x="4496" y="1366"/>
              <a:ext cx="8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 smtClean="0">
                  <a:solidFill>
                    <a:schemeClr val="tx1"/>
                  </a:solidFill>
                </a:rPr>
                <a:t>Kod Millera</a:t>
              </a:r>
              <a:endParaRPr lang="pl-PL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0850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KOD TRANSMISYJNY AMI</a:t>
            </a:r>
            <a: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l-PL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Alternate</a:t>
            </a: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Mark </a:t>
            </a:r>
            <a:r>
              <a:rPr lang="pl-PL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Inversion</a:t>
            </a: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grpSp>
        <p:nvGrpSpPr>
          <p:cNvPr id="242880" name="Group 192"/>
          <p:cNvGrpSpPr>
            <a:grpSpLocks/>
          </p:cNvGrpSpPr>
          <p:nvPr/>
        </p:nvGrpSpPr>
        <p:grpSpPr bwMode="auto">
          <a:xfrm>
            <a:off x="873125" y="1004789"/>
            <a:ext cx="6705600" cy="2095500"/>
            <a:chOff x="952" y="240"/>
            <a:chExt cx="4224" cy="1320"/>
          </a:xfrm>
        </p:grpSpPr>
        <p:sp>
          <p:nvSpPr>
            <p:cNvPr id="242729" name="Text Box 41"/>
            <p:cNvSpPr txBox="1">
              <a:spLocks noChangeArrowheads="1"/>
            </p:cNvSpPr>
            <p:nvPr/>
          </p:nvSpPr>
          <p:spPr bwMode="auto">
            <a:xfrm>
              <a:off x="4555" y="1102"/>
              <a:ext cx="6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>
                  <a:solidFill>
                    <a:schemeClr val="tx1"/>
                  </a:solidFill>
                </a:rPr>
                <a:t>HDB-3</a:t>
              </a:r>
            </a:p>
          </p:txBody>
        </p:sp>
        <p:sp>
          <p:nvSpPr>
            <p:cNvPr id="242730" name="Line 42"/>
            <p:cNvSpPr>
              <a:spLocks noChangeShapeType="1"/>
            </p:cNvSpPr>
            <p:nvPr/>
          </p:nvSpPr>
          <p:spPr bwMode="auto">
            <a:xfrm flipV="1">
              <a:off x="1219" y="298"/>
              <a:ext cx="0" cy="111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2731" name="Text Box 43"/>
            <p:cNvSpPr txBox="1">
              <a:spLocks noChangeArrowheads="1"/>
            </p:cNvSpPr>
            <p:nvPr/>
          </p:nvSpPr>
          <p:spPr bwMode="auto">
            <a:xfrm>
              <a:off x="1248" y="240"/>
              <a:ext cx="35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 b="1" i="1">
                  <a:solidFill>
                    <a:schemeClr val="tx1"/>
                  </a:solidFill>
                </a:rPr>
                <a:t>x</a:t>
              </a:r>
              <a:r>
                <a:rPr lang="pl-PL" sz="1800" b="1">
                  <a:solidFill>
                    <a:schemeClr val="tx1"/>
                  </a:solidFill>
                </a:rPr>
                <a:t>(</a:t>
              </a:r>
              <a:r>
                <a:rPr lang="pl-PL" sz="1800" b="1" i="1">
                  <a:solidFill>
                    <a:schemeClr val="tx1"/>
                  </a:solidFill>
                </a:rPr>
                <a:t>t</a:t>
              </a:r>
              <a:r>
                <a:rPr lang="pl-PL" sz="1800" b="1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242732" name="Text Box 44"/>
            <p:cNvSpPr txBox="1">
              <a:spLocks noChangeArrowheads="1"/>
            </p:cNvSpPr>
            <p:nvPr/>
          </p:nvSpPr>
          <p:spPr bwMode="auto">
            <a:xfrm>
              <a:off x="2813" y="1348"/>
              <a:ext cx="2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V</a:t>
              </a:r>
            </a:p>
          </p:txBody>
        </p:sp>
        <p:grpSp>
          <p:nvGrpSpPr>
            <p:cNvPr id="242733" name="Group 45"/>
            <p:cNvGrpSpPr>
              <a:grpSpLocks/>
            </p:cNvGrpSpPr>
            <p:nvPr/>
          </p:nvGrpSpPr>
          <p:grpSpPr bwMode="auto">
            <a:xfrm>
              <a:off x="952" y="366"/>
              <a:ext cx="3987" cy="1128"/>
              <a:chOff x="952" y="366"/>
              <a:chExt cx="3987" cy="1128"/>
            </a:xfrm>
          </p:grpSpPr>
          <p:sp>
            <p:nvSpPr>
              <p:cNvPr id="242734" name="Line 46"/>
              <p:cNvSpPr>
                <a:spLocks noChangeShapeType="1"/>
              </p:cNvSpPr>
              <p:nvPr/>
            </p:nvSpPr>
            <p:spPr bwMode="auto">
              <a:xfrm>
                <a:off x="1219" y="700"/>
                <a:ext cx="3277" cy="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35" name="Line 47"/>
              <p:cNvSpPr>
                <a:spLocks noChangeShapeType="1"/>
              </p:cNvSpPr>
              <p:nvPr/>
            </p:nvSpPr>
            <p:spPr bwMode="auto">
              <a:xfrm>
                <a:off x="2252" y="523"/>
                <a:ext cx="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36" name="Line 48"/>
              <p:cNvSpPr>
                <a:spLocks noChangeShapeType="1"/>
              </p:cNvSpPr>
              <p:nvPr/>
            </p:nvSpPr>
            <p:spPr bwMode="auto">
              <a:xfrm>
                <a:off x="1366" y="523"/>
                <a:ext cx="2" cy="179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37" name="Line 49"/>
              <p:cNvSpPr>
                <a:spLocks noChangeShapeType="1"/>
              </p:cNvSpPr>
              <p:nvPr/>
            </p:nvSpPr>
            <p:spPr bwMode="auto">
              <a:xfrm>
                <a:off x="1957" y="700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38" name="Line 50"/>
              <p:cNvSpPr>
                <a:spLocks noChangeShapeType="1"/>
              </p:cNvSpPr>
              <p:nvPr/>
            </p:nvSpPr>
            <p:spPr bwMode="auto">
              <a:xfrm rot="5400000">
                <a:off x="1291" y="451"/>
                <a:ext cx="1" cy="14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39" name="Line 51"/>
              <p:cNvSpPr>
                <a:spLocks noChangeShapeType="1"/>
              </p:cNvSpPr>
              <p:nvPr/>
            </p:nvSpPr>
            <p:spPr bwMode="auto">
              <a:xfrm>
                <a:off x="2400" y="700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40" name="Line 52"/>
              <p:cNvSpPr>
                <a:spLocks noChangeShapeType="1"/>
              </p:cNvSpPr>
              <p:nvPr/>
            </p:nvSpPr>
            <p:spPr bwMode="auto">
              <a:xfrm>
                <a:off x="1809" y="679"/>
                <a:ext cx="1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41" name="Line 53"/>
              <p:cNvSpPr>
                <a:spLocks noChangeShapeType="1"/>
              </p:cNvSpPr>
              <p:nvPr/>
            </p:nvSpPr>
            <p:spPr bwMode="auto">
              <a:xfrm>
                <a:off x="2252" y="700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42" name="Line 54"/>
              <p:cNvSpPr>
                <a:spLocks noChangeShapeType="1"/>
              </p:cNvSpPr>
              <p:nvPr/>
            </p:nvSpPr>
            <p:spPr bwMode="auto">
              <a:xfrm>
                <a:off x="3876" y="700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43" name="Text Box 55"/>
              <p:cNvSpPr txBox="1">
                <a:spLocks noChangeArrowheads="1"/>
              </p:cNvSpPr>
              <p:nvPr/>
            </p:nvSpPr>
            <p:spPr bwMode="auto">
              <a:xfrm>
                <a:off x="1189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42744" name="Text Box 56"/>
              <p:cNvSpPr txBox="1">
                <a:spLocks noChangeArrowheads="1"/>
              </p:cNvSpPr>
              <p:nvPr/>
            </p:nvSpPr>
            <p:spPr bwMode="auto">
              <a:xfrm>
                <a:off x="3846" y="366"/>
                <a:ext cx="17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745" name="Text Box 57"/>
              <p:cNvSpPr txBox="1">
                <a:spLocks noChangeArrowheads="1"/>
              </p:cNvSpPr>
              <p:nvPr/>
            </p:nvSpPr>
            <p:spPr bwMode="auto">
              <a:xfrm>
                <a:off x="2223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42746" name="Text Box 58"/>
              <p:cNvSpPr txBox="1">
                <a:spLocks noChangeArrowheads="1"/>
              </p:cNvSpPr>
              <p:nvPr/>
            </p:nvSpPr>
            <p:spPr bwMode="auto">
              <a:xfrm>
                <a:off x="3994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42747" name="Text Box 59"/>
              <p:cNvSpPr txBox="1">
                <a:spLocks noChangeArrowheads="1"/>
              </p:cNvSpPr>
              <p:nvPr/>
            </p:nvSpPr>
            <p:spPr bwMode="auto">
              <a:xfrm>
                <a:off x="2075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42748" name="Text Box 60"/>
              <p:cNvSpPr txBox="1">
                <a:spLocks noChangeArrowheads="1"/>
              </p:cNvSpPr>
              <p:nvPr/>
            </p:nvSpPr>
            <p:spPr bwMode="auto">
              <a:xfrm>
                <a:off x="1928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42749" name="Text Box 61"/>
              <p:cNvSpPr txBox="1">
                <a:spLocks noChangeArrowheads="1"/>
              </p:cNvSpPr>
              <p:nvPr/>
            </p:nvSpPr>
            <p:spPr bwMode="auto">
              <a:xfrm>
                <a:off x="1774" y="850"/>
                <a:ext cx="17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V</a:t>
                </a:r>
              </a:p>
            </p:txBody>
          </p:sp>
          <p:sp>
            <p:nvSpPr>
              <p:cNvPr id="242750" name="Text Box 62"/>
              <p:cNvSpPr txBox="1">
                <a:spLocks noChangeArrowheads="1"/>
              </p:cNvSpPr>
              <p:nvPr/>
            </p:nvSpPr>
            <p:spPr bwMode="auto">
              <a:xfrm>
                <a:off x="1337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751" name="Text Box 63"/>
              <p:cNvSpPr txBox="1">
                <a:spLocks noChangeArrowheads="1"/>
              </p:cNvSpPr>
              <p:nvPr/>
            </p:nvSpPr>
            <p:spPr bwMode="auto">
              <a:xfrm>
                <a:off x="1396" y="680"/>
                <a:ext cx="26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2</a:t>
                </a:r>
                <a:r>
                  <a:rPr lang="pl-PL" sz="1600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42752" name="Text Box 64"/>
              <p:cNvSpPr txBox="1">
                <a:spLocks noChangeArrowheads="1"/>
              </p:cNvSpPr>
              <p:nvPr/>
            </p:nvSpPr>
            <p:spPr bwMode="auto">
              <a:xfrm>
                <a:off x="1278" y="680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42753" name="Text Box 65"/>
              <p:cNvSpPr txBox="1">
                <a:spLocks noChangeArrowheads="1"/>
              </p:cNvSpPr>
              <p:nvPr/>
            </p:nvSpPr>
            <p:spPr bwMode="auto">
              <a:xfrm>
                <a:off x="4378" y="1168"/>
                <a:ext cx="14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 b="1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42754" name="Line 66"/>
              <p:cNvSpPr>
                <a:spLocks noChangeShapeType="1"/>
              </p:cNvSpPr>
              <p:nvPr/>
            </p:nvSpPr>
            <p:spPr bwMode="auto">
              <a:xfrm>
                <a:off x="2105" y="523"/>
                <a:ext cx="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55" name="Line 67"/>
              <p:cNvSpPr>
                <a:spLocks noChangeShapeType="1"/>
              </p:cNvSpPr>
              <p:nvPr/>
            </p:nvSpPr>
            <p:spPr bwMode="auto">
              <a:xfrm>
                <a:off x="2105" y="700"/>
                <a:ext cx="0" cy="18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56" name="Line 68"/>
              <p:cNvSpPr>
                <a:spLocks noChangeShapeType="1"/>
              </p:cNvSpPr>
              <p:nvPr/>
            </p:nvSpPr>
            <p:spPr bwMode="auto">
              <a:xfrm>
                <a:off x="1514" y="679"/>
                <a:ext cx="1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57" name="Line 69"/>
              <p:cNvSpPr>
                <a:spLocks noChangeShapeType="1"/>
              </p:cNvSpPr>
              <p:nvPr/>
            </p:nvSpPr>
            <p:spPr bwMode="auto">
              <a:xfrm flipV="1">
                <a:off x="1661" y="679"/>
                <a:ext cx="0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58" name="Line 70"/>
              <p:cNvSpPr>
                <a:spLocks noChangeShapeType="1"/>
              </p:cNvSpPr>
              <p:nvPr/>
            </p:nvSpPr>
            <p:spPr bwMode="auto">
              <a:xfrm>
                <a:off x="3581" y="523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59" name="Text Box 71"/>
              <p:cNvSpPr txBox="1">
                <a:spLocks noChangeArrowheads="1"/>
              </p:cNvSpPr>
              <p:nvPr/>
            </p:nvSpPr>
            <p:spPr bwMode="auto">
              <a:xfrm>
                <a:off x="1011" y="431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i="1">
                    <a:solidFill>
                      <a:schemeClr val="tx1"/>
                    </a:solidFill>
                  </a:rPr>
                  <a:t>1</a:t>
                </a:r>
                <a:endParaRPr lang="pl-PL" sz="1600" baseline="-25000">
                  <a:solidFill>
                    <a:schemeClr val="tx1"/>
                  </a:solidFill>
                </a:endParaRPr>
              </a:p>
            </p:txBody>
          </p:sp>
          <p:sp>
            <p:nvSpPr>
              <p:cNvPr id="242760" name="Line 72"/>
              <p:cNvSpPr>
                <a:spLocks noChangeShapeType="1"/>
              </p:cNvSpPr>
              <p:nvPr/>
            </p:nvSpPr>
            <p:spPr bwMode="auto">
              <a:xfrm rot="5400000">
                <a:off x="1218" y="828"/>
                <a:ext cx="1" cy="6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61" name="Text Box 73"/>
              <p:cNvSpPr txBox="1">
                <a:spLocks noChangeArrowheads="1"/>
              </p:cNvSpPr>
              <p:nvPr/>
            </p:nvSpPr>
            <p:spPr bwMode="auto">
              <a:xfrm>
                <a:off x="952" y="767"/>
                <a:ext cx="2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 -</a:t>
                </a:r>
                <a:r>
                  <a:rPr lang="pl-PL" sz="1600" i="1">
                    <a:solidFill>
                      <a:schemeClr val="tx1"/>
                    </a:solidFill>
                  </a:rPr>
                  <a:t>1</a:t>
                </a:r>
                <a:endParaRPr lang="pl-PL" sz="1600" baseline="-25000">
                  <a:solidFill>
                    <a:schemeClr val="tx1"/>
                  </a:solidFill>
                </a:endParaRPr>
              </a:p>
            </p:txBody>
          </p:sp>
          <p:sp>
            <p:nvSpPr>
              <p:cNvPr id="242762" name="Line 74"/>
              <p:cNvSpPr>
                <a:spLocks noChangeShapeType="1"/>
              </p:cNvSpPr>
              <p:nvPr/>
            </p:nvSpPr>
            <p:spPr bwMode="auto">
              <a:xfrm>
                <a:off x="4023" y="523"/>
                <a:ext cx="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63" name="Line 75"/>
              <p:cNvSpPr>
                <a:spLocks noChangeShapeType="1"/>
              </p:cNvSpPr>
              <p:nvPr/>
            </p:nvSpPr>
            <p:spPr bwMode="auto">
              <a:xfrm>
                <a:off x="4171" y="523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64" name="Line 76"/>
              <p:cNvSpPr>
                <a:spLocks noChangeShapeType="1"/>
              </p:cNvSpPr>
              <p:nvPr/>
            </p:nvSpPr>
            <p:spPr bwMode="auto">
              <a:xfrm rot="5400000">
                <a:off x="3801" y="806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65" name="Line 77"/>
              <p:cNvSpPr>
                <a:spLocks noChangeShapeType="1"/>
              </p:cNvSpPr>
              <p:nvPr/>
            </p:nvSpPr>
            <p:spPr bwMode="auto">
              <a:xfrm rot="5400000">
                <a:off x="2030" y="806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66" name="Line 78"/>
              <p:cNvSpPr>
                <a:spLocks noChangeShapeType="1"/>
              </p:cNvSpPr>
              <p:nvPr/>
            </p:nvSpPr>
            <p:spPr bwMode="auto">
              <a:xfrm rot="5400000">
                <a:off x="2178" y="450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67" name="Line 79"/>
              <p:cNvSpPr>
                <a:spLocks noChangeShapeType="1"/>
              </p:cNvSpPr>
              <p:nvPr/>
            </p:nvSpPr>
            <p:spPr bwMode="auto">
              <a:xfrm rot="5400000">
                <a:off x="2325" y="806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68" name="Line 80"/>
              <p:cNvSpPr>
                <a:spLocks noChangeShapeType="1"/>
              </p:cNvSpPr>
              <p:nvPr/>
            </p:nvSpPr>
            <p:spPr bwMode="auto">
              <a:xfrm rot="5400000">
                <a:off x="3653" y="451"/>
                <a:ext cx="1" cy="14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69" name="Line 81"/>
              <p:cNvSpPr>
                <a:spLocks noChangeShapeType="1"/>
              </p:cNvSpPr>
              <p:nvPr/>
            </p:nvSpPr>
            <p:spPr bwMode="auto">
              <a:xfrm rot="5400000">
                <a:off x="4096" y="450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0" name="Line 82"/>
              <p:cNvSpPr>
                <a:spLocks noChangeShapeType="1"/>
              </p:cNvSpPr>
              <p:nvPr/>
            </p:nvSpPr>
            <p:spPr bwMode="auto">
              <a:xfrm flipV="1">
                <a:off x="2695" y="679"/>
                <a:ext cx="0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1" name="Line 83"/>
              <p:cNvSpPr>
                <a:spLocks noChangeShapeType="1"/>
              </p:cNvSpPr>
              <p:nvPr/>
            </p:nvSpPr>
            <p:spPr bwMode="auto">
              <a:xfrm flipV="1">
                <a:off x="2547" y="679"/>
                <a:ext cx="0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2" name="Line 84"/>
              <p:cNvSpPr>
                <a:spLocks noChangeShapeType="1"/>
              </p:cNvSpPr>
              <p:nvPr/>
            </p:nvSpPr>
            <p:spPr bwMode="auto">
              <a:xfrm flipV="1">
                <a:off x="2842" y="679"/>
                <a:ext cx="0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3" name="Line 85"/>
              <p:cNvSpPr>
                <a:spLocks noChangeShapeType="1"/>
              </p:cNvSpPr>
              <p:nvPr/>
            </p:nvSpPr>
            <p:spPr bwMode="auto">
              <a:xfrm flipV="1">
                <a:off x="2990" y="679"/>
                <a:ext cx="0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4" name="Line 86"/>
              <p:cNvSpPr>
                <a:spLocks noChangeShapeType="1"/>
              </p:cNvSpPr>
              <p:nvPr/>
            </p:nvSpPr>
            <p:spPr bwMode="auto">
              <a:xfrm flipV="1">
                <a:off x="3138" y="679"/>
                <a:ext cx="0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5" name="Line 87"/>
              <p:cNvSpPr>
                <a:spLocks noChangeShapeType="1"/>
              </p:cNvSpPr>
              <p:nvPr/>
            </p:nvSpPr>
            <p:spPr bwMode="auto">
              <a:xfrm flipV="1">
                <a:off x="3286" y="679"/>
                <a:ext cx="0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6" name="Line 88"/>
              <p:cNvSpPr>
                <a:spLocks noChangeShapeType="1"/>
              </p:cNvSpPr>
              <p:nvPr/>
            </p:nvSpPr>
            <p:spPr bwMode="auto">
              <a:xfrm flipV="1">
                <a:off x="3433" y="679"/>
                <a:ext cx="0" cy="2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7" name="Line 89"/>
              <p:cNvSpPr>
                <a:spLocks noChangeShapeType="1"/>
              </p:cNvSpPr>
              <p:nvPr/>
            </p:nvSpPr>
            <p:spPr bwMode="auto">
              <a:xfrm>
                <a:off x="1219" y="1192"/>
                <a:ext cx="3277" cy="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8" name="Line 90"/>
              <p:cNvSpPr>
                <a:spLocks noChangeShapeType="1"/>
              </p:cNvSpPr>
              <p:nvPr/>
            </p:nvSpPr>
            <p:spPr bwMode="auto">
              <a:xfrm>
                <a:off x="3728" y="700"/>
                <a:ext cx="0" cy="18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79" name="Line 91"/>
              <p:cNvSpPr>
                <a:spLocks noChangeShapeType="1"/>
              </p:cNvSpPr>
              <p:nvPr/>
            </p:nvSpPr>
            <p:spPr bwMode="auto">
              <a:xfrm>
                <a:off x="3728" y="523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0" name="Line 92"/>
              <p:cNvSpPr>
                <a:spLocks noChangeShapeType="1"/>
              </p:cNvSpPr>
              <p:nvPr/>
            </p:nvSpPr>
            <p:spPr bwMode="auto">
              <a:xfrm>
                <a:off x="2252" y="1014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1" name="Line 93"/>
              <p:cNvSpPr>
                <a:spLocks noChangeShapeType="1"/>
              </p:cNvSpPr>
              <p:nvPr/>
            </p:nvSpPr>
            <p:spPr bwMode="auto">
              <a:xfrm>
                <a:off x="1366" y="1014"/>
                <a:ext cx="2" cy="18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2" name="Line 94"/>
              <p:cNvSpPr>
                <a:spLocks noChangeShapeType="1"/>
              </p:cNvSpPr>
              <p:nvPr/>
            </p:nvSpPr>
            <p:spPr bwMode="auto">
              <a:xfrm>
                <a:off x="1957" y="1192"/>
                <a:ext cx="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3" name="Line 95"/>
              <p:cNvSpPr>
                <a:spLocks noChangeShapeType="1"/>
              </p:cNvSpPr>
              <p:nvPr/>
            </p:nvSpPr>
            <p:spPr bwMode="auto">
              <a:xfrm rot="5400000">
                <a:off x="1291" y="942"/>
                <a:ext cx="1" cy="14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4" name="Line 96"/>
              <p:cNvSpPr>
                <a:spLocks noChangeShapeType="1"/>
              </p:cNvSpPr>
              <p:nvPr/>
            </p:nvSpPr>
            <p:spPr bwMode="auto">
              <a:xfrm>
                <a:off x="2400" y="1192"/>
                <a:ext cx="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5" name="Line 97"/>
              <p:cNvSpPr>
                <a:spLocks noChangeShapeType="1"/>
              </p:cNvSpPr>
              <p:nvPr/>
            </p:nvSpPr>
            <p:spPr bwMode="auto">
              <a:xfrm>
                <a:off x="1809" y="1170"/>
                <a:ext cx="1" cy="2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6" name="Line 98"/>
              <p:cNvSpPr>
                <a:spLocks noChangeShapeType="1"/>
              </p:cNvSpPr>
              <p:nvPr/>
            </p:nvSpPr>
            <p:spPr bwMode="auto">
              <a:xfrm>
                <a:off x="2252" y="1192"/>
                <a:ext cx="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7" name="Line 99"/>
              <p:cNvSpPr>
                <a:spLocks noChangeShapeType="1"/>
              </p:cNvSpPr>
              <p:nvPr/>
            </p:nvSpPr>
            <p:spPr bwMode="auto">
              <a:xfrm>
                <a:off x="3728" y="1192"/>
                <a:ext cx="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8" name="Line 100"/>
              <p:cNvSpPr>
                <a:spLocks noChangeShapeType="1"/>
              </p:cNvSpPr>
              <p:nvPr/>
            </p:nvSpPr>
            <p:spPr bwMode="auto">
              <a:xfrm>
                <a:off x="2105" y="1014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89" name="Line 101"/>
              <p:cNvSpPr>
                <a:spLocks noChangeShapeType="1"/>
              </p:cNvSpPr>
              <p:nvPr/>
            </p:nvSpPr>
            <p:spPr bwMode="auto">
              <a:xfrm>
                <a:off x="2105" y="1192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0" name="Line 102"/>
              <p:cNvSpPr>
                <a:spLocks noChangeShapeType="1"/>
              </p:cNvSpPr>
              <p:nvPr/>
            </p:nvSpPr>
            <p:spPr bwMode="auto">
              <a:xfrm>
                <a:off x="1514" y="1170"/>
                <a:ext cx="1" cy="2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1" name="Line 103"/>
              <p:cNvSpPr>
                <a:spLocks noChangeShapeType="1"/>
              </p:cNvSpPr>
              <p:nvPr/>
            </p:nvSpPr>
            <p:spPr bwMode="auto">
              <a:xfrm flipV="1">
                <a:off x="1661" y="1170"/>
                <a:ext cx="0" cy="2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2" name="Line 104"/>
              <p:cNvSpPr>
                <a:spLocks noChangeShapeType="1"/>
              </p:cNvSpPr>
              <p:nvPr/>
            </p:nvSpPr>
            <p:spPr bwMode="auto">
              <a:xfrm>
                <a:off x="3581" y="1014"/>
                <a:ext cx="0" cy="18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3" name="Line 105"/>
              <p:cNvSpPr>
                <a:spLocks noChangeShapeType="1"/>
              </p:cNvSpPr>
              <p:nvPr/>
            </p:nvSpPr>
            <p:spPr bwMode="auto">
              <a:xfrm>
                <a:off x="3728" y="1013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4" name="Line 106"/>
              <p:cNvSpPr>
                <a:spLocks noChangeShapeType="1"/>
              </p:cNvSpPr>
              <p:nvPr/>
            </p:nvSpPr>
            <p:spPr bwMode="auto">
              <a:xfrm>
                <a:off x="3876" y="1013"/>
                <a:ext cx="0" cy="18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5" name="Line 107"/>
              <p:cNvSpPr>
                <a:spLocks noChangeShapeType="1"/>
              </p:cNvSpPr>
              <p:nvPr/>
            </p:nvSpPr>
            <p:spPr bwMode="auto">
              <a:xfrm rot="5400000">
                <a:off x="3653" y="1298"/>
                <a:ext cx="1" cy="14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6" name="Line 108"/>
              <p:cNvSpPr>
                <a:spLocks noChangeShapeType="1"/>
              </p:cNvSpPr>
              <p:nvPr/>
            </p:nvSpPr>
            <p:spPr bwMode="auto">
              <a:xfrm rot="5400000">
                <a:off x="2030" y="1297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7" name="Line 109"/>
              <p:cNvSpPr>
                <a:spLocks noChangeShapeType="1"/>
              </p:cNvSpPr>
              <p:nvPr/>
            </p:nvSpPr>
            <p:spPr bwMode="auto">
              <a:xfrm rot="5400000">
                <a:off x="2178" y="941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8" name="Line 110"/>
              <p:cNvSpPr>
                <a:spLocks noChangeShapeType="1"/>
              </p:cNvSpPr>
              <p:nvPr/>
            </p:nvSpPr>
            <p:spPr bwMode="auto">
              <a:xfrm rot="5400000">
                <a:off x="2325" y="1297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799" name="Line 111"/>
              <p:cNvSpPr>
                <a:spLocks noChangeShapeType="1"/>
              </p:cNvSpPr>
              <p:nvPr/>
            </p:nvSpPr>
            <p:spPr bwMode="auto">
              <a:xfrm rot="5400000">
                <a:off x="3506" y="940"/>
                <a:ext cx="1" cy="14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0" name="Line 112"/>
              <p:cNvSpPr>
                <a:spLocks noChangeShapeType="1"/>
              </p:cNvSpPr>
              <p:nvPr/>
            </p:nvSpPr>
            <p:spPr bwMode="auto">
              <a:xfrm rot="5400000">
                <a:off x="3801" y="940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1" name="Line 113"/>
              <p:cNvSpPr>
                <a:spLocks noChangeShapeType="1"/>
              </p:cNvSpPr>
              <p:nvPr/>
            </p:nvSpPr>
            <p:spPr bwMode="auto">
              <a:xfrm flipV="1">
                <a:off x="2695" y="1170"/>
                <a:ext cx="0" cy="2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2" name="Line 114"/>
              <p:cNvSpPr>
                <a:spLocks noChangeShapeType="1"/>
              </p:cNvSpPr>
              <p:nvPr/>
            </p:nvSpPr>
            <p:spPr bwMode="auto">
              <a:xfrm flipV="1">
                <a:off x="2547" y="1170"/>
                <a:ext cx="0" cy="2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3" name="Line 115"/>
              <p:cNvSpPr>
                <a:spLocks noChangeShapeType="1"/>
              </p:cNvSpPr>
              <p:nvPr/>
            </p:nvSpPr>
            <p:spPr bwMode="auto">
              <a:xfrm flipV="1">
                <a:off x="3286" y="1170"/>
                <a:ext cx="0" cy="2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4" name="Line 116"/>
              <p:cNvSpPr>
                <a:spLocks noChangeShapeType="1"/>
              </p:cNvSpPr>
              <p:nvPr/>
            </p:nvSpPr>
            <p:spPr bwMode="auto">
              <a:xfrm>
                <a:off x="3581" y="1192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5" name="Line 117"/>
              <p:cNvSpPr>
                <a:spLocks noChangeShapeType="1"/>
              </p:cNvSpPr>
              <p:nvPr/>
            </p:nvSpPr>
            <p:spPr bwMode="auto">
              <a:xfrm>
                <a:off x="3433" y="1013"/>
                <a:ext cx="0" cy="18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6" name="Line 118"/>
              <p:cNvSpPr>
                <a:spLocks noChangeShapeType="1"/>
              </p:cNvSpPr>
              <p:nvPr/>
            </p:nvSpPr>
            <p:spPr bwMode="auto">
              <a:xfrm>
                <a:off x="1809" y="1013"/>
                <a:ext cx="0" cy="18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7" name="Line 119"/>
              <p:cNvSpPr>
                <a:spLocks noChangeShapeType="1"/>
              </p:cNvSpPr>
              <p:nvPr/>
            </p:nvSpPr>
            <p:spPr bwMode="auto">
              <a:xfrm rot="5400000">
                <a:off x="1882" y="940"/>
                <a:ext cx="1" cy="14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8" name="Line 120"/>
              <p:cNvSpPr>
                <a:spLocks noChangeShapeType="1"/>
              </p:cNvSpPr>
              <p:nvPr/>
            </p:nvSpPr>
            <p:spPr bwMode="auto">
              <a:xfrm>
                <a:off x="1957" y="1013"/>
                <a:ext cx="0" cy="18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09" name="Line 121"/>
              <p:cNvSpPr>
                <a:spLocks noChangeShapeType="1"/>
              </p:cNvSpPr>
              <p:nvPr/>
            </p:nvSpPr>
            <p:spPr bwMode="auto">
              <a:xfrm>
                <a:off x="2990" y="1192"/>
                <a:ext cx="0" cy="18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0" name="Line 122"/>
              <p:cNvSpPr>
                <a:spLocks noChangeShapeType="1"/>
              </p:cNvSpPr>
              <p:nvPr/>
            </p:nvSpPr>
            <p:spPr bwMode="auto">
              <a:xfrm>
                <a:off x="2842" y="1192"/>
                <a:ext cx="0" cy="18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1" name="Line 123"/>
              <p:cNvSpPr>
                <a:spLocks noChangeShapeType="1"/>
              </p:cNvSpPr>
              <p:nvPr/>
            </p:nvSpPr>
            <p:spPr bwMode="auto">
              <a:xfrm rot="5400000">
                <a:off x="2915" y="1297"/>
                <a:ext cx="1" cy="14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2" name="Line 124"/>
              <p:cNvSpPr>
                <a:spLocks noChangeShapeType="1"/>
              </p:cNvSpPr>
              <p:nvPr/>
            </p:nvSpPr>
            <p:spPr bwMode="auto">
              <a:xfrm>
                <a:off x="3138" y="1013"/>
                <a:ext cx="0" cy="184"/>
              </a:xfrm>
              <a:prstGeom prst="line">
                <a:avLst/>
              </a:prstGeom>
              <a:noFill/>
              <a:ln w="158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3" name="Line 125"/>
              <p:cNvSpPr>
                <a:spLocks noChangeShapeType="1"/>
              </p:cNvSpPr>
              <p:nvPr/>
            </p:nvSpPr>
            <p:spPr bwMode="auto">
              <a:xfrm rot="5400000">
                <a:off x="3063" y="939"/>
                <a:ext cx="1" cy="147"/>
              </a:xfrm>
              <a:prstGeom prst="line">
                <a:avLst/>
              </a:prstGeom>
              <a:noFill/>
              <a:ln w="158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4" name="Line 126"/>
              <p:cNvSpPr>
                <a:spLocks noChangeShapeType="1"/>
              </p:cNvSpPr>
              <p:nvPr/>
            </p:nvSpPr>
            <p:spPr bwMode="auto">
              <a:xfrm>
                <a:off x="2990" y="1012"/>
                <a:ext cx="0" cy="184"/>
              </a:xfrm>
              <a:prstGeom prst="line">
                <a:avLst/>
              </a:prstGeom>
              <a:noFill/>
              <a:ln w="1587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5" name="Line 127"/>
              <p:cNvSpPr>
                <a:spLocks noChangeShapeType="1"/>
              </p:cNvSpPr>
              <p:nvPr/>
            </p:nvSpPr>
            <p:spPr bwMode="auto">
              <a:xfrm>
                <a:off x="4171" y="1192"/>
                <a:ext cx="0" cy="18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6" name="Line 128"/>
              <p:cNvSpPr>
                <a:spLocks noChangeShapeType="1"/>
              </p:cNvSpPr>
              <p:nvPr/>
            </p:nvSpPr>
            <p:spPr bwMode="auto">
              <a:xfrm rot="5400000">
                <a:off x="4096" y="1297"/>
                <a:ext cx="1" cy="147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7" name="Line 129"/>
              <p:cNvSpPr>
                <a:spLocks noChangeShapeType="1"/>
              </p:cNvSpPr>
              <p:nvPr/>
            </p:nvSpPr>
            <p:spPr bwMode="auto">
              <a:xfrm>
                <a:off x="4023" y="1192"/>
                <a:ext cx="0" cy="183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18" name="Text Box 130"/>
              <p:cNvSpPr txBox="1">
                <a:spLocks noChangeArrowheads="1"/>
              </p:cNvSpPr>
              <p:nvPr/>
            </p:nvSpPr>
            <p:spPr bwMode="auto">
              <a:xfrm>
                <a:off x="1012" y="946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i="1">
                    <a:solidFill>
                      <a:schemeClr val="tx1"/>
                    </a:solidFill>
                  </a:rPr>
                  <a:t>1</a:t>
                </a:r>
                <a:endParaRPr lang="pl-PL" sz="1600" baseline="-25000">
                  <a:solidFill>
                    <a:schemeClr val="tx1"/>
                  </a:solidFill>
                </a:endParaRPr>
              </a:p>
            </p:txBody>
          </p:sp>
          <p:sp>
            <p:nvSpPr>
              <p:cNvPr id="242819" name="Text Box 131"/>
              <p:cNvSpPr txBox="1">
                <a:spLocks noChangeArrowheads="1"/>
              </p:cNvSpPr>
              <p:nvPr/>
            </p:nvSpPr>
            <p:spPr bwMode="auto">
              <a:xfrm>
                <a:off x="953" y="1282"/>
                <a:ext cx="2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 -</a:t>
                </a:r>
                <a:r>
                  <a:rPr lang="pl-PL" sz="1600" i="1">
                    <a:solidFill>
                      <a:schemeClr val="tx1"/>
                    </a:solidFill>
                  </a:rPr>
                  <a:t>1</a:t>
                </a:r>
                <a:endParaRPr lang="pl-PL" sz="1600" baseline="-25000">
                  <a:solidFill>
                    <a:schemeClr val="tx1"/>
                  </a:solidFill>
                </a:endParaRPr>
              </a:p>
            </p:txBody>
          </p:sp>
          <p:sp>
            <p:nvSpPr>
              <p:cNvPr id="242820" name="Line 132"/>
              <p:cNvSpPr>
                <a:spLocks noChangeShapeType="1"/>
              </p:cNvSpPr>
              <p:nvPr/>
            </p:nvSpPr>
            <p:spPr bwMode="auto">
              <a:xfrm>
                <a:off x="1189" y="1370"/>
                <a:ext cx="6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821" name="Text Box 133"/>
              <p:cNvSpPr txBox="1">
                <a:spLocks noChangeArrowheads="1"/>
              </p:cNvSpPr>
              <p:nvPr/>
            </p:nvSpPr>
            <p:spPr bwMode="auto">
              <a:xfrm>
                <a:off x="4525" y="612"/>
                <a:ext cx="41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 b="1">
                    <a:solidFill>
                      <a:schemeClr val="tx1"/>
                    </a:solidFill>
                  </a:rPr>
                  <a:t>AMI</a:t>
                </a:r>
              </a:p>
            </p:txBody>
          </p:sp>
          <p:sp>
            <p:nvSpPr>
              <p:cNvPr id="242822" name="Text Box 134"/>
              <p:cNvSpPr txBox="1">
                <a:spLocks noChangeArrowheads="1"/>
              </p:cNvSpPr>
              <p:nvPr/>
            </p:nvSpPr>
            <p:spPr bwMode="auto">
              <a:xfrm>
                <a:off x="1484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23" name="Text Box 135"/>
              <p:cNvSpPr txBox="1">
                <a:spLocks noChangeArrowheads="1"/>
              </p:cNvSpPr>
              <p:nvPr/>
            </p:nvSpPr>
            <p:spPr bwMode="auto">
              <a:xfrm>
                <a:off x="1632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24" name="Text Box 136"/>
              <p:cNvSpPr txBox="1">
                <a:spLocks noChangeArrowheads="1"/>
              </p:cNvSpPr>
              <p:nvPr/>
            </p:nvSpPr>
            <p:spPr bwMode="auto">
              <a:xfrm>
                <a:off x="1780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25" name="Text Box 137"/>
              <p:cNvSpPr txBox="1">
                <a:spLocks noChangeArrowheads="1"/>
              </p:cNvSpPr>
              <p:nvPr/>
            </p:nvSpPr>
            <p:spPr bwMode="auto">
              <a:xfrm>
                <a:off x="2371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26" name="Text Box 138"/>
              <p:cNvSpPr txBox="1">
                <a:spLocks noChangeArrowheads="1"/>
              </p:cNvSpPr>
              <p:nvPr/>
            </p:nvSpPr>
            <p:spPr bwMode="auto">
              <a:xfrm>
                <a:off x="2518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27" name="Text Box 139"/>
              <p:cNvSpPr txBox="1">
                <a:spLocks noChangeArrowheads="1"/>
              </p:cNvSpPr>
              <p:nvPr/>
            </p:nvSpPr>
            <p:spPr bwMode="auto">
              <a:xfrm>
                <a:off x="2666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28" name="Text Box 140"/>
              <p:cNvSpPr txBox="1">
                <a:spLocks noChangeArrowheads="1"/>
              </p:cNvSpPr>
              <p:nvPr/>
            </p:nvSpPr>
            <p:spPr bwMode="auto">
              <a:xfrm>
                <a:off x="2814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29" name="Text Box 141"/>
              <p:cNvSpPr txBox="1">
                <a:spLocks noChangeArrowheads="1"/>
              </p:cNvSpPr>
              <p:nvPr/>
            </p:nvSpPr>
            <p:spPr bwMode="auto">
              <a:xfrm>
                <a:off x="2961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30" name="Text Box 142"/>
              <p:cNvSpPr txBox="1">
                <a:spLocks noChangeArrowheads="1"/>
              </p:cNvSpPr>
              <p:nvPr/>
            </p:nvSpPr>
            <p:spPr bwMode="auto">
              <a:xfrm>
                <a:off x="3108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31" name="Text Box 143"/>
              <p:cNvSpPr txBox="1">
                <a:spLocks noChangeArrowheads="1"/>
              </p:cNvSpPr>
              <p:nvPr/>
            </p:nvSpPr>
            <p:spPr bwMode="auto">
              <a:xfrm>
                <a:off x="3256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32" name="Text Box 144"/>
              <p:cNvSpPr txBox="1">
                <a:spLocks noChangeArrowheads="1"/>
              </p:cNvSpPr>
              <p:nvPr/>
            </p:nvSpPr>
            <p:spPr bwMode="auto">
              <a:xfrm>
                <a:off x="3404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2833" name="Text Box 145"/>
              <p:cNvSpPr txBox="1">
                <a:spLocks noChangeArrowheads="1"/>
              </p:cNvSpPr>
              <p:nvPr/>
            </p:nvSpPr>
            <p:spPr bwMode="auto">
              <a:xfrm>
                <a:off x="3698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42834" name="Text Box 146"/>
              <p:cNvSpPr txBox="1">
                <a:spLocks noChangeArrowheads="1"/>
              </p:cNvSpPr>
              <p:nvPr/>
            </p:nvSpPr>
            <p:spPr bwMode="auto">
              <a:xfrm>
                <a:off x="3551" y="366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42835" name="Text Box 147"/>
              <p:cNvSpPr txBox="1">
                <a:spLocks noChangeArrowheads="1"/>
              </p:cNvSpPr>
              <p:nvPr/>
            </p:nvSpPr>
            <p:spPr bwMode="auto">
              <a:xfrm>
                <a:off x="4378" y="680"/>
                <a:ext cx="14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 b="1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42836" name="Text Box 148"/>
              <p:cNvSpPr txBox="1">
                <a:spLocks noChangeArrowheads="1"/>
              </p:cNvSpPr>
              <p:nvPr/>
            </p:nvSpPr>
            <p:spPr bwMode="auto">
              <a:xfrm>
                <a:off x="3390" y="850"/>
                <a:ext cx="17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V</a:t>
                </a:r>
              </a:p>
            </p:txBody>
          </p:sp>
          <p:sp>
            <p:nvSpPr>
              <p:cNvPr id="242837" name="Text Box 149"/>
              <p:cNvSpPr txBox="1">
                <a:spLocks noChangeArrowheads="1"/>
              </p:cNvSpPr>
              <p:nvPr/>
            </p:nvSpPr>
            <p:spPr bwMode="auto">
              <a:xfrm>
                <a:off x="1382" y="1189"/>
                <a:ext cx="26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2</a:t>
                </a:r>
                <a:r>
                  <a:rPr lang="pl-PL" sz="1600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42838" name="Text Box 150"/>
              <p:cNvSpPr txBox="1">
                <a:spLocks noChangeArrowheads="1"/>
              </p:cNvSpPr>
              <p:nvPr/>
            </p:nvSpPr>
            <p:spPr bwMode="auto">
              <a:xfrm>
                <a:off x="1264" y="1189"/>
                <a:ext cx="17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i="1">
                    <a:solidFill>
                      <a:schemeClr val="tx1"/>
                    </a:solidFill>
                  </a:rPr>
                  <a:t>T</a:t>
                </a:r>
              </a:p>
            </p:txBody>
          </p:sp>
          <p:sp>
            <p:nvSpPr>
              <p:cNvPr id="242839" name="Text Box 151"/>
              <p:cNvSpPr txBox="1">
                <a:spLocks noChangeArrowheads="1"/>
              </p:cNvSpPr>
              <p:nvPr/>
            </p:nvSpPr>
            <p:spPr bwMode="auto">
              <a:xfrm>
                <a:off x="2965" y="851"/>
                <a:ext cx="17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B</a:t>
                </a:r>
              </a:p>
            </p:txBody>
          </p:sp>
        </p:grpSp>
      </p:grpSp>
      <p:sp>
        <p:nvSpPr>
          <p:cNvPr id="242877" name="Text Box 189"/>
          <p:cNvSpPr txBox="1">
            <a:spLocks noChangeArrowheads="1"/>
          </p:cNvSpPr>
          <p:nvPr/>
        </p:nvSpPr>
        <p:spPr bwMode="auto">
          <a:xfrm>
            <a:off x="1177925" y="3304012"/>
            <a:ext cx="2695575" cy="1202510"/>
          </a:xfrm>
          <a:prstGeom prst="rect">
            <a:avLst/>
          </a:prstGeom>
          <a:noFill/>
          <a:ln w="19050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pl-PL" sz="1800" dirty="0" smtClean="0"/>
              <a:t>Kod transmisyjny AMI:</a:t>
            </a:r>
            <a:endParaRPr lang="pl-PL" sz="1800" dirty="0"/>
          </a:p>
          <a:p>
            <a:pPr algn="l">
              <a:buFontTx/>
              <a:buChar char="•"/>
            </a:pPr>
            <a:r>
              <a:rPr lang="pl-PL" sz="1800" dirty="0"/>
              <a:t> ‘0’ – </a:t>
            </a:r>
            <a:r>
              <a:rPr lang="pl-PL" sz="1800" dirty="0" smtClean="0"/>
              <a:t>poziom zerowy</a:t>
            </a:r>
            <a:endParaRPr lang="pl-PL" sz="1800" dirty="0"/>
          </a:p>
          <a:p>
            <a:pPr algn="l">
              <a:buFontTx/>
              <a:buChar char="•"/>
            </a:pPr>
            <a:r>
              <a:rPr lang="pl-PL" sz="1800" dirty="0"/>
              <a:t> ‘1’ – </a:t>
            </a:r>
            <a:r>
              <a:rPr lang="pl-PL" sz="1800" dirty="0" smtClean="0"/>
              <a:t>impulsy </a:t>
            </a:r>
            <a:r>
              <a:rPr lang="pl-PL" sz="1800" dirty="0">
                <a:sym typeface="Symbol" pitchFamily="18" charset="2"/>
              </a:rPr>
              <a:t>1</a:t>
            </a:r>
            <a:endParaRPr lang="pl-PL" sz="1800" dirty="0"/>
          </a:p>
          <a:p>
            <a:pPr algn="l">
              <a:buFontTx/>
              <a:buChar char="•"/>
            </a:pPr>
            <a:r>
              <a:rPr lang="pl-PL" sz="1800" dirty="0"/>
              <a:t> </a:t>
            </a:r>
            <a:r>
              <a:rPr lang="pl-PL" sz="1800" dirty="0" smtClean="0"/>
              <a:t>naprzemienny poziom ‘1’ </a:t>
            </a:r>
            <a:endParaRPr lang="pl-PL" sz="180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F664-CE75-4480-A8AE-22AAA6A583F9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1" y="4517207"/>
            <a:ext cx="2911138" cy="2296407"/>
          </a:xfrm>
          <a:prstGeom prst="rect">
            <a:avLst/>
          </a:prstGeom>
        </p:spPr>
      </p:pic>
      <p:sp>
        <p:nvSpPr>
          <p:cNvPr id="145" name="Text Box 189"/>
          <p:cNvSpPr txBox="1">
            <a:spLocks noChangeArrowheads="1"/>
          </p:cNvSpPr>
          <p:nvPr/>
        </p:nvSpPr>
        <p:spPr bwMode="auto">
          <a:xfrm>
            <a:off x="4154488" y="3319425"/>
            <a:ext cx="4760912" cy="1756508"/>
          </a:xfrm>
          <a:prstGeom prst="rect">
            <a:avLst/>
          </a:prstGeom>
          <a:noFill/>
          <a:ln w="19050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pl-PL" sz="1800" dirty="0" smtClean="0"/>
              <a:t>Kod transmisyjny HDB3:</a:t>
            </a:r>
            <a:br>
              <a:rPr lang="pl-PL" sz="1800" dirty="0" smtClean="0"/>
            </a:br>
            <a:r>
              <a:rPr lang="pl-PL" sz="1800" dirty="0" smtClean="0"/>
              <a:t>(High </a:t>
            </a:r>
            <a:r>
              <a:rPr lang="pl-PL" sz="1800" dirty="0" err="1" smtClean="0"/>
              <a:t>Density</a:t>
            </a:r>
            <a:r>
              <a:rPr lang="pl-PL" sz="1800" dirty="0" smtClean="0"/>
              <a:t> </a:t>
            </a:r>
            <a:r>
              <a:rPr lang="pl-PL" sz="1800" dirty="0" err="1" smtClean="0"/>
              <a:t>Bipolar</a:t>
            </a:r>
            <a:r>
              <a:rPr lang="pl-PL" sz="1800" dirty="0" smtClean="0"/>
              <a:t>)</a:t>
            </a:r>
          </a:p>
          <a:p>
            <a:pPr algn="l">
              <a:buFontTx/>
              <a:buChar char="•"/>
            </a:pPr>
            <a:r>
              <a:rPr lang="pl-PL" sz="1800" dirty="0" smtClean="0"/>
              <a:t> ciąg 4 zer jest zastępowany wstawką</a:t>
            </a:r>
            <a:br>
              <a:rPr lang="pl-PL" sz="1800" dirty="0" smtClean="0"/>
            </a:br>
            <a:r>
              <a:rPr lang="pl-PL" sz="1800" dirty="0" smtClean="0"/>
              <a:t>000V lub B00V (V = </a:t>
            </a:r>
            <a:r>
              <a:rPr lang="pl-PL" sz="1800" dirty="0" err="1" smtClean="0"/>
              <a:t>violation</a:t>
            </a:r>
            <a:r>
              <a:rPr lang="pl-PL" sz="1800" dirty="0" smtClean="0"/>
              <a:t>) </a:t>
            </a:r>
          </a:p>
          <a:p>
            <a:pPr algn="l">
              <a:buFontTx/>
              <a:buChar char="•"/>
            </a:pPr>
            <a:r>
              <a:rPr lang="pl-PL" sz="1800" dirty="0" smtClean="0"/>
              <a:t> wstawka jest wybierana tak, aby sąsiednie impulsy V miały przeciwną polaryzację</a:t>
            </a:r>
            <a:endParaRPr lang="pl-PL" sz="1800" dirty="0"/>
          </a:p>
        </p:txBody>
      </p:sp>
      <p:grpSp>
        <p:nvGrpSpPr>
          <p:cNvPr id="3" name="Grupa 2"/>
          <p:cNvGrpSpPr/>
          <p:nvPr/>
        </p:nvGrpSpPr>
        <p:grpSpPr>
          <a:xfrm>
            <a:off x="3734594" y="5317989"/>
            <a:ext cx="5199000" cy="1241307"/>
            <a:chOff x="3878696" y="5409349"/>
            <a:chExt cx="5199000" cy="1241307"/>
          </a:xfrm>
        </p:grpSpPr>
        <p:pic>
          <p:nvPicPr>
            <p:cNvPr id="120" name="Picture 22" descr="http://bridportcab.org/wp-content/uploads/2013/09/Work-in-Progres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27546" y="5867391"/>
              <a:ext cx="783265" cy="783265"/>
            </a:xfrm>
            <a:prstGeom prst="rect">
              <a:avLst/>
            </a:prstGeom>
            <a:noFill/>
          </p:spPr>
        </p:pic>
        <p:sp>
          <p:nvSpPr>
            <p:cNvPr id="121" name="Text Box 189"/>
            <p:cNvSpPr txBox="1">
              <a:spLocks noChangeArrowheads="1"/>
            </p:cNvSpPr>
            <p:nvPr/>
          </p:nvSpPr>
          <p:spPr bwMode="auto">
            <a:xfrm>
              <a:off x="3878696" y="5409349"/>
              <a:ext cx="5199000" cy="648512"/>
            </a:xfrm>
            <a:prstGeom prst="rect">
              <a:avLst/>
            </a:prstGeom>
            <a:noFill/>
            <a:ln w="19050">
              <a:solidFill>
                <a:srgbClr val="003300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pl-PL" sz="1800" dirty="0" smtClean="0"/>
                <a:t>Wyjaśnij graf kodu AMI i rozwiąż go dla </a:t>
              </a:r>
              <a:r>
                <a:rPr lang="pl-PL" sz="1800" i="1" dirty="0" smtClean="0"/>
                <a:t>p</a:t>
              </a:r>
              <a:r>
                <a:rPr lang="pl-PL" sz="1800" dirty="0" smtClean="0"/>
                <a:t> = 1/2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pl-PL" sz="1800" dirty="0" smtClean="0"/>
                <a:t>Przedstaw zasady detekcji kodu HDB3.</a:t>
              </a:r>
              <a:endParaRPr lang="pl-PL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971600" y="1133745"/>
            <a:ext cx="292532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kumimoji="1" lang="pl-PL" sz="2000" dirty="0" smtClean="0">
                <a:solidFill>
                  <a:schemeClr val="tx1"/>
                </a:solidFill>
                <a:latin typeface="Arial" pitchFamily="34" charset="0"/>
              </a:rPr>
              <a:t>Widmo gęstości mocy:</a:t>
            </a:r>
            <a:endParaRPr kumimoji="1" lang="pl-PL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263168" name="Object 0"/>
          <p:cNvGraphicFramePr>
            <a:graphicFrameLocks noChangeAspect="1"/>
          </p:cNvGraphicFramePr>
          <p:nvPr/>
        </p:nvGraphicFramePr>
        <p:xfrm>
          <a:off x="971600" y="1538790"/>
          <a:ext cx="56324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23" name="Równanie" r:id="rId3" imgW="3213000" imgH="609480" progId="Equation.3">
                  <p:embed/>
                </p:oleObj>
              </mc:Choice>
              <mc:Fallback>
                <p:oleObj name="Równanie" r:id="rId3" imgW="3213000" imgH="60948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538790"/>
                        <a:ext cx="5632450" cy="8096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grpSp>
        <p:nvGrpSpPr>
          <p:cNvPr id="224415" name="Group 159"/>
          <p:cNvGrpSpPr>
            <a:grpSpLocks/>
          </p:cNvGrpSpPr>
          <p:nvPr/>
        </p:nvGrpSpPr>
        <p:grpSpPr bwMode="auto">
          <a:xfrm>
            <a:off x="2231740" y="2528900"/>
            <a:ext cx="4848225" cy="2205038"/>
            <a:chOff x="1491" y="2784"/>
            <a:chExt cx="3054" cy="1389"/>
          </a:xfrm>
        </p:grpSpPr>
        <p:sp>
          <p:nvSpPr>
            <p:cNvPr id="224264" name="Freeform 8"/>
            <p:cNvSpPr>
              <a:spLocks/>
            </p:cNvSpPr>
            <p:nvPr/>
          </p:nvSpPr>
          <p:spPr bwMode="auto">
            <a:xfrm>
              <a:off x="1719" y="2784"/>
              <a:ext cx="28" cy="1286"/>
            </a:xfrm>
            <a:custGeom>
              <a:avLst/>
              <a:gdLst/>
              <a:ahLst/>
              <a:cxnLst>
                <a:cxn ang="0">
                  <a:pos x="0" y="4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70">
                  <a:moveTo>
                    <a:pt x="0" y="4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65" name="Freeform 9"/>
            <p:cNvSpPr>
              <a:spLocks/>
            </p:cNvSpPr>
            <p:nvPr/>
          </p:nvSpPr>
          <p:spPr bwMode="auto">
            <a:xfrm>
              <a:off x="1719" y="4070"/>
              <a:ext cx="282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5" y="0"/>
                </a:cxn>
                <a:cxn ang="0">
                  <a:pos x="595" y="0"/>
                </a:cxn>
              </a:cxnLst>
              <a:rect l="0" t="0" r="r" b="b"/>
              <a:pathLst>
                <a:path w="595">
                  <a:moveTo>
                    <a:pt x="0" y="0"/>
                  </a:moveTo>
                  <a:lnTo>
                    <a:pt x="595" y="0"/>
                  </a:lnTo>
                  <a:lnTo>
                    <a:pt x="595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66" name="Freeform 10"/>
            <p:cNvSpPr>
              <a:spLocks/>
            </p:cNvSpPr>
            <p:nvPr/>
          </p:nvSpPr>
          <p:spPr bwMode="auto">
            <a:xfrm>
              <a:off x="1719" y="3633"/>
              <a:ext cx="479" cy="28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4" y="0"/>
                </a:cxn>
                <a:cxn ang="0">
                  <a:pos x="38" y="4"/>
                </a:cxn>
                <a:cxn ang="0">
                  <a:pos x="53" y="9"/>
                </a:cxn>
                <a:cxn ang="0">
                  <a:pos x="67" y="14"/>
                </a:cxn>
                <a:cxn ang="0">
                  <a:pos x="81" y="23"/>
                </a:cxn>
                <a:cxn ang="0">
                  <a:pos x="96" y="28"/>
                </a:cxn>
                <a:cxn ang="0">
                  <a:pos x="110" y="38"/>
                </a:cxn>
                <a:cxn ang="0">
                  <a:pos x="124" y="52"/>
                </a:cxn>
                <a:cxn ang="0">
                  <a:pos x="138" y="62"/>
                </a:cxn>
                <a:cxn ang="0">
                  <a:pos x="153" y="76"/>
                </a:cxn>
                <a:cxn ang="0">
                  <a:pos x="167" y="90"/>
                </a:cxn>
                <a:cxn ang="0">
                  <a:pos x="186" y="109"/>
                </a:cxn>
                <a:cxn ang="0">
                  <a:pos x="196" y="119"/>
                </a:cxn>
                <a:cxn ang="0">
                  <a:pos x="205" y="133"/>
                </a:cxn>
                <a:cxn ang="0">
                  <a:pos x="219" y="152"/>
                </a:cxn>
                <a:cxn ang="0">
                  <a:pos x="234" y="166"/>
                </a:cxn>
                <a:cxn ang="0">
                  <a:pos x="243" y="181"/>
                </a:cxn>
                <a:cxn ang="0">
                  <a:pos x="253" y="195"/>
                </a:cxn>
                <a:cxn ang="0">
                  <a:pos x="262" y="209"/>
                </a:cxn>
                <a:cxn ang="0">
                  <a:pos x="272" y="224"/>
                </a:cxn>
                <a:cxn ang="0">
                  <a:pos x="281" y="233"/>
                </a:cxn>
                <a:cxn ang="0">
                  <a:pos x="291" y="247"/>
                </a:cxn>
                <a:cxn ang="0">
                  <a:pos x="300" y="262"/>
                </a:cxn>
                <a:cxn ang="0">
                  <a:pos x="310" y="276"/>
                </a:cxn>
                <a:cxn ang="0">
                  <a:pos x="315" y="290"/>
                </a:cxn>
                <a:cxn ang="0">
                  <a:pos x="324" y="300"/>
                </a:cxn>
                <a:cxn ang="0">
                  <a:pos x="334" y="314"/>
                </a:cxn>
                <a:cxn ang="0">
                  <a:pos x="343" y="328"/>
                </a:cxn>
                <a:cxn ang="0">
                  <a:pos x="353" y="343"/>
                </a:cxn>
                <a:cxn ang="0">
                  <a:pos x="362" y="357"/>
                </a:cxn>
                <a:cxn ang="0">
                  <a:pos x="372" y="371"/>
                </a:cxn>
                <a:cxn ang="0">
                  <a:pos x="381" y="385"/>
                </a:cxn>
                <a:cxn ang="0">
                  <a:pos x="391" y="400"/>
                </a:cxn>
                <a:cxn ang="0">
                  <a:pos x="400" y="414"/>
                </a:cxn>
                <a:cxn ang="0">
                  <a:pos x="410" y="433"/>
                </a:cxn>
                <a:cxn ang="0">
                  <a:pos x="419" y="447"/>
                </a:cxn>
                <a:cxn ang="0">
                  <a:pos x="429" y="462"/>
                </a:cxn>
                <a:cxn ang="0">
                  <a:pos x="439" y="476"/>
                </a:cxn>
                <a:cxn ang="0">
                  <a:pos x="448" y="490"/>
                </a:cxn>
                <a:cxn ang="0">
                  <a:pos x="458" y="504"/>
                </a:cxn>
                <a:cxn ang="0">
                  <a:pos x="472" y="524"/>
                </a:cxn>
              </a:cxnLst>
              <a:rect l="0" t="0" r="r" b="b"/>
              <a:pathLst>
                <a:path w="481" h="538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4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3" y="9"/>
                  </a:lnTo>
                  <a:lnTo>
                    <a:pt x="57" y="9"/>
                  </a:lnTo>
                  <a:lnTo>
                    <a:pt x="62" y="14"/>
                  </a:lnTo>
                  <a:lnTo>
                    <a:pt x="67" y="14"/>
                  </a:lnTo>
                  <a:lnTo>
                    <a:pt x="72" y="14"/>
                  </a:lnTo>
                  <a:lnTo>
                    <a:pt x="77" y="19"/>
                  </a:lnTo>
                  <a:lnTo>
                    <a:pt x="81" y="23"/>
                  </a:lnTo>
                  <a:lnTo>
                    <a:pt x="86" y="23"/>
                  </a:lnTo>
                  <a:lnTo>
                    <a:pt x="91" y="28"/>
                  </a:lnTo>
                  <a:lnTo>
                    <a:pt x="96" y="28"/>
                  </a:lnTo>
                  <a:lnTo>
                    <a:pt x="100" y="33"/>
                  </a:lnTo>
                  <a:lnTo>
                    <a:pt x="105" y="38"/>
                  </a:lnTo>
                  <a:lnTo>
                    <a:pt x="110" y="38"/>
                  </a:lnTo>
                  <a:lnTo>
                    <a:pt x="115" y="43"/>
                  </a:lnTo>
                  <a:lnTo>
                    <a:pt x="119" y="47"/>
                  </a:lnTo>
                  <a:lnTo>
                    <a:pt x="124" y="52"/>
                  </a:lnTo>
                  <a:lnTo>
                    <a:pt x="129" y="52"/>
                  </a:lnTo>
                  <a:lnTo>
                    <a:pt x="134" y="57"/>
                  </a:lnTo>
                  <a:lnTo>
                    <a:pt x="138" y="62"/>
                  </a:lnTo>
                  <a:lnTo>
                    <a:pt x="143" y="66"/>
                  </a:lnTo>
                  <a:lnTo>
                    <a:pt x="148" y="71"/>
                  </a:lnTo>
                  <a:lnTo>
                    <a:pt x="153" y="76"/>
                  </a:lnTo>
                  <a:lnTo>
                    <a:pt x="158" y="81"/>
                  </a:lnTo>
                  <a:lnTo>
                    <a:pt x="162" y="85"/>
                  </a:lnTo>
                  <a:lnTo>
                    <a:pt x="167" y="90"/>
                  </a:lnTo>
                  <a:lnTo>
                    <a:pt x="172" y="95"/>
                  </a:lnTo>
                  <a:lnTo>
                    <a:pt x="177" y="100"/>
                  </a:lnTo>
                  <a:lnTo>
                    <a:pt x="186" y="109"/>
                  </a:lnTo>
                  <a:lnTo>
                    <a:pt x="181" y="109"/>
                  </a:lnTo>
                  <a:lnTo>
                    <a:pt x="186" y="109"/>
                  </a:lnTo>
                  <a:lnTo>
                    <a:pt x="196" y="119"/>
                  </a:lnTo>
                  <a:lnTo>
                    <a:pt x="196" y="124"/>
                  </a:lnTo>
                  <a:lnTo>
                    <a:pt x="200" y="128"/>
                  </a:lnTo>
                  <a:lnTo>
                    <a:pt x="205" y="133"/>
                  </a:lnTo>
                  <a:lnTo>
                    <a:pt x="210" y="138"/>
                  </a:lnTo>
                  <a:lnTo>
                    <a:pt x="219" y="147"/>
                  </a:lnTo>
                  <a:lnTo>
                    <a:pt x="219" y="152"/>
                  </a:lnTo>
                  <a:lnTo>
                    <a:pt x="224" y="157"/>
                  </a:lnTo>
                  <a:lnTo>
                    <a:pt x="229" y="162"/>
                  </a:lnTo>
                  <a:lnTo>
                    <a:pt x="234" y="166"/>
                  </a:lnTo>
                  <a:lnTo>
                    <a:pt x="234" y="171"/>
                  </a:lnTo>
                  <a:lnTo>
                    <a:pt x="238" y="176"/>
                  </a:lnTo>
                  <a:lnTo>
                    <a:pt x="243" y="181"/>
                  </a:lnTo>
                  <a:lnTo>
                    <a:pt x="248" y="185"/>
                  </a:lnTo>
                  <a:lnTo>
                    <a:pt x="248" y="190"/>
                  </a:lnTo>
                  <a:lnTo>
                    <a:pt x="253" y="195"/>
                  </a:lnTo>
                  <a:lnTo>
                    <a:pt x="258" y="200"/>
                  </a:lnTo>
                  <a:lnTo>
                    <a:pt x="258" y="204"/>
                  </a:lnTo>
                  <a:lnTo>
                    <a:pt x="262" y="209"/>
                  </a:lnTo>
                  <a:lnTo>
                    <a:pt x="267" y="214"/>
                  </a:lnTo>
                  <a:lnTo>
                    <a:pt x="272" y="219"/>
                  </a:lnTo>
                  <a:lnTo>
                    <a:pt x="272" y="224"/>
                  </a:lnTo>
                  <a:lnTo>
                    <a:pt x="281" y="233"/>
                  </a:lnTo>
                  <a:lnTo>
                    <a:pt x="277" y="233"/>
                  </a:lnTo>
                  <a:lnTo>
                    <a:pt x="281" y="233"/>
                  </a:lnTo>
                  <a:lnTo>
                    <a:pt x="286" y="238"/>
                  </a:lnTo>
                  <a:lnTo>
                    <a:pt x="286" y="243"/>
                  </a:lnTo>
                  <a:lnTo>
                    <a:pt x="291" y="247"/>
                  </a:lnTo>
                  <a:lnTo>
                    <a:pt x="291" y="252"/>
                  </a:lnTo>
                  <a:lnTo>
                    <a:pt x="296" y="257"/>
                  </a:lnTo>
                  <a:lnTo>
                    <a:pt x="300" y="262"/>
                  </a:lnTo>
                  <a:lnTo>
                    <a:pt x="305" y="266"/>
                  </a:lnTo>
                  <a:lnTo>
                    <a:pt x="305" y="271"/>
                  </a:lnTo>
                  <a:lnTo>
                    <a:pt x="310" y="276"/>
                  </a:lnTo>
                  <a:lnTo>
                    <a:pt x="310" y="281"/>
                  </a:lnTo>
                  <a:lnTo>
                    <a:pt x="319" y="290"/>
                  </a:lnTo>
                  <a:lnTo>
                    <a:pt x="315" y="290"/>
                  </a:lnTo>
                  <a:lnTo>
                    <a:pt x="319" y="290"/>
                  </a:lnTo>
                  <a:lnTo>
                    <a:pt x="324" y="295"/>
                  </a:lnTo>
                  <a:lnTo>
                    <a:pt x="324" y="300"/>
                  </a:lnTo>
                  <a:lnTo>
                    <a:pt x="329" y="304"/>
                  </a:lnTo>
                  <a:lnTo>
                    <a:pt x="329" y="309"/>
                  </a:lnTo>
                  <a:lnTo>
                    <a:pt x="334" y="314"/>
                  </a:lnTo>
                  <a:lnTo>
                    <a:pt x="334" y="319"/>
                  </a:lnTo>
                  <a:lnTo>
                    <a:pt x="343" y="324"/>
                  </a:lnTo>
                  <a:lnTo>
                    <a:pt x="343" y="328"/>
                  </a:lnTo>
                  <a:lnTo>
                    <a:pt x="348" y="333"/>
                  </a:lnTo>
                  <a:lnTo>
                    <a:pt x="348" y="338"/>
                  </a:lnTo>
                  <a:lnTo>
                    <a:pt x="353" y="343"/>
                  </a:lnTo>
                  <a:lnTo>
                    <a:pt x="353" y="347"/>
                  </a:lnTo>
                  <a:lnTo>
                    <a:pt x="358" y="352"/>
                  </a:lnTo>
                  <a:lnTo>
                    <a:pt x="362" y="357"/>
                  </a:lnTo>
                  <a:lnTo>
                    <a:pt x="367" y="362"/>
                  </a:lnTo>
                  <a:lnTo>
                    <a:pt x="367" y="366"/>
                  </a:lnTo>
                  <a:lnTo>
                    <a:pt x="372" y="371"/>
                  </a:lnTo>
                  <a:lnTo>
                    <a:pt x="372" y="376"/>
                  </a:lnTo>
                  <a:lnTo>
                    <a:pt x="377" y="381"/>
                  </a:lnTo>
                  <a:lnTo>
                    <a:pt x="381" y="385"/>
                  </a:lnTo>
                  <a:lnTo>
                    <a:pt x="381" y="390"/>
                  </a:lnTo>
                  <a:lnTo>
                    <a:pt x="386" y="395"/>
                  </a:lnTo>
                  <a:lnTo>
                    <a:pt x="391" y="400"/>
                  </a:lnTo>
                  <a:lnTo>
                    <a:pt x="391" y="404"/>
                  </a:lnTo>
                  <a:lnTo>
                    <a:pt x="396" y="409"/>
                  </a:lnTo>
                  <a:lnTo>
                    <a:pt x="400" y="414"/>
                  </a:lnTo>
                  <a:lnTo>
                    <a:pt x="400" y="419"/>
                  </a:lnTo>
                  <a:lnTo>
                    <a:pt x="410" y="428"/>
                  </a:lnTo>
                  <a:lnTo>
                    <a:pt x="410" y="433"/>
                  </a:lnTo>
                  <a:lnTo>
                    <a:pt x="415" y="438"/>
                  </a:lnTo>
                  <a:lnTo>
                    <a:pt x="419" y="443"/>
                  </a:lnTo>
                  <a:lnTo>
                    <a:pt x="419" y="447"/>
                  </a:lnTo>
                  <a:lnTo>
                    <a:pt x="424" y="452"/>
                  </a:lnTo>
                  <a:lnTo>
                    <a:pt x="424" y="457"/>
                  </a:lnTo>
                  <a:lnTo>
                    <a:pt x="429" y="462"/>
                  </a:lnTo>
                  <a:lnTo>
                    <a:pt x="434" y="466"/>
                  </a:lnTo>
                  <a:lnTo>
                    <a:pt x="439" y="471"/>
                  </a:lnTo>
                  <a:lnTo>
                    <a:pt x="439" y="476"/>
                  </a:lnTo>
                  <a:lnTo>
                    <a:pt x="443" y="481"/>
                  </a:lnTo>
                  <a:lnTo>
                    <a:pt x="443" y="485"/>
                  </a:lnTo>
                  <a:lnTo>
                    <a:pt x="448" y="490"/>
                  </a:lnTo>
                  <a:lnTo>
                    <a:pt x="453" y="495"/>
                  </a:lnTo>
                  <a:lnTo>
                    <a:pt x="458" y="500"/>
                  </a:lnTo>
                  <a:lnTo>
                    <a:pt x="458" y="504"/>
                  </a:lnTo>
                  <a:lnTo>
                    <a:pt x="467" y="514"/>
                  </a:lnTo>
                  <a:lnTo>
                    <a:pt x="467" y="519"/>
                  </a:lnTo>
                  <a:lnTo>
                    <a:pt x="472" y="524"/>
                  </a:lnTo>
                  <a:lnTo>
                    <a:pt x="481" y="533"/>
                  </a:lnTo>
                  <a:lnTo>
                    <a:pt x="481" y="53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67" name="Freeform 11"/>
            <p:cNvSpPr>
              <a:spLocks/>
            </p:cNvSpPr>
            <p:nvPr/>
          </p:nvSpPr>
          <p:spPr bwMode="auto">
            <a:xfrm>
              <a:off x="2198" y="3922"/>
              <a:ext cx="584" cy="145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24" y="28"/>
                </a:cxn>
                <a:cxn ang="0">
                  <a:pos x="34" y="43"/>
                </a:cxn>
                <a:cxn ang="0">
                  <a:pos x="43" y="57"/>
                </a:cxn>
                <a:cxn ang="0">
                  <a:pos x="58" y="76"/>
                </a:cxn>
                <a:cxn ang="0">
                  <a:pos x="72" y="90"/>
                </a:cxn>
                <a:cxn ang="0">
                  <a:pos x="86" y="109"/>
                </a:cxn>
                <a:cxn ang="0">
                  <a:pos x="105" y="128"/>
                </a:cxn>
                <a:cxn ang="0">
                  <a:pos x="110" y="133"/>
                </a:cxn>
                <a:cxn ang="0">
                  <a:pos x="119" y="147"/>
                </a:cxn>
                <a:cxn ang="0">
                  <a:pos x="134" y="157"/>
                </a:cxn>
                <a:cxn ang="0">
                  <a:pos x="148" y="171"/>
                </a:cxn>
                <a:cxn ang="0">
                  <a:pos x="162" y="181"/>
                </a:cxn>
                <a:cxn ang="0">
                  <a:pos x="177" y="195"/>
                </a:cxn>
                <a:cxn ang="0">
                  <a:pos x="191" y="205"/>
                </a:cxn>
                <a:cxn ang="0">
                  <a:pos x="205" y="214"/>
                </a:cxn>
                <a:cxn ang="0">
                  <a:pos x="219" y="224"/>
                </a:cxn>
                <a:cxn ang="0">
                  <a:pos x="234" y="233"/>
                </a:cxn>
                <a:cxn ang="0">
                  <a:pos x="248" y="238"/>
                </a:cxn>
                <a:cxn ang="0">
                  <a:pos x="262" y="247"/>
                </a:cxn>
                <a:cxn ang="0">
                  <a:pos x="277" y="252"/>
                </a:cxn>
                <a:cxn ang="0">
                  <a:pos x="291" y="257"/>
                </a:cxn>
                <a:cxn ang="0">
                  <a:pos x="305" y="262"/>
                </a:cxn>
                <a:cxn ang="0">
                  <a:pos x="320" y="266"/>
                </a:cxn>
                <a:cxn ang="0">
                  <a:pos x="334" y="266"/>
                </a:cxn>
                <a:cxn ang="0">
                  <a:pos x="348" y="271"/>
                </a:cxn>
                <a:cxn ang="0">
                  <a:pos x="362" y="271"/>
                </a:cxn>
                <a:cxn ang="0">
                  <a:pos x="377" y="271"/>
                </a:cxn>
                <a:cxn ang="0">
                  <a:pos x="391" y="271"/>
                </a:cxn>
                <a:cxn ang="0">
                  <a:pos x="405" y="271"/>
                </a:cxn>
                <a:cxn ang="0">
                  <a:pos x="420" y="271"/>
                </a:cxn>
                <a:cxn ang="0">
                  <a:pos x="434" y="271"/>
                </a:cxn>
                <a:cxn ang="0">
                  <a:pos x="448" y="271"/>
                </a:cxn>
                <a:cxn ang="0">
                  <a:pos x="462" y="271"/>
                </a:cxn>
                <a:cxn ang="0">
                  <a:pos x="477" y="271"/>
                </a:cxn>
                <a:cxn ang="0">
                  <a:pos x="491" y="266"/>
                </a:cxn>
                <a:cxn ang="0">
                  <a:pos x="505" y="266"/>
                </a:cxn>
                <a:cxn ang="0">
                  <a:pos x="520" y="262"/>
                </a:cxn>
                <a:cxn ang="0">
                  <a:pos x="534" y="262"/>
                </a:cxn>
                <a:cxn ang="0">
                  <a:pos x="548" y="262"/>
                </a:cxn>
                <a:cxn ang="0">
                  <a:pos x="562" y="257"/>
                </a:cxn>
                <a:cxn ang="0">
                  <a:pos x="577" y="257"/>
                </a:cxn>
              </a:cxnLst>
              <a:rect l="0" t="0" r="r" b="b"/>
              <a:pathLst>
                <a:path w="586" h="271">
                  <a:moveTo>
                    <a:pt x="0" y="0"/>
                  </a:moveTo>
                  <a:lnTo>
                    <a:pt x="5" y="5"/>
                  </a:lnTo>
                  <a:lnTo>
                    <a:pt x="5" y="9"/>
                  </a:lnTo>
                  <a:lnTo>
                    <a:pt x="15" y="14"/>
                  </a:lnTo>
                  <a:lnTo>
                    <a:pt x="15" y="19"/>
                  </a:lnTo>
                  <a:lnTo>
                    <a:pt x="24" y="28"/>
                  </a:lnTo>
                  <a:lnTo>
                    <a:pt x="24" y="33"/>
                  </a:lnTo>
                  <a:lnTo>
                    <a:pt x="29" y="38"/>
                  </a:lnTo>
                  <a:lnTo>
                    <a:pt x="34" y="43"/>
                  </a:lnTo>
                  <a:lnTo>
                    <a:pt x="39" y="47"/>
                  </a:lnTo>
                  <a:lnTo>
                    <a:pt x="39" y="52"/>
                  </a:lnTo>
                  <a:lnTo>
                    <a:pt x="43" y="57"/>
                  </a:lnTo>
                  <a:lnTo>
                    <a:pt x="48" y="62"/>
                  </a:lnTo>
                  <a:lnTo>
                    <a:pt x="58" y="71"/>
                  </a:lnTo>
                  <a:lnTo>
                    <a:pt x="58" y="76"/>
                  </a:lnTo>
                  <a:lnTo>
                    <a:pt x="62" y="81"/>
                  </a:lnTo>
                  <a:lnTo>
                    <a:pt x="67" y="86"/>
                  </a:lnTo>
                  <a:lnTo>
                    <a:pt x="72" y="90"/>
                  </a:lnTo>
                  <a:lnTo>
                    <a:pt x="81" y="100"/>
                  </a:lnTo>
                  <a:lnTo>
                    <a:pt x="81" y="105"/>
                  </a:lnTo>
                  <a:lnTo>
                    <a:pt x="86" y="109"/>
                  </a:lnTo>
                  <a:lnTo>
                    <a:pt x="91" y="114"/>
                  </a:lnTo>
                  <a:lnTo>
                    <a:pt x="96" y="119"/>
                  </a:lnTo>
                  <a:lnTo>
                    <a:pt x="105" y="128"/>
                  </a:lnTo>
                  <a:lnTo>
                    <a:pt x="100" y="128"/>
                  </a:lnTo>
                  <a:lnTo>
                    <a:pt x="105" y="128"/>
                  </a:lnTo>
                  <a:lnTo>
                    <a:pt x="110" y="133"/>
                  </a:lnTo>
                  <a:lnTo>
                    <a:pt x="115" y="138"/>
                  </a:lnTo>
                  <a:lnTo>
                    <a:pt x="124" y="147"/>
                  </a:lnTo>
                  <a:lnTo>
                    <a:pt x="119" y="147"/>
                  </a:lnTo>
                  <a:lnTo>
                    <a:pt x="124" y="147"/>
                  </a:lnTo>
                  <a:lnTo>
                    <a:pt x="129" y="152"/>
                  </a:lnTo>
                  <a:lnTo>
                    <a:pt x="134" y="157"/>
                  </a:lnTo>
                  <a:lnTo>
                    <a:pt x="139" y="162"/>
                  </a:lnTo>
                  <a:lnTo>
                    <a:pt x="143" y="166"/>
                  </a:lnTo>
                  <a:lnTo>
                    <a:pt x="148" y="171"/>
                  </a:lnTo>
                  <a:lnTo>
                    <a:pt x="153" y="176"/>
                  </a:lnTo>
                  <a:lnTo>
                    <a:pt x="158" y="181"/>
                  </a:lnTo>
                  <a:lnTo>
                    <a:pt x="162" y="181"/>
                  </a:lnTo>
                  <a:lnTo>
                    <a:pt x="167" y="186"/>
                  </a:lnTo>
                  <a:lnTo>
                    <a:pt x="172" y="190"/>
                  </a:lnTo>
                  <a:lnTo>
                    <a:pt x="177" y="195"/>
                  </a:lnTo>
                  <a:lnTo>
                    <a:pt x="181" y="200"/>
                  </a:lnTo>
                  <a:lnTo>
                    <a:pt x="186" y="200"/>
                  </a:lnTo>
                  <a:lnTo>
                    <a:pt x="191" y="205"/>
                  </a:lnTo>
                  <a:lnTo>
                    <a:pt x="196" y="209"/>
                  </a:lnTo>
                  <a:lnTo>
                    <a:pt x="200" y="209"/>
                  </a:lnTo>
                  <a:lnTo>
                    <a:pt x="205" y="214"/>
                  </a:lnTo>
                  <a:lnTo>
                    <a:pt x="210" y="219"/>
                  </a:lnTo>
                  <a:lnTo>
                    <a:pt x="215" y="224"/>
                  </a:lnTo>
                  <a:lnTo>
                    <a:pt x="219" y="224"/>
                  </a:lnTo>
                  <a:lnTo>
                    <a:pt x="224" y="228"/>
                  </a:lnTo>
                  <a:lnTo>
                    <a:pt x="229" y="228"/>
                  </a:lnTo>
                  <a:lnTo>
                    <a:pt x="234" y="233"/>
                  </a:lnTo>
                  <a:lnTo>
                    <a:pt x="239" y="233"/>
                  </a:lnTo>
                  <a:lnTo>
                    <a:pt x="243" y="238"/>
                  </a:lnTo>
                  <a:lnTo>
                    <a:pt x="248" y="238"/>
                  </a:lnTo>
                  <a:lnTo>
                    <a:pt x="253" y="243"/>
                  </a:lnTo>
                  <a:lnTo>
                    <a:pt x="258" y="243"/>
                  </a:lnTo>
                  <a:lnTo>
                    <a:pt x="262" y="247"/>
                  </a:lnTo>
                  <a:lnTo>
                    <a:pt x="267" y="247"/>
                  </a:lnTo>
                  <a:lnTo>
                    <a:pt x="272" y="252"/>
                  </a:lnTo>
                  <a:lnTo>
                    <a:pt x="277" y="252"/>
                  </a:lnTo>
                  <a:lnTo>
                    <a:pt x="281" y="252"/>
                  </a:lnTo>
                  <a:lnTo>
                    <a:pt x="286" y="257"/>
                  </a:lnTo>
                  <a:lnTo>
                    <a:pt x="291" y="257"/>
                  </a:lnTo>
                  <a:lnTo>
                    <a:pt x="296" y="257"/>
                  </a:lnTo>
                  <a:lnTo>
                    <a:pt x="300" y="262"/>
                  </a:lnTo>
                  <a:lnTo>
                    <a:pt x="305" y="262"/>
                  </a:lnTo>
                  <a:lnTo>
                    <a:pt x="310" y="262"/>
                  </a:lnTo>
                  <a:lnTo>
                    <a:pt x="315" y="262"/>
                  </a:lnTo>
                  <a:lnTo>
                    <a:pt x="320" y="266"/>
                  </a:lnTo>
                  <a:lnTo>
                    <a:pt x="324" y="266"/>
                  </a:lnTo>
                  <a:lnTo>
                    <a:pt x="329" y="266"/>
                  </a:lnTo>
                  <a:lnTo>
                    <a:pt x="334" y="266"/>
                  </a:lnTo>
                  <a:lnTo>
                    <a:pt x="339" y="266"/>
                  </a:lnTo>
                  <a:lnTo>
                    <a:pt x="343" y="271"/>
                  </a:lnTo>
                  <a:lnTo>
                    <a:pt x="348" y="271"/>
                  </a:lnTo>
                  <a:lnTo>
                    <a:pt x="353" y="271"/>
                  </a:lnTo>
                  <a:lnTo>
                    <a:pt x="358" y="271"/>
                  </a:lnTo>
                  <a:lnTo>
                    <a:pt x="362" y="271"/>
                  </a:lnTo>
                  <a:lnTo>
                    <a:pt x="367" y="271"/>
                  </a:lnTo>
                  <a:lnTo>
                    <a:pt x="372" y="271"/>
                  </a:lnTo>
                  <a:lnTo>
                    <a:pt x="377" y="271"/>
                  </a:lnTo>
                  <a:lnTo>
                    <a:pt x="381" y="271"/>
                  </a:lnTo>
                  <a:lnTo>
                    <a:pt x="386" y="271"/>
                  </a:lnTo>
                  <a:lnTo>
                    <a:pt x="391" y="271"/>
                  </a:lnTo>
                  <a:lnTo>
                    <a:pt x="396" y="271"/>
                  </a:lnTo>
                  <a:lnTo>
                    <a:pt x="400" y="271"/>
                  </a:lnTo>
                  <a:lnTo>
                    <a:pt x="405" y="271"/>
                  </a:lnTo>
                  <a:lnTo>
                    <a:pt x="410" y="271"/>
                  </a:lnTo>
                  <a:lnTo>
                    <a:pt x="415" y="271"/>
                  </a:lnTo>
                  <a:lnTo>
                    <a:pt x="420" y="271"/>
                  </a:lnTo>
                  <a:lnTo>
                    <a:pt x="424" y="271"/>
                  </a:lnTo>
                  <a:lnTo>
                    <a:pt x="429" y="271"/>
                  </a:lnTo>
                  <a:lnTo>
                    <a:pt x="434" y="271"/>
                  </a:lnTo>
                  <a:lnTo>
                    <a:pt x="439" y="271"/>
                  </a:lnTo>
                  <a:lnTo>
                    <a:pt x="443" y="271"/>
                  </a:lnTo>
                  <a:lnTo>
                    <a:pt x="448" y="271"/>
                  </a:lnTo>
                  <a:lnTo>
                    <a:pt x="453" y="271"/>
                  </a:lnTo>
                  <a:lnTo>
                    <a:pt x="458" y="271"/>
                  </a:lnTo>
                  <a:lnTo>
                    <a:pt x="462" y="271"/>
                  </a:lnTo>
                  <a:lnTo>
                    <a:pt x="467" y="271"/>
                  </a:lnTo>
                  <a:lnTo>
                    <a:pt x="472" y="271"/>
                  </a:lnTo>
                  <a:lnTo>
                    <a:pt x="477" y="271"/>
                  </a:lnTo>
                  <a:lnTo>
                    <a:pt x="481" y="266"/>
                  </a:lnTo>
                  <a:lnTo>
                    <a:pt x="486" y="266"/>
                  </a:lnTo>
                  <a:lnTo>
                    <a:pt x="491" y="266"/>
                  </a:lnTo>
                  <a:lnTo>
                    <a:pt x="496" y="266"/>
                  </a:lnTo>
                  <a:lnTo>
                    <a:pt x="501" y="266"/>
                  </a:lnTo>
                  <a:lnTo>
                    <a:pt x="505" y="266"/>
                  </a:lnTo>
                  <a:lnTo>
                    <a:pt x="510" y="266"/>
                  </a:lnTo>
                  <a:lnTo>
                    <a:pt x="515" y="266"/>
                  </a:lnTo>
                  <a:lnTo>
                    <a:pt x="520" y="262"/>
                  </a:lnTo>
                  <a:lnTo>
                    <a:pt x="524" y="262"/>
                  </a:lnTo>
                  <a:lnTo>
                    <a:pt x="529" y="262"/>
                  </a:lnTo>
                  <a:lnTo>
                    <a:pt x="534" y="262"/>
                  </a:lnTo>
                  <a:lnTo>
                    <a:pt x="539" y="262"/>
                  </a:lnTo>
                  <a:lnTo>
                    <a:pt x="543" y="262"/>
                  </a:lnTo>
                  <a:lnTo>
                    <a:pt x="548" y="262"/>
                  </a:lnTo>
                  <a:lnTo>
                    <a:pt x="553" y="257"/>
                  </a:lnTo>
                  <a:lnTo>
                    <a:pt x="558" y="257"/>
                  </a:lnTo>
                  <a:lnTo>
                    <a:pt x="562" y="257"/>
                  </a:lnTo>
                  <a:lnTo>
                    <a:pt x="567" y="257"/>
                  </a:lnTo>
                  <a:lnTo>
                    <a:pt x="572" y="257"/>
                  </a:lnTo>
                  <a:lnTo>
                    <a:pt x="577" y="257"/>
                  </a:lnTo>
                  <a:lnTo>
                    <a:pt x="581" y="252"/>
                  </a:lnTo>
                  <a:lnTo>
                    <a:pt x="586" y="252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68" name="Freeform 12"/>
            <p:cNvSpPr>
              <a:spLocks/>
            </p:cNvSpPr>
            <p:nvPr/>
          </p:nvSpPr>
          <p:spPr bwMode="auto">
            <a:xfrm>
              <a:off x="2782" y="4047"/>
              <a:ext cx="604" cy="20"/>
            </a:xfrm>
            <a:custGeom>
              <a:avLst/>
              <a:gdLst/>
              <a:ahLst/>
              <a:cxnLst>
                <a:cxn ang="0">
                  <a:pos x="10" y="19"/>
                </a:cxn>
                <a:cxn ang="0">
                  <a:pos x="24" y="19"/>
                </a:cxn>
                <a:cxn ang="0">
                  <a:pos x="38" y="14"/>
                </a:cxn>
                <a:cxn ang="0">
                  <a:pos x="53" y="14"/>
                </a:cxn>
                <a:cxn ang="0">
                  <a:pos x="67" y="10"/>
                </a:cxn>
                <a:cxn ang="0">
                  <a:pos x="81" y="10"/>
                </a:cxn>
                <a:cxn ang="0">
                  <a:pos x="96" y="10"/>
                </a:cxn>
                <a:cxn ang="0">
                  <a:pos x="110" y="5"/>
                </a:cxn>
                <a:cxn ang="0">
                  <a:pos x="124" y="5"/>
                </a:cxn>
                <a:cxn ang="0">
                  <a:pos x="138" y="5"/>
                </a:cxn>
                <a:cxn ang="0">
                  <a:pos x="153" y="5"/>
                </a:cxn>
                <a:cxn ang="0">
                  <a:pos x="167" y="5"/>
                </a:cxn>
                <a:cxn ang="0">
                  <a:pos x="181" y="0"/>
                </a:cxn>
                <a:cxn ang="0">
                  <a:pos x="196" y="0"/>
                </a:cxn>
                <a:cxn ang="0">
                  <a:pos x="210" y="0"/>
                </a:cxn>
                <a:cxn ang="0">
                  <a:pos x="224" y="0"/>
                </a:cxn>
                <a:cxn ang="0">
                  <a:pos x="238" y="5"/>
                </a:cxn>
                <a:cxn ang="0">
                  <a:pos x="253" y="5"/>
                </a:cxn>
                <a:cxn ang="0">
                  <a:pos x="267" y="5"/>
                </a:cxn>
                <a:cxn ang="0">
                  <a:pos x="281" y="5"/>
                </a:cxn>
                <a:cxn ang="0">
                  <a:pos x="296" y="5"/>
                </a:cxn>
                <a:cxn ang="0">
                  <a:pos x="310" y="5"/>
                </a:cxn>
                <a:cxn ang="0">
                  <a:pos x="324" y="10"/>
                </a:cxn>
                <a:cxn ang="0">
                  <a:pos x="338" y="10"/>
                </a:cxn>
                <a:cxn ang="0">
                  <a:pos x="353" y="10"/>
                </a:cxn>
                <a:cxn ang="0">
                  <a:pos x="367" y="14"/>
                </a:cxn>
                <a:cxn ang="0">
                  <a:pos x="381" y="14"/>
                </a:cxn>
                <a:cxn ang="0">
                  <a:pos x="396" y="14"/>
                </a:cxn>
                <a:cxn ang="0">
                  <a:pos x="410" y="19"/>
                </a:cxn>
                <a:cxn ang="0">
                  <a:pos x="424" y="19"/>
                </a:cxn>
                <a:cxn ang="0">
                  <a:pos x="438" y="19"/>
                </a:cxn>
                <a:cxn ang="0">
                  <a:pos x="453" y="24"/>
                </a:cxn>
                <a:cxn ang="0">
                  <a:pos x="467" y="24"/>
                </a:cxn>
                <a:cxn ang="0">
                  <a:pos x="481" y="29"/>
                </a:cxn>
                <a:cxn ang="0">
                  <a:pos x="496" y="29"/>
                </a:cxn>
                <a:cxn ang="0">
                  <a:pos x="510" y="29"/>
                </a:cxn>
                <a:cxn ang="0">
                  <a:pos x="524" y="29"/>
                </a:cxn>
                <a:cxn ang="0">
                  <a:pos x="538" y="33"/>
                </a:cxn>
                <a:cxn ang="0">
                  <a:pos x="553" y="33"/>
                </a:cxn>
                <a:cxn ang="0">
                  <a:pos x="567" y="33"/>
                </a:cxn>
                <a:cxn ang="0">
                  <a:pos x="581" y="38"/>
                </a:cxn>
                <a:cxn ang="0">
                  <a:pos x="596" y="38"/>
                </a:cxn>
              </a:cxnLst>
              <a:rect l="0" t="0" r="r" b="b"/>
              <a:pathLst>
                <a:path w="605" h="38">
                  <a:moveTo>
                    <a:pt x="0" y="19"/>
                  </a:moveTo>
                  <a:lnTo>
                    <a:pt x="5" y="19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24" y="19"/>
                  </a:lnTo>
                  <a:lnTo>
                    <a:pt x="29" y="14"/>
                  </a:lnTo>
                  <a:lnTo>
                    <a:pt x="34" y="14"/>
                  </a:lnTo>
                  <a:lnTo>
                    <a:pt x="38" y="14"/>
                  </a:lnTo>
                  <a:lnTo>
                    <a:pt x="43" y="14"/>
                  </a:lnTo>
                  <a:lnTo>
                    <a:pt x="48" y="14"/>
                  </a:lnTo>
                  <a:lnTo>
                    <a:pt x="53" y="14"/>
                  </a:lnTo>
                  <a:lnTo>
                    <a:pt x="57" y="14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6" y="10"/>
                  </a:lnTo>
                  <a:lnTo>
                    <a:pt x="81" y="10"/>
                  </a:lnTo>
                  <a:lnTo>
                    <a:pt x="86" y="10"/>
                  </a:lnTo>
                  <a:lnTo>
                    <a:pt x="91" y="10"/>
                  </a:lnTo>
                  <a:lnTo>
                    <a:pt x="96" y="10"/>
                  </a:lnTo>
                  <a:lnTo>
                    <a:pt x="100" y="5"/>
                  </a:lnTo>
                  <a:lnTo>
                    <a:pt x="105" y="5"/>
                  </a:lnTo>
                  <a:lnTo>
                    <a:pt x="110" y="5"/>
                  </a:lnTo>
                  <a:lnTo>
                    <a:pt x="115" y="5"/>
                  </a:lnTo>
                  <a:lnTo>
                    <a:pt x="119" y="5"/>
                  </a:lnTo>
                  <a:lnTo>
                    <a:pt x="124" y="5"/>
                  </a:lnTo>
                  <a:lnTo>
                    <a:pt x="129" y="5"/>
                  </a:lnTo>
                  <a:lnTo>
                    <a:pt x="134" y="5"/>
                  </a:lnTo>
                  <a:lnTo>
                    <a:pt x="138" y="5"/>
                  </a:lnTo>
                  <a:lnTo>
                    <a:pt x="143" y="5"/>
                  </a:lnTo>
                  <a:lnTo>
                    <a:pt x="148" y="5"/>
                  </a:lnTo>
                  <a:lnTo>
                    <a:pt x="153" y="5"/>
                  </a:lnTo>
                  <a:lnTo>
                    <a:pt x="157" y="5"/>
                  </a:lnTo>
                  <a:lnTo>
                    <a:pt x="162" y="5"/>
                  </a:lnTo>
                  <a:lnTo>
                    <a:pt x="167" y="5"/>
                  </a:lnTo>
                  <a:lnTo>
                    <a:pt x="172" y="5"/>
                  </a:lnTo>
                  <a:lnTo>
                    <a:pt x="176" y="5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4" y="0"/>
                  </a:lnTo>
                  <a:lnTo>
                    <a:pt x="229" y="0"/>
                  </a:lnTo>
                  <a:lnTo>
                    <a:pt x="234" y="5"/>
                  </a:lnTo>
                  <a:lnTo>
                    <a:pt x="238" y="5"/>
                  </a:lnTo>
                  <a:lnTo>
                    <a:pt x="243" y="5"/>
                  </a:lnTo>
                  <a:lnTo>
                    <a:pt x="248" y="5"/>
                  </a:lnTo>
                  <a:lnTo>
                    <a:pt x="253" y="5"/>
                  </a:lnTo>
                  <a:lnTo>
                    <a:pt x="257" y="5"/>
                  </a:lnTo>
                  <a:lnTo>
                    <a:pt x="262" y="5"/>
                  </a:lnTo>
                  <a:lnTo>
                    <a:pt x="267" y="5"/>
                  </a:lnTo>
                  <a:lnTo>
                    <a:pt x="272" y="5"/>
                  </a:lnTo>
                  <a:lnTo>
                    <a:pt x="277" y="5"/>
                  </a:lnTo>
                  <a:lnTo>
                    <a:pt x="281" y="5"/>
                  </a:lnTo>
                  <a:lnTo>
                    <a:pt x="286" y="5"/>
                  </a:lnTo>
                  <a:lnTo>
                    <a:pt x="291" y="5"/>
                  </a:lnTo>
                  <a:lnTo>
                    <a:pt x="296" y="5"/>
                  </a:lnTo>
                  <a:lnTo>
                    <a:pt x="300" y="5"/>
                  </a:lnTo>
                  <a:lnTo>
                    <a:pt x="305" y="5"/>
                  </a:lnTo>
                  <a:lnTo>
                    <a:pt x="310" y="5"/>
                  </a:lnTo>
                  <a:lnTo>
                    <a:pt x="315" y="10"/>
                  </a:lnTo>
                  <a:lnTo>
                    <a:pt x="319" y="10"/>
                  </a:lnTo>
                  <a:lnTo>
                    <a:pt x="324" y="10"/>
                  </a:lnTo>
                  <a:lnTo>
                    <a:pt x="329" y="10"/>
                  </a:lnTo>
                  <a:lnTo>
                    <a:pt x="334" y="10"/>
                  </a:lnTo>
                  <a:lnTo>
                    <a:pt x="338" y="10"/>
                  </a:lnTo>
                  <a:lnTo>
                    <a:pt x="343" y="10"/>
                  </a:lnTo>
                  <a:lnTo>
                    <a:pt x="348" y="10"/>
                  </a:lnTo>
                  <a:lnTo>
                    <a:pt x="353" y="10"/>
                  </a:lnTo>
                  <a:lnTo>
                    <a:pt x="357" y="10"/>
                  </a:lnTo>
                  <a:lnTo>
                    <a:pt x="362" y="14"/>
                  </a:lnTo>
                  <a:lnTo>
                    <a:pt x="367" y="14"/>
                  </a:lnTo>
                  <a:lnTo>
                    <a:pt x="372" y="14"/>
                  </a:lnTo>
                  <a:lnTo>
                    <a:pt x="377" y="14"/>
                  </a:lnTo>
                  <a:lnTo>
                    <a:pt x="381" y="14"/>
                  </a:lnTo>
                  <a:lnTo>
                    <a:pt x="386" y="14"/>
                  </a:lnTo>
                  <a:lnTo>
                    <a:pt x="391" y="14"/>
                  </a:lnTo>
                  <a:lnTo>
                    <a:pt x="396" y="14"/>
                  </a:lnTo>
                  <a:lnTo>
                    <a:pt x="400" y="14"/>
                  </a:lnTo>
                  <a:lnTo>
                    <a:pt x="405" y="19"/>
                  </a:lnTo>
                  <a:lnTo>
                    <a:pt x="410" y="19"/>
                  </a:lnTo>
                  <a:lnTo>
                    <a:pt x="415" y="19"/>
                  </a:lnTo>
                  <a:lnTo>
                    <a:pt x="419" y="19"/>
                  </a:lnTo>
                  <a:lnTo>
                    <a:pt x="424" y="19"/>
                  </a:lnTo>
                  <a:lnTo>
                    <a:pt x="429" y="19"/>
                  </a:lnTo>
                  <a:lnTo>
                    <a:pt x="434" y="19"/>
                  </a:lnTo>
                  <a:lnTo>
                    <a:pt x="438" y="19"/>
                  </a:lnTo>
                  <a:lnTo>
                    <a:pt x="443" y="24"/>
                  </a:lnTo>
                  <a:lnTo>
                    <a:pt x="448" y="24"/>
                  </a:lnTo>
                  <a:lnTo>
                    <a:pt x="453" y="24"/>
                  </a:lnTo>
                  <a:lnTo>
                    <a:pt x="458" y="24"/>
                  </a:lnTo>
                  <a:lnTo>
                    <a:pt x="462" y="24"/>
                  </a:lnTo>
                  <a:lnTo>
                    <a:pt x="467" y="24"/>
                  </a:lnTo>
                  <a:lnTo>
                    <a:pt x="472" y="24"/>
                  </a:lnTo>
                  <a:lnTo>
                    <a:pt x="477" y="24"/>
                  </a:lnTo>
                  <a:lnTo>
                    <a:pt x="481" y="29"/>
                  </a:lnTo>
                  <a:lnTo>
                    <a:pt x="486" y="29"/>
                  </a:lnTo>
                  <a:lnTo>
                    <a:pt x="491" y="29"/>
                  </a:lnTo>
                  <a:lnTo>
                    <a:pt x="496" y="29"/>
                  </a:lnTo>
                  <a:lnTo>
                    <a:pt x="500" y="29"/>
                  </a:lnTo>
                  <a:lnTo>
                    <a:pt x="505" y="29"/>
                  </a:lnTo>
                  <a:lnTo>
                    <a:pt x="510" y="29"/>
                  </a:lnTo>
                  <a:lnTo>
                    <a:pt x="515" y="29"/>
                  </a:lnTo>
                  <a:lnTo>
                    <a:pt x="519" y="29"/>
                  </a:lnTo>
                  <a:lnTo>
                    <a:pt x="524" y="29"/>
                  </a:lnTo>
                  <a:lnTo>
                    <a:pt x="529" y="33"/>
                  </a:lnTo>
                  <a:lnTo>
                    <a:pt x="534" y="33"/>
                  </a:lnTo>
                  <a:lnTo>
                    <a:pt x="538" y="33"/>
                  </a:lnTo>
                  <a:lnTo>
                    <a:pt x="543" y="33"/>
                  </a:lnTo>
                  <a:lnTo>
                    <a:pt x="548" y="33"/>
                  </a:lnTo>
                  <a:lnTo>
                    <a:pt x="553" y="33"/>
                  </a:lnTo>
                  <a:lnTo>
                    <a:pt x="558" y="33"/>
                  </a:lnTo>
                  <a:lnTo>
                    <a:pt x="562" y="33"/>
                  </a:lnTo>
                  <a:lnTo>
                    <a:pt x="567" y="33"/>
                  </a:lnTo>
                  <a:lnTo>
                    <a:pt x="572" y="33"/>
                  </a:lnTo>
                  <a:lnTo>
                    <a:pt x="577" y="33"/>
                  </a:lnTo>
                  <a:lnTo>
                    <a:pt x="581" y="38"/>
                  </a:lnTo>
                  <a:lnTo>
                    <a:pt x="586" y="38"/>
                  </a:lnTo>
                  <a:lnTo>
                    <a:pt x="591" y="38"/>
                  </a:lnTo>
                  <a:lnTo>
                    <a:pt x="596" y="38"/>
                  </a:lnTo>
                  <a:lnTo>
                    <a:pt x="600" y="38"/>
                  </a:lnTo>
                  <a:lnTo>
                    <a:pt x="605" y="38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69" name="Freeform 13"/>
            <p:cNvSpPr>
              <a:spLocks/>
            </p:cNvSpPr>
            <p:nvPr/>
          </p:nvSpPr>
          <p:spPr bwMode="auto">
            <a:xfrm>
              <a:off x="3386" y="4062"/>
              <a:ext cx="603" cy="5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24" y="9"/>
                </a:cxn>
                <a:cxn ang="0">
                  <a:pos x="38" y="9"/>
                </a:cxn>
                <a:cxn ang="0">
                  <a:pos x="53" y="9"/>
                </a:cxn>
                <a:cxn ang="0">
                  <a:pos x="67" y="9"/>
                </a:cxn>
                <a:cxn ang="0">
                  <a:pos x="81" y="9"/>
                </a:cxn>
                <a:cxn ang="0">
                  <a:pos x="95" y="9"/>
                </a:cxn>
                <a:cxn ang="0">
                  <a:pos x="110" y="9"/>
                </a:cxn>
                <a:cxn ang="0">
                  <a:pos x="124" y="9"/>
                </a:cxn>
                <a:cxn ang="0">
                  <a:pos x="138" y="9"/>
                </a:cxn>
                <a:cxn ang="0">
                  <a:pos x="153" y="9"/>
                </a:cxn>
                <a:cxn ang="0">
                  <a:pos x="167" y="9"/>
                </a:cxn>
                <a:cxn ang="0">
                  <a:pos x="181" y="9"/>
                </a:cxn>
                <a:cxn ang="0">
                  <a:pos x="195" y="9"/>
                </a:cxn>
                <a:cxn ang="0">
                  <a:pos x="210" y="9"/>
                </a:cxn>
                <a:cxn ang="0">
                  <a:pos x="224" y="9"/>
                </a:cxn>
                <a:cxn ang="0">
                  <a:pos x="238" y="9"/>
                </a:cxn>
                <a:cxn ang="0">
                  <a:pos x="253" y="9"/>
                </a:cxn>
                <a:cxn ang="0">
                  <a:pos x="267" y="4"/>
                </a:cxn>
                <a:cxn ang="0">
                  <a:pos x="281" y="4"/>
                </a:cxn>
                <a:cxn ang="0">
                  <a:pos x="295" y="4"/>
                </a:cxn>
                <a:cxn ang="0">
                  <a:pos x="310" y="4"/>
                </a:cxn>
                <a:cxn ang="0">
                  <a:pos x="324" y="4"/>
                </a:cxn>
                <a:cxn ang="0">
                  <a:pos x="338" y="4"/>
                </a:cxn>
                <a:cxn ang="0">
                  <a:pos x="353" y="4"/>
                </a:cxn>
                <a:cxn ang="0">
                  <a:pos x="367" y="0"/>
                </a:cxn>
                <a:cxn ang="0">
                  <a:pos x="381" y="0"/>
                </a:cxn>
                <a:cxn ang="0">
                  <a:pos x="395" y="0"/>
                </a:cxn>
                <a:cxn ang="0">
                  <a:pos x="410" y="0"/>
                </a:cxn>
                <a:cxn ang="0">
                  <a:pos x="424" y="0"/>
                </a:cxn>
                <a:cxn ang="0">
                  <a:pos x="438" y="0"/>
                </a:cxn>
                <a:cxn ang="0">
                  <a:pos x="453" y="0"/>
                </a:cxn>
                <a:cxn ang="0">
                  <a:pos x="467" y="0"/>
                </a:cxn>
                <a:cxn ang="0">
                  <a:pos x="481" y="0"/>
                </a:cxn>
                <a:cxn ang="0">
                  <a:pos x="496" y="0"/>
                </a:cxn>
                <a:cxn ang="0">
                  <a:pos x="510" y="0"/>
                </a:cxn>
                <a:cxn ang="0">
                  <a:pos x="524" y="0"/>
                </a:cxn>
                <a:cxn ang="0">
                  <a:pos x="538" y="0"/>
                </a:cxn>
                <a:cxn ang="0">
                  <a:pos x="553" y="0"/>
                </a:cxn>
                <a:cxn ang="0">
                  <a:pos x="567" y="0"/>
                </a:cxn>
                <a:cxn ang="0">
                  <a:pos x="581" y="0"/>
                </a:cxn>
                <a:cxn ang="0">
                  <a:pos x="596" y="0"/>
                </a:cxn>
              </a:cxnLst>
              <a:rect l="0" t="0" r="r" b="b"/>
              <a:pathLst>
                <a:path w="605" h="9">
                  <a:moveTo>
                    <a:pt x="0" y="9"/>
                  </a:moveTo>
                  <a:lnTo>
                    <a:pt x="5" y="9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29" y="9"/>
                  </a:lnTo>
                  <a:lnTo>
                    <a:pt x="33" y="9"/>
                  </a:lnTo>
                  <a:lnTo>
                    <a:pt x="38" y="9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53" y="9"/>
                  </a:lnTo>
                  <a:lnTo>
                    <a:pt x="57" y="9"/>
                  </a:lnTo>
                  <a:lnTo>
                    <a:pt x="62" y="9"/>
                  </a:lnTo>
                  <a:lnTo>
                    <a:pt x="67" y="9"/>
                  </a:lnTo>
                  <a:lnTo>
                    <a:pt x="72" y="9"/>
                  </a:lnTo>
                  <a:lnTo>
                    <a:pt x="76" y="9"/>
                  </a:lnTo>
                  <a:lnTo>
                    <a:pt x="81" y="9"/>
                  </a:lnTo>
                  <a:lnTo>
                    <a:pt x="86" y="9"/>
                  </a:lnTo>
                  <a:lnTo>
                    <a:pt x="91" y="9"/>
                  </a:lnTo>
                  <a:lnTo>
                    <a:pt x="95" y="9"/>
                  </a:lnTo>
                  <a:lnTo>
                    <a:pt x="100" y="9"/>
                  </a:lnTo>
                  <a:lnTo>
                    <a:pt x="105" y="9"/>
                  </a:lnTo>
                  <a:lnTo>
                    <a:pt x="110" y="9"/>
                  </a:lnTo>
                  <a:lnTo>
                    <a:pt x="114" y="9"/>
                  </a:lnTo>
                  <a:lnTo>
                    <a:pt x="119" y="9"/>
                  </a:lnTo>
                  <a:lnTo>
                    <a:pt x="124" y="9"/>
                  </a:lnTo>
                  <a:lnTo>
                    <a:pt x="129" y="9"/>
                  </a:lnTo>
                  <a:lnTo>
                    <a:pt x="134" y="9"/>
                  </a:lnTo>
                  <a:lnTo>
                    <a:pt x="138" y="9"/>
                  </a:lnTo>
                  <a:lnTo>
                    <a:pt x="143" y="9"/>
                  </a:lnTo>
                  <a:lnTo>
                    <a:pt x="148" y="9"/>
                  </a:lnTo>
                  <a:lnTo>
                    <a:pt x="153" y="9"/>
                  </a:lnTo>
                  <a:lnTo>
                    <a:pt x="157" y="9"/>
                  </a:lnTo>
                  <a:lnTo>
                    <a:pt x="162" y="9"/>
                  </a:lnTo>
                  <a:lnTo>
                    <a:pt x="167" y="9"/>
                  </a:lnTo>
                  <a:lnTo>
                    <a:pt x="172" y="9"/>
                  </a:lnTo>
                  <a:lnTo>
                    <a:pt x="176" y="9"/>
                  </a:lnTo>
                  <a:lnTo>
                    <a:pt x="181" y="9"/>
                  </a:lnTo>
                  <a:lnTo>
                    <a:pt x="186" y="9"/>
                  </a:lnTo>
                  <a:lnTo>
                    <a:pt x="191" y="9"/>
                  </a:lnTo>
                  <a:lnTo>
                    <a:pt x="195" y="9"/>
                  </a:lnTo>
                  <a:lnTo>
                    <a:pt x="200" y="9"/>
                  </a:lnTo>
                  <a:lnTo>
                    <a:pt x="205" y="9"/>
                  </a:lnTo>
                  <a:lnTo>
                    <a:pt x="210" y="9"/>
                  </a:lnTo>
                  <a:lnTo>
                    <a:pt x="214" y="9"/>
                  </a:lnTo>
                  <a:lnTo>
                    <a:pt x="219" y="9"/>
                  </a:lnTo>
                  <a:lnTo>
                    <a:pt x="224" y="9"/>
                  </a:lnTo>
                  <a:lnTo>
                    <a:pt x="229" y="9"/>
                  </a:lnTo>
                  <a:lnTo>
                    <a:pt x="234" y="9"/>
                  </a:lnTo>
                  <a:lnTo>
                    <a:pt x="238" y="9"/>
                  </a:lnTo>
                  <a:lnTo>
                    <a:pt x="243" y="9"/>
                  </a:lnTo>
                  <a:lnTo>
                    <a:pt x="248" y="9"/>
                  </a:lnTo>
                  <a:lnTo>
                    <a:pt x="253" y="9"/>
                  </a:lnTo>
                  <a:lnTo>
                    <a:pt x="257" y="9"/>
                  </a:lnTo>
                  <a:lnTo>
                    <a:pt x="262" y="9"/>
                  </a:lnTo>
                  <a:lnTo>
                    <a:pt x="267" y="4"/>
                  </a:lnTo>
                  <a:lnTo>
                    <a:pt x="272" y="4"/>
                  </a:lnTo>
                  <a:lnTo>
                    <a:pt x="276" y="4"/>
                  </a:lnTo>
                  <a:lnTo>
                    <a:pt x="281" y="4"/>
                  </a:lnTo>
                  <a:lnTo>
                    <a:pt x="286" y="4"/>
                  </a:lnTo>
                  <a:lnTo>
                    <a:pt x="291" y="4"/>
                  </a:lnTo>
                  <a:lnTo>
                    <a:pt x="295" y="4"/>
                  </a:lnTo>
                  <a:lnTo>
                    <a:pt x="300" y="4"/>
                  </a:lnTo>
                  <a:lnTo>
                    <a:pt x="305" y="4"/>
                  </a:lnTo>
                  <a:lnTo>
                    <a:pt x="310" y="4"/>
                  </a:lnTo>
                  <a:lnTo>
                    <a:pt x="315" y="4"/>
                  </a:lnTo>
                  <a:lnTo>
                    <a:pt x="319" y="4"/>
                  </a:lnTo>
                  <a:lnTo>
                    <a:pt x="324" y="4"/>
                  </a:lnTo>
                  <a:lnTo>
                    <a:pt x="329" y="4"/>
                  </a:lnTo>
                  <a:lnTo>
                    <a:pt x="334" y="4"/>
                  </a:lnTo>
                  <a:lnTo>
                    <a:pt x="338" y="4"/>
                  </a:lnTo>
                  <a:lnTo>
                    <a:pt x="343" y="4"/>
                  </a:lnTo>
                  <a:lnTo>
                    <a:pt x="348" y="4"/>
                  </a:lnTo>
                  <a:lnTo>
                    <a:pt x="353" y="4"/>
                  </a:lnTo>
                  <a:lnTo>
                    <a:pt x="357" y="4"/>
                  </a:lnTo>
                  <a:lnTo>
                    <a:pt x="362" y="0"/>
                  </a:lnTo>
                  <a:lnTo>
                    <a:pt x="367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1" y="0"/>
                  </a:lnTo>
                  <a:lnTo>
                    <a:pt x="386" y="0"/>
                  </a:lnTo>
                  <a:lnTo>
                    <a:pt x="391" y="0"/>
                  </a:lnTo>
                  <a:lnTo>
                    <a:pt x="395" y="0"/>
                  </a:lnTo>
                  <a:lnTo>
                    <a:pt x="400" y="0"/>
                  </a:lnTo>
                  <a:lnTo>
                    <a:pt x="405" y="0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19" y="0"/>
                  </a:lnTo>
                  <a:lnTo>
                    <a:pt x="424" y="0"/>
                  </a:lnTo>
                  <a:lnTo>
                    <a:pt x="429" y="0"/>
                  </a:lnTo>
                  <a:lnTo>
                    <a:pt x="434" y="0"/>
                  </a:lnTo>
                  <a:lnTo>
                    <a:pt x="438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2" y="0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6" y="0"/>
                  </a:lnTo>
                  <a:lnTo>
                    <a:pt x="481" y="0"/>
                  </a:lnTo>
                  <a:lnTo>
                    <a:pt x="486" y="0"/>
                  </a:lnTo>
                  <a:lnTo>
                    <a:pt x="491" y="0"/>
                  </a:lnTo>
                  <a:lnTo>
                    <a:pt x="496" y="0"/>
                  </a:lnTo>
                  <a:lnTo>
                    <a:pt x="500" y="0"/>
                  </a:lnTo>
                  <a:lnTo>
                    <a:pt x="505" y="0"/>
                  </a:lnTo>
                  <a:lnTo>
                    <a:pt x="510" y="0"/>
                  </a:lnTo>
                  <a:lnTo>
                    <a:pt x="515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29" y="0"/>
                  </a:lnTo>
                  <a:lnTo>
                    <a:pt x="534" y="0"/>
                  </a:lnTo>
                  <a:lnTo>
                    <a:pt x="538" y="0"/>
                  </a:lnTo>
                  <a:lnTo>
                    <a:pt x="543" y="0"/>
                  </a:lnTo>
                  <a:lnTo>
                    <a:pt x="548" y="0"/>
                  </a:lnTo>
                  <a:lnTo>
                    <a:pt x="553" y="0"/>
                  </a:lnTo>
                  <a:lnTo>
                    <a:pt x="557" y="0"/>
                  </a:lnTo>
                  <a:lnTo>
                    <a:pt x="562" y="0"/>
                  </a:lnTo>
                  <a:lnTo>
                    <a:pt x="567" y="0"/>
                  </a:lnTo>
                  <a:lnTo>
                    <a:pt x="572" y="0"/>
                  </a:lnTo>
                  <a:lnTo>
                    <a:pt x="576" y="0"/>
                  </a:lnTo>
                  <a:lnTo>
                    <a:pt x="581" y="0"/>
                  </a:lnTo>
                  <a:lnTo>
                    <a:pt x="586" y="0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600" y="0"/>
                  </a:lnTo>
                  <a:lnTo>
                    <a:pt x="605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0" name="Freeform 14"/>
            <p:cNvSpPr>
              <a:spLocks/>
            </p:cNvSpPr>
            <p:nvPr/>
          </p:nvSpPr>
          <p:spPr bwMode="auto">
            <a:xfrm>
              <a:off x="3989" y="4062"/>
              <a:ext cx="442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0"/>
                </a:cxn>
                <a:cxn ang="0">
                  <a:pos x="24" y="0"/>
                </a:cxn>
                <a:cxn ang="0">
                  <a:pos x="33" y="0"/>
                </a:cxn>
                <a:cxn ang="0">
                  <a:pos x="43" y="0"/>
                </a:cxn>
                <a:cxn ang="0">
                  <a:pos x="52" y="0"/>
                </a:cxn>
                <a:cxn ang="0">
                  <a:pos x="62" y="0"/>
                </a:cxn>
                <a:cxn ang="0">
                  <a:pos x="72" y="0"/>
                </a:cxn>
                <a:cxn ang="0">
                  <a:pos x="81" y="4"/>
                </a:cxn>
                <a:cxn ang="0">
                  <a:pos x="91" y="4"/>
                </a:cxn>
                <a:cxn ang="0">
                  <a:pos x="100" y="4"/>
                </a:cxn>
                <a:cxn ang="0">
                  <a:pos x="110" y="4"/>
                </a:cxn>
                <a:cxn ang="0">
                  <a:pos x="119" y="4"/>
                </a:cxn>
                <a:cxn ang="0">
                  <a:pos x="129" y="4"/>
                </a:cxn>
                <a:cxn ang="0">
                  <a:pos x="138" y="4"/>
                </a:cxn>
                <a:cxn ang="0">
                  <a:pos x="148" y="4"/>
                </a:cxn>
                <a:cxn ang="0">
                  <a:pos x="157" y="4"/>
                </a:cxn>
                <a:cxn ang="0">
                  <a:pos x="167" y="4"/>
                </a:cxn>
                <a:cxn ang="0">
                  <a:pos x="176" y="4"/>
                </a:cxn>
                <a:cxn ang="0">
                  <a:pos x="186" y="4"/>
                </a:cxn>
                <a:cxn ang="0">
                  <a:pos x="195" y="9"/>
                </a:cxn>
                <a:cxn ang="0">
                  <a:pos x="205" y="9"/>
                </a:cxn>
                <a:cxn ang="0">
                  <a:pos x="214" y="9"/>
                </a:cxn>
                <a:cxn ang="0">
                  <a:pos x="224" y="9"/>
                </a:cxn>
                <a:cxn ang="0">
                  <a:pos x="233" y="9"/>
                </a:cxn>
                <a:cxn ang="0">
                  <a:pos x="243" y="9"/>
                </a:cxn>
                <a:cxn ang="0">
                  <a:pos x="252" y="9"/>
                </a:cxn>
                <a:cxn ang="0">
                  <a:pos x="262" y="9"/>
                </a:cxn>
                <a:cxn ang="0">
                  <a:pos x="272" y="9"/>
                </a:cxn>
                <a:cxn ang="0">
                  <a:pos x="281" y="9"/>
                </a:cxn>
                <a:cxn ang="0">
                  <a:pos x="291" y="9"/>
                </a:cxn>
                <a:cxn ang="0">
                  <a:pos x="300" y="9"/>
                </a:cxn>
                <a:cxn ang="0">
                  <a:pos x="310" y="9"/>
                </a:cxn>
                <a:cxn ang="0">
                  <a:pos x="319" y="9"/>
                </a:cxn>
                <a:cxn ang="0">
                  <a:pos x="329" y="9"/>
                </a:cxn>
                <a:cxn ang="0">
                  <a:pos x="338" y="9"/>
                </a:cxn>
                <a:cxn ang="0">
                  <a:pos x="348" y="9"/>
                </a:cxn>
                <a:cxn ang="0">
                  <a:pos x="357" y="9"/>
                </a:cxn>
                <a:cxn ang="0">
                  <a:pos x="367" y="9"/>
                </a:cxn>
                <a:cxn ang="0">
                  <a:pos x="376" y="9"/>
                </a:cxn>
                <a:cxn ang="0">
                  <a:pos x="386" y="9"/>
                </a:cxn>
                <a:cxn ang="0">
                  <a:pos x="395" y="9"/>
                </a:cxn>
                <a:cxn ang="0">
                  <a:pos x="405" y="9"/>
                </a:cxn>
                <a:cxn ang="0">
                  <a:pos x="414" y="9"/>
                </a:cxn>
                <a:cxn ang="0">
                  <a:pos x="424" y="9"/>
                </a:cxn>
                <a:cxn ang="0">
                  <a:pos x="433" y="9"/>
                </a:cxn>
                <a:cxn ang="0">
                  <a:pos x="443" y="9"/>
                </a:cxn>
              </a:cxnLst>
              <a:rect l="0" t="0" r="r" b="b"/>
              <a:pathLst>
                <a:path w="443" h="9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6" y="4"/>
                  </a:lnTo>
                  <a:lnTo>
                    <a:pt x="81" y="4"/>
                  </a:lnTo>
                  <a:lnTo>
                    <a:pt x="86" y="4"/>
                  </a:lnTo>
                  <a:lnTo>
                    <a:pt x="91" y="4"/>
                  </a:lnTo>
                  <a:lnTo>
                    <a:pt x="95" y="4"/>
                  </a:lnTo>
                  <a:lnTo>
                    <a:pt x="100" y="4"/>
                  </a:lnTo>
                  <a:lnTo>
                    <a:pt x="105" y="4"/>
                  </a:lnTo>
                  <a:lnTo>
                    <a:pt x="110" y="4"/>
                  </a:lnTo>
                  <a:lnTo>
                    <a:pt x="114" y="4"/>
                  </a:lnTo>
                  <a:lnTo>
                    <a:pt x="119" y="4"/>
                  </a:lnTo>
                  <a:lnTo>
                    <a:pt x="124" y="4"/>
                  </a:lnTo>
                  <a:lnTo>
                    <a:pt x="129" y="4"/>
                  </a:lnTo>
                  <a:lnTo>
                    <a:pt x="133" y="4"/>
                  </a:lnTo>
                  <a:lnTo>
                    <a:pt x="138" y="4"/>
                  </a:lnTo>
                  <a:lnTo>
                    <a:pt x="143" y="4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7" y="4"/>
                  </a:lnTo>
                  <a:lnTo>
                    <a:pt x="162" y="4"/>
                  </a:lnTo>
                  <a:lnTo>
                    <a:pt x="167" y="4"/>
                  </a:lnTo>
                  <a:lnTo>
                    <a:pt x="172" y="4"/>
                  </a:lnTo>
                  <a:lnTo>
                    <a:pt x="176" y="4"/>
                  </a:lnTo>
                  <a:lnTo>
                    <a:pt x="181" y="4"/>
                  </a:lnTo>
                  <a:lnTo>
                    <a:pt x="186" y="4"/>
                  </a:lnTo>
                  <a:lnTo>
                    <a:pt x="191" y="9"/>
                  </a:lnTo>
                  <a:lnTo>
                    <a:pt x="195" y="9"/>
                  </a:lnTo>
                  <a:lnTo>
                    <a:pt x="200" y="9"/>
                  </a:lnTo>
                  <a:lnTo>
                    <a:pt x="205" y="9"/>
                  </a:lnTo>
                  <a:lnTo>
                    <a:pt x="210" y="9"/>
                  </a:lnTo>
                  <a:lnTo>
                    <a:pt x="214" y="9"/>
                  </a:lnTo>
                  <a:lnTo>
                    <a:pt x="219" y="9"/>
                  </a:lnTo>
                  <a:lnTo>
                    <a:pt x="224" y="9"/>
                  </a:lnTo>
                  <a:lnTo>
                    <a:pt x="229" y="9"/>
                  </a:lnTo>
                  <a:lnTo>
                    <a:pt x="233" y="9"/>
                  </a:lnTo>
                  <a:lnTo>
                    <a:pt x="238" y="9"/>
                  </a:lnTo>
                  <a:lnTo>
                    <a:pt x="243" y="9"/>
                  </a:lnTo>
                  <a:lnTo>
                    <a:pt x="248" y="9"/>
                  </a:lnTo>
                  <a:lnTo>
                    <a:pt x="252" y="9"/>
                  </a:lnTo>
                  <a:lnTo>
                    <a:pt x="257" y="9"/>
                  </a:lnTo>
                  <a:lnTo>
                    <a:pt x="262" y="9"/>
                  </a:lnTo>
                  <a:lnTo>
                    <a:pt x="267" y="9"/>
                  </a:lnTo>
                  <a:lnTo>
                    <a:pt x="272" y="9"/>
                  </a:lnTo>
                  <a:lnTo>
                    <a:pt x="276" y="9"/>
                  </a:lnTo>
                  <a:lnTo>
                    <a:pt x="281" y="9"/>
                  </a:lnTo>
                  <a:lnTo>
                    <a:pt x="286" y="9"/>
                  </a:lnTo>
                  <a:lnTo>
                    <a:pt x="291" y="9"/>
                  </a:lnTo>
                  <a:lnTo>
                    <a:pt x="295" y="9"/>
                  </a:lnTo>
                  <a:lnTo>
                    <a:pt x="300" y="9"/>
                  </a:lnTo>
                  <a:lnTo>
                    <a:pt x="305" y="9"/>
                  </a:lnTo>
                  <a:lnTo>
                    <a:pt x="310" y="9"/>
                  </a:lnTo>
                  <a:lnTo>
                    <a:pt x="314" y="9"/>
                  </a:lnTo>
                  <a:lnTo>
                    <a:pt x="319" y="9"/>
                  </a:lnTo>
                  <a:lnTo>
                    <a:pt x="324" y="9"/>
                  </a:lnTo>
                  <a:lnTo>
                    <a:pt x="329" y="9"/>
                  </a:lnTo>
                  <a:lnTo>
                    <a:pt x="333" y="9"/>
                  </a:lnTo>
                  <a:lnTo>
                    <a:pt x="338" y="9"/>
                  </a:lnTo>
                  <a:lnTo>
                    <a:pt x="343" y="9"/>
                  </a:lnTo>
                  <a:lnTo>
                    <a:pt x="348" y="9"/>
                  </a:lnTo>
                  <a:lnTo>
                    <a:pt x="353" y="9"/>
                  </a:lnTo>
                  <a:lnTo>
                    <a:pt x="357" y="9"/>
                  </a:lnTo>
                  <a:lnTo>
                    <a:pt x="362" y="9"/>
                  </a:lnTo>
                  <a:lnTo>
                    <a:pt x="367" y="9"/>
                  </a:lnTo>
                  <a:lnTo>
                    <a:pt x="372" y="9"/>
                  </a:lnTo>
                  <a:lnTo>
                    <a:pt x="376" y="9"/>
                  </a:lnTo>
                  <a:lnTo>
                    <a:pt x="381" y="9"/>
                  </a:lnTo>
                  <a:lnTo>
                    <a:pt x="386" y="9"/>
                  </a:lnTo>
                  <a:lnTo>
                    <a:pt x="391" y="9"/>
                  </a:lnTo>
                  <a:lnTo>
                    <a:pt x="395" y="9"/>
                  </a:lnTo>
                  <a:lnTo>
                    <a:pt x="400" y="9"/>
                  </a:lnTo>
                  <a:lnTo>
                    <a:pt x="405" y="9"/>
                  </a:lnTo>
                  <a:lnTo>
                    <a:pt x="410" y="9"/>
                  </a:lnTo>
                  <a:lnTo>
                    <a:pt x="414" y="9"/>
                  </a:lnTo>
                  <a:lnTo>
                    <a:pt x="419" y="9"/>
                  </a:lnTo>
                  <a:lnTo>
                    <a:pt x="424" y="9"/>
                  </a:lnTo>
                  <a:lnTo>
                    <a:pt x="429" y="9"/>
                  </a:lnTo>
                  <a:lnTo>
                    <a:pt x="433" y="9"/>
                  </a:lnTo>
                  <a:lnTo>
                    <a:pt x="438" y="9"/>
                  </a:lnTo>
                  <a:lnTo>
                    <a:pt x="443" y="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1" name="Freeform 15"/>
            <p:cNvSpPr>
              <a:spLocks/>
            </p:cNvSpPr>
            <p:nvPr/>
          </p:nvSpPr>
          <p:spPr bwMode="auto">
            <a:xfrm>
              <a:off x="1719" y="3842"/>
              <a:ext cx="603" cy="225"/>
            </a:xfrm>
            <a:custGeom>
              <a:avLst/>
              <a:gdLst/>
              <a:ahLst/>
              <a:cxnLst>
                <a:cxn ang="0">
                  <a:pos x="10" y="419"/>
                </a:cxn>
                <a:cxn ang="0">
                  <a:pos x="24" y="419"/>
                </a:cxn>
                <a:cxn ang="0">
                  <a:pos x="38" y="419"/>
                </a:cxn>
                <a:cxn ang="0">
                  <a:pos x="53" y="414"/>
                </a:cxn>
                <a:cxn ang="0">
                  <a:pos x="67" y="410"/>
                </a:cxn>
                <a:cxn ang="0">
                  <a:pos x="81" y="405"/>
                </a:cxn>
                <a:cxn ang="0">
                  <a:pos x="96" y="395"/>
                </a:cxn>
                <a:cxn ang="0">
                  <a:pos x="110" y="391"/>
                </a:cxn>
                <a:cxn ang="0">
                  <a:pos x="124" y="381"/>
                </a:cxn>
                <a:cxn ang="0">
                  <a:pos x="138" y="372"/>
                </a:cxn>
                <a:cxn ang="0">
                  <a:pos x="153" y="362"/>
                </a:cxn>
                <a:cxn ang="0">
                  <a:pos x="167" y="353"/>
                </a:cxn>
                <a:cxn ang="0">
                  <a:pos x="181" y="343"/>
                </a:cxn>
                <a:cxn ang="0">
                  <a:pos x="196" y="329"/>
                </a:cxn>
                <a:cxn ang="0">
                  <a:pos x="210" y="319"/>
                </a:cxn>
                <a:cxn ang="0">
                  <a:pos x="224" y="305"/>
                </a:cxn>
                <a:cxn ang="0">
                  <a:pos x="238" y="291"/>
                </a:cxn>
                <a:cxn ang="0">
                  <a:pos x="253" y="276"/>
                </a:cxn>
                <a:cxn ang="0">
                  <a:pos x="267" y="262"/>
                </a:cxn>
                <a:cxn ang="0">
                  <a:pos x="281" y="248"/>
                </a:cxn>
                <a:cxn ang="0">
                  <a:pos x="296" y="234"/>
                </a:cxn>
                <a:cxn ang="0">
                  <a:pos x="310" y="219"/>
                </a:cxn>
                <a:cxn ang="0">
                  <a:pos x="324" y="205"/>
                </a:cxn>
                <a:cxn ang="0">
                  <a:pos x="339" y="191"/>
                </a:cxn>
                <a:cxn ang="0">
                  <a:pos x="353" y="176"/>
                </a:cxn>
                <a:cxn ang="0">
                  <a:pos x="367" y="162"/>
                </a:cxn>
                <a:cxn ang="0">
                  <a:pos x="381" y="148"/>
                </a:cxn>
                <a:cxn ang="0">
                  <a:pos x="396" y="134"/>
                </a:cxn>
                <a:cxn ang="0">
                  <a:pos x="410" y="119"/>
                </a:cxn>
                <a:cxn ang="0">
                  <a:pos x="424" y="105"/>
                </a:cxn>
                <a:cxn ang="0">
                  <a:pos x="439" y="95"/>
                </a:cxn>
                <a:cxn ang="0">
                  <a:pos x="453" y="86"/>
                </a:cxn>
                <a:cxn ang="0">
                  <a:pos x="467" y="72"/>
                </a:cxn>
                <a:cxn ang="0">
                  <a:pos x="481" y="62"/>
                </a:cxn>
                <a:cxn ang="0">
                  <a:pos x="496" y="53"/>
                </a:cxn>
                <a:cxn ang="0">
                  <a:pos x="510" y="43"/>
                </a:cxn>
                <a:cxn ang="0">
                  <a:pos x="524" y="34"/>
                </a:cxn>
                <a:cxn ang="0">
                  <a:pos x="539" y="24"/>
                </a:cxn>
                <a:cxn ang="0">
                  <a:pos x="553" y="19"/>
                </a:cxn>
                <a:cxn ang="0">
                  <a:pos x="567" y="14"/>
                </a:cxn>
                <a:cxn ang="0">
                  <a:pos x="581" y="5"/>
                </a:cxn>
                <a:cxn ang="0">
                  <a:pos x="596" y="5"/>
                </a:cxn>
              </a:cxnLst>
              <a:rect l="0" t="0" r="r" b="b"/>
              <a:pathLst>
                <a:path w="605" h="419">
                  <a:moveTo>
                    <a:pt x="0" y="419"/>
                  </a:moveTo>
                  <a:lnTo>
                    <a:pt x="5" y="419"/>
                  </a:lnTo>
                  <a:lnTo>
                    <a:pt x="10" y="419"/>
                  </a:lnTo>
                  <a:lnTo>
                    <a:pt x="15" y="419"/>
                  </a:lnTo>
                  <a:lnTo>
                    <a:pt x="19" y="419"/>
                  </a:lnTo>
                  <a:lnTo>
                    <a:pt x="24" y="419"/>
                  </a:lnTo>
                  <a:lnTo>
                    <a:pt x="29" y="419"/>
                  </a:lnTo>
                  <a:lnTo>
                    <a:pt x="34" y="419"/>
                  </a:lnTo>
                  <a:lnTo>
                    <a:pt x="38" y="419"/>
                  </a:lnTo>
                  <a:lnTo>
                    <a:pt x="43" y="414"/>
                  </a:lnTo>
                  <a:lnTo>
                    <a:pt x="48" y="414"/>
                  </a:lnTo>
                  <a:lnTo>
                    <a:pt x="53" y="414"/>
                  </a:lnTo>
                  <a:lnTo>
                    <a:pt x="57" y="414"/>
                  </a:lnTo>
                  <a:lnTo>
                    <a:pt x="62" y="410"/>
                  </a:lnTo>
                  <a:lnTo>
                    <a:pt x="67" y="410"/>
                  </a:lnTo>
                  <a:lnTo>
                    <a:pt x="72" y="410"/>
                  </a:lnTo>
                  <a:lnTo>
                    <a:pt x="77" y="405"/>
                  </a:lnTo>
                  <a:lnTo>
                    <a:pt x="81" y="405"/>
                  </a:lnTo>
                  <a:lnTo>
                    <a:pt x="86" y="400"/>
                  </a:lnTo>
                  <a:lnTo>
                    <a:pt x="91" y="400"/>
                  </a:lnTo>
                  <a:lnTo>
                    <a:pt x="96" y="395"/>
                  </a:lnTo>
                  <a:lnTo>
                    <a:pt x="100" y="395"/>
                  </a:lnTo>
                  <a:lnTo>
                    <a:pt x="105" y="391"/>
                  </a:lnTo>
                  <a:lnTo>
                    <a:pt x="110" y="391"/>
                  </a:lnTo>
                  <a:lnTo>
                    <a:pt x="115" y="386"/>
                  </a:lnTo>
                  <a:lnTo>
                    <a:pt x="119" y="386"/>
                  </a:lnTo>
                  <a:lnTo>
                    <a:pt x="124" y="381"/>
                  </a:lnTo>
                  <a:lnTo>
                    <a:pt x="129" y="381"/>
                  </a:lnTo>
                  <a:lnTo>
                    <a:pt x="134" y="376"/>
                  </a:lnTo>
                  <a:lnTo>
                    <a:pt x="138" y="372"/>
                  </a:lnTo>
                  <a:lnTo>
                    <a:pt x="143" y="372"/>
                  </a:lnTo>
                  <a:lnTo>
                    <a:pt x="148" y="367"/>
                  </a:lnTo>
                  <a:lnTo>
                    <a:pt x="153" y="362"/>
                  </a:lnTo>
                  <a:lnTo>
                    <a:pt x="158" y="357"/>
                  </a:lnTo>
                  <a:lnTo>
                    <a:pt x="162" y="357"/>
                  </a:lnTo>
                  <a:lnTo>
                    <a:pt x="167" y="353"/>
                  </a:lnTo>
                  <a:lnTo>
                    <a:pt x="172" y="348"/>
                  </a:lnTo>
                  <a:lnTo>
                    <a:pt x="177" y="343"/>
                  </a:lnTo>
                  <a:lnTo>
                    <a:pt x="181" y="343"/>
                  </a:lnTo>
                  <a:lnTo>
                    <a:pt x="186" y="338"/>
                  </a:lnTo>
                  <a:lnTo>
                    <a:pt x="191" y="334"/>
                  </a:lnTo>
                  <a:lnTo>
                    <a:pt x="196" y="329"/>
                  </a:lnTo>
                  <a:lnTo>
                    <a:pt x="200" y="324"/>
                  </a:lnTo>
                  <a:lnTo>
                    <a:pt x="205" y="324"/>
                  </a:lnTo>
                  <a:lnTo>
                    <a:pt x="210" y="319"/>
                  </a:lnTo>
                  <a:lnTo>
                    <a:pt x="215" y="314"/>
                  </a:lnTo>
                  <a:lnTo>
                    <a:pt x="219" y="310"/>
                  </a:lnTo>
                  <a:lnTo>
                    <a:pt x="224" y="305"/>
                  </a:lnTo>
                  <a:lnTo>
                    <a:pt x="229" y="300"/>
                  </a:lnTo>
                  <a:lnTo>
                    <a:pt x="234" y="295"/>
                  </a:lnTo>
                  <a:lnTo>
                    <a:pt x="238" y="291"/>
                  </a:lnTo>
                  <a:lnTo>
                    <a:pt x="243" y="286"/>
                  </a:lnTo>
                  <a:lnTo>
                    <a:pt x="248" y="281"/>
                  </a:lnTo>
                  <a:lnTo>
                    <a:pt x="253" y="276"/>
                  </a:lnTo>
                  <a:lnTo>
                    <a:pt x="258" y="272"/>
                  </a:lnTo>
                  <a:lnTo>
                    <a:pt x="262" y="267"/>
                  </a:lnTo>
                  <a:lnTo>
                    <a:pt x="267" y="262"/>
                  </a:lnTo>
                  <a:lnTo>
                    <a:pt x="272" y="257"/>
                  </a:lnTo>
                  <a:lnTo>
                    <a:pt x="277" y="253"/>
                  </a:lnTo>
                  <a:lnTo>
                    <a:pt x="281" y="248"/>
                  </a:lnTo>
                  <a:lnTo>
                    <a:pt x="286" y="243"/>
                  </a:lnTo>
                  <a:lnTo>
                    <a:pt x="291" y="238"/>
                  </a:lnTo>
                  <a:lnTo>
                    <a:pt x="296" y="234"/>
                  </a:lnTo>
                  <a:lnTo>
                    <a:pt x="300" y="229"/>
                  </a:lnTo>
                  <a:lnTo>
                    <a:pt x="305" y="224"/>
                  </a:lnTo>
                  <a:lnTo>
                    <a:pt x="310" y="219"/>
                  </a:lnTo>
                  <a:lnTo>
                    <a:pt x="315" y="214"/>
                  </a:lnTo>
                  <a:lnTo>
                    <a:pt x="319" y="210"/>
                  </a:lnTo>
                  <a:lnTo>
                    <a:pt x="324" y="205"/>
                  </a:lnTo>
                  <a:lnTo>
                    <a:pt x="329" y="200"/>
                  </a:lnTo>
                  <a:lnTo>
                    <a:pt x="334" y="195"/>
                  </a:lnTo>
                  <a:lnTo>
                    <a:pt x="339" y="191"/>
                  </a:lnTo>
                  <a:lnTo>
                    <a:pt x="343" y="186"/>
                  </a:lnTo>
                  <a:lnTo>
                    <a:pt x="348" y="181"/>
                  </a:lnTo>
                  <a:lnTo>
                    <a:pt x="353" y="176"/>
                  </a:lnTo>
                  <a:lnTo>
                    <a:pt x="358" y="172"/>
                  </a:lnTo>
                  <a:lnTo>
                    <a:pt x="362" y="167"/>
                  </a:lnTo>
                  <a:lnTo>
                    <a:pt x="367" y="162"/>
                  </a:lnTo>
                  <a:lnTo>
                    <a:pt x="372" y="157"/>
                  </a:lnTo>
                  <a:lnTo>
                    <a:pt x="377" y="153"/>
                  </a:lnTo>
                  <a:lnTo>
                    <a:pt x="381" y="148"/>
                  </a:lnTo>
                  <a:lnTo>
                    <a:pt x="386" y="143"/>
                  </a:lnTo>
                  <a:lnTo>
                    <a:pt x="391" y="138"/>
                  </a:lnTo>
                  <a:lnTo>
                    <a:pt x="396" y="134"/>
                  </a:lnTo>
                  <a:lnTo>
                    <a:pt x="400" y="129"/>
                  </a:lnTo>
                  <a:lnTo>
                    <a:pt x="405" y="124"/>
                  </a:lnTo>
                  <a:lnTo>
                    <a:pt x="410" y="119"/>
                  </a:lnTo>
                  <a:lnTo>
                    <a:pt x="415" y="119"/>
                  </a:lnTo>
                  <a:lnTo>
                    <a:pt x="419" y="110"/>
                  </a:lnTo>
                  <a:lnTo>
                    <a:pt x="424" y="105"/>
                  </a:lnTo>
                  <a:lnTo>
                    <a:pt x="429" y="100"/>
                  </a:lnTo>
                  <a:lnTo>
                    <a:pt x="434" y="100"/>
                  </a:lnTo>
                  <a:lnTo>
                    <a:pt x="439" y="95"/>
                  </a:lnTo>
                  <a:lnTo>
                    <a:pt x="443" y="91"/>
                  </a:lnTo>
                  <a:lnTo>
                    <a:pt x="448" y="86"/>
                  </a:lnTo>
                  <a:lnTo>
                    <a:pt x="453" y="86"/>
                  </a:lnTo>
                  <a:lnTo>
                    <a:pt x="458" y="81"/>
                  </a:lnTo>
                  <a:lnTo>
                    <a:pt x="462" y="76"/>
                  </a:lnTo>
                  <a:lnTo>
                    <a:pt x="467" y="72"/>
                  </a:lnTo>
                  <a:lnTo>
                    <a:pt x="472" y="67"/>
                  </a:lnTo>
                  <a:lnTo>
                    <a:pt x="477" y="67"/>
                  </a:lnTo>
                  <a:lnTo>
                    <a:pt x="481" y="62"/>
                  </a:lnTo>
                  <a:lnTo>
                    <a:pt x="486" y="57"/>
                  </a:lnTo>
                  <a:lnTo>
                    <a:pt x="491" y="53"/>
                  </a:lnTo>
                  <a:lnTo>
                    <a:pt x="496" y="53"/>
                  </a:lnTo>
                  <a:lnTo>
                    <a:pt x="500" y="48"/>
                  </a:lnTo>
                  <a:lnTo>
                    <a:pt x="505" y="43"/>
                  </a:lnTo>
                  <a:lnTo>
                    <a:pt x="510" y="43"/>
                  </a:lnTo>
                  <a:lnTo>
                    <a:pt x="515" y="38"/>
                  </a:lnTo>
                  <a:lnTo>
                    <a:pt x="520" y="34"/>
                  </a:lnTo>
                  <a:lnTo>
                    <a:pt x="524" y="34"/>
                  </a:lnTo>
                  <a:lnTo>
                    <a:pt x="529" y="29"/>
                  </a:lnTo>
                  <a:lnTo>
                    <a:pt x="534" y="29"/>
                  </a:lnTo>
                  <a:lnTo>
                    <a:pt x="539" y="24"/>
                  </a:lnTo>
                  <a:lnTo>
                    <a:pt x="543" y="24"/>
                  </a:lnTo>
                  <a:lnTo>
                    <a:pt x="548" y="19"/>
                  </a:lnTo>
                  <a:lnTo>
                    <a:pt x="553" y="19"/>
                  </a:lnTo>
                  <a:lnTo>
                    <a:pt x="558" y="14"/>
                  </a:lnTo>
                  <a:lnTo>
                    <a:pt x="562" y="14"/>
                  </a:lnTo>
                  <a:lnTo>
                    <a:pt x="567" y="14"/>
                  </a:lnTo>
                  <a:lnTo>
                    <a:pt x="572" y="10"/>
                  </a:lnTo>
                  <a:lnTo>
                    <a:pt x="577" y="10"/>
                  </a:lnTo>
                  <a:lnTo>
                    <a:pt x="581" y="5"/>
                  </a:lnTo>
                  <a:lnTo>
                    <a:pt x="586" y="5"/>
                  </a:lnTo>
                  <a:lnTo>
                    <a:pt x="591" y="5"/>
                  </a:lnTo>
                  <a:lnTo>
                    <a:pt x="596" y="5"/>
                  </a:lnTo>
                  <a:lnTo>
                    <a:pt x="600" y="0"/>
                  </a:lnTo>
                  <a:lnTo>
                    <a:pt x="605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2" name="Freeform 16"/>
            <p:cNvSpPr>
              <a:spLocks/>
            </p:cNvSpPr>
            <p:nvPr/>
          </p:nvSpPr>
          <p:spPr bwMode="auto">
            <a:xfrm>
              <a:off x="2322" y="3840"/>
              <a:ext cx="603" cy="182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24" y="0"/>
                </a:cxn>
                <a:cxn ang="0">
                  <a:pos x="38" y="0"/>
                </a:cxn>
                <a:cxn ang="0">
                  <a:pos x="53" y="0"/>
                </a:cxn>
                <a:cxn ang="0">
                  <a:pos x="67" y="0"/>
                </a:cxn>
                <a:cxn ang="0">
                  <a:pos x="81" y="0"/>
                </a:cxn>
                <a:cxn ang="0">
                  <a:pos x="95" y="5"/>
                </a:cxn>
                <a:cxn ang="0">
                  <a:pos x="110" y="5"/>
                </a:cxn>
                <a:cxn ang="0">
                  <a:pos x="124" y="10"/>
                </a:cxn>
                <a:cxn ang="0">
                  <a:pos x="138" y="15"/>
                </a:cxn>
                <a:cxn ang="0">
                  <a:pos x="153" y="19"/>
                </a:cxn>
                <a:cxn ang="0">
                  <a:pos x="167" y="29"/>
                </a:cxn>
                <a:cxn ang="0">
                  <a:pos x="181" y="34"/>
                </a:cxn>
                <a:cxn ang="0">
                  <a:pos x="196" y="39"/>
                </a:cxn>
                <a:cxn ang="0">
                  <a:pos x="210" y="48"/>
                </a:cxn>
                <a:cxn ang="0">
                  <a:pos x="224" y="58"/>
                </a:cxn>
                <a:cxn ang="0">
                  <a:pos x="238" y="67"/>
                </a:cxn>
                <a:cxn ang="0">
                  <a:pos x="253" y="77"/>
                </a:cxn>
                <a:cxn ang="0">
                  <a:pos x="267" y="86"/>
                </a:cxn>
                <a:cxn ang="0">
                  <a:pos x="281" y="96"/>
                </a:cxn>
                <a:cxn ang="0">
                  <a:pos x="296" y="105"/>
                </a:cxn>
                <a:cxn ang="0">
                  <a:pos x="310" y="119"/>
                </a:cxn>
                <a:cxn ang="0">
                  <a:pos x="324" y="129"/>
                </a:cxn>
                <a:cxn ang="0">
                  <a:pos x="338" y="143"/>
                </a:cxn>
                <a:cxn ang="0">
                  <a:pos x="353" y="153"/>
                </a:cxn>
                <a:cxn ang="0">
                  <a:pos x="367" y="162"/>
                </a:cxn>
                <a:cxn ang="0">
                  <a:pos x="381" y="177"/>
                </a:cxn>
                <a:cxn ang="0">
                  <a:pos x="396" y="186"/>
                </a:cxn>
                <a:cxn ang="0">
                  <a:pos x="410" y="200"/>
                </a:cxn>
                <a:cxn ang="0">
                  <a:pos x="424" y="210"/>
                </a:cxn>
                <a:cxn ang="0">
                  <a:pos x="438" y="219"/>
                </a:cxn>
                <a:cxn ang="0">
                  <a:pos x="453" y="234"/>
                </a:cxn>
                <a:cxn ang="0">
                  <a:pos x="467" y="243"/>
                </a:cxn>
                <a:cxn ang="0">
                  <a:pos x="481" y="258"/>
                </a:cxn>
                <a:cxn ang="0">
                  <a:pos x="496" y="267"/>
                </a:cxn>
                <a:cxn ang="0">
                  <a:pos x="510" y="277"/>
                </a:cxn>
                <a:cxn ang="0">
                  <a:pos x="524" y="286"/>
                </a:cxn>
                <a:cxn ang="0">
                  <a:pos x="538" y="296"/>
                </a:cxn>
                <a:cxn ang="0">
                  <a:pos x="553" y="305"/>
                </a:cxn>
                <a:cxn ang="0">
                  <a:pos x="567" y="315"/>
                </a:cxn>
                <a:cxn ang="0">
                  <a:pos x="581" y="324"/>
                </a:cxn>
                <a:cxn ang="0">
                  <a:pos x="596" y="334"/>
                </a:cxn>
              </a:cxnLst>
              <a:rect l="0" t="0" r="r" b="b"/>
              <a:pathLst>
                <a:path w="605" h="339">
                  <a:moveTo>
                    <a:pt x="0" y="5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5" y="5"/>
                  </a:lnTo>
                  <a:lnTo>
                    <a:pt x="100" y="5"/>
                  </a:lnTo>
                  <a:lnTo>
                    <a:pt x="105" y="5"/>
                  </a:lnTo>
                  <a:lnTo>
                    <a:pt x="110" y="5"/>
                  </a:lnTo>
                  <a:lnTo>
                    <a:pt x="115" y="5"/>
                  </a:lnTo>
                  <a:lnTo>
                    <a:pt x="119" y="10"/>
                  </a:lnTo>
                  <a:lnTo>
                    <a:pt x="124" y="10"/>
                  </a:lnTo>
                  <a:lnTo>
                    <a:pt x="129" y="10"/>
                  </a:lnTo>
                  <a:lnTo>
                    <a:pt x="134" y="15"/>
                  </a:lnTo>
                  <a:lnTo>
                    <a:pt x="138" y="15"/>
                  </a:lnTo>
                  <a:lnTo>
                    <a:pt x="143" y="15"/>
                  </a:lnTo>
                  <a:lnTo>
                    <a:pt x="148" y="19"/>
                  </a:lnTo>
                  <a:lnTo>
                    <a:pt x="153" y="19"/>
                  </a:lnTo>
                  <a:lnTo>
                    <a:pt x="157" y="24"/>
                  </a:lnTo>
                  <a:lnTo>
                    <a:pt x="162" y="24"/>
                  </a:lnTo>
                  <a:lnTo>
                    <a:pt x="167" y="29"/>
                  </a:lnTo>
                  <a:lnTo>
                    <a:pt x="172" y="29"/>
                  </a:lnTo>
                  <a:lnTo>
                    <a:pt x="176" y="29"/>
                  </a:lnTo>
                  <a:lnTo>
                    <a:pt x="181" y="34"/>
                  </a:lnTo>
                  <a:lnTo>
                    <a:pt x="186" y="34"/>
                  </a:lnTo>
                  <a:lnTo>
                    <a:pt x="191" y="39"/>
                  </a:lnTo>
                  <a:lnTo>
                    <a:pt x="196" y="39"/>
                  </a:lnTo>
                  <a:lnTo>
                    <a:pt x="200" y="43"/>
                  </a:lnTo>
                  <a:lnTo>
                    <a:pt x="205" y="48"/>
                  </a:lnTo>
                  <a:lnTo>
                    <a:pt x="210" y="48"/>
                  </a:lnTo>
                  <a:lnTo>
                    <a:pt x="215" y="53"/>
                  </a:lnTo>
                  <a:lnTo>
                    <a:pt x="219" y="53"/>
                  </a:lnTo>
                  <a:lnTo>
                    <a:pt x="224" y="58"/>
                  </a:lnTo>
                  <a:lnTo>
                    <a:pt x="229" y="58"/>
                  </a:lnTo>
                  <a:lnTo>
                    <a:pt x="234" y="62"/>
                  </a:lnTo>
                  <a:lnTo>
                    <a:pt x="238" y="67"/>
                  </a:lnTo>
                  <a:lnTo>
                    <a:pt x="243" y="72"/>
                  </a:lnTo>
                  <a:lnTo>
                    <a:pt x="248" y="72"/>
                  </a:lnTo>
                  <a:lnTo>
                    <a:pt x="253" y="77"/>
                  </a:lnTo>
                  <a:lnTo>
                    <a:pt x="257" y="81"/>
                  </a:lnTo>
                  <a:lnTo>
                    <a:pt x="262" y="81"/>
                  </a:lnTo>
                  <a:lnTo>
                    <a:pt x="267" y="86"/>
                  </a:lnTo>
                  <a:lnTo>
                    <a:pt x="272" y="91"/>
                  </a:lnTo>
                  <a:lnTo>
                    <a:pt x="276" y="91"/>
                  </a:lnTo>
                  <a:lnTo>
                    <a:pt x="281" y="96"/>
                  </a:lnTo>
                  <a:lnTo>
                    <a:pt x="286" y="100"/>
                  </a:lnTo>
                  <a:lnTo>
                    <a:pt x="291" y="105"/>
                  </a:lnTo>
                  <a:lnTo>
                    <a:pt x="296" y="105"/>
                  </a:lnTo>
                  <a:lnTo>
                    <a:pt x="300" y="110"/>
                  </a:lnTo>
                  <a:lnTo>
                    <a:pt x="305" y="115"/>
                  </a:lnTo>
                  <a:lnTo>
                    <a:pt x="310" y="119"/>
                  </a:lnTo>
                  <a:lnTo>
                    <a:pt x="315" y="124"/>
                  </a:lnTo>
                  <a:lnTo>
                    <a:pt x="319" y="124"/>
                  </a:lnTo>
                  <a:lnTo>
                    <a:pt x="324" y="129"/>
                  </a:lnTo>
                  <a:lnTo>
                    <a:pt x="329" y="134"/>
                  </a:lnTo>
                  <a:lnTo>
                    <a:pt x="334" y="139"/>
                  </a:lnTo>
                  <a:lnTo>
                    <a:pt x="338" y="143"/>
                  </a:lnTo>
                  <a:lnTo>
                    <a:pt x="343" y="143"/>
                  </a:lnTo>
                  <a:lnTo>
                    <a:pt x="348" y="148"/>
                  </a:lnTo>
                  <a:lnTo>
                    <a:pt x="353" y="153"/>
                  </a:lnTo>
                  <a:lnTo>
                    <a:pt x="357" y="158"/>
                  </a:lnTo>
                  <a:lnTo>
                    <a:pt x="362" y="158"/>
                  </a:lnTo>
                  <a:lnTo>
                    <a:pt x="367" y="162"/>
                  </a:lnTo>
                  <a:lnTo>
                    <a:pt x="372" y="167"/>
                  </a:lnTo>
                  <a:lnTo>
                    <a:pt x="377" y="172"/>
                  </a:lnTo>
                  <a:lnTo>
                    <a:pt x="381" y="177"/>
                  </a:lnTo>
                  <a:lnTo>
                    <a:pt x="386" y="181"/>
                  </a:lnTo>
                  <a:lnTo>
                    <a:pt x="391" y="181"/>
                  </a:lnTo>
                  <a:lnTo>
                    <a:pt x="396" y="186"/>
                  </a:lnTo>
                  <a:lnTo>
                    <a:pt x="400" y="191"/>
                  </a:lnTo>
                  <a:lnTo>
                    <a:pt x="405" y="196"/>
                  </a:lnTo>
                  <a:lnTo>
                    <a:pt x="410" y="200"/>
                  </a:lnTo>
                  <a:lnTo>
                    <a:pt x="415" y="205"/>
                  </a:lnTo>
                  <a:lnTo>
                    <a:pt x="419" y="205"/>
                  </a:lnTo>
                  <a:lnTo>
                    <a:pt x="424" y="210"/>
                  </a:lnTo>
                  <a:lnTo>
                    <a:pt x="429" y="215"/>
                  </a:lnTo>
                  <a:lnTo>
                    <a:pt x="434" y="219"/>
                  </a:lnTo>
                  <a:lnTo>
                    <a:pt x="438" y="219"/>
                  </a:lnTo>
                  <a:lnTo>
                    <a:pt x="443" y="224"/>
                  </a:lnTo>
                  <a:lnTo>
                    <a:pt x="448" y="229"/>
                  </a:lnTo>
                  <a:lnTo>
                    <a:pt x="453" y="234"/>
                  </a:lnTo>
                  <a:lnTo>
                    <a:pt x="457" y="239"/>
                  </a:lnTo>
                  <a:lnTo>
                    <a:pt x="462" y="239"/>
                  </a:lnTo>
                  <a:lnTo>
                    <a:pt x="467" y="243"/>
                  </a:lnTo>
                  <a:lnTo>
                    <a:pt x="472" y="248"/>
                  </a:lnTo>
                  <a:lnTo>
                    <a:pt x="477" y="253"/>
                  </a:lnTo>
                  <a:lnTo>
                    <a:pt x="481" y="258"/>
                  </a:lnTo>
                  <a:lnTo>
                    <a:pt x="486" y="258"/>
                  </a:lnTo>
                  <a:lnTo>
                    <a:pt x="491" y="262"/>
                  </a:lnTo>
                  <a:lnTo>
                    <a:pt x="496" y="267"/>
                  </a:lnTo>
                  <a:lnTo>
                    <a:pt x="500" y="272"/>
                  </a:lnTo>
                  <a:lnTo>
                    <a:pt x="505" y="272"/>
                  </a:lnTo>
                  <a:lnTo>
                    <a:pt x="510" y="277"/>
                  </a:lnTo>
                  <a:lnTo>
                    <a:pt x="515" y="281"/>
                  </a:lnTo>
                  <a:lnTo>
                    <a:pt x="519" y="281"/>
                  </a:lnTo>
                  <a:lnTo>
                    <a:pt x="524" y="286"/>
                  </a:lnTo>
                  <a:lnTo>
                    <a:pt x="529" y="291"/>
                  </a:lnTo>
                  <a:lnTo>
                    <a:pt x="534" y="291"/>
                  </a:lnTo>
                  <a:lnTo>
                    <a:pt x="538" y="296"/>
                  </a:lnTo>
                  <a:lnTo>
                    <a:pt x="543" y="300"/>
                  </a:lnTo>
                  <a:lnTo>
                    <a:pt x="548" y="300"/>
                  </a:lnTo>
                  <a:lnTo>
                    <a:pt x="553" y="305"/>
                  </a:lnTo>
                  <a:lnTo>
                    <a:pt x="558" y="310"/>
                  </a:lnTo>
                  <a:lnTo>
                    <a:pt x="562" y="315"/>
                  </a:lnTo>
                  <a:lnTo>
                    <a:pt x="567" y="315"/>
                  </a:lnTo>
                  <a:lnTo>
                    <a:pt x="572" y="319"/>
                  </a:lnTo>
                  <a:lnTo>
                    <a:pt x="577" y="319"/>
                  </a:lnTo>
                  <a:lnTo>
                    <a:pt x="581" y="324"/>
                  </a:lnTo>
                  <a:lnTo>
                    <a:pt x="586" y="324"/>
                  </a:lnTo>
                  <a:lnTo>
                    <a:pt x="591" y="329"/>
                  </a:lnTo>
                  <a:lnTo>
                    <a:pt x="596" y="334"/>
                  </a:lnTo>
                  <a:lnTo>
                    <a:pt x="600" y="334"/>
                  </a:lnTo>
                  <a:lnTo>
                    <a:pt x="605" y="339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3" name="Freeform 17"/>
            <p:cNvSpPr>
              <a:spLocks/>
            </p:cNvSpPr>
            <p:nvPr/>
          </p:nvSpPr>
          <p:spPr bwMode="auto">
            <a:xfrm>
              <a:off x="2925" y="4022"/>
              <a:ext cx="603" cy="4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24" y="9"/>
                </a:cxn>
                <a:cxn ang="0">
                  <a:pos x="38" y="19"/>
                </a:cxn>
                <a:cxn ang="0">
                  <a:pos x="53" y="23"/>
                </a:cxn>
                <a:cxn ang="0">
                  <a:pos x="67" y="33"/>
                </a:cxn>
                <a:cxn ang="0">
                  <a:pos x="81" y="38"/>
                </a:cxn>
                <a:cxn ang="0">
                  <a:pos x="95" y="42"/>
                </a:cxn>
                <a:cxn ang="0">
                  <a:pos x="110" y="47"/>
                </a:cxn>
                <a:cxn ang="0">
                  <a:pos x="124" y="52"/>
                </a:cxn>
                <a:cxn ang="0">
                  <a:pos x="138" y="57"/>
                </a:cxn>
                <a:cxn ang="0">
                  <a:pos x="153" y="61"/>
                </a:cxn>
                <a:cxn ang="0">
                  <a:pos x="167" y="61"/>
                </a:cxn>
                <a:cxn ang="0">
                  <a:pos x="181" y="66"/>
                </a:cxn>
                <a:cxn ang="0">
                  <a:pos x="195" y="71"/>
                </a:cxn>
                <a:cxn ang="0">
                  <a:pos x="210" y="71"/>
                </a:cxn>
                <a:cxn ang="0">
                  <a:pos x="224" y="76"/>
                </a:cxn>
                <a:cxn ang="0">
                  <a:pos x="238" y="76"/>
                </a:cxn>
                <a:cxn ang="0">
                  <a:pos x="253" y="80"/>
                </a:cxn>
                <a:cxn ang="0">
                  <a:pos x="267" y="80"/>
                </a:cxn>
                <a:cxn ang="0">
                  <a:pos x="281" y="80"/>
                </a:cxn>
                <a:cxn ang="0">
                  <a:pos x="295" y="80"/>
                </a:cxn>
                <a:cxn ang="0">
                  <a:pos x="310" y="85"/>
                </a:cxn>
                <a:cxn ang="0">
                  <a:pos x="324" y="85"/>
                </a:cxn>
                <a:cxn ang="0">
                  <a:pos x="338" y="85"/>
                </a:cxn>
                <a:cxn ang="0">
                  <a:pos x="353" y="85"/>
                </a:cxn>
                <a:cxn ang="0">
                  <a:pos x="367" y="85"/>
                </a:cxn>
                <a:cxn ang="0">
                  <a:pos x="381" y="85"/>
                </a:cxn>
                <a:cxn ang="0">
                  <a:pos x="395" y="85"/>
                </a:cxn>
                <a:cxn ang="0">
                  <a:pos x="410" y="85"/>
                </a:cxn>
                <a:cxn ang="0">
                  <a:pos x="424" y="85"/>
                </a:cxn>
                <a:cxn ang="0">
                  <a:pos x="438" y="85"/>
                </a:cxn>
                <a:cxn ang="0">
                  <a:pos x="453" y="85"/>
                </a:cxn>
                <a:cxn ang="0">
                  <a:pos x="467" y="85"/>
                </a:cxn>
                <a:cxn ang="0">
                  <a:pos x="481" y="85"/>
                </a:cxn>
                <a:cxn ang="0">
                  <a:pos x="495" y="85"/>
                </a:cxn>
                <a:cxn ang="0">
                  <a:pos x="510" y="85"/>
                </a:cxn>
                <a:cxn ang="0">
                  <a:pos x="524" y="85"/>
                </a:cxn>
                <a:cxn ang="0">
                  <a:pos x="538" y="85"/>
                </a:cxn>
                <a:cxn ang="0">
                  <a:pos x="553" y="85"/>
                </a:cxn>
                <a:cxn ang="0">
                  <a:pos x="567" y="85"/>
                </a:cxn>
                <a:cxn ang="0">
                  <a:pos x="581" y="85"/>
                </a:cxn>
                <a:cxn ang="0">
                  <a:pos x="596" y="85"/>
                </a:cxn>
              </a:cxnLst>
              <a:rect l="0" t="0" r="r" b="b"/>
              <a:pathLst>
                <a:path w="605" h="85">
                  <a:moveTo>
                    <a:pt x="0" y="0"/>
                  </a:moveTo>
                  <a:lnTo>
                    <a:pt x="5" y="0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9" y="9"/>
                  </a:lnTo>
                  <a:lnTo>
                    <a:pt x="24" y="9"/>
                  </a:lnTo>
                  <a:lnTo>
                    <a:pt x="29" y="14"/>
                  </a:lnTo>
                  <a:lnTo>
                    <a:pt x="33" y="14"/>
                  </a:lnTo>
                  <a:lnTo>
                    <a:pt x="38" y="19"/>
                  </a:lnTo>
                  <a:lnTo>
                    <a:pt x="43" y="19"/>
                  </a:lnTo>
                  <a:lnTo>
                    <a:pt x="48" y="23"/>
                  </a:lnTo>
                  <a:lnTo>
                    <a:pt x="53" y="23"/>
                  </a:lnTo>
                  <a:lnTo>
                    <a:pt x="57" y="28"/>
                  </a:lnTo>
                  <a:lnTo>
                    <a:pt x="62" y="28"/>
                  </a:lnTo>
                  <a:lnTo>
                    <a:pt x="67" y="33"/>
                  </a:lnTo>
                  <a:lnTo>
                    <a:pt x="72" y="33"/>
                  </a:lnTo>
                  <a:lnTo>
                    <a:pt x="76" y="33"/>
                  </a:lnTo>
                  <a:lnTo>
                    <a:pt x="81" y="38"/>
                  </a:lnTo>
                  <a:lnTo>
                    <a:pt x="86" y="38"/>
                  </a:lnTo>
                  <a:lnTo>
                    <a:pt x="91" y="42"/>
                  </a:lnTo>
                  <a:lnTo>
                    <a:pt x="95" y="42"/>
                  </a:lnTo>
                  <a:lnTo>
                    <a:pt x="100" y="42"/>
                  </a:lnTo>
                  <a:lnTo>
                    <a:pt x="105" y="47"/>
                  </a:lnTo>
                  <a:lnTo>
                    <a:pt x="110" y="47"/>
                  </a:lnTo>
                  <a:lnTo>
                    <a:pt x="114" y="47"/>
                  </a:lnTo>
                  <a:lnTo>
                    <a:pt x="119" y="52"/>
                  </a:lnTo>
                  <a:lnTo>
                    <a:pt x="124" y="52"/>
                  </a:lnTo>
                  <a:lnTo>
                    <a:pt x="129" y="52"/>
                  </a:lnTo>
                  <a:lnTo>
                    <a:pt x="134" y="52"/>
                  </a:lnTo>
                  <a:lnTo>
                    <a:pt x="138" y="57"/>
                  </a:lnTo>
                  <a:lnTo>
                    <a:pt x="143" y="57"/>
                  </a:lnTo>
                  <a:lnTo>
                    <a:pt x="148" y="57"/>
                  </a:lnTo>
                  <a:lnTo>
                    <a:pt x="153" y="61"/>
                  </a:lnTo>
                  <a:lnTo>
                    <a:pt x="157" y="61"/>
                  </a:lnTo>
                  <a:lnTo>
                    <a:pt x="162" y="61"/>
                  </a:lnTo>
                  <a:lnTo>
                    <a:pt x="167" y="61"/>
                  </a:lnTo>
                  <a:lnTo>
                    <a:pt x="172" y="66"/>
                  </a:lnTo>
                  <a:lnTo>
                    <a:pt x="176" y="66"/>
                  </a:lnTo>
                  <a:lnTo>
                    <a:pt x="181" y="66"/>
                  </a:lnTo>
                  <a:lnTo>
                    <a:pt x="186" y="66"/>
                  </a:lnTo>
                  <a:lnTo>
                    <a:pt x="191" y="66"/>
                  </a:lnTo>
                  <a:lnTo>
                    <a:pt x="195" y="71"/>
                  </a:lnTo>
                  <a:lnTo>
                    <a:pt x="200" y="71"/>
                  </a:lnTo>
                  <a:lnTo>
                    <a:pt x="205" y="71"/>
                  </a:lnTo>
                  <a:lnTo>
                    <a:pt x="210" y="71"/>
                  </a:lnTo>
                  <a:lnTo>
                    <a:pt x="214" y="71"/>
                  </a:lnTo>
                  <a:lnTo>
                    <a:pt x="219" y="76"/>
                  </a:lnTo>
                  <a:lnTo>
                    <a:pt x="224" y="76"/>
                  </a:lnTo>
                  <a:lnTo>
                    <a:pt x="229" y="76"/>
                  </a:lnTo>
                  <a:lnTo>
                    <a:pt x="234" y="76"/>
                  </a:lnTo>
                  <a:lnTo>
                    <a:pt x="238" y="76"/>
                  </a:lnTo>
                  <a:lnTo>
                    <a:pt x="243" y="76"/>
                  </a:lnTo>
                  <a:lnTo>
                    <a:pt x="248" y="76"/>
                  </a:lnTo>
                  <a:lnTo>
                    <a:pt x="253" y="80"/>
                  </a:lnTo>
                  <a:lnTo>
                    <a:pt x="257" y="80"/>
                  </a:lnTo>
                  <a:lnTo>
                    <a:pt x="262" y="80"/>
                  </a:lnTo>
                  <a:lnTo>
                    <a:pt x="267" y="80"/>
                  </a:lnTo>
                  <a:lnTo>
                    <a:pt x="272" y="80"/>
                  </a:lnTo>
                  <a:lnTo>
                    <a:pt x="276" y="80"/>
                  </a:lnTo>
                  <a:lnTo>
                    <a:pt x="281" y="80"/>
                  </a:lnTo>
                  <a:lnTo>
                    <a:pt x="286" y="80"/>
                  </a:lnTo>
                  <a:lnTo>
                    <a:pt x="291" y="80"/>
                  </a:lnTo>
                  <a:lnTo>
                    <a:pt x="295" y="80"/>
                  </a:lnTo>
                  <a:lnTo>
                    <a:pt x="300" y="80"/>
                  </a:lnTo>
                  <a:lnTo>
                    <a:pt x="305" y="85"/>
                  </a:lnTo>
                  <a:lnTo>
                    <a:pt x="310" y="85"/>
                  </a:lnTo>
                  <a:lnTo>
                    <a:pt x="315" y="85"/>
                  </a:lnTo>
                  <a:lnTo>
                    <a:pt x="319" y="85"/>
                  </a:lnTo>
                  <a:lnTo>
                    <a:pt x="324" y="85"/>
                  </a:lnTo>
                  <a:lnTo>
                    <a:pt x="329" y="85"/>
                  </a:lnTo>
                  <a:lnTo>
                    <a:pt x="334" y="85"/>
                  </a:lnTo>
                  <a:lnTo>
                    <a:pt x="338" y="85"/>
                  </a:lnTo>
                  <a:lnTo>
                    <a:pt x="343" y="85"/>
                  </a:lnTo>
                  <a:lnTo>
                    <a:pt x="348" y="85"/>
                  </a:lnTo>
                  <a:lnTo>
                    <a:pt x="353" y="85"/>
                  </a:lnTo>
                  <a:lnTo>
                    <a:pt x="357" y="85"/>
                  </a:lnTo>
                  <a:lnTo>
                    <a:pt x="362" y="85"/>
                  </a:lnTo>
                  <a:lnTo>
                    <a:pt x="367" y="85"/>
                  </a:lnTo>
                  <a:lnTo>
                    <a:pt x="372" y="85"/>
                  </a:lnTo>
                  <a:lnTo>
                    <a:pt x="376" y="85"/>
                  </a:lnTo>
                  <a:lnTo>
                    <a:pt x="381" y="85"/>
                  </a:lnTo>
                  <a:lnTo>
                    <a:pt x="386" y="85"/>
                  </a:lnTo>
                  <a:lnTo>
                    <a:pt x="391" y="85"/>
                  </a:lnTo>
                  <a:lnTo>
                    <a:pt x="395" y="85"/>
                  </a:lnTo>
                  <a:lnTo>
                    <a:pt x="400" y="85"/>
                  </a:lnTo>
                  <a:lnTo>
                    <a:pt x="405" y="85"/>
                  </a:lnTo>
                  <a:lnTo>
                    <a:pt x="410" y="85"/>
                  </a:lnTo>
                  <a:lnTo>
                    <a:pt x="415" y="85"/>
                  </a:lnTo>
                  <a:lnTo>
                    <a:pt x="419" y="85"/>
                  </a:lnTo>
                  <a:lnTo>
                    <a:pt x="424" y="85"/>
                  </a:lnTo>
                  <a:lnTo>
                    <a:pt x="429" y="85"/>
                  </a:lnTo>
                  <a:lnTo>
                    <a:pt x="434" y="85"/>
                  </a:lnTo>
                  <a:lnTo>
                    <a:pt x="438" y="85"/>
                  </a:lnTo>
                  <a:lnTo>
                    <a:pt x="443" y="85"/>
                  </a:lnTo>
                  <a:lnTo>
                    <a:pt x="448" y="85"/>
                  </a:lnTo>
                  <a:lnTo>
                    <a:pt x="453" y="85"/>
                  </a:lnTo>
                  <a:lnTo>
                    <a:pt x="457" y="85"/>
                  </a:lnTo>
                  <a:lnTo>
                    <a:pt x="462" y="85"/>
                  </a:lnTo>
                  <a:lnTo>
                    <a:pt x="467" y="85"/>
                  </a:lnTo>
                  <a:lnTo>
                    <a:pt x="472" y="85"/>
                  </a:lnTo>
                  <a:lnTo>
                    <a:pt x="476" y="85"/>
                  </a:lnTo>
                  <a:lnTo>
                    <a:pt x="481" y="85"/>
                  </a:lnTo>
                  <a:lnTo>
                    <a:pt x="486" y="85"/>
                  </a:lnTo>
                  <a:lnTo>
                    <a:pt x="491" y="85"/>
                  </a:lnTo>
                  <a:lnTo>
                    <a:pt x="495" y="85"/>
                  </a:lnTo>
                  <a:lnTo>
                    <a:pt x="500" y="85"/>
                  </a:lnTo>
                  <a:lnTo>
                    <a:pt x="505" y="85"/>
                  </a:lnTo>
                  <a:lnTo>
                    <a:pt x="510" y="85"/>
                  </a:lnTo>
                  <a:lnTo>
                    <a:pt x="515" y="85"/>
                  </a:lnTo>
                  <a:lnTo>
                    <a:pt x="519" y="85"/>
                  </a:lnTo>
                  <a:lnTo>
                    <a:pt x="524" y="85"/>
                  </a:lnTo>
                  <a:lnTo>
                    <a:pt x="529" y="85"/>
                  </a:lnTo>
                  <a:lnTo>
                    <a:pt x="534" y="85"/>
                  </a:lnTo>
                  <a:lnTo>
                    <a:pt x="538" y="85"/>
                  </a:lnTo>
                  <a:lnTo>
                    <a:pt x="543" y="85"/>
                  </a:lnTo>
                  <a:lnTo>
                    <a:pt x="548" y="85"/>
                  </a:lnTo>
                  <a:lnTo>
                    <a:pt x="553" y="85"/>
                  </a:lnTo>
                  <a:lnTo>
                    <a:pt x="557" y="85"/>
                  </a:lnTo>
                  <a:lnTo>
                    <a:pt x="562" y="85"/>
                  </a:lnTo>
                  <a:lnTo>
                    <a:pt x="567" y="85"/>
                  </a:lnTo>
                  <a:lnTo>
                    <a:pt x="572" y="85"/>
                  </a:lnTo>
                  <a:lnTo>
                    <a:pt x="576" y="85"/>
                  </a:lnTo>
                  <a:lnTo>
                    <a:pt x="581" y="85"/>
                  </a:lnTo>
                  <a:lnTo>
                    <a:pt x="586" y="85"/>
                  </a:lnTo>
                  <a:lnTo>
                    <a:pt x="591" y="85"/>
                  </a:lnTo>
                  <a:lnTo>
                    <a:pt x="596" y="85"/>
                  </a:lnTo>
                  <a:lnTo>
                    <a:pt x="600" y="85"/>
                  </a:lnTo>
                  <a:lnTo>
                    <a:pt x="605" y="85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4" name="Freeform 18"/>
            <p:cNvSpPr>
              <a:spLocks/>
            </p:cNvSpPr>
            <p:nvPr/>
          </p:nvSpPr>
          <p:spPr bwMode="auto">
            <a:xfrm>
              <a:off x="3528" y="4052"/>
              <a:ext cx="603" cy="15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24" y="28"/>
                </a:cxn>
                <a:cxn ang="0">
                  <a:pos x="38" y="28"/>
                </a:cxn>
                <a:cxn ang="0">
                  <a:pos x="52" y="28"/>
                </a:cxn>
                <a:cxn ang="0">
                  <a:pos x="67" y="28"/>
                </a:cxn>
                <a:cxn ang="0">
                  <a:pos x="81" y="28"/>
                </a:cxn>
                <a:cxn ang="0">
                  <a:pos x="95" y="28"/>
                </a:cxn>
                <a:cxn ang="0">
                  <a:pos x="110" y="28"/>
                </a:cxn>
                <a:cxn ang="0">
                  <a:pos x="124" y="28"/>
                </a:cxn>
                <a:cxn ang="0">
                  <a:pos x="138" y="28"/>
                </a:cxn>
                <a:cxn ang="0">
                  <a:pos x="152" y="28"/>
                </a:cxn>
                <a:cxn ang="0">
                  <a:pos x="167" y="28"/>
                </a:cxn>
                <a:cxn ang="0">
                  <a:pos x="181" y="28"/>
                </a:cxn>
                <a:cxn ang="0">
                  <a:pos x="195" y="28"/>
                </a:cxn>
                <a:cxn ang="0">
                  <a:pos x="210" y="28"/>
                </a:cxn>
                <a:cxn ang="0">
                  <a:pos x="224" y="28"/>
                </a:cxn>
                <a:cxn ang="0">
                  <a:pos x="238" y="28"/>
                </a:cxn>
                <a:cxn ang="0">
                  <a:pos x="252" y="28"/>
                </a:cxn>
                <a:cxn ang="0">
                  <a:pos x="267" y="28"/>
                </a:cxn>
                <a:cxn ang="0">
                  <a:pos x="281" y="23"/>
                </a:cxn>
                <a:cxn ang="0">
                  <a:pos x="295" y="23"/>
                </a:cxn>
                <a:cxn ang="0">
                  <a:pos x="310" y="23"/>
                </a:cxn>
                <a:cxn ang="0">
                  <a:pos x="324" y="23"/>
                </a:cxn>
                <a:cxn ang="0">
                  <a:pos x="338" y="23"/>
                </a:cxn>
                <a:cxn ang="0">
                  <a:pos x="353" y="23"/>
                </a:cxn>
                <a:cxn ang="0">
                  <a:pos x="367" y="19"/>
                </a:cxn>
                <a:cxn ang="0">
                  <a:pos x="381" y="19"/>
                </a:cxn>
                <a:cxn ang="0">
                  <a:pos x="395" y="19"/>
                </a:cxn>
                <a:cxn ang="0">
                  <a:pos x="410" y="19"/>
                </a:cxn>
                <a:cxn ang="0">
                  <a:pos x="424" y="14"/>
                </a:cxn>
                <a:cxn ang="0">
                  <a:pos x="438" y="14"/>
                </a:cxn>
                <a:cxn ang="0">
                  <a:pos x="453" y="14"/>
                </a:cxn>
                <a:cxn ang="0">
                  <a:pos x="467" y="14"/>
                </a:cxn>
                <a:cxn ang="0">
                  <a:pos x="481" y="9"/>
                </a:cxn>
                <a:cxn ang="0">
                  <a:pos x="495" y="9"/>
                </a:cxn>
                <a:cxn ang="0">
                  <a:pos x="510" y="9"/>
                </a:cxn>
                <a:cxn ang="0">
                  <a:pos x="524" y="9"/>
                </a:cxn>
                <a:cxn ang="0">
                  <a:pos x="538" y="4"/>
                </a:cxn>
                <a:cxn ang="0">
                  <a:pos x="553" y="4"/>
                </a:cxn>
                <a:cxn ang="0">
                  <a:pos x="567" y="4"/>
                </a:cxn>
                <a:cxn ang="0">
                  <a:pos x="581" y="4"/>
                </a:cxn>
                <a:cxn ang="0">
                  <a:pos x="595" y="0"/>
                </a:cxn>
              </a:cxnLst>
              <a:rect l="0" t="0" r="r" b="b"/>
              <a:pathLst>
                <a:path w="605" h="28">
                  <a:moveTo>
                    <a:pt x="0" y="28"/>
                  </a:moveTo>
                  <a:lnTo>
                    <a:pt x="5" y="28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9" y="28"/>
                  </a:lnTo>
                  <a:lnTo>
                    <a:pt x="24" y="28"/>
                  </a:lnTo>
                  <a:lnTo>
                    <a:pt x="29" y="28"/>
                  </a:lnTo>
                  <a:lnTo>
                    <a:pt x="33" y="28"/>
                  </a:lnTo>
                  <a:lnTo>
                    <a:pt x="38" y="28"/>
                  </a:lnTo>
                  <a:lnTo>
                    <a:pt x="43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7" y="28"/>
                  </a:lnTo>
                  <a:lnTo>
                    <a:pt x="62" y="28"/>
                  </a:lnTo>
                  <a:lnTo>
                    <a:pt x="67" y="28"/>
                  </a:lnTo>
                  <a:lnTo>
                    <a:pt x="71" y="28"/>
                  </a:lnTo>
                  <a:lnTo>
                    <a:pt x="76" y="28"/>
                  </a:lnTo>
                  <a:lnTo>
                    <a:pt x="81" y="28"/>
                  </a:lnTo>
                  <a:lnTo>
                    <a:pt x="86" y="28"/>
                  </a:lnTo>
                  <a:lnTo>
                    <a:pt x="91" y="28"/>
                  </a:lnTo>
                  <a:lnTo>
                    <a:pt x="95" y="28"/>
                  </a:lnTo>
                  <a:lnTo>
                    <a:pt x="100" y="28"/>
                  </a:lnTo>
                  <a:lnTo>
                    <a:pt x="105" y="28"/>
                  </a:lnTo>
                  <a:lnTo>
                    <a:pt x="110" y="28"/>
                  </a:lnTo>
                  <a:lnTo>
                    <a:pt x="114" y="28"/>
                  </a:lnTo>
                  <a:lnTo>
                    <a:pt x="119" y="28"/>
                  </a:lnTo>
                  <a:lnTo>
                    <a:pt x="124" y="28"/>
                  </a:lnTo>
                  <a:lnTo>
                    <a:pt x="129" y="28"/>
                  </a:lnTo>
                  <a:lnTo>
                    <a:pt x="133" y="28"/>
                  </a:lnTo>
                  <a:lnTo>
                    <a:pt x="138" y="28"/>
                  </a:lnTo>
                  <a:lnTo>
                    <a:pt x="143" y="28"/>
                  </a:lnTo>
                  <a:lnTo>
                    <a:pt x="148" y="28"/>
                  </a:lnTo>
                  <a:lnTo>
                    <a:pt x="152" y="28"/>
                  </a:lnTo>
                  <a:lnTo>
                    <a:pt x="157" y="28"/>
                  </a:lnTo>
                  <a:lnTo>
                    <a:pt x="162" y="28"/>
                  </a:lnTo>
                  <a:lnTo>
                    <a:pt x="167" y="28"/>
                  </a:lnTo>
                  <a:lnTo>
                    <a:pt x="172" y="28"/>
                  </a:lnTo>
                  <a:lnTo>
                    <a:pt x="176" y="28"/>
                  </a:lnTo>
                  <a:lnTo>
                    <a:pt x="181" y="28"/>
                  </a:lnTo>
                  <a:lnTo>
                    <a:pt x="186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200" y="28"/>
                  </a:lnTo>
                  <a:lnTo>
                    <a:pt x="205" y="28"/>
                  </a:lnTo>
                  <a:lnTo>
                    <a:pt x="210" y="28"/>
                  </a:lnTo>
                  <a:lnTo>
                    <a:pt x="214" y="28"/>
                  </a:lnTo>
                  <a:lnTo>
                    <a:pt x="219" y="28"/>
                  </a:lnTo>
                  <a:lnTo>
                    <a:pt x="224" y="28"/>
                  </a:lnTo>
                  <a:lnTo>
                    <a:pt x="229" y="28"/>
                  </a:lnTo>
                  <a:lnTo>
                    <a:pt x="233" y="28"/>
                  </a:lnTo>
                  <a:lnTo>
                    <a:pt x="238" y="28"/>
                  </a:lnTo>
                  <a:lnTo>
                    <a:pt x="243" y="28"/>
                  </a:lnTo>
                  <a:lnTo>
                    <a:pt x="248" y="28"/>
                  </a:lnTo>
                  <a:lnTo>
                    <a:pt x="252" y="28"/>
                  </a:lnTo>
                  <a:lnTo>
                    <a:pt x="257" y="28"/>
                  </a:lnTo>
                  <a:lnTo>
                    <a:pt x="262" y="28"/>
                  </a:lnTo>
                  <a:lnTo>
                    <a:pt x="267" y="28"/>
                  </a:lnTo>
                  <a:lnTo>
                    <a:pt x="272" y="28"/>
                  </a:lnTo>
                  <a:lnTo>
                    <a:pt x="276" y="28"/>
                  </a:lnTo>
                  <a:lnTo>
                    <a:pt x="281" y="23"/>
                  </a:lnTo>
                  <a:lnTo>
                    <a:pt x="286" y="23"/>
                  </a:lnTo>
                  <a:lnTo>
                    <a:pt x="291" y="23"/>
                  </a:lnTo>
                  <a:lnTo>
                    <a:pt x="295" y="23"/>
                  </a:lnTo>
                  <a:lnTo>
                    <a:pt x="300" y="23"/>
                  </a:lnTo>
                  <a:lnTo>
                    <a:pt x="305" y="23"/>
                  </a:lnTo>
                  <a:lnTo>
                    <a:pt x="310" y="23"/>
                  </a:lnTo>
                  <a:lnTo>
                    <a:pt x="314" y="23"/>
                  </a:lnTo>
                  <a:lnTo>
                    <a:pt x="319" y="23"/>
                  </a:lnTo>
                  <a:lnTo>
                    <a:pt x="324" y="23"/>
                  </a:lnTo>
                  <a:lnTo>
                    <a:pt x="329" y="23"/>
                  </a:lnTo>
                  <a:lnTo>
                    <a:pt x="333" y="23"/>
                  </a:lnTo>
                  <a:lnTo>
                    <a:pt x="338" y="23"/>
                  </a:lnTo>
                  <a:lnTo>
                    <a:pt x="343" y="23"/>
                  </a:lnTo>
                  <a:lnTo>
                    <a:pt x="348" y="23"/>
                  </a:lnTo>
                  <a:lnTo>
                    <a:pt x="353" y="23"/>
                  </a:lnTo>
                  <a:lnTo>
                    <a:pt x="357" y="23"/>
                  </a:lnTo>
                  <a:lnTo>
                    <a:pt x="362" y="19"/>
                  </a:lnTo>
                  <a:lnTo>
                    <a:pt x="367" y="19"/>
                  </a:lnTo>
                  <a:lnTo>
                    <a:pt x="372" y="19"/>
                  </a:lnTo>
                  <a:lnTo>
                    <a:pt x="376" y="19"/>
                  </a:lnTo>
                  <a:lnTo>
                    <a:pt x="381" y="19"/>
                  </a:lnTo>
                  <a:lnTo>
                    <a:pt x="386" y="19"/>
                  </a:lnTo>
                  <a:lnTo>
                    <a:pt x="391" y="19"/>
                  </a:lnTo>
                  <a:lnTo>
                    <a:pt x="395" y="19"/>
                  </a:lnTo>
                  <a:lnTo>
                    <a:pt x="400" y="19"/>
                  </a:lnTo>
                  <a:lnTo>
                    <a:pt x="405" y="19"/>
                  </a:lnTo>
                  <a:lnTo>
                    <a:pt x="410" y="19"/>
                  </a:lnTo>
                  <a:lnTo>
                    <a:pt x="414" y="19"/>
                  </a:lnTo>
                  <a:lnTo>
                    <a:pt x="419" y="19"/>
                  </a:lnTo>
                  <a:lnTo>
                    <a:pt x="424" y="14"/>
                  </a:lnTo>
                  <a:lnTo>
                    <a:pt x="429" y="14"/>
                  </a:lnTo>
                  <a:lnTo>
                    <a:pt x="433" y="14"/>
                  </a:lnTo>
                  <a:lnTo>
                    <a:pt x="438" y="14"/>
                  </a:lnTo>
                  <a:lnTo>
                    <a:pt x="443" y="14"/>
                  </a:lnTo>
                  <a:lnTo>
                    <a:pt x="448" y="14"/>
                  </a:lnTo>
                  <a:lnTo>
                    <a:pt x="453" y="14"/>
                  </a:lnTo>
                  <a:lnTo>
                    <a:pt x="457" y="14"/>
                  </a:lnTo>
                  <a:lnTo>
                    <a:pt x="462" y="14"/>
                  </a:lnTo>
                  <a:lnTo>
                    <a:pt x="467" y="14"/>
                  </a:lnTo>
                  <a:lnTo>
                    <a:pt x="472" y="14"/>
                  </a:lnTo>
                  <a:lnTo>
                    <a:pt x="476" y="14"/>
                  </a:lnTo>
                  <a:lnTo>
                    <a:pt x="481" y="9"/>
                  </a:lnTo>
                  <a:lnTo>
                    <a:pt x="486" y="9"/>
                  </a:lnTo>
                  <a:lnTo>
                    <a:pt x="491" y="9"/>
                  </a:lnTo>
                  <a:lnTo>
                    <a:pt x="495" y="9"/>
                  </a:lnTo>
                  <a:lnTo>
                    <a:pt x="500" y="9"/>
                  </a:lnTo>
                  <a:lnTo>
                    <a:pt x="505" y="9"/>
                  </a:lnTo>
                  <a:lnTo>
                    <a:pt x="510" y="9"/>
                  </a:lnTo>
                  <a:lnTo>
                    <a:pt x="514" y="9"/>
                  </a:lnTo>
                  <a:lnTo>
                    <a:pt x="519" y="9"/>
                  </a:lnTo>
                  <a:lnTo>
                    <a:pt x="524" y="9"/>
                  </a:lnTo>
                  <a:lnTo>
                    <a:pt x="529" y="9"/>
                  </a:lnTo>
                  <a:lnTo>
                    <a:pt x="534" y="4"/>
                  </a:lnTo>
                  <a:lnTo>
                    <a:pt x="538" y="4"/>
                  </a:lnTo>
                  <a:lnTo>
                    <a:pt x="543" y="4"/>
                  </a:lnTo>
                  <a:lnTo>
                    <a:pt x="548" y="4"/>
                  </a:lnTo>
                  <a:lnTo>
                    <a:pt x="553" y="4"/>
                  </a:lnTo>
                  <a:lnTo>
                    <a:pt x="557" y="4"/>
                  </a:lnTo>
                  <a:lnTo>
                    <a:pt x="562" y="4"/>
                  </a:lnTo>
                  <a:lnTo>
                    <a:pt x="567" y="4"/>
                  </a:lnTo>
                  <a:lnTo>
                    <a:pt x="572" y="4"/>
                  </a:lnTo>
                  <a:lnTo>
                    <a:pt x="576" y="4"/>
                  </a:lnTo>
                  <a:lnTo>
                    <a:pt x="581" y="4"/>
                  </a:lnTo>
                  <a:lnTo>
                    <a:pt x="586" y="0"/>
                  </a:lnTo>
                  <a:lnTo>
                    <a:pt x="591" y="0"/>
                  </a:lnTo>
                  <a:lnTo>
                    <a:pt x="595" y="0"/>
                  </a:lnTo>
                  <a:lnTo>
                    <a:pt x="600" y="0"/>
                  </a:lnTo>
                  <a:lnTo>
                    <a:pt x="605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5" name="Freeform 19"/>
            <p:cNvSpPr>
              <a:spLocks/>
            </p:cNvSpPr>
            <p:nvPr/>
          </p:nvSpPr>
          <p:spPr bwMode="auto">
            <a:xfrm>
              <a:off x="4131" y="4050"/>
              <a:ext cx="300" cy="2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4" y="5"/>
                </a:cxn>
                <a:cxn ang="0">
                  <a:pos x="24" y="5"/>
                </a:cxn>
                <a:cxn ang="0">
                  <a:pos x="33" y="5"/>
                </a:cxn>
                <a:cxn ang="0">
                  <a:pos x="43" y="5"/>
                </a:cxn>
                <a:cxn ang="0">
                  <a:pos x="52" y="0"/>
                </a:cxn>
                <a:cxn ang="0">
                  <a:pos x="62" y="0"/>
                </a:cxn>
                <a:cxn ang="0">
                  <a:pos x="71" y="0"/>
                </a:cxn>
                <a:cxn ang="0">
                  <a:pos x="81" y="0"/>
                </a:cxn>
                <a:cxn ang="0">
                  <a:pos x="90" y="0"/>
                </a:cxn>
                <a:cxn ang="0">
                  <a:pos x="100" y="0"/>
                </a:cxn>
                <a:cxn ang="0">
                  <a:pos x="109" y="0"/>
                </a:cxn>
                <a:cxn ang="0">
                  <a:pos x="119" y="0"/>
                </a:cxn>
                <a:cxn ang="0">
                  <a:pos x="129" y="0"/>
                </a:cxn>
                <a:cxn ang="0">
                  <a:pos x="138" y="0"/>
                </a:cxn>
                <a:cxn ang="0">
                  <a:pos x="148" y="0"/>
                </a:cxn>
                <a:cxn ang="0">
                  <a:pos x="157" y="0"/>
                </a:cxn>
                <a:cxn ang="0">
                  <a:pos x="167" y="0"/>
                </a:cxn>
                <a:cxn ang="0">
                  <a:pos x="176" y="0"/>
                </a:cxn>
                <a:cxn ang="0">
                  <a:pos x="186" y="0"/>
                </a:cxn>
                <a:cxn ang="0">
                  <a:pos x="195" y="0"/>
                </a:cxn>
                <a:cxn ang="0">
                  <a:pos x="205" y="0"/>
                </a:cxn>
                <a:cxn ang="0">
                  <a:pos x="214" y="0"/>
                </a:cxn>
                <a:cxn ang="0">
                  <a:pos x="224" y="0"/>
                </a:cxn>
                <a:cxn ang="0">
                  <a:pos x="233" y="0"/>
                </a:cxn>
                <a:cxn ang="0">
                  <a:pos x="243" y="0"/>
                </a:cxn>
                <a:cxn ang="0">
                  <a:pos x="252" y="0"/>
                </a:cxn>
                <a:cxn ang="0">
                  <a:pos x="262" y="0"/>
                </a:cxn>
                <a:cxn ang="0">
                  <a:pos x="271" y="0"/>
                </a:cxn>
                <a:cxn ang="0">
                  <a:pos x="281" y="0"/>
                </a:cxn>
                <a:cxn ang="0">
                  <a:pos x="290" y="0"/>
                </a:cxn>
                <a:cxn ang="0">
                  <a:pos x="300" y="0"/>
                </a:cxn>
              </a:cxnLst>
              <a:rect l="0" t="0" r="r" b="b"/>
              <a:pathLst>
                <a:path w="300" h="5">
                  <a:moveTo>
                    <a:pt x="0" y="5"/>
                  </a:moveTo>
                  <a:lnTo>
                    <a:pt x="5" y="5"/>
                  </a:lnTo>
                  <a:lnTo>
                    <a:pt x="9" y="5"/>
                  </a:lnTo>
                  <a:lnTo>
                    <a:pt x="14" y="5"/>
                  </a:lnTo>
                  <a:lnTo>
                    <a:pt x="19" y="5"/>
                  </a:lnTo>
                  <a:lnTo>
                    <a:pt x="24" y="5"/>
                  </a:lnTo>
                  <a:lnTo>
                    <a:pt x="29" y="5"/>
                  </a:lnTo>
                  <a:lnTo>
                    <a:pt x="33" y="5"/>
                  </a:lnTo>
                  <a:lnTo>
                    <a:pt x="38" y="5"/>
                  </a:lnTo>
                  <a:lnTo>
                    <a:pt x="43" y="5"/>
                  </a:lnTo>
                  <a:lnTo>
                    <a:pt x="48" y="5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8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7" y="0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9" y="0"/>
                  </a:lnTo>
                  <a:lnTo>
                    <a:pt x="224" y="0"/>
                  </a:lnTo>
                  <a:lnTo>
                    <a:pt x="229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86" y="0"/>
                  </a:lnTo>
                  <a:lnTo>
                    <a:pt x="290" y="0"/>
                  </a:lnTo>
                  <a:lnTo>
                    <a:pt x="295" y="0"/>
                  </a:lnTo>
                  <a:lnTo>
                    <a:pt x="300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6" name="Freeform 20"/>
            <p:cNvSpPr>
              <a:spLocks/>
            </p:cNvSpPr>
            <p:nvPr/>
          </p:nvSpPr>
          <p:spPr bwMode="auto">
            <a:xfrm>
              <a:off x="1719" y="2979"/>
              <a:ext cx="417" cy="1045"/>
            </a:xfrm>
            <a:custGeom>
              <a:avLst/>
              <a:gdLst/>
              <a:ahLst/>
              <a:cxnLst>
                <a:cxn ang="0">
                  <a:pos x="10" y="1947"/>
                </a:cxn>
                <a:cxn ang="0">
                  <a:pos x="24" y="1947"/>
                </a:cxn>
                <a:cxn ang="0">
                  <a:pos x="38" y="1947"/>
                </a:cxn>
                <a:cxn ang="0">
                  <a:pos x="53" y="1943"/>
                </a:cxn>
                <a:cxn ang="0">
                  <a:pos x="67" y="1938"/>
                </a:cxn>
                <a:cxn ang="0">
                  <a:pos x="81" y="1933"/>
                </a:cxn>
                <a:cxn ang="0">
                  <a:pos x="96" y="1923"/>
                </a:cxn>
                <a:cxn ang="0">
                  <a:pos x="110" y="1919"/>
                </a:cxn>
                <a:cxn ang="0">
                  <a:pos x="124" y="1904"/>
                </a:cxn>
                <a:cxn ang="0">
                  <a:pos x="138" y="1890"/>
                </a:cxn>
                <a:cxn ang="0">
                  <a:pos x="158" y="1871"/>
                </a:cxn>
                <a:cxn ang="0">
                  <a:pos x="162" y="1857"/>
                </a:cxn>
                <a:cxn ang="0">
                  <a:pos x="172" y="1843"/>
                </a:cxn>
                <a:cxn ang="0">
                  <a:pos x="181" y="1823"/>
                </a:cxn>
                <a:cxn ang="0">
                  <a:pos x="191" y="1804"/>
                </a:cxn>
                <a:cxn ang="0">
                  <a:pos x="196" y="1781"/>
                </a:cxn>
                <a:cxn ang="0">
                  <a:pos x="205" y="1757"/>
                </a:cxn>
                <a:cxn ang="0">
                  <a:pos x="215" y="1723"/>
                </a:cxn>
                <a:cxn ang="0">
                  <a:pos x="219" y="1685"/>
                </a:cxn>
                <a:cxn ang="0">
                  <a:pos x="229" y="1643"/>
                </a:cxn>
                <a:cxn ang="0">
                  <a:pos x="238" y="1585"/>
                </a:cxn>
                <a:cxn ang="0">
                  <a:pos x="248" y="1523"/>
                </a:cxn>
                <a:cxn ang="0">
                  <a:pos x="253" y="1443"/>
                </a:cxn>
                <a:cxn ang="0">
                  <a:pos x="262" y="1347"/>
                </a:cxn>
                <a:cxn ang="0">
                  <a:pos x="272" y="1233"/>
                </a:cxn>
                <a:cxn ang="0">
                  <a:pos x="277" y="1095"/>
                </a:cxn>
                <a:cxn ang="0">
                  <a:pos x="286" y="923"/>
                </a:cxn>
                <a:cxn ang="0">
                  <a:pos x="296" y="728"/>
                </a:cxn>
                <a:cxn ang="0">
                  <a:pos x="305" y="514"/>
                </a:cxn>
                <a:cxn ang="0">
                  <a:pos x="310" y="300"/>
                </a:cxn>
                <a:cxn ang="0">
                  <a:pos x="319" y="119"/>
                </a:cxn>
                <a:cxn ang="0">
                  <a:pos x="334" y="0"/>
                </a:cxn>
                <a:cxn ang="0">
                  <a:pos x="339" y="33"/>
                </a:cxn>
                <a:cxn ang="0">
                  <a:pos x="348" y="166"/>
                </a:cxn>
                <a:cxn ang="0">
                  <a:pos x="353" y="361"/>
                </a:cxn>
                <a:cxn ang="0">
                  <a:pos x="362" y="581"/>
                </a:cxn>
                <a:cxn ang="0">
                  <a:pos x="372" y="790"/>
                </a:cxn>
                <a:cxn ang="0">
                  <a:pos x="381" y="981"/>
                </a:cxn>
                <a:cxn ang="0">
                  <a:pos x="386" y="1138"/>
                </a:cxn>
                <a:cxn ang="0">
                  <a:pos x="396" y="1276"/>
                </a:cxn>
                <a:cxn ang="0">
                  <a:pos x="405" y="1385"/>
                </a:cxn>
                <a:cxn ang="0">
                  <a:pos x="410" y="1476"/>
                </a:cxn>
              </a:cxnLst>
              <a:rect l="0" t="0" r="r" b="b"/>
              <a:pathLst>
                <a:path w="419" h="1947">
                  <a:moveTo>
                    <a:pt x="0" y="1947"/>
                  </a:moveTo>
                  <a:lnTo>
                    <a:pt x="5" y="1947"/>
                  </a:lnTo>
                  <a:lnTo>
                    <a:pt x="10" y="1947"/>
                  </a:lnTo>
                  <a:lnTo>
                    <a:pt x="15" y="1947"/>
                  </a:lnTo>
                  <a:lnTo>
                    <a:pt x="19" y="1947"/>
                  </a:lnTo>
                  <a:lnTo>
                    <a:pt x="24" y="1947"/>
                  </a:lnTo>
                  <a:lnTo>
                    <a:pt x="29" y="1947"/>
                  </a:lnTo>
                  <a:lnTo>
                    <a:pt x="34" y="1947"/>
                  </a:lnTo>
                  <a:lnTo>
                    <a:pt x="38" y="1947"/>
                  </a:lnTo>
                  <a:lnTo>
                    <a:pt x="43" y="1943"/>
                  </a:lnTo>
                  <a:lnTo>
                    <a:pt x="48" y="1943"/>
                  </a:lnTo>
                  <a:lnTo>
                    <a:pt x="53" y="1943"/>
                  </a:lnTo>
                  <a:lnTo>
                    <a:pt x="57" y="1943"/>
                  </a:lnTo>
                  <a:lnTo>
                    <a:pt x="62" y="1938"/>
                  </a:lnTo>
                  <a:lnTo>
                    <a:pt x="67" y="1938"/>
                  </a:lnTo>
                  <a:lnTo>
                    <a:pt x="72" y="1938"/>
                  </a:lnTo>
                  <a:lnTo>
                    <a:pt x="77" y="1933"/>
                  </a:lnTo>
                  <a:lnTo>
                    <a:pt x="81" y="1933"/>
                  </a:lnTo>
                  <a:lnTo>
                    <a:pt x="86" y="1928"/>
                  </a:lnTo>
                  <a:lnTo>
                    <a:pt x="91" y="1928"/>
                  </a:lnTo>
                  <a:lnTo>
                    <a:pt x="96" y="1923"/>
                  </a:lnTo>
                  <a:lnTo>
                    <a:pt x="100" y="1923"/>
                  </a:lnTo>
                  <a:lnTo>
                    <a:pt x="105" y="1919"/>
                  </a:lnTo>
                  <a:lnTo>
                    <a:pt x="110" y="1919"/>
                  </a:lnTo>
                  <a:lnTo>
                    <a:pt x="115" y="1914"/>
                  </a:lnTo>
                  <a:lnTo>
                    <a:pt x="119" y="1909"/>
                  </a:lnTo>
                  <a:lnTo>
                    <a:pt x="124" y="1904"/>
                  </a:lnTo>
                  <a:lnTo>
                    <a:pt x="129" y="1900"/>
                  </a:lnTo>
                  <a:lnTo>
                    <a:pt x="134" y="1895"/>
                  </a:lnTo>
                  <a:lnTo>
                    <a:pt x="138" y="1890"/>
                  </a:lnTo>
                  <a:lnTo>
                    <a:pt x="143" y="1885"/>
                  </a:lnTo>
                  <a:lnTo>
                    <a:pt x="148" y="1881"/>
                  </a:lnTo>
                  <a:lnTo>
                    <a:pt x="158" y="1871"/>
                  </a:lnTo>
                  <a:lnTo>
                    <a:pt x="158" y="1866"/>
                  </a:lnTo>
                  <a:lnTo>
                    <a:pt x="162" y="1862"/>
                  </a:lnTo>
                  <a:lnTo>
                    <a:pt x="162" y="1857"/>
                  </a:lnTo>
                  <a:lnTo>
                    <a:pt x="167" y="1852"/>
                  </a:lnTo>
                  <a:lnTo>
                    <a:pt x="172" y="1847"/>
                  </a:lnTo>
                  <a:lnTo>
                    <a:pt x="172" y="1843"/>
                  </a:lnTo>
                  <a:lnTo>
                    <a:pt x="177" y="1838"/>
                  </a:lnTo>
                  <a:lnTo>
                    <a:pt x="177" y="1828"/>
                  </a:lnTo>
                  <a:lnTo>
                    <a:pt x="181" y="1823"/>
                  </a:lnTo>
                  <a:lnTo>
                    <a:pt x="181" y="1819"/>
                  </a:lnTo>
                  <a:lnTo>
                    <a:pt x="186" y="1809"/>
                  </a:lnTo>
                  <a:lnTo>
                    <a:pt x="191" y="1804"/>
                  </a:lnTo>
                  <a:lnTo>
                    <a:pt x="191" y="1800"/>
                  </a:lnTo>
                  <a:lnTo>
                    <a:pt x="196" y="1790"/>
                  </a:lnTo>
                  <a:lnTo>
                    <a:pt x="196" y="1781"/>
                  </a:lnTo>
                  <a:lnTo>
                    <a:pt x="200" y="1771"/>
                  </a:lnTo>
                  <a:lnTo>
                    <a:pt x="200" y="1766"/>
                  </a:lnTo>
                  <a:lnTo>
                    <a:pt x="205" y="1757"/>
                  </a:lnTo>
                  <a:lnTo>
                    <a:pt x="210" y="1747"/>
                  </a:lnTo>
                  <a:lnTo>
                    <a:pt x="210" y="1733"/>
                  </a:lnTo>
                  <a:lnTo>
                    <a:pt x="215" y="1723"/>
                  </a:lnTo>
                  <a:lnTo>
                    <a:pt x="215" y="1709"/>
                  </a:lnTo>
                  <a:lnTo>
                    <a:pt x="219" y="1700"/>
                  </a:lnTo>
                  <a:lnTo>
                    <a:pt x="219" y="1685"/>
                  </a:lnTo>
                  <a:lnTo>
                    <a:pt x="224" y="1671"/>
                  </a:lnTo>
                  <a:lnTo>
                    <a:pt x="229" y="1657"/>
                  </a:lnTo>
                  <a:lnTo>
                    <a:pt x="229" y="1643"/>
                  </a:lnTo>
                  <a:lnTo>
                    <a:pt x="234" y="1623"/>
                  </a:lnTo>
                  <a:lnTo>
                    <a:pt x="234" y="1604"/>
                  </a:lnTo>
                  <a:lnTo>
                    <a:pt x="238" y="1585"/>
                  </a:lnTo>
                  <a:lnTo>
                    <a:pt x="238" y="1566"/>
                  </a:lnTo>
                  <a:lnTo>
                    <a:pt x="243" y="1547"/>
                  </a:lnTo>
                  <a:lnTo>
                    <a:pt x="248" y="1523"/>
                  </a:lnTo>
                  <a:lnTo>
                    <a:pt x="248" y="1500"/>
                  </a:lnTo>
                  <a:lnTo>
                    <a:pt x="253" y="1471"/>
                  </a:lnTo>
                  <a:lnTo>
                    <a:pt x="253" y="1443"/>
                  </a:lnTo>
                  <a:lnTo>
                    <a:pt x="258" y="1414"/>
                  </a:lnTo>
                  <a:lnTo>
                    <a:pt x="258" y="1385"/>
                  </a:lnTo>
                  <a:lnTo>
                    <a:pt x="262" y="1347"/>
                  </a:lnTo>
                  <a:lnTo>
                    <a:pt x="267" y="1314"/>
                  </a:lnTo>
                  <a:lnTo>
                    <a:pt x="267" y="1276"/>
                  </a:lnTo>
                  <a:lnTo>
                    <a:pt x="272" y="1233"/>
                  </a:lnTo>
                  <a:lnTo>
                    <a:pt x="272" y="1190"/>
                  </a:lnTo>
                  <a:lnTo>
                    <a:pt x="277" y="1142"/>
                  </a:lnTo>
                  <a:lnTo>
                    <a:pt x="277" y="1095"/>
                  </a:lnTo>
                  <a:lnTo>
                    <a:pt x="281" y="1038"/>
                  </a:lnTo>
                  <a:lnTo>
                    <a:pt x="286" y="985"/>
                  </a:lnTo>
                  <a:lnTo>
                    <a:pt x="286" y="923"/>
                  </a:lnTo>
                  <a:lnTo>
                    <a:pt x="291" y="862"/>
                  </a:lnTo>
                  <a:lnTo>
                    <a:pt x="291" y="800"/>
                  </a:lnTo>
                  <a:lnTo>
                    <a:pt x="296" y="728"/>
                  </a:lnTo>
                  <a:lnTo>
                    <a:pt x="296" y="662"/>
                  </a:lnTo>
                  <a:lnTo>
                    <a:pt x="300" y="590"/>
                  </a:lnTo>
                  <a:lnTo>
                    <a:pt x="305" y="514"/>
                  </a:lnTo>
                  <a:lnTo>
                    <a:pt x="305" y="442"/>
                  </a:lnTo>
                  <a:lnTo>
                    <a:pt x="310" y="371"/>
                  </a:lnTo>
                  <a:lnTo>
                    <a:pt x="310" y="300"/>
                  </a:lnTo>
                  <a:lnTo>
                    <a:pt x="315" y="233"/>
                  </a:lnTo>
                  <a:lnTo>
                    <a:pt x="315" y="176"/>
                  </a:lnTo>
                  <a:lnTo>
                    <a:pt x="319" y="119"/>
                  </a:lnTo>
                  <a:lnTo>
                    <a:pt x="324" y="76"/>
                  </a:lnTo>
                  <a:lnTo>
                    <a:pt x="324" y="38"/>
                  </a:lnTo>
                  <a:lnTo>
                    <a:pt x="334" y="0"/>
                  </a:lnTo>
                  <a:lnTo>
                    <a:pt x="329" y="0"/>
                  </a:lnTo>
                  <a:lnTo>
                    <a:pt x="334" y="9"/>
                  </a:lnTo>
                  <a:lnTo>
                    <a:pt x="339" y="33"/>
                  </a:lnTo>
                  <a:lnTo>
                    <a:pt x="343" y="66"/>
                  </a:lnTo>
                  <a:lnTo>
                    <a:pt x="343" y="114"/>
                  </a:lnTo>
                  <a:lnTo>
                    <a:pt x="348" y="166"/>
                  </a:lnTo>
                  <a:lnTo>
                    <a:pt x="348" y="223"/>
                  </a:lnTo>
                  <a:lnTo>
                    <a:pt x="353" y="290"/>
                  </a:lnTo>
                  <a:lnTo>
                    <a:pt x="353" y="361"/>
                  </a:lnTo>
                  <a:lnTo>
                    <a:pt x="358" y="433"/>
                  </a:lnTo>
                  <a:lnTo>
                    <a:pt x="362" y="504"/>
                  </a:lnTo>
                  <a:lnTo>
                    <a:pt x="362" y="581"/>
                  </a:lnTo>
                  <a:lnTo>
                    <a:pt x="367" y="652"/>
                  </a:lnTo>
                  <a:lnTo>
                    <a:pt x="367" y="723"/>
                  </a:lnTo>
                  <a:lnTo>
                    <a:pt x="372" y="790"/>
                  </a:lnTo>
                  <a:lnTo>
                    <a:pt x="372" y="857"/>
                  </a:lnTo>
                  <a:lnTo>
                    <a:pt x="377" y="919"/>
                  </a:lnTo>
                  <a:lnTo>
                    <a:pt x="381" y="981"/>
                  </a:lnTo>
                  <a:lnTo>
                    <a:pt x="381" y="1038"/>
                  </a:lnTo>
                  <a:lnTo>
                    <a:pt x="386" y="1090"/>
                  </a:lnTo>
                  <a:lnTo>
                    <a:pt x="386" y="1138"/>
                  </a:lnTo>
                  <a:lnTo>
                    <a:pt x="391" y="1185"/>
                  </a:lnTo>
                  <a:lnTo>
                    <a:pt x="391" y="1233"/>
                  </a:lnTo>
                  <a:lnTo>
                    <a:pt x="396" y="1276"/>
                  </a:lnTo>
                  <a:lnTo>
                    <a:pt x="400" y="1314"/>
                  </a:lnTo>
                  <a:lnTo>
                    <a:pt x="400" y="1352"/>
                  </a:lnTo>
                  <a:lnTo>
                    <a:pt x="405" y="1385"/>
                  </a:lnTo>
                  <a:lnTo>
                    <a:pt x="405" y="1419"/>
                  </a:lnTo>
                  <a:lnTo>
                    <a:pt x="410" y="1447"/>
                  </a:lnTo>
                  <a:lnTo>
                    <a:pt x="410" y="1476"/>
                  </a:lnTo>
                  <a:lnTo>
                    <a:pt x="415" y="1504"/>
                  </a:lnTo>
                  <a:lnTo>
                    <a:pt x="419" y="1528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7" name="Freeform 21"/>
            <p:cNvSpPr>
              <a:spLocks/>
            </p:cNvSpPr>
            <p:nvPr/>
          </p:nvSpPr>
          <p:spPr bwMode="auto">
            <a:xfrm>
              <a:off x="2136" y="3800"/>
              <a:ext cx="546" cy="252"/>
            </a:xfrm>
            <a:custGeom>
              <a:avLst/>
              <a:gdLst/>
              <a:ahLst/>
              <a:cxnLst>
                <a:cxn ang="0">
                  <a:pos x="5" y="43"/>
                </a:cxn>
                <a:cxn ang="0">
                  <a:pos x="10" y="105"/>
                </a:cxn>
                <a:cxn ang="0">
                  <a:pos x="20" y="153"/>
                </a:cxn>
                <a:cxn ang="0">
                  <a:pos x="29" y="191"/>
                </a:cxn>
                <a:cxn ang="0">
                  <a:pos x="39" y="229"/>
                </a:cxn>
                <a:cxn ang="0">
                  <a:pos x="43" y="257"/>
                </a:cxn>
                <a:cxn ang="0">
                  <a:pos x="53" y="281"/>
                </a:cxn>
                <a:cxn ang="0">
                  <a:pos x="62" y="300"/>
                </a:cxn>
                <a:cxn ang="0">
                  <a:pos x="67" y="319"/>
                </a:cxn>
                <a:cxn ang="0">
                  <a:pos x="81" y="334"/>
                </a:cxn>
                <a:cxn ang="0">
                  <a:pos x="96" y="348"/>
                </a:cxn>
                <a:cxn ang="0">
                  <a:pos x="110" y="353"/>
                </a:cxn>
                <a:cxn ang="0">
                  <a:pos x="124" y="348"/>
                </a:cxn>
                <a:cxn ang="0">
                  <a:pos x="139" y="343"/>
                </a:cxn>
                <a:cxn ang="0">
                  <a:pos x="153" y="348"/>
                </a:cxn>
                <a:cxn ang="0">
                  <a:pos x="167" y="357"/>
                </a:cxn>
                <a:cxn ang="0">
                  <a:pos x="181" y="376"/>
                </a:cxn>
                <a:cxn ang="0">
                  <a:pos x="196" y="391"/>
                </a:cxn>
                <a:cxn ang="0">
                  <a:pos x="210" y="400"/>
                </a:cxn>
                <a:cxn ang="0">
                  <a:pos x="224" y="410"/>
                </a:cxn>
                <a:cxn ang="0">
                  <a:pos x="239" y="419"/>
                </a:cxn>
                <a:cxn ang="0">
                  <a:pos x="253" y="429"/>
                </a:cxn>
                <a:cxn ang="0">
                  <a:pos x="267" y="434"/>
                </a:cxn>
                <a:cxn ang="0">
                  <a:pos x="281" y="438"/>
                </a:cxn>
                <a:cxn ang="0">
                  <a:pos x="296" y="443"/>
                </a:cxn>
                <a:cxn ang="0">
                  <a:pos x="310" y="448"/>
                </a:cxn>
                <a:cxn ang="0">
                  <a:pos x="324" y="448"/>
                </a:cxn>
                <a:cxn ang="0">
                  <a:pos x="339" y="453"/>
                </a:cxn>
                <a:cxn ang="0">
                  <a:pos x="353" y="457"/>
                </a:cxn>
                <a:cxn ang="0">
                  <a:pos x="367" y="457"/>
                </a:cxn>
                <a:cxn ang="0">
                  <a:pos x="382" y="462"/>
                </a:cxn>
                <a:cxn ang="0">
                  <a:pos x="396" y="462"/>
                </a:cxn>
                <a:cxn ang="0">
                  <a:pos x="410" y="462"/>
                </a:cxn>
                <a:cxn ang="0">
                  <a:pos x="424" y="467"/>
                </a:cxn>
                <a:cxn ang="0">
                  <a:pos x="439" y="467"/>
                </a:cxn>
                <a:cxn ang="0">
                  <a:pos x="453" y="467"/>
                </a:cxn>
                <a:cxn ang="0">
                  <a:pos x="467" y="472"/>
                </a:cxn>
                <a:cxn ang="0">
                  <a:pos x="482" y="472"/>
                </a:cxn>
                <a:cxn ang="0">
                  <a:pos x="496" y="472"/>
                </a:cxn>
                <a:cxn ang="0">
                  <a:pos x="510" y="472"/>
                </a:cxn>
                <a:cxn ang="0">
                  <a:pos x="524" y="472"/>
                </a:cxn>
                <a:cxn ang="0">
                  <a:pos x="539" y="472"/>
                </a:cxn>
              </a:cxnLst>
              <a:rect l="0" t="0" r="r" b="b"/>
              <a:pathLst>
                <a:path w="548" h="472">
                  <a:moveTo>
                    <a:pt x="0" y="0"/>
                  </a:moveTo>
                  <a:lnTo>
                    <a:pt x="0" y="24"/>
                  </a:lnTo>
                  <a:lnTo>
                    <a:pt x="5" y="43"/>
                  </a:lnTo>
                  <a:lnTo>
                    <a:pt x="5" y="67"/>
                  </a:lnTo>
                  <a:lnTo>
                    <a:pt x="10" y="86"/>
                  </a:lnTo>
                  <a:lnTo>
                    <a:pt x="10" y="105"/>
                  </a:lnTo>
                  <a:lnTo>
                    <a:pt x="15" y="119"/>
                  </a:lnTo>
                  <a:lnTo>
                    <a:pt x="20" y="138"/>
                  </a:lnTo>
                  <a:lnTo>
                    <a:pt x="20" y="153"/>
                  </a:lnTo>
                  <a:lnTo>
                    <a:pt x="24" y="167"/>
                  </a:lnTo>
                  <a:lnTo>
                    <a:pt x="24" y="181"/>
                  </a:lnTo>
                  <a:lnTo>
                    <a:pt x="29" y="191"/>
                  </a:lnTo>
                  <a:lnTo>
                    <a:pt x="29" y="205"/>
                  </a:lnTo>
                  <a:lnTo>
                    <a:pt x="34" y="215"/>
                  </a:lnTo>
                  <a:lnTo>
                    <a:pt x="39" y="229"/>
                  </a:lnTo>
                  <a:lnTo>
                    <a:pt x="39" y="238"/>
                  </a:lnTo>
                  <a:lnTo>
                    <a:pt x="43" y="248"/>
                  </a:lnTo>
                  <a:lnTo>
                    <a:pt x="43" y="257"/>
                  </a:lnTo>
                  <a:lnTo>
                    <a:pt x="48" y="262"/>
                  </a:lnTo>
                  <a:lnTo>
                    <a:pt x="48" y="272"/>
                  </a:lnTo>
                  <a:lnTo>
                    <a:pt x="53" y="281"/>
                  </a:lnTo>
                  <a:lnTo>
                    <a:pt x="58" y="286"/>
                  </a:lnTo>
                  <a:lnTo>
                    <a:pt x="58" y="295"/>
                  </a:lnTo>
                  <a:lnTo>
                    <a:pt x="62" y="300"/>
                  </a:lnTo>
                  <a:lnTo>
                    <a:pt x="62" y="305"/>
                  </a:lnTo>
                  <a:lnTo>
                    <a:pt x="67" y="310"/>
                  </a:lnTo>
                  <a:lnTo>
                    <a:pt x="67" y="319"/>
                  </a:lnTo>
                  <a:lnTo>
                    <a:pt x="77" y="324"/>
                  </a:lnTo>
                  <a:lnTo>
                    <a:pt x="77" y="329"/>
                  </a:lnTo>
                  <a:lnTo>
                    <a:pt x="81" y="334"/>
                  </a:lnTo>
                  <a:lnTo>
                    <a:pt x="81" y="338"/>
                  </a:lnTo>
                  <a:lnTo>
                    <a:pt x="86" y="343"/>
                  </a:lnTo>
                  <a:lnTo>
                    <a:pt x="96" y="348"/>
                  </a:lnTo>
                  <a:lnTo>
                    <a:pt x="101" y="353"/>
                  </a:lnTo>
                  <a:lnTo>
                    <a:pt x="105" y="353"/>
                  </a:lnTo>
                  <a:lnTo>
                    <a:pt x="110" y="353"/>
                  </a:lnTo>
                  <a:lnTo>
                    <a:pt x="115" y="353"/>
                  </a:lnTo>
                  <a:lnTo>
                    <a:pt x="120" y="348"/>
                  </a:lnTo>
                  <a:lnTo>
                    <a:pt x="124" y="348"/>
                  </a:lnTo>
                  <a:lnTo>
                    <a:pt x="129" y="348"/>
                  </a:lnTo>
                  <a:lnTo>
                    <a:pt x="134" y="343"/>
                  </a:lnTo>
                  <a:lnTo>
                    <a:pt x="139" y="343"/>
                  </a:lnTo>
                  <a:lnTo>
                    <a:pt x="143" y="343"/>
                  </a:lnTo>
                  <a:lnTo>
                    <a:pt x="148" y="343"/>
                  </a:lnTo>
                  <a:lnTo>
                    <a:pt x="153" y="348"/>
                  </a:lnTo>
                  <a:lnTo>
                    <a:pt x="158" y="353"/>
                  </a:lnTo>
                  <a:lnTo>
                    <a:pt x="162" y="357"/>
                  </a:lnTo>
                  <a:lnTo>
                    <a:pt x="167" y="357"/>
                  </a:lnTo>
                  <a:lnTo>
                    <a:pt x="172" y="362"/>
                  </a:lnTo>
                  <a:lnTo>
                    <a:pt x="177" y="372"/>
                  </a:lnTo>
                  <a:lnTo>
                    <a:pt x="181" y="376"/>
                  </a:lnTo>
                  <a:lnTo>
                    <a:pt x="186" y="376"/>
                  </a:lnTo>
                  <a:lnTo>
                    <a:pt x="191" y="381"/>
                  </a:lnTo>
                  <a:lnTo>
                    <a:pt x="196" y="391"/>
                  </a:lnTo>
                  <a:lnTo>
                    <a:pt x="201" y="395"/>
                  </a:lnTo>
                  <a:lnTo>
                    <a:pt x="205" y="395"/>
                  </a:lnTo>
                  <a:lnTo>
                    <a:pt x="210" y="400"/>
                  </a:lnTo>
                  <a:lnTo>
                    <a:pt x="215" y="405"/>
                  </a:lnTo>
                  <a:lnTo>
                    <a:pt x="220" y="410"/>
                  </a:lnTo>
                  <a:lnTo>
                    <a:pt x="224" y="410"/>
                  </a:lnTo>
                  <a:lnTo>
                    <a:pt x="229" y="415"/>
                  </a:lnTo>
                  <a:lnTo>
                    <a:pt x="234" y="419"/>
                  </a:lnTo>
                  <a:lnTo>
                    <a:pt x="239" y="419"/>
                  </a:lnTo>
                  <a:lnTo>
                    <a:pt x="243" y="419"/>
                  </a:lnTo>
                  <a:lnTo>
                    <a:pt x="248" y="424"/>
                  </a:lnTo>
                  <a:lnTo>
                    <a:pt x="253" y="429"/>
                  </a:lnTo>
                  <a:lnTo>
                    <a:pt x="258" y="429"/>
                  </a:lnTo>
                  <a:lnTo>
                    <a:pt x="262" y="429"/>
                  </a:lnTo>
                  <a:lnTo>
                    <a:pt x="267" y="434"/>
                  </a:lnTo>
                  <a:lnTo>
                    <a:pt x="272" y="434"/>
                  </a:lnTo>
                  <a:lnTo>
                    <a:pt x="277" y="438"/>
                  </a:lnTo>
                  <a:lnTo>
                    <a:pt x="281" y="438"/>
                  </a:lnTo>
                  <a:lnTo>
                    <a:pt x="286" y="438"/>
                  </a:lnTo>
                  <a:lnTo>
                    <a:pt x="291" y="443"/>
                  </a:lnTo>
                  <a:lnTo>
                    <a:pt x="296" y="443"/>
                  </a:lnTo>
                  <a:lnTo>
                    <a:pt x="301" y="443"/>
                  </a:lnTo>
                  <a:lnTo>
                    <a:pt x="305" y="443"/>
                  </a:lnTo>
                  <a:lnTo>
                    <a:pt x="310" y="448"/>
                  </a:lnTo>
                  <a:lnTo>
                    <a:pt x="315" y="448"/>
                  </a:lnTo>
                  <a:lnTo>
                    <a:pt x="320" y="448"/>
                  </a:lnTo>
                  <a:lnTo>
                    <a:pt x="324" y="448"/>
                  </a:lnTo>
                  <a:lnTo>
                    <a:pt x="329" y="453"/>
                  </a:lnTo>
                  <a:lnTo>
                    <a:pt x="334" y="453"/>
                  </a:lnTo>
                  <a:lnTo>
                    <a:pt x="339" y="453"/>
                  </a:lnTo>
                  <a:lnTo>
                    <a:pt x="343" y="453"/>
                  </a:lnTo>
                  <a:lnTo>
                    <a:pt x="348" y="457"/>
                  </a:lnTo>
                  <a:lnTo>
                    <a:pt x="353" y="457"/>
                  </a:lnTo>
                  <a:lnTo>
                    <a:pt x="358" y="457"/>
                  </a:lnTo>
                  <a:lnTo>
                    <a:pt x="362" y="457"/>
                  </a:lnTo>
                  <a:lnTo>
                    <a:pt x="367" y="457"/>
                  </a:lnTo>
                  <a:lnTo>
                    <a:pt x="372" y="457"/>
                  </a:lnTo>
                  <a:lnTo>
                    <a:pt x="377" y="457"/>
                  </a:lnTo>
                  <a:lnTo>
                    <a:pt x="382" y="462"/>
                  </a:lnTo>
                  <a:lnTo>
                    <a:pt x="386" y="462"/>
                  </a:lnTo>
                  <a:lnTo>
                    <a:pt x="391" y="462"/>
                  </a:lnTo>
                  <a:lnTo>
                    <a:pt x="396" y="462"/>
                  </a:lnTo>
                  <a:lnTo>
                    <a:pt x="401" y="462"/>
                  </a:lnTo>
                  <a:lnTo>
                    <a:pt x="405" y="462"/>
                  </a:lnTo>
                  <a:lnTo>
                    <a:pt x="410" y="462"/>
                  </a:lnTo>
                  <a:lnTo>
                    <a:pt x="415" y="467"/>
                  </a:lnTo>
                  <a:lnTo>
                    <a:pt x="420" y="467"/>
                  </a:lnTo>
                  <a:lnTo>
                    <a:pt x="424" y="467"/>
                  </a:lnTo>
                  <a:lnTo>
                    <a:pt x="429" y="467"/>
                  </a:lnTo>
                  <a:lnTo>
                    <a:pt x="434" y="467"/>
                  </a:lnTo>
                  <a:lnTo>
                    <a:pt x="439" y="467"/>
                  </a:lnTo>
                  <a:lnTo>
                    <a:pt x="443" y="467"/>
                  </a:lnTo>
                  <a:lnTo>
                    <a:pt x="448" y="467"/>
                  </a:lnTo>
                  <a:lnTo>
                    <a:pt x="453" y="467"/>
                  </a:lnTo>
                  <a:lnTo>
                    <a:pt x="458" y="467"/>
                  </a:lnTo>
                  <a:lnTo>
                    <a:pt x="462" y="467"/>
                  </a:lnTo>
                  <a:lnTo>
                    <a:pt x="467" y="472"/>
                  </a:lnTo>
                  <a:lnTo>
                    <a:pt x="472" y="472"/>
                  </a:lnTo>
                  <a:lnTo>
                    <a:pt x="477" y="472"/>
                  </a:lnTo>
                  <a:lnTo>
                    <a:pt x="482" y="472"/>
                  </a:lnTo>
                  <a:lnTo>
                    <a:pt x="486" y="472"/>
                  </a:lnTo>
                  <a:lnTo>
                    <a:pt x="491" y="472"/>
                  </a:lnTo>
                  <a:lnTo>
                    <a:pt x="496" y="472"/>
                  </a:lnTo>
                  <a:lnTo>
                    <a:pt x="501" y="472"/>
                  </a:lnTo>
                  <a:lnTo>
                    <a:pt x="505" y="472"/>
                  </a:lnTo>
                  <a:lnTo>
                    <a:pt x="510" y="472"/>
                  </a:lnTo>
                  <a:lnTo>
                    <a:pt x="515" y="472"/>
                  </a:lnTo>
                  <a:lnTo>
                    <a:pt x="520" y="472"/>
                  </a:lnTo>
                  <a:lnTo>
                    <a:pt x="524" y="472"/>
                  </a:lnTo>
                  <a:lnTo>
                    <a:pt x="529" y="472"/>
                  </a:lnTo>
                  <a:lnTo>
                    <a:pt x="534" y="472"/>
                  </a:lnTo>
                  <a:lnTo>
                    <a:pt x="539" y="472"/>
                  </a:lnTo>
                  <a:lnTo>
                    <a:pt x="543" y="472"/>
                  </a:lnTo>
                  <a:lnTo>
                    <a:pt x="548" y="472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8" name="Freeform 22"/>
            <p:cNvSpPr>
              <a:spLocks/>
            </p:cNvSpPr>
            <p:nvPr/>
          </p:nvSpPr>
          <p:spPr bwMode="auto">
            <a:xfrm>
              <a:off x="2682" y="4009"/>
              <a:ext cx="585" cy="56"/>
            </a:xfrm>
            <a:custGeom>
              <a:avLst/>
              <a:gdLst/>
              <a:ahLst/>
              <a:cxnLst>
                <a:cxn ang="0">
                  <a:pos x="10" y="85"/>
                </a:cxn>
                <a:cxn ang="0">
                  <a:pos x="24" y="85"/>
                </a:cxn>
                <a:cxn ang="0">
                  <a:pos x="38" y="85"/>
                </a:cxn>
                <a:cxn ang="0">
                  <a:pos x="53" y="85"/>
                </a:cxn>
                <a:cxn ang="0">
                  <a:pos x="67" y="85"/>
                </a:cxn>
                <a:cxn ang="0">
                  <a:pos x="81" y="85"/>
                </a:cxn>
                <a:cxn ang="0">
                  <a:pos x="95" y="85"/>
                </a:cxn>
                <a:cxn ang="0">
                  <a:pos x="110" y="85"/>
                </a:cxn>
                <a:cxn ang="0">
                  <a:pos x="124" y="85"/>
                </a:cxn>
                <a:cxn ang="0">
                  <a:pos x="138" y="85"/>
                </a:cxn>
                <a:cxn ang="0">
                  <a:pos x="153" y="81"/>
                </a:cxn>
                <a:cxn ang="0">
                  <a:pos x="167" y="81"/>
                </a:cxn>
                <a:cxn ang="0">
                  <a:pos x="181" y="81"/>
                </a:cxn>
                <a:cxn ang="0">
                  <a:pos x="196" y="81"/>
                </a:cxn>
                <a:cxn ang="0">
                  <a:pos x="210" y="76"/>
                </a:cxn>
                <a:cxn ang="0">
                  <a:pos x="224" y="76"/>
                </a:cxn>
                <a:cxn ang="0">
                  <a:pos x="238" y="76"/>
                </a:cxn>
                <a:cxn ang="0">
                  <a:pos x="253" y="81"/>
                </a:cxn>
                <a:cxn ang="0">
                  <a:pos x="267" y="81"/>
                </a:cxn>
                <a:cxn ang="0">
                  <a:pos x="281" y="85"/>
                </a:cxn>
                <a:cxn ang="0">
                  <a:pos x="296" y="85"/>
                </a:cxn>
                <a:cxn ang="0">
                  <a:pos x="310" y="85"/>
                </a:cxn>
                <a:cxn ang="0">
                  <a:pos x="324" y="85"/>
                </a:cxn>
                <a:cxn ang="0">
                  <a:pos x="338" y="81"/>
                </a:cxn>
                <a:cxn ang="0">
                  <a:pos x="353" y="81"/>
                </a:cxn>
                <a:cxn ang="0">
                  <a:pos x="367" y="76"/>
                </a:cxn>
                <a:cxn ang="0">
                  <a:pos x="381" y="71"/>
                </a:cxn>
                <a:cxn ang="0">
                  <a:pos x="396" y="62"/>
                </a:cxn>
                <a:cxn ang="0">
                  <a:pos x="410" y="52"/>
                </a:cxn>
                <a:cxn ang="0">
                  <a:pos x="424" y="38"/>
                </a:cxn>
                <a:cxn ang="0">
                  <a:pos x="438" y="24"/>
                </a:cxn>
                <a:cxn ang="0">
                  <a:pos x="453" y="9"/>
                </a:cxn>
                <a:cxn ang="0">
                  <a:pos x="467" y="0"/>
                </a:cxn>
                <a:cxn ang="0">
                  <a:pos x="481" y="9"/>
                </a:cxn>
                <a:cxn ang="0">
                  <a:pos x="496" y="24"/>
                </a:cxn>
                <a:cxn ang="0">
                  <a:pos x="500" y="38"/>
                </a:cxn>
                <a:cxn ang="0">
                  <a:pos x="510" y="52"/>
                </a:cxn>
                <a:cxn ang="0">
                  <a:pos x="529" y="76"/>
                </a:cxn>
                <a:cxn ang="0">
                  <a:pos x="534" y="81"/>
                </a:cxn>
                <a:cxn ang="0">
                  <a:pos x="548" y="90"/>
                </a:cxn>
                <a:cxn ang="0">
                  <a:pos x="562" y="100"/>
                </a:cxn>
                <a:cxn ang="0">
                  <a:pos x="577" y="104"/>
                </a:cxn>
              </a:cxnLst>
              <a:rect l="0" t="0" r="r" b="b"/>
              <a:pathLst>
                <a:path w="586" h="104">
                  <a:moveTo>
                    <a:pt x="0" y="81"/>
                  </a:moveTo>
                  <a:lnTo>
                    <a:pt x="5" y="85"/>
                  </a:lnTo>
                  <a:lnTo>
                    <a:pt x="10" y="85"/>
                  </a:lnTo>
                  <a:lnTo>
                    <a:pt x="15" y="85"/>
                  </a:lnTo>
                  <a:lnTo>
                    <a:pt x="19" y="85"/>
                  </a:lnTo>
                  <a:lnTo>
                    <a:pt x="24" y="85"/>
                  </a:lnTo>
                  <a:lnTo>
                    <a:pt x="29" y="85"/>
                  </a:lnTo>
                  <a:lnTo>
                    <a:pt x="34" y="85"/>
                  </a:lnTo>
                  <a:lnTo>
                    <a:pt x="38" y="85"/>
                  </a:lnTo>
                  <a:lnTo>
                    <a:pt x="43" y="85"/>
                  </a:lnTo>
                  <a:lnTo>
                    <a:pt x="48" y="85"/>
                  </a:lnTo>
                  <a:lnTo>
                    <a:pt x="53" y="85"/>
                  </a:lnTo>
                  <a:lnTo>
                    <a:pt x="57" y="85"/>
                  </a:lnTo>
                  <a:lnTo>
                    <a:pt x="62" y="85"/>
                  </a:lnTo>
                  <a:lnTo>
                    <a:pt x="67" y="85"/>
                  </a:lnTo>
                  <a:lnTo>
                    <a:pt x="72" y="85"/>
                  </a:lnTo>
                  <a:lnTo>
                    <a:pt x="76" y="85"/>
                  </a:lnTo>
                  <a:lnTo>
                    <a:pt x="81" y="85"/>
                  </a:lnTo>
                  <a:lnTo>
                    <a:pt x="86" y="85"/>
                  </a:lnTo>
                  <a:lnTo>
                    <a:pt x="91" y="85"/>
                  </a:lnTo>
                  <a:lnTo>
                    <a:pt x="95" y="85"/>
                  </a:lnTo>
                  <a:lnTo>
                    <a:pt x="100" y="85"/>
                  </a:lnTo>
                  <a:lnTo>
                    <a:pt x="105" y="85"/>
                  </a:lnTo>
                  <a:lnTo>
                    <a:pt x="110" y="85"/>
                  </a:lnTo>
                  <a:lnTo>
                    <a:pt x="115" y="85"/>
                  </a:lnTo>
                  <a:lnTo>
                    <a:pt x="119" y="85"/>
                  </a:lnTo>
                  <a:lnTo>
                    <a:pt x="124" y="85"/>
                  </a:lnTo>
                  <a:lnTo>
                    <a:pt x="129" y="85"/>
                  </a:lnTo>
                  <a:lnTo>
                    <a:pt x="134" y="85"/>
                  </a:lnTo>
                  <a:lnTo>
                    <a:pt x="138" y="85"/>
                  </a:lnTo>
                  <a:lnTo>
                    <a:pt x="143" y="81"/>
                  </a:lnTo>
                  <a:lnTo>
                    <a:pt x="148" y="81"/>
                  </a:lnTo>
                  <a:lnTo>
                    <a:pt x="153" y="81"/>
                  </a:lnTo>
                  <a:lnTo>
                    <a:pt x="157" y="81"/>
                  </a:lnTo>
                  <a:lnTo>
                    <a:pt x="162" y="81"/>
                  </a:lnTo>
                  <a:lnTo>
                    <a:pt x="167" y="81"/>
                  </a:lnTo>
                  <a:lnTo>
                    <a:pt x="172" y="81"/>
                  </a:lnTo>
                  <a:lnTo>
                    <a:pt x="176" y="81"/>
                  </a:lnTo>
                  <a:lnTo>
                    <a:pt x="181" y="81"/>
                  </a:lnTo>
                  <a:lnTo>
                    <a:pt x="186" y="81"/>
                  </a:lnTo>
                  <a:lnTo>
                    <a:pt x="191" y="81"/>
                  </a:lnTo>
                  <a:lnTo>
                    <a:pt x="196" y="81"/>
                  </a:lnTo>
                  <a:lnTo>
                    <a:pt x="200" y="81"/>
                  </a:lnTo>
                  <a:lnTo>
                    <a:pt x="205" y="76"/>
                  </a:lnTo>
                  <a:lnTo>
                    <a:pt x="210" y="76"/>
                  </a:lnTo>
                  <a:lnTo>
                    <a:pt x="215" y="76"/>
                  </a:lnTo>
                  <a:lnTo>
                    <a:pt x="219" y="76"/>
                  </a:lnTo>
                  <a:lnTo>
                    <a:pt x="224" y="76"/>
                  </a:lnTo>
                  <a:lnTo>
                    <a:pt x="229" y="76"/>
                  </a:lnTo>
                  <a:lnTo>
                    <a:pt x="234" y="76"/>
                  </a:lnTo>
                  <a:lnTo>
                    <a:pt x="238" y="76"/>
                  </a:lnTo>
                  <a:lnTo>
                    <a:pt x="243" y="76"/>
                  </a:lnTo>
                  <a:lnTo>
                    <a:pt x="248" y="76"/>
                  </a:lnTo>
                  <a:lnTo>
                    <a:pt x="253" y="81"/>
                  </a:lnTo>
                  <a:lnTo>
                    <a:pt x="257" y="81"/>
                  </a:lnTo>
                  <a:lnTo>
                    <a:pt x="262" y="81"/>
                  </a:lnTo>
                  <a:lnTo>
                    <a:pt x="267" y="81"/>
                  </a:lnTo>
                  <a:lnTo>
                    <a:pt x="272" y="85"/>
                  </a:lnTo>
                  <a:lnTo>
                    <a:pt x="276" y="85"/>
                  </a:lnTo>
                  <a:lnTo>
                    <a:pt x="281" y="85"/>
                  </a:lnTo>
                  <a:lnTo>
                    <a:pt x="286" y="85"/>
                  </a:lnTo>
                  <a:lnTo>
                    <a:pt x="291" y="85"/>
                  </a:lnTo>
                  <a:lnTo>
                    <a:pt x="296" y="85"/>
                  </a:lnTo>
                  <a:lnTo>
                    <a:pt x="300" y="85"/>
                  </a:lnTo>
                  <a:lnTo>
                    <a:pt x="305" y="85"/>
                  </a:lnTo>
                  <a:lnTo>
                    <a:pt x="310" y="85"/>
                  </a:lnTo>
                  <a:lnTo>
                    <a:pt x="315" y="85"/>
                  </a:lnTo>
                  <a:lnTo>
                    <a:pt x="319" y="85"/>
                  </a:lnTo>
                  <a:lnTo>
                    <a:pt x="324" y="85"/>
                  </a:lnTo>
                  <a:lnTo>
                    <a:pt x="329" y="85"/>
                  </a:lnTo>
                  <a:lnTo>
                    <a:pt x="334" y="81"/>
                  </a:lnTo>
                  <a:lnTo>
                    <a:pt x="338" y="81"/>
                  </a:lnTo>
                  <a:lnTo>
                    <a:pt x="343" y="81"/>
                  </a:lnTo>
                  <a:lnTo>
                    <a:pt x="348" y="81"/>
                  </a:lnTo>
                  <a:lnTo>
                    <a:pt x="353" y="81"/>
                  </a:lnTo>
                  <a:lnTo>
                    <a:pt x="357" y="76"/>
                  </a:lnTo>
                  <a:lnTo>
                    <a:pt x="362" y="76"/>
                  </a:lnTo>
                  <a:lnTo>
                    <a:pt x="367" y="76"/>
                  </a:lnTo>
                  <a:lnTo>
                    <a:pt x="372" y="71"/>
                  </a:lnTo>
                  <a:lnTo>
                    <a:pt x="377" y="71"/>
                  </a:lnTo>
                  <a:lnTo>
                    <a:pt x="381" y="71"/>
                  </a:lnTo>
                  <a:lnTo>
                    <a:pt x="386" y="66"/>
                  </a:lnTo>
                  <a:lnTo>
                    <a:pt x="391" y="62"/>
                  </a:lnTo>
                  <a:lnTo>
                    <a:pt x="396" y="62"/>
                  </a:lnTo>
                  <a:lnTo>
                    <a:pt x="400" y="57"/>
                  </a:lnTo>
                  <a:lnTo>
                    <a:pt x="405" y="57"/>
                  </a:lnTo>
                  <a:lnTo>
                    <a:pt x="410" y="52"/>
                  </a:lnTo>
                  <a:lnTo>
                    <a:pt x="415" y="47"/>
                  </a:lnTo>
                  <a:lnTo>
                    <a:pt x="419" y="43"/>
                  </a:lnTo>
                  <a:lnTo>
                    <a:pt x="424" y="38"/>
                  </a:lnTo>
                  <a:lnTo>
                    <a:pt x="429" y="33"/>
                  </a:lnTo>
                  <a:lnTo>
                    <a:pt x="434" y="28"/>
                  </a:lnTo>
                  <a:lnTo>
                    <a:pt x="438" y="24"/>
                  </a:lnTo>
                  <a:lnTo>
                    <a:pt x="443" y="19"/>
                  </a:lnTo>
                  <a:lnTo>
                    <a:pt x="448" y="14"/>
                  </a:lnTo>
                  <a:lnTo>
                    <a:pt x="453" y="9"/>
                  </a:lnTo>
                  <a:lnTo>
                    <a:pt x="457" y="4"/>
                  </a:lnTo>
                  <a:lnTo>
                    <a:pt x="462" y="0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4"/>
                  </a:lnTo>
                  <a:lnTo>
                    <a:pt x="481" y="9"/>
                  </a:lnTo>
                  <a:lnTo>
                    <a:pt x="486" y="14"/>
                  </a:lnTo>
                  <a:lnTo>
                    <a:pt x="491" y="19"/>
                  </a:lnTo>
                  <a:lnTo>
                    <a:pt x="496" y="24"/>
                  </a:lnTo>
                  <a:lnTo>
                    <a:pt x="496" y="28"/>
                  </a:lnTo>
                  <a:lnTo>
                    <a:pt x="500" y="33"/>
                  </a:lnTo>
                  <a:lnTo>
                    <a:pt x="500" y="38"/>
                  </a:lnTo>
                  <a:lnTo>
                    <a:pt x="505" y="43"/>
                  </a:lnTo>
                  <a:lnTo>
                    <a:pt x="505" y="47"/>
                  </a:lnTo>
                  <a:lnTo>
                    <a:pt x="510" y="52"/>
                  </a:lnTo>
                  <a:lnTo>
                    <a:pt x="519" y="62"/>
                  </a:lnTo>
                  <a:lnTo>
                    <a:pt x="519" y="66"/>
                  </a:lnTo>
                  <a:lnTo>
                    <a:pt x="529" y="76"/>
                  </a:lnTo>
                  <a:lnTo>
                    <a:pt x="524" y="76"/>
                  </a:lnTo>
                  <a:lnTo>
                    <a:pt x="529" y="76"/>
                  </a:lnTo>
                  <a:lnTo>
                    <a:pt x="534" y="81"/>
                  </a:lnTo>
                  <a:lnTo>
                    <a:pt x="538" y="85"/>
                  </a:lnTo>
                  <a:lnTo>
                    <a:pt x="543" y="90"/>
                  </a:lnTo>
                  <a:lnTo>
                    <a:pt x="548" y="90"/>
                  </a:lnTo>
                  <a:lnTo>
                    <a:pt x="553" y="95"/>
                  </a:lnTo>
                  <a:lnTo>
                    <a:pt x="558" y="95"/>
                  </a:lnTo>
                  <a:lnTo>
                    <a:pt x="562" y="100"/>
                  </a:lnTo>
                  <a:lnTo>
                    <a:pt x="567" y="100"/>
                  </a:lnTo>
                  <a:lnTo>
                    <a:pt x="572" y="100"/>
                  </a:lnTo>
                  <a:lnTo>
                    <a:pt x="577" y="104"/>
                  </a:lnTo>
                  <a:lnTo>
                    <a:pt x="581" y="104"/>
                  </a:lnTo>
                  <a:lnTo>
                    <a:pt x="586" y="104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79" name="Freeform 23"/>
            <p:cNvSpPr>
              <a:spLocks/>
            </p:cNvSpPr>
            <p:nvPr/>
          </p:nvSpPr>
          <p:spPr bwMode="auto">
            <a:xfrm>
              <a:off x="3267" y="4043"/>
              <a:ext cx="603" cy="24"/>
            </a:xfrm>
            <a:custGeom>
              <a:avLst/>
              <a:gdLst/>
              <a:ahLst/>
              <a:cxnLst>
                <a:cxn ang="0">
                  <a:pos x="10" y="42"/>
                </a:cxn>
                <a:cxn ang="0">
                  <a:pos x="24" y="47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67" y="47"/>
                </a:cxn>
                <a:cxn ang="0">
                  <a:pos x="81" y="47"/>
                </a:cxn>
                <a:cxn ang="0">
                  <a:pos x="95" y="47"/>
                </a:cxn>
                <a:cxn ang="0">
                  <a:pos x="110" y="47"/>
                </a:cxn>
                <a:cxn ang="0">
                  <a:pos x="124" y="47"/>
                </a:cxn>
                <a:cxn ang="0">
                  <a:pos x="138" y="47"/>
                </a:cxn>
                <a:cxn ang="0">
                  <a:pos x="152" y="47"/>
                </a:cxn>
                <a:cxn ang="0">
                  <a:pos x="167" y="47"/>
                </a:cxn>
                <a:cxn ang="0">
                  <a:pos x="181" y="47"/>
                </a:cxn>
                <a:cxn ang="0">
                  <a:pos x="195" y="47"/>
                </a:cxn>
                <a:cxn ang="0">
                  <a:pos x="210" y="47"/>
                </a:cxn>
                <a:cxn ang="0">
                  <a:pos x="224" y="47"/>
                </a:cxn>
                <a:cxn ang="0">
                  <a:pos x="238" y="47"/>
                </a:cxn>
                <a:cxn ang="0">
                  <a:pos x="253" y="47"/>
                </a:cxn>
                <a:cxn ang="0">
                  <a:pos x="267" y="47"/>
                </a:cxn>
                <a:cxn ang="0">
                  <a:pos x="281" y="47"/>
                </a:cxn>
                <a:cxn ang="0">
                  <a:pos x="295" y="47"/>
                </a:cxn>
                <a:cxn ang="0">
                  <a:pos x="310" y="47"/>
                </a:cxn>
                <a:cxn ang="0">
                  <a:pos x="324" y="47"/>
                </a:cxn>
                <a:cxn ang="0">
                  <a:pos x="338" y="47"/>
                </a:cxn>
                <a:cxn ang="0">
                  <a:pos x="353" y="47"/>
                </a:cxn>
                <a:cxn ang="0">
                  <a:pos x="367" y="47"/>
                </a:cxn>
                <a:cxn ang="0">
                  <a:pos x="381" y="47"/>
                </a:cxn>
                <a:cxn ang="0">
                  <a:pos x="395" y="47"/>
                </a:cxn>
                <a:cxn ang="0">
                  <a:pos x="410" y="47"/>
                </a:cxn>
                <a:cxn ang="0">
                  <a:pos x="424" y="47"/>
                </a:cxn>
                <a:cxn ang="0">
                  <a:pos x="438" y="47"/>
                </a:cxn>
                <a:cxn ang="0">
                  <a:pos x="453" y="42"/>
                </a:cxn>
                <a:cxn ang="0">
                  <a:pos x="467" y="42"/>
                </a:cxn>
                <a:cxn ang="0">
                  <a:pos x="481" y="42"/>
                </a:cxn>
                <a:cxn ang="0">
                  <a:pos x="495" y="38"/>
                </a:cxn>
                <a:cxn ang="0">
                  <a:pos x="510" y="28"/>
                </a:cxn>
                <a:cxn ang="0">
                  <a:pos x="524" y="19"/>
                </a:cxn>
                <a:cxn ang="0">
                  <a:pos x="538" y="9"/>
                </a:cxn>
                <a:cxn ang="0">
                  <a:pos x="553" y="0"/>
                </a:cxn>
                <a:cxn ang="0">
                  <a:pos x="567" y="0"/>
                </a:cxn>
                <a:cxn ang="0">
                  <a:pos x="581" y="4"/>
                </a:cxn>
                <a:cxn ang="0">
                  <a:pos x="595" y="9"/>
                </a:cxn>
              </a:cxnLst>
              <a:rect l="0" t="0" r="r" b="b"/>
              <a:pathLst>
                <a:path w="605" h="47">
                  <a:moveTo>
                    <a:pt x="0" y="42"/>
                  </a:moveTo>
                  <a:lnTo>
                    <a:pt x="5" y="42"/>
                  </a:lnTo>
                  <a:lnTo>
                    <a:pt x="10" y="42"/>
                  </a:lnTo>
                  <a:lnTo>
                    <a:pt x="14" y="42"/>
                  </a:lnTo>
                  <a:lnTo>
                    <a:pt x="19" y="47"/>
                  </a:lnTo>
                  <a:lnTo>
                    <a:pt x="24" y="47"/>
                  </a:lnTo>
                  <a:lnTo>
                    <a:pt x="29" y="47"/>
                  </a:lnTo>
                  <a:lnTo>
                    <a:pt x="33" y="47"/>
                  </a:lnTo>
                  <a:lnTo>
                    <a:pt x="38" y="47"/>
                  </a:lnTo>
                  <a:lnTo>
                    <a:pt x="43" y="47"/>
                  </a:lnTo>
                  <a:lnTo>
                    <a:pt x="48" y="47"/>
                  </a:lnTo>
                  <a:lnTo>
                    <a:pt x="52" y="47"/>
                  </a:lnTo>
                  <a:lnTo>
                    <a:pt x="57" y="47"/>
                  </a:lnTo>
                  <a:lnTo>
                    <a:pt x="62" y="47"/>
                  </a:lnTo>
                  <a:lnTo>
                    <a:pt x="67" y="47"/>
                  </a:lnTo>
                  <a:lnTo>
                    <a:pt x="72" y="47"/>
                  </a:lnTo>
                  <a:lnTo>
                    <a:pt x="76" y="47"/>
                  </a:lnTo>
                  <a:lnTo>
                    <a:pt x="81" y="47"/>
                  </a:lnTo>
                  <a:lnTo>
                    <a:pt x="86" y="47"/>
                  </a:lnTo>
                  <a:lnTo>
                    <a:pt x="91" y="47"/>
                  </a:lnTo>
                  <a:lnTo>
                    <a:pt x="95" y="47"/>
                  </a:lnTo>
                  <a:lnTo>
                    <a:pt x="100" y="47"/>
                  </a:lnTo>
                  <a:lnTo>
                    <a:pt x="105" y="47"/>
                  </a:lnTo>
                  <a:lnTo>
                    <a:pt x="110" y="47"/>
                  </a:lnTo>
                  <a:lnTo>
                    <a:pt x="114" y="47"/>
                  </a:lnTo>
                  <a:lnTo>
                    <a:pt x="119" y="47"/>
                  </a:lnTo>
                  <a:lnTo>
                    <a:pt x="124" y="47"/>
                  </a:lnTo>
                  <a:lnTo>
                    <a:pt x="129" y="47"/>
                  </a:lnTo>
                  <a:lnTo>
                    <a:pt x="133" y="47"/>
                  </a:lnTo>
                  <a:lnTo>
                    <a:pt x="138" y="47"/>
                  </a:lnTo>
                  <a:lnTo>
                    <a:pt x="143" y="47"/>
                  </a:lnTo>
                  <a:lnTo>
                    <a:pt x="148" y="47"/>
                  </a:lnTo>
                  <a:lnTo>
                    <a:pt x="152" y="47"/>
                  </a:lnTo>
                  <a:lnTo>
                    <a:pt x="157" y="47"/>
                  </a:lnTo>
                  <a:lnTo>
                    <a:pt x="162" y="47"/>
                  </a:lnTo>
                  <a:lnTo>
                    <a:pt x="167" y="47"/>
                  </a:lnTo>
                  <a:lnTo>
                    <a:pt x="172" y="47"/>
                  </a:lnTo>
                  <a:lnTo>
                    <a:pt x="176" y="47"/>
                  </a:lnTo>
                  <a:lnTo>
                    <a:pt x="181" y="47"/>
                  </a:lnTo>
                  <a:lnTo>
                    <a:pt x="186" y="47"/>
                  </a:lnTo>
                  <a:lnTo>
                    <a:pt x="191" y="47"/>
                  </a:lnTo>
                  <a:lnTo>
                    <a:pt x="195" y="47"/>
                  </a:lnTo>
                  <a:lnTo>
                    <a:pt x="200" y="47"/>
                  </a:lnTo>
                  <a:lnTo>
                    <a:pt x="205" y="47"/>
                  </a:lnTo>
                  <a:lnTo>
                    <a:pt x="210" y="47"/>
                  </a:lnTo>
                  <a:lnTo>
                    <a:pt x="214" y="47"/>
                  </a:lnTo>
                  <a:lnTo>
                    <a:pt x="219" y="47"/>
                  </a:lnTo>
                  <a:lnTo>
                    <a:pt x="224" y="47"/>
                  </a:lnTo>
                  <a:lnTo>
                    <a:pt x="229" y="47"/>
                  </a:lnTo>
                  <a:lnTo>
                    <a:pt x="233" y="47"/>
                  </a:lnTo>
                  <a:lnTo>
                    <a:pt x="238" y="47"/>
                  </a:lnTo>
                  <a:lnTo>
                    <a:pt x="243" y="47"/>
                  </a:lnTo>
                  <a:lnTo>
                    <a:pt x="248" y="47"/>
                  </a:lnTo>
                  <a:lnTo>
                    <a:pt x="253" y="47"/>
                  </a:lnTo>
                  <a:lnTo>
                    <a:pt x="257" y="47"/>
                  </a:lnTo>
                  <a:lnTo>
                    <a:pt x="262" y="47"/>
                  </a:lnTo>
                  <a:lnTo>
                    <a:pt x="267" y="47"/>
                  </a:lnTo>
                  <a:lnTo>
                    <a:pt x="272" y="47"/>
                  </a:lnTo>
                  <a:lnTo>
                    <a:pt x="276" y="47"/>
                  </a:lnTo>
                  <a:lnTo>
                    <a:pt x="281" y="47"/>
                  </a:lnTo>
                  <a:lnTo>
                    <a:pt x="286" y="47"/>
                  </a:lnTo>
                  <a:lnTo>
                    <a:pt x="291" y="47"/>
                  </a:lnTo>
                  <a:lnTo>
                    <a:pt x="295" y="47"/>
                  </a:lnTo>
                  <a:lnTo>
                    <a:pt x="300" y="47"/>
                  </a:lnTo>
                  <a:lnTo>
                    <a:pt x="305" y="47"/>
                  </a:lnTo>
                  <a:lnTo>
                    <a:pt x="310" y="47"/>
                  </a:lnTo>
                  <a:lnTo>
                    <a:pt x="314" y="47"/>
                  </a:lnTo>
                  <a:lnTo>
                    <a:pt x="319" y="47"/>
                  </a:lnTo>
                  <a:lnTo>
                    <a:pt x="324" y="47"/>
                  </a:lnTo>
                  <a:lnTo>
                    <a:pt x="329" y="47"/>
                  </a:lnTo>
                  <a:lnTo>
                    <a:pt x="333" y="47"/>
                  </a:lnTo>
                  <a:lnTo>
                    <a:pt x="338" y="47"/>
                  </a:lnTo>
                  <a:lnTo>
                    <a:pt x="343" y="47"/>
                  </a:lnTo>
                  <a:lnTo>
                    <a:pt x="348" y="47"/>
                  </a:lnTo>
                  <a:lnTo>
                    <a:pt x="353" y="47"/>
                  </a:lnTo>
                  <a:lnTo>
                    <a:pt x="357" y="47"/>
                  </a:lnTo>
                  <a:lnTo>
                    <a:pt x="362" y="47"/>
                  </a:lnTo>
                  <a:lnTo>
                    <a:pt x="367" y="47"/>
                  </a:lnTo>
                  <a:lnTo>
                    <a:pt x="372" y="47"/>
                  </a:lnTo>
                  <a:lnTo>
                    <a:pt x="376" y="47"/>
                  </a:lnTo>
                  <a:lnTo>
                    <a:pt x="381" y="47"/>
                  </a:lnTo>
                  <a:lnTo>
                    <a:pt x="386" y="47"/>
                  </a:lnTo>
                  <a:lnTo>
                    <a:pt x="391" y="47"/>
                  </a:lnTo>
                  <a:lnTo>
                    <a:pt x="395" y="47"/>
                  </a:lnTo>
                  <a:lnTo>
                    <a:pt x="400" y="47"/>
                  </a:lnTo>
                  <a:lnTo>
                    <a:pt x="405" y="47"/>
                  </a:lnTo>
                  <a:lnTo>
                    <a:pt x="410" y="47"/>
                  </a:lnTo>
                  <a:lnTo>
                    <a:pt x="414" y="47"/>
                  </a:lnTo>
                  <a:lnTo>
                    <a:pt x="419" y="47"/>
                  </a:lnTo>
                  <a:lnTo>
                    <a:pt x="424" y="47"/>
                  </a:lnTo>
                  <a:lnTo>
                    <a:pt x="429" y="47"/>
                  </a:lnTo>
                  <a:lnTo>
                    <a:pt x="434" y="47"/>
                  </a:lnTo>
                  <a:lnTo>
                    <a:pt x="438" y="47"/>
                  </a:lnTo>
                  <a:lnTo>
                    <a:pt x="443" y="47"/>
                  </a:lnTo>
                  <a:lnTo>
                    <a:pt x="448" y="47"/>
                  </a:lnTo>
                  <a:lnTo>
                    <a:pt x="453" y="42"/>
                  </a:lnTo>
                  <a:lnTo>
                    <a:pt x="457" y="42"/>
                  </a:lnTo>
                  <a:lnTo>
                    <a:pt x="462" y="42"/>
                  </a:lnTo>
                  <a:lnTo>
                    <a:pt x="467" y="42"/>
                  </a:lnTo>
                  <a:lnTo>
                    <a:pt x="472" y="42"/>
                  </a:lnTo>
                  <a:lnTo>
                    <a:pt x="476" y="42"/>
                  </a:lnTo>
                  <a:lnTo>
                    <a:pt x="481" y="42"/>
                  </a:lnTo>
                  <a:lnTo>
                    <a:pt x="486" y="38"/>
                  </a:lnTo>
                  <a:lnTo>
                    <a:pt x="491" y="38"/>
                  </a:lnTo>
                  <a:lnTo>
                    <a:pt x="495" y="38"/>
                  </a:lnTo>
                  <a:lnTo>
                    <a:pt x="500" y="33"/>
                  </a:lnTo>
                  <a:lnTo>
                    <a:pt x="505" y="33"/>
                  </a:lnTo>
                  <a:lnTo>
                    <a:pt x="510" y="28"/>
                  </a:lnTo>
                  <a:lnTo>
                    <a:pt x="514" y="28"/>
                  </a:lnTo>
                  <a:lnTo>
                    <a:pt x="519" y="23"/>
                  </a:lnTo>
                  <a:lnTo>
                    <a:pt x="524" y="19"/>
                  </a:lnTo>
                  <a:lnTo>
                    <a:pt x="529" y="19"/>
                  </a:lnTo>
                  <a:lnTo>
                    <a:pt x="534" y="14"/>
                  </a:lnTo>
                  <a:lnTo>
                    <a:pt x="538" y="9"/>
                  </a:lnTo>
                  <a:lnTo>
                    <a:pt x="543" y="4"/>
                  </a:lnTo>
                  <a:lnTo>
                    <a:pt x="548" y="4"/>
                  </a:lnTo>
                  <a:lnTo>
                    <a:pt x="553" y="0"/>
                  </a:lnTo>
                  <a:lnTo>
                    <a:pt x="557" y="0"/>
                  </a:lnTo>
                  <a:lnTo>
                    <a:pt x="562" y="0"/>
                  </a:lnTo>
                  <a:lnTo>
                    <a:pt x="567" y="0"/>
                  </a:lnTo>
                  <a:lnTo>
                    <a:pt x="572" y="0"/>
                  </a:lnTo>
                  <a:lnTo>
                    <a:pt x="576" y="0"/>
                  </a:lnTo>
                  <a:lnTo>
                    <a:pt x="581" y="4"/>
                  </a:lnTo>
                  <a:lnTo>
                    <a:pt x="586" y="4"/>
                  </a:lnTo>
                  <a:lnTo>
                    <a:pt x="591" y="9"/>
                  </a:lnTo>
                  <a:lnTo>
                    <a:pt x="595" y="9"/>
                  </a:lnTo>
                  <a:lnTo>
                    <a:pt x="600" y="14"/>
                  </a:lnTo>
                  <a:lnTo>
                    <a:pt x="605" y="19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80" name="Freeform 24"/>
            <p:cNvSpPr>
              <a:spLocks/>
            </p:cNvSpPr>
            <p:nvPr/>
          </p:nvSpPr>
          <p:spPr bwMode="auto">
            <a:xfrm>
              <a:off x="3870" y="4052"/>
              <a:ext cx="561" cy="1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4"/>
                </a:cxn>
                <a:cxn ang="0">
                  <a:pos x="24" y="9"/>
                </a:cxn>
                <a:cxn ang="0">
                  <a:pos x="33" y="9"/>
                </a:cxn>
                <a:cxn ang="0">
                  <a:pos x="43" y="14"/>
                </a:cxn>
                <a:cxn ang="0">
                  <a:pos x="52" y="14"/>
                </a:cxn>
                <a:cxn ang="0">
                  <a:pos x="62" y="19"/>
                </a:cxn>
                <a:cxn ang="0">
                  <a:pos x="71" y="19"/>
                </a:cxn>
                <a:cxn ang="0">
                  <a:pos x="81" y="19"/>
                </a:cxn>
                <a:cxn ang="0">
                  <a:pos x="90" y="19"/>
                </a:cxn>
                <a:cxn ang="0">
                  <a:pos x="100" y="23"/>
                </a:cxn>
                <a:cxn ang="0">
                  <a:pos x="110" y="23"/>
                </a:cxn>
                <a:cxn ang="0">
                  <a:pos x="119" y="23"/>
                </a:cxn>
                <a:cxn ang="0">
                  <a:pos x="129" y="23"/>
                </a:cxn>
                <a:cxn ang="0">
                  <a:pos x="138" y="23"/>
                </a:cxn>
                <a:cxn ang="0">
                  <a:pos x="148" y="23"/>
                </a:cxn>
                <a:cxn ang="0">
                  <a:pos x="157" y="23"/>
                </a:cxn>
                <a:cxn ang="0">
                  <a:pos x="167" y="23"/>
                </a:cxn>
                <a:cxn ang="0">
                  <a:pos x="176" y="23"/>
                </a:cxn>
                <a:cxn ang="0">
                  <a:pos x="186" y="23"/>
                </a:cxn>
                <a:cxn ang="0">
                  <a:pos x="195" y="23"/>
                </a:cxn>
                <a:cxn ang="0">
                  <a:pos x="205" y="23"/>
                </a:cxn>
                <a:cxn ang="0">
                  <a:pos x="214" y="23"/>
                </a:cxn>
                <a:cxn ang="0">
                  <a:pos x="224" y="23"/>
                </a:cxn>
                <a:cxn ang="0">
                  <a:pos x="233" y="23"/>
                </a:cxn>
                <a:cxn ang="0">
                  <a:pos x="243" y="23"/>
                </a:cxn>
                <a:cxn ang="0">
                  <a:pos x="252" y="23"/>
                </a:cxn>
                <a:cxn ang="0">
                  <a:pos x="262" y="23"/>
                </a:cxn>
                <a:cxn ang="0">
                  <a:pos x="271" y="23"/>
                </a:cxn>
                <a:cxn ang="0">
                  <a:pos x="281" y="23"/>
                </a:cxn>
                <a:cxn ang="0">
                  <a:pos x="291" y="23"/>
                </a:cxn>
                <a:cxn ang="0">
                  <a:pos x="300" y="23"/>
                </a:cxn>
                <a:cxn ang="0">
                  <a:pos x="310" y="23"/>
                </a:cxn>
                <a:cxn ang="0">
                  <a:pos x="319" y="23"/>
                </a:cxn>
                <a:cxn ang="0">
                  <a:pos x="329" y="23"/>
                </a:cxn>
                <a:cxn ang="0">
                  <a:pos x="338" y="23"/>
                </a:cxn>
                <a:cxn ang="0">
                  <a:pos x="348" y="23"/>
                </a:cxn>
                <a:cxn ang="0">
                  <a:pos x="357" y="28"/>
                </a:cxn>
                <a:cxn ang="0">
                  <a:pos x="367" y="28"/>
                </a:cxn>
                <a:cxn ang="0">
                  <a:pos x="376" y="28"/>
                </a:cxn>
                <a:cxn ang="0">
                  <a:pos x="386" y="28"/>
                </a:cxn>
                <a:cxn ang="0">
                  <a:pos x="395" y="28"/>
                </a:cxn>
                <a:cxn ang="0">
                  <a:pos x="405" y="28"/>
                </a:cxn>
                <a:cxn ang="0">
                  <a:pos x="414" y="28"/>
                </a:cxn>
                <a:cxn ang="0">
                  <a:pos x="424" y="28"/>
                </a:cxn>
                <a:cxn ang="0">
                  <a:pos x="433" y="28"/>
                </a:cxn>
                <a:cxn ang="0">
                  <a:pos x="443" y="28"/>
                </a:cxn>
                <a:cxn ang="0">
                  <a:pos x="452" y="28"/>
                </a:cxn>
                <a:cxn ang="0">
                  <a:pos x="462" y="28"/>
                </a:cxn>
                <a:cxn ang="0">
                  <a:pos x="472" y="28"/>
                </a:cxn>
                <a:cxn ang="0">
                  <a:pos x="481" y="28"/>
                </a:cxn>
                <a:cxn ang="0">
                  <a:pos x="491" y="28"/>
                </a:cxn>
                <a:cxn ang="0">
                  <a:pos x="500" y="28"/>
                </a:cxn>
                <a:cxn ang="0">
                  <a:pos x="510" y="28"/>
                </a:cxn>
                <a:cxn ang="0">
                  <a:pos x="519" y="28"/>
                </a:cxn>
                <a:cxn ang="0">
                  <a:pos x="529" y="28"/>
                </a:cxn>
                <a:cxn ang="0">
                  <a:pos x="538" y="28"/>
                </a:cxn>
                <a:cxn ang="0">
                  <a:pos x="548" y="28"/>
                </a:cxn>
                <a:cxn ang="0">
                  <a:pos x="557" y="28"/>
                </a:cxn>
              </a:cxnLst>
              <a:rect l="0" t="0" r="r" b="b"/>
              <a:pathLst>
                <a:path w="562" h="28">
                  <a:moveTo>
                    <a:pt x="0" y="0"/>
                  </a:moveTo>
                  <a:lnTo>
                    <a:pt x="5" y="0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9" y="4"/>
                  </a:lnTo>
                  <a:lnTo>
                    <a:pt x="24" y="9"/>
                  </a:lnTo>
                  <a:lnTo>
                    <a:pt x="29" y="9"/>
                  </a:lnTo>
                  <a:lnTo>
                    <a:pt x="33" y="9"/>
                  </a:lnTo>
                  <a:lnTo>
                    <a:pt x="38" y="14"/>
                  </a:lnTo>
                  <a:lnTo>
                    <a:pt x="43" y="14"/>
                  </a:lnTo>
                  <a:lnTo>
                    <a:pt x="48" y="14"/>
                  </a:lnTo>
                  <a:lnTo>
                    <a:pt x="52" y="14"/>
                  </a:lnTo>
                  <a:lnTo>
                    <a:pt x="57" y="19"/>
                  </a:lnTo>
                  <a:lnTo>
                    <a:pt x="62" y="19"/>
                  </a:lnTo>
                  <a:lnTo>
                    <a:pt x="67" y="19"/>
                  </a:lnTo>
                  <a:lnTo>
                    <a:pt x="71" y="19"/>
                  </a:lnTo>
                  <a:lnTo>
                    <a:pt x="76" y="19"/>
                  </a:lnTo>
                  <a:lnTo>
                    <a:pt x="81" y="19"/>
                  </a:lnTo>
                  <a:lnTo>
                    <a:pt x="86" y="19"/>
                  </a:lnTo>
                  <a:lnTo>
                    <a:pt x="90" y="19"/>
                  </a:lnTo>
                  <a:lnTo>
                    <a:pt x="95" y="19"/>
                  </a:lnTo>
                  <a:lnTo>
                    <a:pt x="100" y="23"/>
                  </a:lnTo>
                  <a:lnTo>
                    <a:pt x="105" y="23"/>
                  </a:lnTo>
                  <a:lnTo>
                    <a:pt x="110" y="23"/>
                  </a:lnTo>
                  <a:lnTo>
                    <a:pt x="114" y="23"/>
                  </a:lnTo>
                  <a:lnTo>
                    <a:pt x="119" y="23"/>
                  </a:lnTo>
                  <a:lnTo>
                    <a:pt x="124" y="23"/>
                  </a:lnTo>
                  <a:lnTo>
                    <a:pt x="129" y="23"/>
                  </a:lnTo>
                  <a:lnTo>
                    <a:pt x="133" y="23"/>
                  </a:lnTo>
                  <a:lnTo>
                    <a:pt x="138" y="23"/>
                  </a:lnTo>
                  <a:lnTo>
                    <a:pt x="143" y="23"/>
                  </a:lnTo>
                  <a:lnTo>
                    <a:pt x="148" y="23"/>
                  </a:lnTo>
                  <a:lnTo>
                    <a:pt x="152" y="23"/>
                  </a:lnTo>
                  <a:lnTo>
                    <a:pt x="157" y="23"/>
                  </a:lnTo>
                  <a:lnTo>
                    <a:pt x="162" y="23"/>
                  </a:lnTo>
                  <a:lnTo>
                    <a:pt x="167" y="23"/>
                  </a:lnTo>
                  <a:lnTo>
                    <a:pt x="171" y="23"/>
                  </a:lnTo>
                  <a:lnTo>
                    <a:pt x="176" y="23"/>
                  </a:lnTo>
                  <a:lnTo>
                    <a:pt x="181" y="23"/>
                  </a:lnTo>
                  <a:lnTo>
                    <a:pt x="186" y="23"/>
                  </a:lnTo>
                  <a:lnTo>
                    <a:pt x="191" y="23"/>
                  </a:lnTo>
                  <a:lnTo>
                    <a:pt x="195" y="23"/>
                  </a:lnTo>
                  <a:lnTo>
                    <a:pt x="200" y="23"/>
                  </a:lnTo>
                  <a:lnTo>
                    <a:pt x="205" y="23"/>
                  </a:lnTo>
                  <a:lnTo>
                    <a:pt x="210" y="23"/>
                  </a:lnTo>
                  <a:lnTo>
                    <a:pt x="214" y="23"/>
                  </a:lnTo>
                  <a:lnTo>
                    <a:pt x="219" y="23"/>
                  </a:lnTo>
                  <a:lnTo>
                    <a:pt x="224" y="23"/>
                  </a:lnTo>
                  <a:lnTo>
                    <a:pt x="229" y="23"/>
                  </a:lnTo>
                  <a:lnTo>
                    <a:pt x="233" y="23"/>
                  </a:lnTo>
                  <a:lnTo>
                    <a:pt x="238" y="23"/>
                  </a:lnTo>
                  <a:lnTo>
                    <a:pt x="243" y="23"/>
                  </a:lnTo>
                  <a:lnTo>
                    <a:pt x="248" y="23"/>
                  </a:lnTo>
                  <a:lnTo>
                    <a:pt x="252" y="23"/>
                  </a:lnTo>
                  <a:lnTo>
                    <a:pt x="257" y="23"/>
                  </a:lnTo>
                  <a:lnTo>
                    <a:pt x="262" y="23"/>
                  </a:lnTo>
                  <a:lnTo>
                    <a:pt x="267" y="23"/>
                  </a:lnTo>
                  <a:lnTo>
                    <a:pt x="271" y="23"/>
                  </a:lnTo>
                  <a:lnTo>
                    <a:pt x="276" y="23"/>
                  </a:lnTo>
                  <a:lnTo>
                    <a:pt x="281" y="23"/>
                  </a:lnTo>
                  <a:lnTo>
                    <a:pt x="286" y="23"/>
                  </a:lnTo>
                  <a:lnTo>
                    <a:pt x="291" y="23"/>
                  </a:lnTo>
                  <a:lnTo>
                    <a:pt x="295" y="23"/>
                  </a:lnTo>
                  <a:lnTo>
                    <a:pt x="300" y="23"/>
                  </a:lnTo>
                  <a:lnTo>
                    <a:pt x="305" y="23"/>
                  </a:lnTo>
                  <a:lnTo>
                    <a:pt x="310" y="23"/>
                  </a:lnTo>
                  <a:lnTo>
                    <a:pt x="314" y="23"/>
                  </a:lnTo>
                  <a:lnTo>
                    <a:pt x="319" y="23"/>
                  </a:lnTo>
                  <a:lnTo>
                    <a:pt x="324" y="23"/>
                  </a:lnTo>
                  <a:lnTo>
                    <a:pt x="329" y="23"/>
                  </a:lnTo>
                  <a:lnTo>
                    <a:pt x="333" y="23"/>
                  </a:lnTo>
                  <a:lnTo>
                    <a:pt x="338" y="23"/>
                  </a:lnTo>
                  <a:lnTo>
                    <a:pt x="343" y="23"/>
                  </a:lnTo>
                  <a:lnTo>
                    <a:pt x="348" y="23"/>
                  </a:lnTo>
                  <a:lnTo>
                    <a:pt x="352" y="28"/>
                  </a:lnTo>
                  <a:lnTo>
                    <a:pt x="357" y="28"/>
                  </a:lnTo>
                  <a:lnTo>
                    <a:pt x="362" y="28"/>
                  </a:lnTo>
                  <a:lnTo>
                    <a:pt x="367" y="28"/>
                  </a:lnTo>
                  <a:lnTo>
                    <a:pt x="371" y="28"/>
                  </a:lnTo>
                  <a:lnTo>
                    <a:pt x="376" y="28"/>
                  </a:lnTo>
                  <a:lnTo>
                    <a:pt x="381" y="28"/>
                  </a:lnTo>
                  <a:lnTo>
                    <a:pt x="386" y="28"/>
                  </a:lnTo>
                  <a:lnTo>
                    <a:pt x="391" y="28"/>
                  </a:lnTo>
                  <a:lnTo>
                    <a:pt x="395" y="28"/>
                  </a:lnTo>
                  <a:lnTo>
                    <a:pt x="400" y="28"/>
                  </a:lnTo>
                  <a:lnTo>
                    <a:pt x="405" y="28"/>
                  </a:lnTo>
                  <a:lnTo>
                    <a:pt x="410" y="28"/>
                  </a:lnTo>
                  <a:lnTo>
                    <a:pt x="414" y="28"/>
                  </a:lnTo>
                  <a:lnTo>
                    <a:pt x="419" y="28"/>
                  </a:lnTo>
                  <a:lnTo>
                    <a:pt x="424" y="28"/>
                  </a:lnTo>
                  <a:lnTo>
                    <a:pt x="429" y="28"/>
                  </a:lnTo>
                  <a:lnTo>
                    <a:pt x="433" y="28"/>
                  </a:lnTo>
                  <a:lnTo>
                    <a:pt x="438" y="28"/>
                  </a:lnTo>
                  <a:lnTo>
                    <a:pt x="443" y="28"/>
                  </a:lnTo>
                  <a:lnTo>
                    <a:pt x="448" y="28"/>
                  </a:lnTo>
                  <a:lnTo>
                    <a:pt x="452" y="28"/>
                  </a:lnTo>
                  <a:lnTo>
                    <a:pt x="457" y="28"/>
                  </a:lnTo>
                  <a:lnTo>
                    <a:pt x="462" y="28"/>
                  </a:lnTo>
                  <a:lnTo>
                    <a:pt x="467" y="28"/>
                  </a:lnTo>
                  <a:lnTo>
                    <a:pt x="472" y="28"/>
                  </a:lnTo>
                  <a:lnTo>
                    <a:pt x="476" y="28"/>
                  </a:lnTo>
                  <a:lnTo>
                    <a:pt x="481" y="28"/>
                  </a:lnTo>
                  <a:lnTo>
                    <a:pt x="486" y="28"/>
                  </a:lnTo>
                  <a:lnTo>
                    <a:pt x="491" y="28"/>
                  </a:lnTo>
                  <a:lnTo>
                    <a:pt x="495" y="28"/>
                  </a:lnTo>
                  <a:lnTo>
                    <a:pt x="500" y="28"/>
                  </a:lnTo>
                  <a:lnTo>
                    <a:pt x="505" y="28"/>
                  </a:lnTo>
                  <a:lnTo>
                    <a:pt x="510" y="28"/>
                  </a:lnTo>
                  <a:lnTo>
                    <a:pt x="514" y="28"/>
                  </a:lnTo>
                  <a:lnTo>
                    <a:pt x="519" y="28"/>
                  </a:lnTo>
                  <a:lnTo>
                    <a:pt x="524" y="28"/>
                  </a:lnTo>
                  <a:lnTo>
                    <a:pt x="529" y="28"/>
                  </a:lnTo>
                  <a:lnTo>
                    <a:pt x="533" y="28"/>
                  </a:lnTo>
                  <a:lnTo>
                    <a:pt x="538" y="28"/>
                  </a:lnTo>
                  <a:lnTo>
                    <a:pt x="543" y="28"/>
                  </a:lnTo>
                  <a:lnTo>
                    <a:pt x="548" y="28"/>
                  </a:lnTo>
                  <a:lnTo>
                    <a:pt x="552" y="28"/>
                  </a:lnTo>
                  <a:lnTo>
                    <a:pt x="557" y="28"/>
                  </a:lnTo>
                  <a:lnTo>
                    <a:pt x="562" y="28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81" name="Freeform 25"/>
            <p:cNvSpPr>
              <a:spLocks/>
            </p:cNvSpPr>
            <p:nvPr/>
          </p:nvSpPr>
          <p:spPr bwMode="auto">
            <a:xfrm>
              <a:off x="1719" y="3840"/>
              <a:ext cx="456" cy="227"/>
            </a:xfrm>
            <a:custGeom>
              <a:avLst/>
              <a:gdLst/>
              <a:ahLst/>
              <a:cxnLst>
                <a:cxn ang="0">
                  <a:pos x="10" y="424"/>
                </a:cxn>
                <a:cxn ang="0">
                  <a:pos x="24" y="419"/>
                </a:cxn>
                <a:cxn ang="0">
                  <a:pos x="38" y="410"/>
                </a:cxn>
                <a:cxn ang="0">
                  <a:pos x="53" y="396"/>
                </a:cxn>
                <a:cxn ang="0">
                  <a:pos x="72" y="377"/>
                </a:cxn>
                <a:cxn ang="0">
                  <a:pos x="77" y="372"/>
                </a:cxn>
                <a:cxn ang="0">
                  <a:pos x="81" y="358"/>
                </a:cxn>
                <a:cxn ang="0">
                  <a:pos x="91" y="348"/>
                </a:cxn>
                <a:cxn ang="0">
                  <a:pos x="100" y="334"/>
                </a:cxn>
                <a:cxn ang="0">
                  <a:pos x="105" y="319"/>
                </a:cxn>
                <a:cxn ang="0">
                  <a:pos x="115" y="300"/>
                </a:cxn>
                <a:cxn ang="0">
                  <a:pos x="124" y="286"/>
                </a:cxn>
                <a:cxn ang="0">
                  <a:pos x="134" y="272"/>
                </a:cxn>
                <a:cxn ang="0">
                  <a:pos x="138" y="253"/>
                </a:cxn>
                <a:cxn ang="0">
                  <a:pos x="148" y="239"/>
                </a:cxn>
                <a:cxn ang="0">
                  <a:pos x="158" y="219"/>
                </a:cxn>
                <a:cxn ang="0">
                  <a:pos x="162" y="205"/>
                </a:cxn>
                <a:cxn ang="0">
                  <a:pos x="172" y="186"/>
                </a:cxn>
                <a:cxn ang="0">
                  <a:pos x="181" y="172"/>
                </a:cxn>
                <a:cxn ang="0">
                  <a:pos x="191" y="158"/>
                </a:cxn>
                <a:cxn ang="0">
                  <a:pos x="196" y="139"/>
                </a:cxn>
                <a:cxn ang="0">
                  <a:pos x="205" y="124"/>
                </a:cxn>
                <a:cxn ang="0">
                  <a:pos x="215" y="110"/>
                </a:cxn>
                <a:cxn ang="0">
                  <a:pos x="219" y="96"/>
                </a:cxn>
                <a:cxn ang="0">
                  <a:pos x="229" y="81"/>
                </a:cxn>
                <a:cxn ang="0">
                  <a:pos x="243" y="62"/>
                </a:cxn>
                <a:cxn ang="0">
                  <a:pos x="262" y="39"/>
                </a:cxn>
                <a:cxn ang="0">
                  <a:pos x="267" y="34"/>
                </a:cxn>
                <a:cxn ang="0">
                  <a:pos x="281" y="19"/>
                </a:cxn>
                <a:cxn ang="0">
                  <a:pos x="296" y="10"/>
                </a:cxn>
                <a:cxn ang="0">
                  <a:pos x="310" y="0"/>
                </a:cxn>
                <a:cxn ang="0">
                  <a:pos x="324" y="0"/>
                </a:cxn>
                <a:cxn ang="0">
                  <a:pos x="339" y="0"/>
                </a:cxn>
                <a:cxn ang="0">
                  <a:pos x="353" y="5"/>
                </a:cxn>
                <a:cxn ang="0">
                  <a:pos x="367" y="15"/>
                </a:cxn>
                <a:cxn ang="0">
                  <a:pos x="381" y="24"/>
                </a:cxn>
                <a:cxn ang="0">
                  <a:pos x="396" y="34"/>
                </a:cxn>
                <a:cxn ang="0">
                  <a:pos x="410" y="53"/>
                </a:cxn>
                <a:cxn ang="0">
                  <a:pos x="424" y="67"/>
                </a:cxn>
                <a:cxn ang="0">
                  <a:pos x="429" y="81"/>
                </a:cxn>
                <a:cxn ang="0">
                  <a:pos x="439" y="91"/>
                </a:cxn>
                <a:cxn ang="0">
                  <a:pos x="448" y="105"/>
                </a:cxn>
              </a:cxnLst>
              <a:rect l="0" t="0" r="r" b="b"/>
              <a:pathLst>
                <a:path w="458" h="424">
                  <a:moveTo>
                    <a:pt x="0" y="424"/>
                  </a:moveTo>
                  <a:lnTo>
                    <a:pt x="5" y="424"/>
                  </a:lnTo>
                  <a:lnTo>
                    <a:pt x="10" y="424"/>
                  </a:lnTo>
                  <a:lnTo>
                    <a:pt x="15" y="424"/>
                  </a:lnTo>
                  <a:lnTo>
                    <a:pt x="19" y="419"/>
                  </a:lnTo>
                  <a:lnTo>
                    <a:pt x="24" y="419"/>
                  </a:lnTo>
                  <a:lnTo>
                    <a:pt x="29" y="415"/>
                  </a:lnTo>
                  <a:lnTo>
                    <a:pt x="34" y="415"/>
                  </a:lnTo>
                  <a:lnTo>
                    <a:pt x="38" y="410"/>
                  </a:lnTo>
                  <a:lnTo>
                    <a:pt x="43" y="405"/>
                  </a:lnTo>
                  <a:lnTo>
                    <a:pt x="48" y="400"/>
                  </a:lnTo>
                  <a:lnTo>
                    <a:pt x="53" y="396"/>
                  </a:lnTo>
                  <a:lnTo>
                    <a:pt x="57" y="391"/>
                  </a:lnTo>
                  <a:lnTo>
                    <a:pt x="62" y="386"/>
                  </a:lnTo>
                  <a:lnTo>
                    <a:pt x="72" y="377"/>
                  </a:lnTo>
                  <a:lnTo>
                    <a:pt x="67" y="377"/>
                  </a:lnTo>
                  <a:lnTo>
                    <a:pt x="72" y="377"/>
                  </a:lnTo>
                  <a:lnTo>
                    <a:pt x="77" y="372"/>
                  </a:lnTo>
                  <a:lnTo>
                    <a:pt x="77" y="367"/>
                  </a:lnTo>
                  <a:lnTo>
                    <a:pt x="81" y="362"/>
                  </a:lnTo>
                  <a:lnTo>
                    <a:pt x="81" y="358"/>
                  </a:lnTo>
                  <a:lnTo>
                    <a:pt x="91" y="348"/>
                  </a:lnTo>
                  <a:lnTo>
                    <a:pt x="86" y="348"/>
                  </a:lnTo>
                  <a:lnTo>
                    <a:pt x="91" y="348"/>
                  </a:lnTo>
                  <a:lnTo>
                    <a:pt x="96" y="343"/>
                  </a:lnTo>
                  <a:lnTo>
                    <a:pt x="96" y="339"/>
                  </a:lnTo>
                  <a:lnTo>
                    <a:pt x="100" y="334"/>
                  </a:lnTo>
                  <a:lnTo>
                    <a:pt x="100" y="329"/>
                  </a:lnTo>
                  <a:lnTo>
                    <a:pt x="105" y="324"/>
                  </a:lnTo>
                  <a:lnTo>
                    <a:pt x="105" y="319"/>
                  </a:lnTo>
                  <a:lnTo>
                    <a:pt x="110" y="315"/>
                  </a:lnTo>
                  <a:lnTo>
                    <a:pt x="115" y="310"/>
                  </a:lnTo>
                  <a:lnTo>
                    <a:pt x="115" y="300"/>
                  </a:lnTo>
                  <a:lnTo>
                    <a:pt x="119" y="296"/>
                  </a:lnTo>
                  <a:lnTo>
                    <a:pt x="119" y="291"/>
                  </a:lnTo>
                  <a:lnTo>
                    <a:pt x="124" y="286"/>
                  </a:lnTo>
                  <a:lnTo>
                    <a:pt x="124" y="281"/>
                  </a:lnTo>
                  <a:lnTo>
                    <a:pt x="129" y="277"/>
                  </a:lnTo>
                  <a:lnTo>
                    <a:pt x="134" y="272"/>
                  </a:lnTo>
                  <a:lnTo>
                    <a:pt x="134" y="267"/>
                  </a:lnTo>
                  <a:lnTo>
                    <a:pt x="138" y="262"/>
                  </a:lnTo>
                  <a:lnTo>
                    <a:pt x="138" y="253"/>
                  </a:lnTo>
                  <a:lnTo>
                    <a:pt x="143" y="248"/>
                  </a:lnTo>
                  <a:lnTo>
                    <a:pt x="143" y="243"/>
                  </a:lnTo>
                  <a:lnTo>
                    <a:pt x="148" y="239"/>
                  </a:lnTo>
                  <a:lnTo>
                    <a:pt x="153" y="234"/>
                  </a:lnTo>
                  <a:lnTo>
                    <a:pt x="153" y="229"/>
                  </a:lnTo>
                  <a:lnTo>
                    <a:pt x="158" y="219"/>
                  </a:lnTo>
                  <a:lnTo>
                    <a:pt x="158" y="215"/>
                  </a:lnTo>
                  <a:lnTo>
                    <a:pt x="162" y="210"/>
                  </a:lnTo>
                  <a:lnTo>
                    <a:pt x="162" y="205"/>
                  </a:lnTo>
                  <a:lnTo>
                    <a:pt x="167" y="200"/>
                  </a:lnTo>
                  <a:lnTo>
                    <a:pt x="172" y="196"/>
                  </a:lnTo>
                  <a:lnTo>
                    <a:pt x="172" y="186"/>
                  </a:lnTo>
                  <a:lnTo>
                    <a:pt x="177" y="181"/>
                  </a:lnTo>
                  <a:lnTo>
                    <a:pt x="177" y="177"/>
                  </a:lnTo>
                  <a:lnTo>
                    <a:pt x="181" y="172"/>
                  </a:lnTo>
                  <a:lnTo>
                    <a:pt x="181" y="167"/>
                  </a:lnTo>
                  <a:lnTo>
                    <a:pt x="186" y="162"/>
                  </a:lnTo>
                  <a:lnTo>
                    <a:pt x="191" y="158"/>
                  </a:lnTo>
                  <a:lnTo>
                    <a:pt x="191" y="148"/>
                  </a:lnTo>
                  <a:lnTo>
                    <a:pt x="196" y="143"/>
                  </a:lnTo>
                  <a:lnTo>
                    <a:pt x="196" y="139"/>
                  </a:lnTo>
                  <a:lnTo>
                    <a:pt x="200" y="134"/>
                  </a:lnTo>
                  <a:lnTo>
                    <a:pt x="200" y="129"/>
                  </a:lnTo>
                  <a:lnTo>
                    <a:pt x="205" y="124"/>
                  </a:lnTo>
                  <a:lnTo>
                    <a:pt x="210" y="119"/>
                  </a:lnTo>
                  <a:lnTo>
                    <a:pt x="210" y="115"/>
                  </a:lnTo>
                  <a:lnTo>
                    <a:pt x="215" y="110"/>
                  </a:lnTo>
                  <a:lnTo>
                    <a:pt x="215" y="105"/>
                  </a:lnTo>
                  <a:lnTo>
                    <a:pt x="219" y="100"/>
                  </a:lnTo>
                  <a:lnTo>
                    <a:pt x="219" y="96"/>
                  </a:lnTo>
                  <a:lnTo>
                    <a:pt x="224" y="91"/>
                  </a:lnTo>
                  <a:lnTo>
                    <a:pt x="229" y="86"/>
                  </a:lnTo>
                  <a:lnTo>
                    <a:pt x="229" y="81"/>
                  </a:lnTo>
                  <a:lnTo>
                    <a:pt x="238" y="72"/>
                  </a:lnTo>
                  <a:lnTo>
                    <a:pt x="238" y="67"/>
                  </a:lnTo>
                  <a:lnTo>
                    <a:pt x="243" y="62"/>
                  </a:lnTo>
                  <a:lnTo>
                    <a:pt x="253" y="53"/>
                  </a:lnTo>
                  <a:lnTo>
                    <a:pt x="253" y="48"/>
                  </a:lnTo>
                  <a:lnTo>
                    <a:pt x="262" y="39"/>
                  </a:lnTo>
                  <a:lnTo>
                    <a:pt x="258" y="39"/>
                  </a:lnTo>
                  <a:lnTo>
                    <a:pt x="262" y="39"/>
                  </a:lnTo>
                  <a:lnTo>
                    <a:pt x="267" y="34"/>
                  </a:lnTo>
                  <a:lnTo>
                    <a:pt x="277" y="24"/>
                  </a:lnTo>
                  <a:lnTo>
                    <a:pt x="277" y="19"/>
                  </a:lnTo>
                  <a:lnTo>
                    <a:pt x="281" y="19"/>
                  </a:lnTo>
                  <a:lnTo>
                    <a:pt x="286" y="15"/>
                  </a:lnTo>
                  <a:lnTo>
                    <a:pt x="291" y="10"/>
                  </a:lnTo>
                  <a:lnTo>
                    <a:pt x="296" y="10"/>
                  </a:lnTo>
                  <a:lnTo>
                    <a:pt x="300" y="5"/>
                  </a:lnTo>
                  <a:lnTo>
                    <a:pt x="305" y="5"/>
                  </a:lnTo>
                  <a:lnTo>
                    <a:pt x="310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4" y="0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8" y="5"/>
                  </a:lnTo>
                  <a:lnTo>
                    <a:pt x="353" y="5"/>
                  </a:lnTo>
                  <a:lnTo>
                    <a:pt x="358" y="5"/>
                  </a:lnTo>
                  <a:lnTo>
                    <a:pt x="362" y="10"/>
                  </a:lnTo>
                  <a:lnTo>
                    <a:pt x="367" y="15"/>
                  </a:lnTo>
                  <a:lnTo>
                    <a:pt x="372" y="15"/>
                  </a:lnTo>
                  <a:lnTo>
                    <a:pt x="377" y="19"/>
                  </a:lnTo>
                  <a:lnTo>
                    <a:pt x="381" y="24"/>
                  </a:lnTo>
                  <a:lnTo>
                    <a:pt x="386" y="29"/>
                  </a:lnTo>
                  <a:lnTo>
                    <a:pt x="391" y="34"/>
                  </a:lnTo>
                  <a:lnTo>
                    <a:pt x="396" y="34"/>
                  </a:lnTo>
                  <a:lnTo>
                    <a:pt x="400" y="43"/>
                  </a:lnTo>
                  <a:lnTo>
                    <a:pt x="405" y="48"/>
                  </a:lnTo>
                  <a:lnTo>
                    <a:pt x="410" y="53"/>
                  </a:lnTo>
                  <a:lnTo>
                    <a:pt x="415" y="58"/>
                  </a:lnTo>
                  <a:lnTo>
                    <a:pt x="419" y="62"/>
                  </a:lnTo>
                  <a:lnTo>
                    <a:pt x="424" y="67"/>
                  </a:lnTo>
                  <a:lnTo>
                    <a:pt x="424" y="72"/>
                  </a:lnTo>
                  <a:lnTo>
                    <a:pt x="434" y="81"/>
                  </a:lnTo>
                  <a:lnTo>
                    <a:pt x="429" y="81"/>
                  </a:lnTo>
                  <a:lnTo>
                    <a:pt x="434" y="81"/>
                  </a:lnTo>
                  <a:lnTo>
                    <a:pt x="439" y="86"/>
                  </a:lnTo>
                  <a:lnTo>
                    <a:pt x="439" y="91"/>
                  </a:lnTo>
                  <a:lnTo>
                    <a:pt x="443" y="96"/>
                  </a:lnTo>
                  <a:lnTo>
                    <a:pt x="443" y="100"/>
                  </a:lnTo>
                  <a:lnTo>
                    <a:pt x="448" y="105"/>
                  </a:lnTo>
                  <a:lnTo>
                    <a:pt x="453" y="110"/>
                  </a:lnTo>
                  <a:lnTo>
                    <a:pt x="458" y="115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82" name="Freeform 26"/>
            <p:cNvSpPr>
              <a:spLocks/>
            </p:cNvSpPr>
            <p:nvPr/>
          </p:nvSpPr>
          <p:spPr bwMode="auto">
            <a:xfrm>
              <a:off x="2175" y="3902"/>
              <a:ext cx="542" cy="165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9" y="24"/>
                </a:cxn>
                <a:cxn ang="0">
                  <a:pos x="23" y="38"/>
                </a:cxn>
                <a:cxn ang="0">
                  <a:pos x="28" y="52"/>
                </a:cxn>
                <a:cxn ang="0">
                  <a:pos x="38" y="66"/>
                </a:cxn>
                <a:cxn ang="0">
                  <a:pos x="47" y="81"/>
                </a:cxn>
                <a:cxn ang="0">
                  <a:pos x="62" y="100"/>
                </a:cxn>
                <a:cxn ang="0">
                  <a:pos x="66" y="114"/>
                </a:cxn>
                <a:cxn ang="0">
                  <a:pos x="76" y="128"/>
                </a:cxn>
                <a:cxn ang="0">
                  <a:pos x="85" y="143"/>
                </a:cxn>
                <a:cxn ang="0">
                  <a:pos x="95" y="157"/>
                </a:cxn>
                <a:cxn ang="0">
                  <a:pos x="109" y="176"/>
                </a:cxn>
                <a:cxn ang="0">
                  <a:pos x="128" y="200"/>
                </a:cxn>
                <a:cxn ang="0">
                  <a:pos x="138" y="209"/>
                </a:cxn>
                <a:cxn ang="0">
                  <a:pos x="147" y="224"/>
                </a:cxn>
                <a:cxn ang="0">
                  <a:pos x="162" y="238"/>
                </a:cxn>
                <a:cxn ang="0">
                  <a:pos x="176" y="252"/>
                </a:cxn>
                <a:cxn ang="0">
                  <a:pos x="190" y="262"/>
                </a:cxn>
                <a:cxn ang="0">
                  <a:pos x="204" y="271"/>
                </a:cxn>
                <a:cxn ang="0">
                  <a:pos x="219" y="281"/>
                </a:cxn>
                <a:cxn ang="0">
                  <a:pos x="233" y="290"/>
                </a:cxn>
                <a:cxn ang="0">
                  <a:pos x="247" y="295"/>
                </a:cxn>
                <a:cxn ang="0">
                  <a:pos x="262" y="300"/>
                </a:cxn>
                <a:cxn ang="0">
                  <a:pos x="276" y="304"/>
                </a:cxn>
                <a:cxn ang="0">
                  <a:pos x="290" y="304"/>
                </a:cxn>
                <a:cxn ang="0">
                  <a:pos x="304" y="309"/>
                </a:cxn>
                <a:cxn ang="0">
                  <a:pos x="319" y="309"/>
                </a:cxn>
                <a:cxn ang="0">
                  <a:pos x="333" y="309"/>
                </a:cxn>
                <a:cxn ang="0">
                  <a:pos x="347" y="309"/>
                </a:cxn>
                <a:cxn ang="0">
                  <a:pos x="362" y="309"/>
                </a:cxn>
                <a:cxn ang="0">
                  <a:pos x="376" y="309"/>
                </a:cxn>
                <a:cxn ang="0">
                  <a:pos x="390" y="309"/>
                </a:cxn>
                <a:cxn ang="0">
                  <a:pos x="404" y="309"/>
                </a:cxn>
                <a:cxn ang="0">
                  <a:pos x="419" y="309"/>
                </a:cxn>
                <a:cxn ang="0">
                  <a:pos x="433" y="309"/>
                </a:cxn>
                <a:cxn ang="0">
                  <a:pos x="447" y="309"/>
                </a:cxn>
                <a:cxn ang="0">
                  <a:pos x="462" y="309"/>
                </a:cxn>
                <a:cxn ang="0">
                  <a:pos x="476" y="309"/>
                </a:cxn>
                <a:cxn ang="0">
                  <a:pos x="490" y="309"/>
                </a:cxn>
                <a:cxn ang="0">
                  <a:pos x="504" y="309"/>
                </a:cxn>
                <a:cxn ang="0">
                  <a:pos x="519" y="309"/>
                </a:cxn>
                <a:cxn ang="0">
                  <a:pos x="533" y="309"/>
                </a:cxn>
              </a:cxnLst>
              <a:rect l="0" t="0" r="r" b="b"/>
              <a:pathLst>
                <a:path w="543" h="309">
                  <a:moveTo>
                    <a:pt x="0" y="0"/>
                  </a:moveTo>
                  <a:lnTo>
                    <a:pt x="0" y="4"/>
                  </a:lnTo>
                  <a:lnTo>
                    <a:pt x="4" y="9"/>
                  </a:lnTo>
                  <a:lnTo>
                    <a:pt x="4" y="14"/>
                  </a:lnTo>
                  <a:lnTo>
                    <a:pt x="9" y="19"/>
                  </a:lnTo>
                  <a:lnTo>
                    <a:pt x="9" y="24"/>
                  </a:lnTo>
                  <a:lnTo>
                    <a:pt x="14" y="28"/>
                  </a:lnTo>
                  <a:lnTo>
                    <a:pt x="19" y="33"/>
                  </a:lnTo>
                  <a:lnTo>
                    <a:pt x="23" y="38"/>
                  </a:lnTo>
                  <a:lnTo>
                    <a:pt x="23" y="43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33" y="57"/>
                  </a:lnTo>
                  <a:lnTo>
                    <a:pt x="38" y="62"/>
                  </a:lnTo>
                  <a:lnTo>
                    <a:pt x="38" y="66"/>
                  </a:lnTo>
                  <a:lnTo>
                    <a:pt x="42" y="71"/>
                  </a:lnTo>
                  <a:lnTo>
                    <a:pt x="42" y="76"/>
                  </a:lnTo>
                  <a:lnTo>
                    <a:pt x="47" y="81"/>
                  </a:lnTo>
                  <a:lnTo>
                    <a:pt x="47" y="85"/>
                  </a:lnTo>
                  <a:lnTo>
                    <a:pt x="52" y="90"/>
                  </a:lnTo>
                  <a:lnTo>
                    <a:pt x="62" y="100"/>
                  </a:lnTo>
                  <a:lnTo>
                    <a:pt x="62" y="104"/>
                  </a:lnTo>
                  <a:lnTo>
                    <a:pt x="66" y="109"/>
                  </a:lnTo>
                  <a:lnTo>
                    <a:pt x="66" y="114"/>
                  </a:lnTo>
                  <a:lnTo>
                    <a:pt x="71" y="119"/>
                  </a:lnTo>
                  <a:lnTo>
                    <a:pt x="76" y="124"/>
                  </a:lnTo>
                  <a:lnTo>
                    <a:pt x="76" y="128"/>
                  </a:lnTo>
                  <a:lnTo>
                    <a:pt x="81" y="133"/>
                  </a:lnTo>
                  <a:lnTo>
                    <a:pt x="81" y="138"/>
                  </a:lnTo>
                  <a:lnTo>
                    <a:pt x="85" y="143"/>
                  </a:lnTo>
                  <a:lnTo>
                    <a:pt x="90" y="147"/>
                  </a:lnTo>
                  <a:lnTo>
                    <a:pt x="95" y="152"/>
                  </a:lnTo>
                  <a:lnTo>
                    <a:pt x="95" y="157"/>
                  </a:lnTo>
                  <a:lnTo>
                    <a:pt x="104" y="166"/>
                  </a:lnTo>
                  <a:lnTo>
                    <a:pt x="104" y="171"/>
                  </a:lnTo>
                  <a:lnTo>
                    <a:pt x="109" y="176"/>
                  </a:lnTo>
                  <a:lnTo>
                    <a:pt x="119" y="185"/>
                  </a:lnTo>
                  <a:lnTo>
                    <a:pt x="119" y="190"/>
                  </a:lnTo>
                  <a:lnTo>
                    <a:pt x="128" y="200"/>
                  </a:lnTo>
                  <a:lnTo>
                    <a:pt x="123" y="200"/>
                  </a:lnTo>
                  <a:lnTo>
                    <a:pt x="128" y="200"/>
                  </a:lnTo>
                  <a:lnTo>
                    <a:pt x="138" y="209"/>
                  </a:lnTo>
                  <a:lnTo>
                    <a:pt x="138" y="214"/>
                  </a:lnTo>
                  <a:lnTo>
                    <a:pt x="142" y="219"/>
                  </a:lnTo>
                  <a:lnTo>
                    <a:pt x="147" y="224"/>
                  </a:lnTo>
                  <a:lnTo>
                    <a:pt x="152" y="228"/>
                  </a:lnTo>
                  <a:lnTo>
                    <a:pt x="157" y="233"/>
                  </a:lnTo>
                  <a:lnTo>
                    <a:pt x="162" y="238"/>
                  </a:lnTo>
                  <a:lnTo>
                    <a:pt x="166" y="243"/>
                  </a:lnTo>
                  <a:lnTo>
                    <a:pt x="171" y="247"/>
                  </a:lnTo>
                  <a:lnTo>
                    <a:pt x="176" y="252"/>
                  </a:lnTo>
                  <a:lnTo>
                    <a:pt x="181" y="257"/>
                  </a:lnTo>
                  <a:lnTo>
                    <a:pt x="185" y="257"/>
                  </a:lnTo>
                  <a:lnTo>
                    <a:pt x="190" y="262"/>
                  </a:lnTo>
                  <a:lnTo>
                    <a:pt x="195" y="266"/>
                  </a:lnTo>
                  <a:lnTo>
                    <a:pt x="200" y="271"/>
                  </a:lnTo>
                  <a:lnTo>
                    <a:pt x="204" y="271"/>
                  </a:lnTo>
                  <a:lnTo>
                    <a:pt x="209" y="276"/>
                  </a:lnTo>
                  <a:lnTo>
                    <a:pt x="214" y="281"/>
                  </a:lnTo>
                  <a:lnTo>
                    <a:pt x="219" y="281"/>
                  </a:lnTo>
                  <a:lnTo>
                    <a:pt x="223" y="285"/>
                  </a:lnTo>
                  <a:lnTo>
                    <a:pt x="228" y="285"/>
                  </a:lnTo>
                  <a:lnTo>
                    <a:pt x="233" y="290"/>
                  </a:lnTo>
                  <a:lnTo>
                    <a:pt x="238" y="290"/>
                  </a:lnTo>
                  <a:lnTo>
                    <a:pt x="242" y="295"/>
                  </a:lnTo>
                  <a:lnTo>
                    <a:pt x="247" y="295"/>
                  </a:lnTo>
                  <a:lnTo>
                    <a:pt x="252" y="295"/>
                  </a:lnTo>
                  <a:lnTo>
                    <a:pt x="257" y="300"/>
                  </a:lnTo>
                  <a:lnTo>
                    <a:pt x="262" y="300"/>
                  </a:lnTo>
                  <a:lnTo>
                    <a:pt x="266" y="300"/>
                  </a:lnTo>
                  <a:lnTo>
                    <a:pt x="271" y="304"/>
                  </a:lnTo>
                  <a:lnTo>
                    <a:pt x="276" y="304"/>
                  </a:lnTo>
                  <a:lnTo>
                    <a:pt x="281" y="304"/>
                  </a:lnTo>
                  <a:lnTo>
                    <a:pt x="285" y="304"/>
                  </a:lnTo>
                  <a:lnTo>
                    <a:pt x="290" y="304"/>
                  </a:lnTo>
                  <a:lnTo>
                    <a:pt x="295" y="304"/>
                  </a:lnTo>
                  <a:lnTo>
                    <a:pt x="300" y="309"/>
                  </a:lnTo>
                  <a:lnTo>
                    <a:pt x="304" y="309"/>
                  </a:lnTo>
                  <a:lnTo>
                    <a:pt x="309" y="309"/>
                  </a:lnTo>
                  <a:lnTo>
                    <a:pt x="314" y="309"/>
                  </a:lnTo>
                  <a:lnTo>
                    <a:pt x="319" y="309"/>
                  </a:lnTo>
                  <a:lnTo>
                    <a:pt x="323" y="309"/>
                  </a:lnTo>
                  <a:lnTo>
                    <a:pt x="328" y="309"/>
                  </a:lnTo>
                  <a:lnTo>
                    <a:pt x="333" y="309"/>
                  </a:lnTo>
                  <a:lnTo>
                    <a:pt x="338" y="309"/>
                  </a:lnTo>
                  <a:lnTo>
                    <a:pt x="343" y="309"/>
                  </a:lnTo>
                  <a:lnTo>
                    <a:pt x="347" y="309"/>
                  </a:lnTo>
                  <a:lnTo>
                    <a:pt x="352" y="309"/>
                  </a:lnTo>
                  <a:lnTo>
                    <a:pt x="357" y="309"/>
                  </a:lnTo>
                  <a:lnTo>
                    <a:pt x="362" y="309"/>
                  </a:lnTo>
                  <a:lnTo>
                    <a:pt x="366" y="309"/>
                  </a:lnTo>
                  <a:lnTo>
                    <a:pt x="371" y="309"/>
                  </a:lnTo>
                  <a:lnTo>
                    <a:pt x="376" y="309"/>
                  </a:lnTo>
                  <a:lnTo>
                    <a:pt x="381" y="309"/>
                  </a:lnTo>
                  <a:lnTo>
                    <a:pt x="385" y="309"/>
                  </a:lnTo>
                  <a:lnTo>
                    <a:pt x="390" y="309"/>
                  </a:lnTo>
                  <a:lnTo>
                    <a:pt x="395" y="309"/>
                  </a:lnTo>
                  <a:lnTo>
                    <a:pt x="400" y="309"/>
                  </a:lnTo>
                  <a:lnTo>
                    <a:pt x="404" y="309"/>
                  </a:lnTo>
                  <a:lnTo>
                    <a:pt x="409" y="309"/>
                  </a:lnTo>
                  <a:lnTo>
                    <a:pt x="414" y="309"/>
                  </a:lnTo>
                  <a:lnTo>
                    <a:pt x="419" y="309"/>
                  </a:lnTo>
                  <a:lnTo>
                    <a:pt x="423" y="309"/>
                  </a:lnTo>
                  <a:lnTo>
                    <a:pt x="428" y="309"/>
                  </a:lnTo>
                  <a:lnTo>
                    <a:pt x="433" y="309"/>
                  </a:lnTo>
                  <a:lnTo>
                    <a:pt x="438" y="309"/>
                  </a:lnTo>
                  <a:lnTo>
                    <a:pt x="443" y="309"/>
                  </a:lnTo>
                  <a:lnTo>
                    <a:pt x="447" y="309"/>
                  </a:lnTo>
                  <a:lnTo>
                    <a:pt x="452" y="309"/>
                  </a:lnTo>
                  <a:lnTo>
                    <a:pt x="457" y="309"/>
                  </a:lnTo>
                  <a:lnTo>
                    <a:pt x="462" y="309"/>
                  </a:lnTo>
                  <a:lnTo>
                    <a:pt x="466" y="309"/>
                  </a:lnTo>
                  <a:lnTo>
                    <a:pt x="471" y="309"/>
                  </a:lnTo>
                  <a:lnTo>
                    <a:pt x="476" y="309"/>
                  </a:lnTo>
                  <a:lnTo>
                    <a:pt x="481" y="309"/>
                  </a:lnTo>
                  <a:lnTo>
                    <a:pt x="485" y="309"/>
                  </a:lnTo>
                  <a:lnTo>
                    <a:pt x="490" y="309"/>
                  </a:lnTo>
                  <a:lnTo>
                    <a:pt x="495" y="309"/>
                  </a:lnTo>
                  <a:lnTo>
                    <a:pt x="500" y="309"/>
                  </a:lnTo>
                  <a:lnTo>
                    <a:pt x="504" y="309"/>
                  </a:lnTo>
                  <a:lnTo>
                    <a:pt x="509" y="309"/>
                  </a:lnTo>
                  <a:lnTo>
                    <a:pt x="514" y="309"/>
                  </a:lnTo>
                  <a:lnTo>
                    <a:pt x="519" y="309"/>
                  </a:lnTo>
                  <a:lnTo>
                    <a:pt x="524" y="309"/>
                  </a:lnTo>
                  <a:lnTo>
                    <a:pt x="528" y="309"/>
                  </a:lnTo>
                  <a:lnTo>
                    <a:pt x="533" y="309"/>
                  </a:lnTo>
                  <a:lnTo>
                    <a:pt x="538" y="309"/>
                  </a:lnTo>
                  <a:lnTo>
                    <a:pt x="543" y="309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83" name="Freeform 27"/>
            <p:cNvSpPr>
              <a:spLocks/>
            </p:cNvSpPr>
            <p:nvPr/>
          </p:nvSpPr>
          <p:spPr bwMode="auto">
            <a:xfrm>
              <a:off x="2717" y="4050"/>
              <a:ext cx="602" cy="17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23" y="33"/>
                </a:cxn>
                <a:cxn ang="0">
                  <a:pos x="38" y="33"/>
                </a:cxn>
                <a:cxn ang="0">
                  <a:pos x="52" y="28"/>
                </a:cxn>
                <a:cxn ang="0">
                  <a:pos x="66" y="28"/>
                </a:cxn>
                <a:cxn ang="0">
                  <a:pos x="81" y="28"/>
                </a:cxn>
                <a:cxn ang="0">
                  <a:pos x="95" y="24"/>
                </a:cxn>
                <a:cxn ang="0">
                  <a:pos x="109" y="24"/>
                </a:cxn>
                <a:cxn ang="0">
                  <a:pos x="123" y="19"/>
                </a:cxn>
                <a:cxn ang="0">
                  <a:pos x="138" y="19"/>
                </a:cxn>
                <a:cxn ang="0">
                  <a:pos x="152" y="14"/>
                </a:cxn>
                <a:cxn ang="0">
                  <a:pos x="166" y="14"/>
                </a:cxn>
                <a:cxn ang="0">
                  <a:pos x="181" y="9"/>
                </a:cxn>
                <a:cxn ang="0">
                  <a:pos x="195" y="9"/>
                </a:cxn>
                <a:cxn ang="0">
                  <a:pos x="209" y="5"/>
                </a:cxn>
                <a:cxn ang="0">
                  <a:pos x="223" y="5"/>
                </a:cxn>
                <a:cxn ang="0">
                  <a:pos x="238" y="0"/>
                </a:cxn>
                <a:cxn ang="0">
                  <a:pos x="252" y="0"/>
                </a:cxn>
                <a:cxn ang="0">
                  <a:pos x="266" y="0"/>
                </a:cxn>
                <a:cxn ang="0">
                  <a:pos x="281" y="0"/>
                </a:cxn>
                <a:cxn ang="0">
                  <a:pos x="295" y="0"/>
                </a:cxn>
                <a:cxn ang="0">
                  <a:pos x="309" y="0"/>
                </a:cxn>
                <a:cxn ang="0">
                  <a:pos x="323" y="0"/>
                </a:cxn>
                <a:cxn ang="0">
                  <a:pos x="338" y="0"/>
                </a:cxn>
                <a:cxn ang="0">
                  <a:pos x="352" y="0"/>
                </a:cxn>
                <a:cxn ang="0">
                  <a:pos x="366" y="0"/>
                </a:cxn>
                <a:cxn ang="0">
                  <a:pos x="381" y="5"/>
                </a:cxn>
                <a:cxn ang="0">
                  <a:pos x="395" y="5"/>
                </a:cxn>
                <a:cxn ang="0">
                  <a:pos x="409" y="9"/>
                </a:cxn>
                <a:cxn ang="0">
                  <a:pos x="423" y="9"/>
                </a:cxn>
                <a:cxn ang="0">
                  <a:pos x="438" y="14"/>
                </a:cxn>
                <a:cxn ang="0">
                  <a:pos x="452" y="14"/>
                </a:cxn>
                <a:cxn ang="0">
                  <a:pos x="466" y="19"/>
                </a:cxn>
                <a:cxn ang="0">
                  <a:pos x="481" y="19"/>
                </a:cxn>
                <a:cxn ang="0">
                  <a:pos x="495" y="19"/>
                </a:cxn>
                <a:cxn ang="0">
                  <a:pos x="509" y="24"/>
                </a:cxn>
                <a:cxn ang="0">
                  <a:pos x="524" y="24"/>
                </a:cxn>
                <a:cxn ang="0">
                  <a:pos x="538" y="28"/>
                </a:cxn>
                <a:cxn ang="0">
                  <a:pos x="552" y="28"/>
                </a:cxn>
                <a:cxn ang="0">
                  <a:pos x="566" y="28"/>
                </a:cxn>
                <a:cxn ang="0">
                  <a:pos x="581" y="33"/>
                </a:cxn>
                <a:cxn ang="0">
                  <a:pos x="595" y="33"/>
                </a:cxn>
              </a:cxnLst>
              <a:rect l="0" t="0" r="r" b="b"/>
              <a:pathLst>
                <a:path w="604" h="33">
                  <a:moveTo>
                    <a:pt x="0" y="33"/>
                  </a:moveTo>
                  <a:lnTo>
                    <a:pt x="4" y="33"/>
                  </a:lnTo>
                  <a:lnTo>
                    <a:pt x="9" y="33"/>
                  </a:lnTo>
                  <a:lnTo>
                    <a:pt x="14" y="33"/>
                  </a:lnTo>
                  <a:lnTo>
                    <a:pt x="19" y="33"/>
                  </a:lnTo>
                  <a:lnTo>
                    <a:pt x="23" y="33"/>
                  </a:lnTo>
                  <a:lnTo>
                    <a:pt x="28" y="33"/>
                  </a:lnTo>
                  <a:lnTo>
                    <a:pt x="33" y="33"/>
                  </a:lnTo>
                  <a:lnTo>
                    <a:pt x="38" y="33"/>
                  </a:lnTo>
                  <a:lnTo>
                    <a:pt x="42" y="33"/>
                  </a:lnTo>
                  <a:lnTo>
                    <a:pt x="47" y="28"/>
                  </a:lnTo>
                  <a:lnTo>
                    <a:pt x="52" y="28"/>
                  </a:lnTo>
                  <a:lnTo>
                    <a:pt x="57" y="28"/>
                  </a:lnTo>
                  <a:lnTo>
                    <a:pt x="61" y="28"/>
                  </a:lnTo>
                  <a:lnTo>
                    <a:pt x="66" y="28"/>
                  </a:lnTo>
                  <a:lnTo>
                    <a:pt x="71" y="28"/>
                  </a:lnTo>
                  <a:lnTo>
                    <a:pt x="76" y="28"/>
                  </a:lnTo>
                  <a:lnTo>
                    <a:pt x="81" y="28"/>
                  </a:lnTo>
                  <a:lnTo>
                    <a:pt x="85" y="24"/>
                  </a:lnTo>
                  <a:lnTo>
                    <a:pt x="90" y="24"/>
                  </a:lnTo>
                  <a:lnTo>
                    <a:pt x="95" y="24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9" y="24"/>
                  </a:lnTo>
                  <a:lnTo>
                    <a:pt x="114" y="24"/>
                  </a:lnTo>
                  <a:lnTo>
                    <a:pt x="119" y="19"/>
                  </a:lnTo>
                  <a:lnTo>
                    <a:pt x="123" y="19"/>
                  </a:lnTo>
                  <a:lnTo>
                    <a:pt x="128" y="19"/>
                  </a:lnTo>
                  <a:lnTo>
                    <a:pt x="133" y="19"/>
                  </a:lnTo>
                  <a:lnTo>
                    <a:pt x="138" y="19"/>
                  </a:lnTo>
                  <a:lnTo>
                    <a:pt x="142" y="19"/>
                  </a:lnTo>
                  <a:lnTo>
                    <a:pt x="147" y="14"/>
                  </a:lnTo>
                  <a:lnTo>
                    <a:pt x="152" y="14"/>
                  </a:lnTo>
                  <a:lnTo>
                    <a:pt x="157" y="14"/>
                  </a:lnTo>
                  <a:lnTo>
                    <a:pt x="162" y="14"/>
                  </a:lnTo>
                  <a:lnTo>
                    <a:pt x="166" y="14"/>
                  </a:lnTo>
                  <a:lnTo>
                    <a:pt x="171" y="14"/>
                  </a:lnTo>
                  <a:lnTo>
                    <a:pt x="176" y="9"/>
                  </a:lnTo>
                  <a:lnTo>
                    <a:pt x="181" y="9"/>
                  </a:lnTo>
                  <a:lnTo>
                    <a:pt x="185" y="9"/>
                  </a:lnTo>
                  <a:lnTo>
                    <a:pt x="190" y="9"/>
                  </a:lnTo>
                  <a:lnTo>
                    <a:pt x="195" y="9"/>
                  </a:lnTo>
                  <a:lnTo>
                    <a:pt x="200" y="5"/>
                  </a:lnTo>
                  <a:lnTo>
                    <a:pt x="204" y="5"/>
                  </a:lnTo>
                  <a:lnTo>
                    <a:pt x="209" y="5"/>
                  </a:lnTo>
                  <a:lnTo>
                    <a:pt x="214" y="5"/>
                  </a:lnTo>
                  <a:lnTo>
                    <a:pt x="219" y="5"/>
                  </a:lnTo>
                  <a:lnTo>
                    <a:pt x="223" y="5"/>
                  </a:lnTo>
                  <a:lnTo>
                    <a:pt x="228" y="5"/>
                  </a:lnTo>
                  <a:lnTo>
                    <a:pt x="233" y="5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7" y="0"/>
                  </a:lnTo>
                  <a:lnTo>
                    <a:pt x="252" y="0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6" y="0"/>
                  </a:lnTo>
                  <a:lnTo>
                    <a:pt x="271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85" y="0"/>
                  </a:lnTo>
                  <a:lnTo>
                    <a:pt x="290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9" y="0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8" y="0"/>
                  </a:lnTo>
                  <a:lnTo>
                    <a:pt x="333" y="0"/>
                  </a:lnTo>
                  <a:lnTo>
                    <a:pt x="338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2" y="0"/>
                  </a:lnTo>
                  <a:lnTo>
                    <a:pt x="357" y="0"/>
                  </a:lnTo>
                  <a:lnTo>
                    <a:pt x="362" y="0"/>
                  </a:lnTo>
                  <a:lnTo>
                    <a:pt x="366" y="0"/>
                  </a:lnTo>
                  <a:lnTo>
                    <a:pt x="371" y="5"/>
                  </a:lnTo>
                  <a:lnTo>
                    <a:pt x="376" y="5"/>
                  </a:lnTo>
                  <a:lnTo>
                    <a:pt x="381" y="5"/>
                  </a:lnTo>
                  <a:lnTo>
                    <a:pt x="385" y="5"/>
                  </a:lnTo>
                  <a:lnTo>
                    <a:pt x="390" y="5"/>
                  </a:lnTo>
                  <a:lnTo>
                    <a:pt x="395" y="5"/>
                  </a:lnTo>
                  <a:lnTo>
                    <a:pt x="400" y="5"/>
                  </a:lnTo>
                  <a:lnTo>
                    <a:pt x="404" y="5"/>
                  </a:lnTo>
                  <a:lnTo>
                    <a:pt x="409" y="9"/>
                  </a:lnTo>
                  <a:lnTo>
                    <a:pt x="414" y="9"/>
                  </a:lnTo>
                  <a:lnTo>
                    <a:pt x="419" y="9"/>
                  </a:lnTo>
                  <a:lnTo>
                    <a:pt x="423" y="9"/>
                  </a:lnTo>
                  <a:lnTo>
                    <a:pt x="428" y="9"/>
                  </a:lnTo>
                  <a:lnTo>
                    <a:pt x="433" y="9"/>
                  </a:lnTo>
                  <a:lnTo>
                    <a:pt x="438" y="14"/>
                  </a:lnTo>
                  <a:lnTo>
                    <a:pt x="443" y="14"/>
                  </a:lnTo>
                  <a:lnTo>
                    <a:pt x="447" y="14"/>
                  </a:lnTo>
                  <a:lnTo>
                    <a:pt x="452" y="14"/>
                  </a:lnTo>
                  <a:lnTo>
                    <a:pt x="457" y="14"/>
                  </a:lnTo>
                  <a:lnTo>
                    <a:pt x="462" y="14"/>
                  </a:lnTo>
                  <a:lnTo>
                    <a:pt x="466" y="19"/>
                  </a:lnTo>
                  <a:lnTo>
                    <a:pt x="471" y="19"/>
                  </a:lnTo>
                  <a:lnTo>
                    <a:pt x="476" y="19"/>
                  </a:lnTo>
                  <a:lnTo>
                    <a:pt x="481" y="19"/>
                  </a:lnTo>
                  <a:lnTo>
                    <a:pt x="485" y="19"/>
                  </a:lnTo>
                  <a:lnTo>
                    <a:pt x="490" y="19"/>
                  </a:lnTo>
                  <a:lnTo>
                    <a:pt x="495" y="19"/>
                  </a:lnTo>
                  <a:lnTo>
                    <a:pt x="500" y="24"/>
                  </a:lnTo>
                  <a:lnTo>
                    <a:pt x="504" y="24"/>
                  </a:lnTo>
                  <a:lnTo>
                    <a:pt x="509" y="24"/>
                  </a:lnTo>
                  <a:lnTo>
                    <a:pt x="514" y="24"/>
                  </a:lnTo>
                  <a:lnTo>
                    <a:pt x="519" y="24"/>
                  </a:lnTo>
                  <a:lnTo>
                    <a:pt x="524" y="24"/>
                  </a:lnTo>
                  <a:lnTo>
                    <a:pt x="528" y="24"/>
                  </a:lnTo>
                  <a:lnTo>
                    <a:pt x="533" y="28"/>
                  </a:lnTo>
                  <a:lnTo>
                    <a:pt x="538" y="28"/>
                  </a:lnTo>
                  <a:lnTo>
                    <a:pt x="543" y="28"/>
                  </a:lnTo>
                  <a:lnTo>
                    <a:pt x="547" y="28"/>
                  </a:lnTo>
                  <a:lnTo>
                    <a:pt x="552" y="28"/>
                  </a:lnTo>
                  <a:lnTo>
                    <a:pt x="557" y="28"/>
                  </a:lnTo>
                  <a:lnTo>
                    <a:pt x="562" y="28"/>
                  </a:lnTo>
                  <a:lnTo>
                    <a:pt x="566" y="28"/>
                  </a:lnTo>
                  <a:lnTo>
                    <a:pt x="571" y="28"/>
                  </a:lnTo>
                  <a:lnTo>
                    <a:pt x="576" y="33"/>
                  </a:lnTo>
                  <a:lnTo>
                    <a:pt x="581" y="33"/>
                  </a:lnTo>
                  <a:lnTo>
                    <a:pt x="585" y="33"/>
                  </a:lnTo>
                  <a:lnTo>
                    <a:pt x="590" y="33"/>
                  </a:lnTo>
                  <a:lnTo>
                    <a:pt x="595" y="33"/>
                  </a:lnTo>
                  <a:lnTo>
                    <a:pt x="600" y="33"/>
                  </a:lnTo>
                  <a:lnTo>
                    <a:pt x="604" y="33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84" name="Freeform 28"/>
            <p:cNvSpPr>
              <a:spLocks/>
            </p:cNvSpPr>
            <p:nvPr/>
          </p:nvSpPr>
          <p:spPr bwMode="auto">
            <a:xfrm>
              <a:off x="3319" y="4062"/>
              <a:ext cx="603" cy="5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24" y="9"/>
                </a:cxn>
                <a:cxn ang="0">
                  <a:pos x="39" y="9"/>
                </a:cxn>
                <a:cxn ang="0">
                  <a:pos x="53" y="9"/>
                </a:cxn>
                <a:cxn ang="0">
                  <a:pos x="67" y="9"/>
                </a:cxn>
                <a:cxn ang="0">
                  <a:pos x="81" y="9"/>
                </a:cxn>
                <a:cxn ang="0">
                  <a:pos x="96" y="9"/>
                </a:cxn>
                <a:cxn ang="0">
                  <a:pos x="110" y="9"/>
                </a:cxn>
                <a:cxn ang="0">
                  <a:pos x="124" y="9"/>
                </a:cxn>
                <a:cxn ang="0">
                  <a:pos x="139" y="9"/>
                </a:cxn>
                <a:cxn ang="0">
                  <a:pos x="153" y="9"/>
                </a:cxn>
                <a:cxn ang="0">
                  <a:pos x="167" y="9"/>
                </a:cxn>
                <a:cxn ang="0">
                  <a:pos x="181" y="9"/>
                </a:cxn>
                <a:cxn ang="0">
                  <a:pos x="196" y="9"/>
                </a:cxn>
                <a:cxn ang="0">
                  <a:pos x="210" y="9"/>
                </a:cxn>
                <a:cxn ang="0">
                  <a:pos x="224" y="9"/>
                </a:cxn>
                <a:cxn ang="0">
                  <a:pos x="239" y="9"/>
                </a:cxn>
                <a:cxn ang="0">
                  <a:pos x="253" y="9"/>
                </a:cxn>
                <a:cxn ang="0">
                  <a:pos x="267" y="9"/>
                </a:cxn>
                <a:cxn ang="0">
                  <a:pos x="281" y="9"/>
                </a:cxn>
                <a:cxn ang="0">
                  <a:pos x="296" y="9"/>
                </a:cxn>
                <a:cxn ang="0">
                  <a:pos x="310" y="9"/>
                </a:cxn>
                <a:cxn ang="0">
                  <a:pos x="324" y="9"/>
                </a:cxn>
                <a:cxn ang="0">
                  <a:pos x="339" y="9"/>
                </a:cxn>
                <a:cxn ang="0">
                  <a:pos x="353" y="9"/>
                </a:cxn>
                <a:cxn ang="0">
                  <a:pos x="367" y="9"/>
                </a:cxn>
                <a:cxn ang="0">
                  <a:pos x="382" y="9"/>
                </a:cxn>
                <a:cxn ang="0">
                  <a:pos x="396" y="9"/>
                </a:cxn>
                <a:cxn ang="0">
                  <a:pos x="410" y="4"/>
                </a:cxn>
                <a:cxn ang="0">
                  <a:pos x="424" y="4"/>
                </a:cxn>
                <a:cxn ang="0">
                  <a:pos x="439" y="4"/>
                </a:cxn>
                <a:cxn ang="0">
                  <a:pos x="453" y="4"/>
                </a:cxn>
                <a:cxn ang="0">
                  <a:pos x="467" y="4"/>
                </a:cxn>
                <a:cxn ang="0">
                  <a:pos x="482" y="4"/>
                </a:cxn>
                <a:cxn ang="0">
                  <a:pos x="496" y="0"/>
                </a:cxn>
                <a:cxn ang="0">
                  <a:pos x="510" y="0"/>
                </a:cxn>
                <a:cxn ang="0">
                  <a:pos x="524" y="0"/>
                </a:cxn>
                <a:cxn ang="0">
                  <a:pos x="539" y="0"/>
                </a:cxn>
                <a:cxn ang="0">
                  <a:pos x="553" y="0"/>
                </a:cxn>
                <a:cxn ang="0">
                  <a:pos x="567" y="0"/>
                </a:cxn>
                <a:cxn ang="0">
                  <a:pos x="582" y="0"/>
                </a:cxn>
                <a:cxn ang="0">
                  <a:pos x="596" y="0"/>
                </a:cxn>
              </a:cxnLst>
              <a:rect l="0" t="0" r="r" b="b"/>
              <a:pathLst>
                <a:path w="605" h="9">
                  <a:moveTo>
                    <a:pt x="0" y="9"/>
                  </a:moveTo>
                  <a:lnTo>
                    <a:pt x="5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29" y="9"/>
                  </a:lnTo>
                  <a:lnTo>
                    <a:pt x="34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53" y="9"/>
                  </a:lnTo>
                  <a:lnTo>
                    <a:pt x="58" y="9"/>
                  </a:lnTo>
                  <a:lnTo>
                    <a:pt x="62" y="9"/>
                  </a:lnTo>
                  <a:lnTo>
                    <a:pt x="67" y="9"/>
                  </a:lnTo>
                  <a:lnTo>
                    <a:pt x="72" y="9"/>
                  </a:lnTo>
                  <a:lnTo>
                    <a:pt x="77" y="9"/>
                  </a:lnTo>
                  <a:lnTo>
                    <a:pt x="81" y="9"/>
                  </a:lnTo>
                  <a:lnTo>
                    <a:pt x="86" y="9"/>
                  </a:lnTo>
                  <a:lnTo>
                    <a:pt x="91" y="9"/>
                  </a:lnTo>
                  <a:lnTo>
                    <a:pt x="96" y="9"/>
                  </a:lnTo>
                  <a:lnTo>
                    <a:pt x="100" y="9"/>
                  </a:lnTo>
                  <a:lnTo>
                    <a:pt x="105" y="9"/>
                  </a:lnTo>
                  <a:lnTo>
                    <a:pt x="110" y="9"/>
                  </a:lnTo>
                  <a:lnTo>
                    <a:pt x="115" y="9"/>
                  </a:lnTo>
                  <a:lnTo>
                    <a:pt x="120" y="9"/>
                  </a:lnTo>
                  <a:lnTo>
                    <a:pt x="124" y="9"/>
                  </a:lnTo>
                  <a:lnTo>
                    <a:pt x="129" y="9"/>
                  </a:lnTo>
                  <a:lnTo>
                    <a:pt x="134" y="9"/>
                  </a:lnTo>
                  <a:lnTo>
                    <a:pt x="139" y="9"/>
                  </a:lnTo>
                  <a:lnTo>
                    <a:pt x="143" y="9"/>
                  </a:lnTo>
                  <a:lnTo>
                    <a:pt x="148" y="9"/>
                  </a:lnTo>
                  <a:lnTo>
                    <a:pt x="153" y="9"/>
                  </a:lnTo>
                  <a:lnTo>
                    <a:pt x="158" y="9"/>
                  </a:lnTo>
                  <a:lnTo>
                    <a:pt x="162" y="9"/>
                  </a:lnTo>
                  <a:lnTo>
                    <a:pt x="167" y="9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81" y="9"/>
                  </a:lnTo>
                  <a:lnTo>
                    <a:pt x="186" y="9"/>
                  </a:lnTo>
                  <a:lnTo>
                    <a:pt x="191" y="9"/>
                  </a:lnTo>
                  <a:lnTo>
                    <a:pt x="196" y="9"/>
                  </a:lnTo>
                  <a:lnTo>
                    <a:pt x="201" y="9"/>
                  </a:lnTo>
                  <a:lnTo>
                    <a:pt x="205" y="9"/>
                  </a:lnTo>
                  <a:lnTo>
                    <a:pt x="210" y="9"/>
                  </a:lnTo>
                  <a:lnTo>
                    <a:pt x="215" y="9"/>
                  </a:lnTo>
                  <a:lnTo>
                    <a:pt x="220" y="9"/>
                  </a:lnTo>
                  <a:lnTo>
                    <a:pt x="224" y="9"/>
                  </a:lnTo>
                  <a:lnTo>
                    <a:pt x="229" y="9"/>
                  </a:lnTo>
                  <a:lnTo>
                    <a:pt x="234" y="9"/>
                  </a:lnTo>
                  <a:lnTo>
                    <a:pt x="239" y="9"/>
                  </a:lnTo>
                  <a:lnTo>
                    <a:pt x="243" y="9"/>
                  </a:lnTo>
                  <a:lnTo>
                    <a:pt x="248" y="9"/>
                  </a:lnTo>
                  <a:lnTo>
                    <a:pt x="253" y="9"/>
                  </a:lnTo>
                  <a:lnTo>
                    <a:pt x="258" y="9"/>
                  </a:lnTo>
                  <a:lnTo>
                    <a:pt x="262" y="9"/>
                  </a:lnTo>
                  <a:lnTo>
                    <a:pt x="267" y="9"/>
                  </a:lnTo>
                  <a:lnTo>
                    <a:pt x="272" y="9"/>
                  </a:lnTo>
                  <a:lnTo>
                    <a:pt x="277" y="9"/>
                  </a:lnTo>
                  <a:lnTo>
                    <a:pt x="281" y="9"/>
                  </a:lnTo>
                  <a:lnTo>
                    <a:pt x="286" y="9"/>
                  </a:lnTo>
                  <a:lnTo>
                    <a:pt x="291" y="9"/>
                  </a:lnTo>
                  <a:lnTo>
                    <a:pt x="296" y="9"/>
                  </a:lnTo>
                  <a:lnTo>
                    <a:pt x="301" y="9"/>
                  </a:lnTo>
                  <a:lnTo>
                    <a:pt x="305" y="9"/>
                  </a:lnTo>
                  <a:lnTo>
                    <a:pt x="310" y="9"/>
                  </a:lnTo>
                  <a:lnTo>
                    <a:pt x="315" y="9"/>
                  </a:lnTo>
                  <a:lnTo>
                    <a:pt x="320" y="9"/>
                  </a:lnTo>
                  <a:lnTo>
                    <a:pt x="324" y="9"/>
                  </a:lnTo>
                  <a:lnTo>
                    <a:pt x="329" y="9"/>
                  </a:lnTo>
                  <a:lnTo>
                    <a:pt x="334" y="9"/>
                  </a:lnTo>
                  <a:lnTo>
                    <a:pt x="339" y="9"/>
                  </a:lnTo>
                  <a:lnTo>
                    <a:pt x="343" y="9"/>
                  </a:lnTo>
                  <a:lnTo>
                    <a:pt x="348" y="9"/>
                  </a:lnTo>
                  <a:lnTo>
                    <a:pt x="353" y="9"/>
                  </a:lnTo>
                  <a:lnTo>
                    <a:pt x="358" y="9"/>
                  </a:lnTo>
                  <a:lnTo>
                    <a:pt x="362" y="9"/>
                  </a:lnTo>
                  <a:lnTo>
                    <a:pt x="367" y="9"/>
                  </a:lnTo>
                  <a:lnTo>
                    <a:pt x="372" y="9"/>
                  </a:lnTo>
                  <a:lnTo>
                    <a:pt x="377" y="9"/>
                  </a:lnTo>
                  <a:lnTo>
                    <a:pt x="382" y="9"/>
                  </a:lnTo>
                  <a:lnTo>
                    <a:pt x="386" y="9"/>
                  </a:lnTo>
                  <a:lnTo>
                    <a:pt x="391" y="9"/>
                  </a:lnTo>
                  <a:lnTo>
                    <a:pt x="396" y="9"/>
                  </a:lnTo>
                  <a:lnTo>
                    <a:pt x="401" y="9"/>
                  </a:lnTo>
                  <a:lnTo>
                    <a:pt x="405" y="9"/>
                  </a:lnTo>
                  <a:lnTo>
                    <a:pt x="410" y="4"/>
                  </a:lnTo>
                  <a:lnTo>
                    <a:pt x="415" y="4"/>
                  </a:lnTo>
                  <a:lnTo>
                    <a:pt x="420" y="4"/>
                  </a:lnTo>
                  <a:lnTo>
                    <a:pt x="424" y="4"/>
                  </a:lnTo>
                  <a:lnTo>
                    <a:pt x="429" y="4"/>
                  </a:lnTo>
                  <a:lnTo>
                    <a:pt x="434" y="4"/>
                  </a:lnTo>
                  <a:lnTo>
                    <a:pt x="439" y="4"/>
                  </a:lnTo>
                  <a:lnTo>
                    <a:pt x="443" y="4"/>
                  </a:lnTo>
                  <a:lnTo>
                    <a:pt x="448" y="4"/>
                  </a:lnTo>
                  <a:lnTo>
                    <a:pt x="453" y="4"/>
                  </a:lnTo>
                  <a:lnTo>
                    <a:pt x="458" y="4"/>
                  </a:lnTo>
                  <a:lnTo>
                    <a:pt x="462" y="4"/>
                  </a:lnTo>
                  <a:lnTo>
                    <a:pt x="467" y="4"/>
                  </a:lnTo>
                  <a:lnTo>
                    <a:pt x="472" y="4"/>
                  </a:lnTo>
                  <a:lnTo>
                    <a:pt x="477" y="4"/>
                  </a:lnTo>
                  <a:lnTo>
                    <a:pt x="482" y="4"/>
                  </a:lnTo>
                  <a:lnTo>
                    <a:pt x="486" y="0"/>
                  </a:lnTo>
                  <a:lnTo>
                    <a:pt x="491" y="0"/>
                  </a:lnTo>
                  <a:lnTo>
                    <a:pt x="496" y="0"/>
                  </a:lnTo>
                  <a:lnTo>
                    <a:pt x="501" y="0"/>
                  </a:lnTo>
                  <a:lnTo>
                    <a:pt x="505" y="0"/>
                  </a:lnTo>
                  <a:lnTo>
                    <a:pt x="510" y="0"/>
                  </a:lnTo>
                  <a:lnTo>
                    <a:pt x="515" y="0"/>
                  </a:lnTo>
                  <a:lnTo>
                    <a:pt x="520" y="0"/>
                  </a:lnTo>
                  <a:lnTo>
                    <a:pt x="524" y="0"/>
                  </a:lnTo>
                  <a:lnTo>
                    <a:pt x="529" y="0"/>
                  </a:lnTo>
                  <a:lnTo>
                    <a:pt x="534" y="0"/>
                  </a:lnTo>
                  <a:lnTo>
                    <a:pt x="539" y="0"/>
                  </a:lnTo>
                  <a:lnTo>
                    <a:pt x="543" y="0"/>
                  </a:lnTo>
                  <a:lnTo>
                    <a:pt x="548" y="0"/>
                  </a:lnTo>
                  <a:lnTo>
                    <a:pt x="553" y="0"/>
                  </a:lnTo>
                  <a:lnTo>
                    <a:pt x="558" y="0"/>
                  </a:lnTo>
                  <a:lnTo>
                    <a:pt x="563" y="0"/>
                  </a:lnTo>
                  <a:lnTo>
                    <a:pt x="567" y="0"/>
                  </a:lnTo>
                  <a:lnTo>
                    <a:pt x="572" y="0"/>
                  </a:lnTo>
                  <a:lnTo>
                    <a:pt x="577" y="0"/>
                  </a:lnTo>
                  <a:lnTo>
                    <a:pt x="582" y="0"/>
                  </a:lnTo>
                  <a:lnTo>
                    <a:pt x="586" y="0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601" y="0"/>
                  </a:lnTo>
                  <a:lnTo>
                    <a:pt x="605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4285" name="Freeform 29"/>
            <p:cNvSpPr>
              <a:spLocks/>
            </p:cNvSpPr>
            <p:nvPr/>
          </p:nvSpPr>
          <p:spPr bwMode="auto">
            <a:xfrm>
              <a:off x="3922" y="4062"/>
              <a:ext cx="509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5" y="0"/>
                </a:cxn>
                <a:cxn ang="0">
                  <a:pos x="24" y="0"/>
                </a:cxn>
                <a:cxn ang="0">
                  <a:pos x="34" y="0"/>
                </a:cxn>
                <a:cxn ang="0">
                  <a:pos x="43" y="0"/>
                </a:cxn>
                <a:cxn ang="0">
                  <a:pos x="53" y="0"/>
                </a:cxn>
                <a:cxn ang="0">
                  <a:pos x="62" y="0"/>
                </a:cxn>
                <a:cxn ang="0">
                  <a:pos x="72" y="0"/>
                </a:cxn>
                <a:cxn ang="0">
                  <a:pos x="81" y="0"/>
                </a:cxn>
                <a:cxn ang="0">
                  <a:pos x="91" y="0"/>
                </a:cxn>
                <a:cxn ang="0">
                  <a:pos x="100" y="0"/>
                </a:cxn>
                <a:cxn ang="0">
                  <a:pos x="110" y="0"/>
                </a:cxn>
                <a:cxn ang="0">
                  <a:pos x="119" y="4"/>
                </a:cxn>
                <a:cxn ang="0">
                  <a:pos x="129" y="4"/>
                </a:cxn>
                <a:cxn ang="0">
                  <a:pos x="139" y="4"/>
                </a:cxn>
                <a:cxn ang="0">
                  <a:pos x="148" y="4"/>
                </a:cxn>
                <a:cxn ang="0">
                  <a:pos x="158" y="4"/>
                </a:cxn>
                <a:cxn ang="0">
                  <a:pos x="167" y="4"/>
                </a:cxn>
                <a:cxn ang="0">
                  <a:pos x="177" y="4"/>
                </a:cxn>
                <a:cxn ang="0">
                  <a:pos x="186" y="4"/>
                </a:cxn>
                <a:cxn ang="0">
                  <a:pos x="196" y="9"/>
                </a:cxn>
                <a:cxn ang="0">
                  <a:pos x="205" y="9"/>
                </a:cxn>
                <a:cxn ang="0">
                  <a:pos x="215" y="9"/>
                </a:cxn>
                <a:cxn ang="0">
                  <a:pos x="224" y="9"/>
                </a:cxn>
                <a:cxn ang="0">
                  <a:pos x="234" y="9"/>
                </a:cxn>
                <a:cxn ang="0">
                  <a:pos x="243" y="9"/>
                </a:cxn>
                <a:cxn ang="0">
                  <a:pos x="253" y="9"/>
                </a:cxn>
                <a:cxn ang="0">
                  <a:pos x="262" y="9"/>
                </a:cxn>
                <a:cxn ang="0">
                  <a:pos x="272" y="9"/>
                </a:cxn>
                <a:cxn ang="0">
                  <a:pos x="281" y="9"/>
                </a:cxn>
                <a:cxn ang="0">
                  <a:pos x="291" y="9"/>
                </a:cxn>
                <a:cxn ang="0">
                  <a:pos x="300" y="9"/>
                </a:cxn>
                <a:cxn ang="0">
                  <a:pos x="310" y="9"/>
                </a:cxn>
                <a:cxn ang="0">
                  <a:pos x="319" y="9"/>
                </a:cxn>
                <a:cxn ang="0">
                  <a:pos x="329" y="9"/>
                </a:cxn>
                <a:cxn ang="0">
                  <a:pos x="339" y="9"/>
                </a:cxn>
                <a:cxn ang="0">
                  <a:pos x="348" y="9"/>
                </a:cxn>
                <a:cxn ang="0">
                  <a:pos x="358" y="9"/>
                </a:cxn>
                <a:cxn ang="0">
                  <a:pos x="367" y="9"/>
                </a:cxn>
                <a:cxn ang="0">
                  <a:pos x="377" y="9"/>
                </a:cxn>
                <a:cxn ang="0">
                  <a:pos x="386" y="9"/>
                </a:cxn>
                <a:cxn ang="0">
                  <a:pos x="396" y="9"/>
                </a:cxn>
                <a:cxn ang="0">
                  <a:pos x="405" y="9"/>
                </a:cxn>
                <a:cxn ang="0">
                  <a:pos x="415" y="9"/>
                </a:cxn>
                <a:cxn ang="0">
                  <a:pos x="424" y="9"/>
                </a:cxn>
                <a:cxn ang="0">
                  <a:pos x="434" y="9"/>
                </a:cxn>
                <a:cxn ang="0">
                  <a:pos x="443" y="9"/>
                </a:cxn>
                <a:cxn ang="0">
                  <a:pos x="453" y="9"/>
                </a:cxn>
                <a:cxn ang="0">
                  <a:pos x="462" y="9"/>
                </a:cxn>
                <a:cxn ang="0">
                  <a:pos x="472" y="9"/>
                </a:cxn>
                <a:cxn ang="0">
                  <a:pos x="481" y="9"/>
                </a:cxn>
                <a:cxn ang="0">
                  <a:pos x="491" y="9"/>
                </a:cxn>
                <a:cxn ang="0">
                  <a:pos x="500" y="9"/>
                </a:cxn>
                <a:cxn ang="0">
                  <a:pos x="510" y="9"/>
                </a:cxn>
              </a:cxnLst>
              <a:rect l="0" t="0" r="r" b="b"/>
              <a:pathLst>
                <a:path w="510" h="9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0" y="0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4" y="4"/>
                  </a:lnTo>
                  <a:lnTo>
                    <a:pt x="129" y="4"/>
                  </a:lnTo>
                  <a:lnTo>
                    <a:pt x="134" y="4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8" y="4"/>
                  </a:lnTo>
                  <a:lnTo>
                    <a:pt x="153" y="4"/>
                  </a:lnTo>
                  <a:lnTo>
                    <a:pt x="158" y="4"/>
                  </a:lnTo>
                  <a:lnTo>
                    <a:pt x="162" y="4"/>
                  </a:lnTo>
                  <a:lnTo>
                    <a:pt x="167" y="4"/>
                  </a:lnTo>
                  <a:lnTo>
                    <a:pt x="172" y="4"/>
                  </a:lnTo>
                  <a:lnTo>
                    <a:pt x="177" y="4"/>
                  </a:lnTo>
                  <a:lnTo>
                    <a:pt x="181" y="4"/>
                  </a:lnTo>
                  <a:lnTo>
                    <a:pt x="186" y="4"/>
                  </a:lnTo>
                  <a:lnTo>
                    <a:pt x="191" y="4"/>
                  </a:lnTo>
                  <a:lnTo>
                    <a:pt x="196" y="9"/>
                  </a:lnTo>
                  <a:lnTo>
                    <a:pt x="200" y="9"/>
                  </a:lnTo>
                  <a:lnTo>
                    <a:pt x="205" y="9"/>
                  </a:lnTo>
                  <a:lnTo>
                    <a:pt x="210" y="9"/>
                  </a:lnTo>
                  <a:lnTo>
                    <a:pt x="215" y="9"/>
                  </a:lnTo>
                  <a:lnTo>
                    <a:pt x="219" y="9"/>
                  </a:lnTo>
                  <a:lnTo>
                    <a:pt x="224" y="9"/>
                  </a:lnTo>
                  <a:lnTo>
                    <a:pt x="229" y="9"/>
                  </a:lnTo>
                  <a:lnTo>
                    <a:pt x="234" y="9"/>
                  </a:lnTo>
                  <a:lnTo>
                    <a:pt x="239" y="9"/>
                  </a:lnTo>
                  <a:lnTo>
                    <a:pt x="243" y="9"/>
                  </a:lnTo>
                  <a:lnTo>
                    <a:pt x="248" y="9"/>
                  </a:lnTo>
                  <a:lnTo>
                    <a:pt x="253" y="9"/>
                  </a:lnTo>
                  <a:lnTo>
                    <a:pt x="258" y="9"/>
                  </a:lnTo>
                  <a:lnTo>
                    <a:pt x="262" y="9"/>
                  </a:lnTo>
                  <a:lnTo>
                    <a:pt x="267" y="9"/>
                  </a:lnTo>
                  <a:lnTo>
                    <a:pt x="272" y="9"/>
                  </a:lnTo>
                  <a:lnTo>
                    <a:pt x="277" y="9"/>
                  </a:lnTo>
                  <a:lnTo>
                    <a:pt x="281" y="9"/>
                  </a:lnTo>
                  <a:lnTo>
                    <a:pt x="286" y="9"/>
                  </a:lnTo>
                  <a:lnTo>
                    <a:pt x="291" y="9"/>
                  </a:lnTo>
                  <a:lnTo>
                    <a:pt x="296" y="9"/>
                  </a:lnTo>
                  <a:lnTo>
                    <a:pt x="300" y="9"/>
                  </a:lnTo>
                  <a:lnTo>
                    <a:pt x="305" y="9"/>
                  </a:lnTo>
                  <a:lnTo>
                    <a:pt x="310" y="9"/>
                  </a:lnTo>
                  <a:lnTo>
                    <a:pt x="315" y="9"/>
                  </a:lnTo>
                  <a:lnTo>
                    <a:pt x="319" y="9"/>
                  </a:lnTo>
                  <a:lnTo>
                    <a:pt x="324" y="9"/>
                  </a:lnTo>
                  <a:lnTo>
                    <a:pt x="329" y="9"/>
                  </a:lnTo>
                  <a:lnTo>
                    <a:pt x="334" y="9"/>
                  </a:lnTo>
                  <a:lnTo>
                    <a:pt x="339" y="9"/>
                  </a:lnTo>
                  <a:lnTo>
                    <a:pt x="343" y="9"/>
                  </a:lnTo>
                  <a:lnTo>
                    <a:pt x="348" y="9"/>
                  </a:lnTo>
                  <a:lnTo>
                    <a:pt x="353" y="9"/>
                  </a:lnTo>
                  <a:lnTo>
                    <a:pt x="358" y="9"/>
                  </a:lnTo>
                  <a:lnTo>
                    <a:pt x="362" y="9"/>
                  </a:lnTo>
                  <a:lnTo>
                    <a:pt x="367" y="9"/>
                  </a:lnTo>
                  <a:lnTo>
                    <a:pt x="372" y="9"/>
                  </a:lnTo>
                  <a:lnTo>
                    <a:pt x="377" y="9"/>
                  </a:lnTo>
                  <a:lnTo>
                    <a:pt x="381" y="9"/>
                  </a:lnTo>
                  <a:lnTo>
                    <a:pt x="386" y="9"/>
                  </a:lnTo>
                  <a:lnTo>
                    <a:pt x="391" y="9"/>
                  </a:lnTo>
                  <a:lnTo>
                    <a:pt x="396" y="9"/>
                  </a:lnTo>
                  <a:lnTo>
                    <a:pt x="400" y="9"/>
                  </a:lnTo>
                  <a:lnTo>
                    <a:pt x="405" y="9"/>
                  </a:lnTo>
                  <a:lnTo>
                    <a:pt x="410" y="9"/>
                  </a:lnTo>
                  <a:lnTo>
                    <a:pt x="415" y="9"/>
                  </a:lnTo>
                  <a:lnTo>
                    <a:pt x="420" y="9"/>
                  </a:lnTo>
                  <a:lnTo>
                    <a:pt x="424" y="9"/>
                  </a:lnTo>
                  <a:lnTo>
                    <a:pt x="429" y="9"/>
                  </a:lnTo>
                  <a:lnTo>
                    <a:pt x="434" y="9"/>
                  </a:lnTo>
                  <a:lnTo>
                    <a:pt x="439" y="9"/>
                  </a:lnTo>
                  <a:lnTo>
                    <a:pt x="443" y="9"/>
                  </a:lnTo>
                  <a:lnTo>
                    <a:pt x="448" y="9"/>
                  </a:lnTo>
                  <a:lnTo>
                    <a:pt x="453" y="9"/>
                  </a:lnTo>
                  <a:lnTo>
                    <a:pt x="458" y="9"/>
                  </a:lnTo>
                  <a:lnTo>
                    <a:pt x="462" y="9"/>
                  </a:lnTo>
                  <a:lnTo>
                    <a:pt x="467" y="9"/>
                  </a:lnTo>
                  <a:lnTo>
                    <a:pt x="472" y="9"/>
                  </a:lnTo>
                  <a:lnTo>
                    <a:pt x="477" y="9"/>
                  </a:lnTo>
                  <a:lnTo>
                    <a:pt x="481" y="9"/>
                  </a:lnTo>
                  <a:lnTo>
                    <a:pt x="486" y="9"/>
                  </a:lnTo>
                  <a:lnTo>
                    <a:pt x="491" y="9"/>
                  </a:lnTo>
                  <a:lnTo>
                    <a:pt x="496" y="9"/>
                  </a:lnTo>
                  <a:lnTo>
                    <a:pt x="500" y="9"/>
                  </a:lnTo>
                  <a:lnTo>
                    <a:pt x="505" y="9"/>
                  </a:lnTo>
                  <a:lnTo>
                    <a:pt x="510" y="9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6316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7166763"/>
                </p:ext>
              </p:extLst>
            </p:nvPr>
          </p:nvGraphicFramePr>
          <p:xfrm>
            <a:off x="1718" y="2784"/>
            <a:ext cx="453" cy="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524" name="Równanie" r:id="rId5" imgW="406080" imgH="228600" progId="Equation.3">
                    <p:embed/>
                  </p:oleObj>
                </mc:Choice>
                <mc:Fallback>
                  <p:oleObj name="Równanie" r:id="rId5" imgW="406080" imgH="2286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18" y="2784"/>
                          <a:ext cx="453" cy="1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287" name="Text Box 31"/>
            <p:cNvSpPr txBox="1">
              <a:spLocks noChangeArrowheads="1"/>
            </p:cNvSpPr>
            <p:nvPr/>
          </p:nvSpPr>
          <p:spPr bwMode="auto">
            <a:xfrm>
              <a:off x="2806" y="3401"/>
              <a:ext cx="65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200" b="1">
                  <a:solidFill>
                    <a:schemeClr val="tx1"/>
                  </a:solidFill>
                </a:rPr>
                <a:t>AMI code</a:t>
              </a:r>
            </a:p>
          </p:txBody>
        </p:sp>
        <p:sp>
          <p:nvSpPr>
            <p:cNvPr id="224288" name="Text Box 32"/>
            <p:cNvSpPr txBox="1">
              <a:spLocks noChangeArrowheads="1"/>
            </p:cNvSpPr>
            <p:nvPr/>
          </p:nvSpPr>
          <p:spPr bwMode="auto">
            <a:xfrm>
              <a:off x="2806" y="3144"/>
              <a:ext cx="79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200" b="1">
                  <a:solidFill>
                    <a:srgbClr val="00FF00"/>
                  </a:solidFill>
                </a:rPr>
                <a:t>Miller’s code</a:t>
              </a:r>
            </a:p>
          </p:txBody>
        </p:sp>
        <p:sp>
          <p:nvSpPr>
            <p:cNvPr id="224289" name="Text Box 33"/>
            <p:cNvSpPr txBox="1">
              <a:spLocks noChangeArrowheads="1"/>
            </p:cNvSpPr>
            <p:nvPr/>
          </p:nvSpPr>
          <p:spPr bwMode="auto">
            <a:xfrm>
              <a:off x="2806" y="3273"/>
              <a:ext cx="7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200" b="1">
                  <a:solidFill>
                    <a:srgbClr val="0000FF"/>
                  </a:solidFill>
                </a:rPr>
                <a:t>Bipolar code</a:t>
              </a:r>
            </a:p>
          </p:txBody>
        </p:sp>
        <p:sp>
          <p:nvSpPr>
            <p:cNvPr id="224290" name="Text Box 34"/>
            <p:cNvSpPr txBox="1">
              <a:spLocks noChangeArrowheads="1"/>
            </p:cNvSpPr>
            <p:nvPr/>
          </p:nvSpPr>
          <p:spPr bwMode="auto">
            <a:xfrm>
              <a:off x="2806" y="3530"/>
              <a:ext cx="79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200" b="1">
                  <a:solidFill>
                    <a:srgbClr val="FF3300"/>
                  </a:solidFill>
                </a:rPr>
                <a:t>Biphase code</a:t>
              </a:r>
            </a:p>
          </p:txBody>
        </p:sp>
        <p:sp>
          <p:nvSpPr>
            <p:cNvPr id="224291" name="Line 35"/>
            <p:cNvSpPr>
              <a:spLocks noChangeShapeType="1"/>
            </p:cNvSpPr>
            <p:nvPr/>
          </p:nvSpPr>
          <p:spPr bwMode="auto">
            <a:xfrm>
              <a:off x="2085" y="3164"/>
              <a:ext cx="735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4292" name="Line 36"/>
            <p:cNvSpPr>
              <a:spLocks noChangeShapeType="1"/>
            </p:cNvSpPr>
            <p:nvPr/>
          </p:nvSpPr>
          <p:spPr bwMode="auto">
            <a:xfrm flipH="1">
              <a:off x="2509" y="3607"/>
              <a:ext cx="328" cy="2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4293" name="Line 37"/>
            <p:cNvSpPr>
              <a:spLocks noChangeShapeType="1"/>
            </p:cNvSpPr>
            <p:nvPr/>
          </p:nvSpPr>
          <p:spPr bwMode="auto">
            <a:xfrm flipH="1">
              <a:off x="1831" y="3350"/>
              <a:ext cx="1006" cy="3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4294" name="Line 38"/>
            <p:cNvSpPr>
              <a:spLocks noChangeShapeType="1"/>
            </p:cNvSpPr>
            <p:nvPr/>
          </p:nvSpPr>
          <p:spPr bwMode="auto">
            <a:xfrm flipV="1">
              <a:off x="2028" y="3478"/>
              <a:ext cx="809" cy="3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4295" name="Rectangle 39"/>
            <p:cNvSpPr>
              <a:spLocks noChangeArrowheads="1"/>
            </p:cNvSpPr>
            <p:nvPr/>
          </p:nvSpPr>
          <p:spPr bwMode="auto">
            <a:xfrm>
              <a:off x="1491" y="2784"/>
              <a:ext cx="3053" cy="1389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graphicFrame>
          <p:nvGraphicFramePr>
            <p:cNvPr id="263170" name="Object 2"/>
            <p:cNvGraphicFramePr>
              <a:graphicFrameLocks noChangeAspect="1"/>
            </p:cNvGraphicFramePr>
            <p:nvPr/>
          </p:nvGraphicFramePr>
          <p:xfrm>
            <a:off x="3938" y="2784"/>
            <a:ext cx="607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525" name="Równanie" r:id="rId7" imgW="482400" imgH="203040" progId="Equation.3">
                    <p:embed/>
                  </p:oleObj>
                </mc:Choice>
                <mc:Fallback>
                  <p:oleObj name="Równanie" r:id="rId7" imgW="482400" imgH="2030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8" y="2784"/>
                          <a:ext cx="607" cy="168"/>
                        </a:xfrm>
                        <a:prstGeom prst="rect">
                          <a:avLst/>
                        </a:prstGeom>
                        <a:solidFill>
                          <a:srgbClr val="FF66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4416" name="Text Box 160"/>
          <p:cNvSpPr txBox="1">
            <a:spLocks noChangeArrowheads="1"/>
          </p:cNvSpPr>
          <p:nvPr/>
        </p:nvSpPr>
        <p:spPr bwMode="auto">
          <a:xfrm>
            <a:off x="1106615" y="4959170"/>
            <a:ext cx="7968185" cy="1479509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pl-PL" sz="1800" b="1" dirty="0" smtClean="0"/>
              <a:t>Szerokość pasma kodu AMI jest zbliżona do szerokości pasma kodu</a:t>
            </a:r>
            <a:br>
              <a:rPr lang="pl-PL" sz="1800" b="1" dirty="0" smtClean="0"/>
            </a:br>
            <a:r>
              <a:rPr lang="pl-PL" sz="1800" b="1" dirty="0" smtClean="0"/>
              <a:t>bipolarnego. Zaletą kodu AMI jest niski poziom składowych w zakresie</a:t>
            </a:r>
            <a:br>
              <a:rPr lang="pl-PL" sz="1800" b="1" dirty="0" smtClean="0"/>
            </a:br>
            <a:r>
              <a:rPr lang="pl-PL" sz="1800" b="1" dirty="0" smtClean="0"/>
              <a:t>małych częstotliwości.</a:t>
            </a:r>
          </a:p>
          <a:p>
            <a:pPr algn="l"/>
            <a:r>
              <a:rPr lang="pl-PL" sz="1800" b="1" dirty="0" smtClean="0"/>
              <a:t>Lepsze właściwości synchronizacyjne zapewnia kod transmisyjny HDB-3 (High</a:t>
            </a:r>
            <a:br>
              <a:rPr lang="pl-PL" sz="1800" b="1" dirty="0" smtClean="0"/>
            </a:br>
            <a:r>
              <a:rPr lang="pl-PL" sz="1800" b="1" dirty="0" err="1" smtClean="0"/>
              <a:t>Density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Bipolar</a:t>
            </a:r>
            <a:r>
              <a:rPr lang="pl-PL" sz="1800" b="1" dirty="0" smtClean="0"/>
              <a:t>), w którym eliminowane są ciągi czterech ‘0’.</a:t>
            </a:r>
            <a:endParaRPr lang="pl-PL" sz="1800" b="1" dirty="0"/>
          </a:p>
        </p:txBody>
      </p:sp>
      <p:sp>
        <p:nvSpPr>
          <p:cNvPr id="15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0850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KOD TRANSMISYJNY AMI</a:t>
            </a:r>
            <a: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l-PL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Alternate</a:t>
            </a: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Mark </a:t>
            </a:r>
            <a:r>
              <a:rPr lang="pl-PL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Inversion</a:t>
            </a: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F664-CE75-4480-A8AE-22AAA6A583F9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3381" y="-218215"/>
            <a:ext cx="8757779" cy="720725"/>
          </a:xfrm>
        </p:spPr>
        <p:txBody>
          <a:bodyPr/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PARTIAL RESPONSE SIGNALING (PRS)</a:t>
            </a:r>
          </a:p>
        </p:txBody>
      </p:sp>
      <p:graphicFrame>
        <p:nvGraphicFramePr>
          <p:cNvPr id="148" name="Object 0"/>
          <p:cNvGraphicFramePr>
            <a:graphicFrameLocks noChangeAspect="1"/>
          </p:cNvGraphicFramePr>
          <p:nvPr/>
        </p:nvGraphicFramePr>
        <p:xfrm>
          <a:off x="7172325" y="1143000"/>
          <a:ext cx="19050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51" name="Równanie" r:id="rId3" imgW="1447560" imgH="393480" progId="Equation.3">
                  <p:embed/>
                </p:oleObj>
              </mc:Choice>
              <mc:Fallback>
                <p:oleObj name="Równanie" r:id="rId3" imgW="14475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2325" y="1143000"/>
                        <a:ext cx="1905000" cy="5476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"/>
          <p:cNvGraphicFramePr>
            <a:graphicFrameLocks noChangeAspect="1"/>
          </p:cNvGraphicFramePr>
          <p:nvPr/>
        </p:nvGraphicFramePr>
        <p:xfrm>
          <a:off x="6867525" y="1828800"/>
          <a:ext cx="22098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52" name="Równanie" r:id="rId5" imgW="1523880" imgH="393480" progId="Equation.3">
                  <p:embed/>
                </p:oleObj>
              </mc:Choice>
              <mc:Fallback>
                <p:oleObj name="Równanie" r:id="rId5" imgW="1523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525" y="1828800"/>
                        <a:ext cx="2209800" cy="603250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" name="Text Box 5"/>
          <p:cNvSpPr txBox="1">
            <a:spLocks noChangeArrowheads="1"/>
          </p:cNvSpPr>
          <p:nvPr/>
        </p:nvSpPr>
        <p:spPr bwMode="auto">
          <a:xfrm>
            <a:off x="5563942" y="1917088"/>
            <a:ext cx="1716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400" dirty="0" smtClean="0">
                <a:solidFill>
                  <a:schemeClr val="tx1"/>
                </a:solidFill>
              </a:rPr>
              <a:t>PRS </a:t>
            </a:r>
            <a:r>
              <a:rPr lang="pl-PL" sz="1400" dirty="0" err="1" smtClean="0">
                <a:solidFill>
                  <a:schemeClr val="tx1"/>
                </a:solidFill>
              </a:rPr>
              <a:t>duobinary</a:t>
            </a:r>
            <a:r>
              <a:rPr lang="pl-PL" sz="1400" dirty="0">
                <a:solidFill>
                  <a:schemeClr val="tx1"/>
                </a:solidFill>
              </a:rPr>
              <a:t/>
            </a:r>
            <a:br>
              <a:rPr lang="pl-PL" sz="1400" dirty="0">
                <a:solidFill>
                  <a:schemeClr val="tx1"/>
                </a:solidFill>
              </a:rPr>
            </a:br>
            <a:r>
              <a:rPr lang="pl-PL" sz="1400" dirty="0" smtClean="0">
                <a:solidFill>
                  <a:schemeClr val="tx1"/>
                </a:solidFill>
              </a:rPr>
              <a:t>zmodyfikowany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196" name="Text Box 23"/>
          <p:cNvSpPr txBox="1">
            <a:spLocks noChangeArrowheads="1"/>
          </p:cNvSpPr>
          <p:nvPr/>
        </p:nvSpPr>
        <p:spPr bwMode="auto">
          <a:xfrm>
            <a:off x="391382" y="1809984"/>
            <a:ext cx="72866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i="1" dirty="0">
                <a:solidFill>
                  <a:schemeClr val="tx1"/>
                </a:solidFill>
              </a:rPr>
              <a:t>x</a:t>
            </a:r>
            <a:r>
              <a:rPr lang="pl-PL" sz="1800" b="1" dirty="0">
                <a:solidFill>
                  <a:schemeClr val="tx1"/>
                </a:solidFill>
              </a:rPr>
              <a:t>’(</a:t>
            </a:r>
            <a:r>
              <a:rPr lang="pl-PL" sz="1800" b="1" i="1" dirty="0">
                <a:solidFill>
                  <a:schemeClr val="tx1"/>
                </a:solidFill>
              </a:rPr>
              <a:t>t</a:t>
            </a:r>
            <a:r>
              <a:rPr lang="pl-PL" sz="18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7" name="Text Box 67"/>
          <p:cNvSpPr txBox="1">
            <a:spLocks noChangeArrowheads="1"/>
          </p:cNvSpPr>
          <p:nvPr/>
        </p:nvSpPr>
        <p:spPr bwMode="auto">
          <a:xfrm>
            <a:off x="5563942" y="1272696"/>
            <a:ext cx="1358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400" dirty="0" smtClean="0">
                <a:solidFill>
                  <a:schemeClr val="tx1"/>
                </a:solidFill>
              </a:rPr>
              <a:t>PRS </a:t>
            </a:r>
            <a:r>
              <a:rPr lang="pl-PL" sz="1400" dirty="0" err="1" smtClean="0">
                <a:solidFill>
                  <a:schemeClr val="tx1"/>
                </a:solidFill>
              </a:rPr>
              <a:t>duobinarny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198" name="Text Box 155"/>
          <p:cNvSpPr txBox="1">
            <a:spLocks noChangeArrowheads="1"/>
          </p:cNvSpPr>
          <p:nvPr/>
        </p:nvSpPr>
        <p:spPr bwMode="auto">
          <a:xfrm>
            <a:off x="5724368" y="685800"/>
            <a:ext cx="1922620" cy="34073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pl-PL" sz="1600" b="1" i="1" dirty="0"/>
              <a:t>x</a:t>
            </a:r>
            <a:r>
              <a:rPr lang="pl-PL" sz="1600" b="1" dirty="0"/>
              <a:t>(</a:t>
            </a:r>
            <a:r>
              <a:rPr lang="pl-PL" sz="1600" b="1" i="1" dirty="0"/>
              <a:t>t</a:t>
            </a:r>
            <a:r>
              <a:rPr lang="pl-PL" sz="1600" b="1" dirty="0"/>
              <a:t>) – </a:t>
            </a:r>
            <a:r>
              <a:rPr lang="pl-PL" sz="1600" b="1" dirty="0" smtClean="0"/>
              <a:t>kod bipolarny</a:t>
            </a:r>
            <a:endParaRPr lang="pl-PL" sz="1600" b="1" dirty="0"/>
          </a:p>
        </p:txBody>
      </p:sp>
      <p:grpSp>
        <p:nvGrpSpPr>
          <p:cNvPr id="203" name="Group 153"/>
          <p:cNvGrpSpPr/>
          <p:nvPr/>
        </p:nvGrpSpPr>
        <p:grpSpPr bwMode="auto">
          <a:xfrm>
            <a:off x="924115" y="430213"/>
            <a:ext cx="4620895" cy="2095500"/>
            <a:chOff x="-43" y="-135"/>
            <a:chExt cx="2911" cy="1320"/>
          </a:xfrm>
        </p:grpSpPr>
        <p:sp>
          <p:nvSpPr>
            <p:cNvPr id="204" name="Line 6"/>
            <p:cNvSpPr>
              <a:spLocks noChangeShapeType="1"/>
            </p:cNvSpPr>
            <p:nvPr/>
          </p:nvSpPr>
          <p:spPr bwMode="auto">
            <a:xfrm>
              <a:off x="368" y="415"/>
              <a:ext cx="246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05" name="Line 7"/>
            <p:cNvSpPr>
              <a:spLocks noChangeShapeType="1"/>
            </p:cNvSpPr>
            <p:nvPr/>
          </p:nvSpPr>
          <p:spPr bwMode="auto">
            <a:xfrm flipV="1">
              <a:off x="238" y="0"/>
              <a:ext cx="0" cy="11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06" name="Line 8"/>
            <p:cNvSpPr>
              <a:spLocks noChangeShapeType="1"/>
            </p:cNvSpPr>
            <p:nvPr/>
          </p:nvSpPr>
          <p:spPr bwMode="auto">
            <a:xfrm>
              <a:off x="1984" y="216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07" name="Line 9"/>
            <p:cNvSpPr>
              <a:spLocks noChangeShapeType="1"/>
            </p:cNvSpPr>
            <p:nvPr/>
          </p:nvSpPr>
          <p:spPr bwMode="auto">
            <a:xfrm>
              <a:off x="680" y="216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08" name="Line 10"/>
            <p:cNvSpPr>
              <a:spLocks noChangeShapeType="1"/>
            </p:cNvSpPr>
            <p:nvPr/>
          </p:nvSpPr>
          <p:spPr bwMode="auto">
            <a:xfrm>
              <a:off x="963" y="415"/>
              <a:ext cx="0" cy="1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09" name="Line 11"/>
            <p:cNvSpPr>
              <a:spLocks noChangeShapeType="1"/>
            </p:cNvSpPr>
            <p:nvPr/>
          </p:nvSpPr>
          <p:spPr bwMode="auto">
            <a:xfrm rot="5400000">
              <a:off x="753" y="143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0" name="Line 12"/>
            <p:cNvSpPr>
              <a:spLocks noChangeShapeType="1"/>
            </p:cNvSpPr>
            <p:nvPr/>
          </p:nvSpPr>
          <p:spPr bwMode="auto">
            <a:xfrm>
              <a:off x="1701" y="415"/>
              <a:ext cx="0" cy="1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1" name="Line 13"/>
            <p:cNvSpPr>
              <a:spLocks noChangeShapeType="1"/>
            </p:cNvSpPr>
            <p:nvPr/>
          </p:nvSpPr>
          <p:spPr bwMode="auto">
            <a:xfrm>
              <a:off x="1105" y="386"/>
              <a:ext cx="1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2" name="Line 14"/>
            <p:cNvSpPr>
              <a:spLocks noChangeShapeType="1"/>
            </p:cNvSpPr>
            <p:nvPr/>
          </p:nvSpPr>
          <p:spPr bwMode="auto">
            <a:xfrm>
              <a:off x="1842" y="216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" name="Text Box 15"/>
            <p:cNvSpPr txBox="1">
              <a:spLocks noChangeArrowheads="1"/>
            </p:cNvSpPr>
            <p:nvPr/>
          </p:nvSpPr>
          <p:spPr bwMode="auto">
            <a:xfrm>
              <a:off x="225" y="-129"/>
              <a:ext cx="17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600" kern="12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endParaRPr lang="pl-PL" sz="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4" name="Text Box 16"/>
            <p:cNvSpPr txBox="1">
              <a:spLocks noChangeArrowheads="1"/>
            </p:cNvSpPr>
            <p:nvPr/>
          </p:nvSpPr>
          <p:spPr bwMode="auto">
            <a:xfrm>
              <a:off x="1246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−1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15" name="Text Box 17"/>
            <p:cNvSpPr txBox="1">
              <a:spLocks noChangeArrowheads="1"/>
            </p:cNvSpPr>
            <p:nvPr/>
          </p:nvSpPr>
          <p:spPr bwMode="auto">
            <a:xfrm>
              <a:off x="1098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−1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16" name="Text Box 18"/>
            <p:cNvSpPr txBox="1">
              <a:spLocks noChangeArrowheads="1"/>
            </p:cNvSpPr>
            <p:nvPr/>
          </p:nvSpPr>
          <p:spPr bwMode="auto">
            <a:xfrm>
              <a:off x="951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−1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17" name="Text Box 19"/>
            <p:cNvSpPr txBox="1">
              <a:spLocks noChangeArrowheads="1"/>
            </p:cNvSpPr>
            <p:nvPr/>
          </p:nvSpPr>
          <p:spPr bwMode="auto">
            <a:xfrm>
              <a:off x="357" y="-135"/>
              <a:ext cx="17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−1</a:t>
              </a:r>
            </a:p>
          </p:txBody>
        </p:sp>
        <p:sp>
          <p:nvSpPr>
            <p:cNvPr id="218" name="Text Box 20"/>
            <p:cNvSpPr txBox="1">
              <a:spLocks noChangeArrowheads="1"/>
            </p:cNvSpPr>
            <p:nvPr/>
          </p:nvSpPr>
          <p:spPr bwMode="auto">
            <a:xfrm>
              <a:off x="426" y="386"/>
              <a:ext cx="255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l-PL" sz="1400" i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9" name="Text Box 21"/>
            <p:cNvSpPr txBox="1">
              <a:spLocks noChangeArrowheads="1"/>
            </p:cNvSpPr>
            <p:nvPr/>
          </p:nvSpPr>
          <p:spPr bwMode="auto">
            <a:xfrm>
              <a:off x="284" y="386"/>
              <a:ext cx="17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400" i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0" name="Text Box 22"/>
            <p:cNvSpPr txBox="1">
              <a:spLocks noChangeArrowheads="1"/>
            </p:cNvSpPr>
            <p:nvPr/>
          </p:nvSpPr>
          <p:spPr bwMode="auto">
            <a:xfrm>
              <a:off x="2721" y="925"/>
              <a:ext cx="14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840"/>
                </a:spcBef>
                <a:spcAft>
                  <a:spcPts val="0"/>
                </a:spcAft>
              </a:pPr>
              <a:r>
                <a:rPr lang="pl-PL" sz="1400" b="1" i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1" name="Line 24"/>
            <p:cNvSpPr>
              <a:spLocks noChangeShapeType="1"/>
            </p:cNvSpPr>
            <p:nvPr/>
          </p:nvSpPr>
          <p:spPr bwMode="auto">
            <a:xfrm>
              <a:off x="533" y="383"/>
              <a:ext cx="1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2" name="Line 25"/>
            <p:cNvSpPr>
              <a:spLocks noChangeShapeType="1"/>
            </p:cNvSpPr>
            <p:nvPr/>
          </p:nvSpPr>
          <p:spPr bwMode="auto">
            <a:xfrm flipV="1">
              <a:off x="368" y="386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3" name="Line 26"/>
            <p:cNvSpPr>
              <a:spLocks noChangeShapeType="1"/>
            </p:cNvSpPr>
            <p:nvPr/>
          </p:nvSpPr>
          <p:spPr bwMode="auto">
            <a:xfrm>
              <a:off x="2296" y="216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4" name="Text Box 27"/>
            <p:cNvSpPr txBox="1">
              <a:spLocks noChangeArrowheads="1"/>
            </p:cNvSpPr>
            <p:nvPr/>
          </p:nvSpPr>
          <p:spPr bwMode="auto">
            <a:xfrm>
              <a:off x="-28" y="39"/>
              <a:ext cx="2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5" name="Line 28"/>
            <p:cNvSpPr>
              <a:spLocks noChangeShapeType="1"/>
            </p:cNvSpPr>
            <p:nvPr/>
          </p:nvSpPr>
          <p:spPr bwMode="auto">
            <a:xfrm rot="5400000">
              <a:off x="228" y="555"/>
              <a:ext cx="0" cy="6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6" name="Text Box 29"/>
            <p:cNvSpPr txBox="1">
              <a:spLocks noChangeArrowheads="1"/>
            </p:cNvSpPr>
            <p:nvPr/>
          </p:nvSpPr>
          <p:spPr bwMode="auto">
            <a:xfrm>
              <a:off x="-37" y="387"/>
              <a:ext cx="295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−</a:t>
              </a:r>
              <a:r>
                <a:rPr lang="pl-PL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7" name="Line 30"/>
            <p:cNvSpPr>
              <a:spLocks noChangeShapeType="1"/>
            </p:cNvSpPr>
            <p:nvPr/>
          </p:nvSpPr>
          <p:spPr bwMode="auto">
            <a:xfrm rot="5400000">
              <a:off x="2512" y="142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8" name="Line 31"/>
            <p:cNvSpPr>
              <a:spLocks noChangeShapeType="1"/>
            </p:cNvSpPr>
            <p:nvPr/>
          </p:nvSpPr>
          <p:spPr bwMode="auto">
            <a:xfrm rot="5400000">
              <a:off x="1037" y="511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29" name="Line 32"/>
            <p:cNvSpPr>
              <a:spLocks noChangeShapeType="1"/>
            </p:cNvSpPr>
            <p:nvPr/>
          </p:nvSpPr>
          <p:spPr bwMode="auto">
            <a:xfrm rot="5400000">
              <a:off x="1190" y="500"/>
              <a:ext cx="0" cy="1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0" name="Line 33"/>
            <p:cNvSpPr>
              <a:spLocks noChangeShapeType="1"/>
            </p:cNvSpPr>
            <p:nvPr/>
          </p:nvSpPr>
          <p:spPr bwMode="auto">
            <a:xfrm rot="5400000">
              <a:off x="1345" y="511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1" name="Line 34"/>
            <p:cNvSpPr>
              <a:spLocks noChangeShapeType="1"/>
            </p:cNvSpPr>
            <p:nvPr/>
          </p:nvSpPr>
          <p:spPr bwMode="auto">
            <a:xfrm rot="5400000">
              <a:off x="2369" y="143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2" name="Line 35"/>
            <p:cNvSpPr>
              <a:spLocks noChangeShapeType="1"/>
            </p:cNvSpPr>
            <p:nvPr/>
          </p:nvSpPr>
          <p:spPr bwMode="auto">
            <a:xfrm flipV="1">
              <a:off x="1417" y="386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3" name="Line 36"/>
            <p:cNvSpPr>
              <a:spLocks noChangeShapeType="1"/>
            </p:cNvSpPr>
            <p:nvPr/>
          </p:nvSpPr>
          <p:spPr bwMode="auto">
            <a:xfrm flipV="1">
              <a:off x="1566" y="383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4" name="Line 37"/>
            <p:cNvSpPr>
              <a:spLocks noChangeShapeType="1"/>
            </p:cNvSpPr>
            <p:nvPr/>
          </p:nvSpPr>
          <p:spPr bwMode="auto">
            <a:xfrm flipV="1">
              <a:off x="2126" y="386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5" name="Line 38"/>
            <p:cNvSpPr>
              <a:spLocks noChangeShapeType="1"/>
            </p:cNvSpPr>
            <p:nvPr/>
          </p:nvSpPr>
          <p:spPr bwMode="auto">
            <a:xfrm flipV="1">
              <a:off x="2438" y="386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6" name="Line 39"/>
            <p:cNvSpPr>
              <a:spLocks noChangeShapeType="1"/>
            </p:cNvSpPr>
            <p:nvPr/>
          </p:nvSpPr>
          <p:spPr bwMode="auto">
            <a:xfrm>
              <a:off x="538" y="897"/>
              <a:ext cx="229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7" name="Line 40"/>
            <p:cNvSpPr>
              <a:spLocks noChangeShapeType="1"/>
            </p:cNvSpPr>
            <p:nvPr/>
          </p:nvSpPr>
          <p:spPr bwMode="auto">
            <a:xfrm>
              <a:off x="2580" y="216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8" name="Line 41"/>
            <p:cNvSpPr>
              <a:spLocks noChangeShapeType="1"/>
            </p:cNvSpPr>
            <p:nvPr/>
          </p:nvSpPr>
          <p:spPr bwMode="auto">
            <a:xfrm>
              <a:off x="680" y="897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39" name="Line 42"/>
            <p:cNvSpPr>
              <a:spLocks noChangeShapeType="1"/>
            </p:cNvSpPr>
            <p:nvPr/>
          </p:nvSpPr>
          <p:spPr bwMode="auto">
            <a:xfrm>
              <a:off x="822" y="897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0" name="Line 43"/>
            <p:cNvSpPr>
              <a:spLocks noChangeShapeType="1"/>
            </p:cNvSpPr>
            <p:nvPr/>
          </p:nvSpPr>
          <p:spPr bwMode="auto">
            <a:xfrm rot="5400000">
              <a:off x="753" y="1022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1" name="Line 44"/>
            <p:cNvSpPr>
              <a:spLocks noChangeShapeType="1"/>
            </p:cNvSpPr>
            <p:nvPr/>
          </p:nvSpPr>
          <p:spPr bwMode="auto">
            <a:xfrm>
              <a:off x="1701" y="897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2" name="Line 45"/>
            <p:cNvSpPr>
              <a:spLocks noChangeShapeType="1"/>
            </p:cNvSpPr>
            <p:nvPr/>
          </p:nvSpPr>
          <p:spPr bwMode="auto">
            <a:xfrm>
              <a:off x="2438" y="897"/>
              <a:ext cx="5" cy="20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" name="Line 46"/>
            <p:cNvSpPr>
              <a:spLocks noChangeShapeType="1"/>
            </p:cNvSpPr>
            <p:nvPr/>
          </p:nvSpPr>
          <p:spPr bwMode="auto">
            <a:xfrm>
              <a:off x="1105" y="726"/>
              <a:ext cx="1" cy="1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4" name="Line 47"/>
            <p:cNvSpPr>
              <a:spLocks noChangeShapeType="1"/>
            </p:cNvSpPr>
            <p:nvPr/>
          </p:nvSpPr>
          <p:spPr bwMode="auto">
            <a:xfrm>
              <a:off x="533" y="878"/>
              <a:ext cx="1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5" name="Line 48"/>
            <p:cNvSpPr>
              <a:spLocks noChangeShapeType="1"/>
            </p:cNvSpPr>
            <p:nvPr/>
          </p:nvSpPr>
          <p:spPr bwMode="auto">
            <a:xfrm flipV="1">
              <a:off x="368" y="868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6" name="Line 49"/>
            <p:cNvSpPr>
              <a:spLocks noChangeShapeType="1"/>
            </p:cNvSpPr>
            <p:nvPr/>
          </p:nvSpPr>
          <p:spPr bwMode="auto">
            <a:xfrm rot="5400000">
              <a:off x="2369" y="1022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7" name="Line 50"/>
            <p:cNvSpPr>
              <a:spLocks noChangeShapeType="1"/>
            </p:cNvSpPr>
            <p:nvPr/>
          </p:nvSpPr>
          <p:spPr bwMode="auto">
            <a:xfrm rot="5400000">
              <a:off x="1037" y="652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8" name="Line 51"/>
            <p:cNvSpPr>
              <a:spLocks noChangeShapeType="1"/>
            </p:cNvSpPr>
            <p:nvPr/>
          </p:nvSpPr>
          <p:spPr bwMode="auto">
            <a:xfrm rot="5400000">
              <a:off x="1772" y="1024"/>
              <a:ext cx="0" cy="14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9" name="Line 52"/>
            <p:cNvSpPr>
              <a:spLocks noChangeShapeType="1"/>
            </p:cNvSpPr>
            <p:nvPr/>
          </p:nvSpPr>
          <p:spPr bwMode="auto">
            <a:xfrm rot="5400000">
              <a:off x="300" y="341"/>
              <a:ext cx="0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0" name="Line 53"/>
            <p:cNvSpPr>
              <a:spLocks noChangeShapeType="1"/>
            </p:cNvSpPr>
            <p:nvPr/>
          </p:nvSpPr>
          <p:spPr bwMode="auto">
            <a:xfrm flipV="1">
              <a:off x="1275" y="868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1" name="Line 54"/>
            <p:cNvSpPr>
              <a:spLocks noChangeShapeType="1"/>
            </p:cNvSpPr>
            <p:nvPr/>
          </p:nvSpPr>
          <p:spPr bwMode="auto">
            <a:xfrm flipH="1" flipV="1">
              <a:off x="1559" y="868"/>
              <a:ext cx="7" cy="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2" name="Line 55"/>
            <p:cNvSpPr>
              <a:spLocks noChangeShapeType="1"/>
            </p:cNvSpPr>
            <p:nvPr/>
          </p:nvSpPr>
          <p:spPr bwMode="auto">
            <a:xfrm flipV="1">
              <a:off x="1417" y="868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3" name="Line 56"/>
            <p:cNvSpPr>
              <a:spLocks noChangeShapeType="1"/>
            </p:cNvSpPr>
            <p:nvPr/>
          </p:nvSpPr>
          <p:spPr bwMode="auto">
            <a:xfrm>
              <a:off x="2296" y="897"/>
              <a:ext cx="0" cy="20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4" name="Line 57"/>
            <p:cNvSpPr>
              <a:spLocks noChangeShapeType="1"/>
            </p:cNvSpPr>
            <p:nvPr/>
          </p:nvSpPr>
          <p:spPr bwMode="auto">
            <a:xfrm>
              <a:off x="822" y="726"/>
              <a:ext cx="0" cy="1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5" name="Line 58"/>
            <p:cNvSpPr>
              <a:spLocks noChangeShapeType="1"/>
            </p:cNvSpPr>
            <p:nvPr/>
          </p:nvSpPr>
          <p:spPr bwMode="auto">
            <a:xfrm rot="5400000">
              <a:off x="896" y="652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6" name="Line 59"/>
            <p:cNvSpPr>
              <a:spLocks noChangeShapeType="1"/>
            </p:cNvSpPr>
            <p:nvPr/>
          </p:nvSpPr>
          <p:spPr bwMode="auto">
            <a:xfrm>
              <a:off x="1984" y="897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7" name="Line 60"/>
            <p:cNvSpPr>
              <a:spLocks noChangeShapeType="1"/>
            </p:cNvSpPr>
            <p:nvPr/>
          </p:nvSpPr>
          <p:spPr bwMode="auto">
            <a:xfrm rot="5400000">
              <a:off x="1914" y="1024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8" name="Line 61"/>
            <p:cNvSpPr>
              <a:spLocks noChangeShapeType="1"/>
            </p:cNvSpPr>
            <p:nvPr/>
          </p:nvSpPr>
          <p:spPr bwMode="auto">
            <a:xfrm>
              <a:off x="2126" y="726"/>
              <a:ext cx="0" cy="1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59" name="Line 62"/>
            <p:cNvSpPr>
              <a:spLocks noChangeShapeType="1"/>
            </p:cNvSpPr>
            <p:nvPr/>
          </p:nvSpPr>
          <p:spPr bwMode="auto">
            <a:xfrm rot="5400000">
              <a:off x="2058" y="652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60" name="Line 63"/>
            <p:cNvSpPr>
              <a:spLocks noChangeShapeType="1"/>
            </p:cNvSpPr>
            <p:nvPr/>
          </p:nvSpPr>
          <p:spPr bwMode="auto">
            <a:xfrm>
              <a:off x="1984" y="726"/>
              <a:ext cx="0" cy="18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61" name="Text Box 64"/>
            <p:cNvSpPr txBox="1">
              <a:spLocks noChangeArrowheads="1"/>
            </p:cNvSpPr>
            <p:nvPr/>
          </p:nvSpPr>
          <p:spPr bwMode="auto">
            <a:xfrm>
              <a:off x="-28" y="534"/>
              <a:ext cx="2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2" name="Text Box 65"/>
            <p:cNvSpPr txBox="1">
              <a:spLocks noChangeArrowheads="1"/>
            </p:cNvSpPr>
            <p:nvPr/>
          </p:nvSpPr>
          <p:spPr bwMode="auto">
            <a:xfrm>
              <a:off x="-43" y="910"/>
              <a:ext cx="295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−</a:t>
              </a:r>
              <a:r>
                <a:rPr lang="pl-PL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3" name="Line 66"/>
            <p:cNvSpPr>
              <a:spLocks noChangeShapeType="1"/>
            </p:cNvSpPr>
            <p:nvPr/>
          </p:nvSpPr>
          <p:spPr bwMode="auto">
            <a:xfrm>
              <a:off x="198" y="1095"/>
              <a:ext cx="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64" name="Text Box 68"/>
            <p:cNvSpPr txBox="1">
              <a:spLocks noChangeArrowheads="1"/>
            </p:cNvSpPr>
            <p:nvPr/>
          </p:nvSpPr>
          <p:spPr bwMode="auto">
            <a:xfrm>
              <a:off x="507" y="-126"/>
              <a:ext cx="17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</a:p>
          </p:txBody>
        </p:sp>
        <p:sp>
          <p:nvSpPr>
            <p:cNvPr id="265" name="Text Box 69"/>
            <p:cNvSpPr txBox="1">
              <a:spLocks noChangeArrowheads="1"/>
            </p:cNvSpPr>
            <p:nvPr/>
          </p:nvSpPr>
          <p:spPr bwMode="auto">
            <a:xfrm>
              <a:off x="655" y="-126"/>
              <a:ext cx="177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6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endParaRPr lang="pl-PL" sz="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66" name="Text Box 70"/>
            <p:cNvSpPr txBox="1">
              <a:spLocks noChangeArrowheads="1"/>
            </p:cNvSpPr>
            <p:nvPr/>
          </p:nvSpPr>
          <p:spPr bwMode="auto">
            <a:xfrm>
              <a:off x="803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6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−</a:t>
              </a:r>
              <a:r>
                <a:rPr lang="pl-PL" sz="6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pl-PL" sz="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67" name="Text Box 71"/>
            <p:cNvSpPr txBox="1">
              <a:spLocks noChangeArrowheads="1"/>
            </p:cNvSpPr>
            <p:nvPr/>
          </p:nvSpPr>
          <p:spPr bwMode="auto">
            <a:xfrm>
              <a:off x="1394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−1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68" name="Text Box 72"/>
            <p:cNvSpPr txBox="1">
              <a:spLocks noChangeArrowheads="1"/>
            </p:cNvSpPr>
            <p:nvPr/>
          </p:nvSpPr>
          <p:spPr bwMode="auto">
            <a:xfrm>
              <a:off x="1541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−1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69" name="Text Box 73"/>
            <p:cNvSpPr txBox="1">
              <a:spLocks noChangeArrowheads="1"/>
            </p:cNvSpPr>
            <p:nvPr/>
          </p:nvSpPr>
          <p:spPr bwMode="auto">
            <a:xfrm>
              <a:off x="1689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+1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70" name="Text Box 74"/>
            <p:cNvSpPr txBox="1">
              <a:spLocks noChangeArrowheads="1"/>
            </p:cNvSpPr>
            <p:nvPr/>
          </p:nvSpPr>
          <p:spPr bwMode="auto">
            <a:xfrm>
              <a:off x="1837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+1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71" name="Text Box 75"/>
            <p:cNvSpPr txBox="1">
              <a:spLocks noChangeArrowheads="1"/>
            </p:cNvSpPr>
            <p:nvPr/>
          </p:nvSpPr>
          <p:spPr bwMode="auto">
            <a:xfrm>
              <a:off x="1984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−1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72" name="Text Box 76"/>
            <p:cNvSpPr txBox="1">
              <a:spLocks noChangeArrowheads="1"/>
            </p:cNvSpPr>
            <p:nvPr/>
          </p:nvSpPr>
          <p:spPr bwMode="auto">
            <a:xfrm>
              <a:off x="2131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+1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73" name="Text Box 77"/>
            <p:cNvSpPr txBox="1">
              <a:spLocks noChangeArrowheads="1"/>
            </p:cNvSpPr>
            <p:nvPr/>
          </p:nvSpPr>
          <p:spPr bwMode="auto">
            <a:xfrm>
              <a:off x="2271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+1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74" name="Text Box 78"/>
            <p:cNvSpPr txBox="1">
              <a:spLocks noChangeArrowheads="1"/>
            </p:cNvSpPr>
            <p:nvPr/>
          </p:nvSpPr>
          <p:spPr bwMode="auto">
            <a:xfrm>
              <a:off x="2419" y="-126"/>
              <a:ext cx="177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ts val="960"/>
                </a:spcBef>
                <a:spcAft>
                  <a:spcPts val="0"/>
                </a:spcAft>
              </a:pPr>
              <a:r>
                <a:rPr lang="pl-PL" sz="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+1</a:t>
              </a:r>
            </a:p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75" name="Text Box 79"/>
            <p:cNvSpPr txBox="1">
              <a:spLocks noChangeArrowheads="1"/>
            </p:cNvSpPr>
            <p:nvPr/>
          </p:nvSpPr>
          <p:spPr bwMode="auto">
            <a:xfrm>
              <a:off x="2721" y="415"/>
              <a:ext cx="14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840"/>
                </a:spcBef>
                <a:spcAft>
                  <a:spcPts val="0"/>
                </a:spcAft>
              </a:pPr>
              <a:r>
                <a:rPr lang="pl-PL" sz="1400" b="1" i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6" name="Line 80"/>
            <p:cNvSpPr>
              <a:spLocks noChangeShapeType="1"/>
            </p:cNvSpPr>
            <p:nvPr/>
          </p:nvSpPr>
          <p:spPr bwMode="auto">
            <a:xfrm>
              <a:off x="822" y="216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77" name="Line 81"/>
            <p:cNvSpPr>
              <a:spLocks noChangeShapeType="1"/>
            </p:cNvSpPr>
            <p:nvPr/>
          </p:nvSpPr>
          <p:spPr bwMode="auto">
            <a:xfrm>
              <a:off x="1275" y="386"/>
              <a:ext cx="1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78" name="Line 82"/>
            <p:cNvSpPr>
              <a:spLocks noChangeShapeType="1"/>
            </p:cNvSpPr>
            <p:nvPr/>
          </p:nvSpPr>
          <p:spPr bwMode="auto">
            <a:xfrm rot="5400000">
              <a:off x="1491" y="511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79" name="Line 83"/>
            <p:cNvSpPr>
              <a:spLocks noChangeShapeType="1"/>
            </p:cNvSpPr>
            <p:nvPr/>
          </p:nvSpPr>
          <p:spPr bwMode="auto">
            <a:xfrm rot="5400000">
              <a:off x="1633" y="511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0" name="Line 84"/>
            <p:cNvSpPr>
              <a:spLocks noChangeShapeType="1"/>
            </p:cNvSpPr>
            <p:nvPr/>
          </p:nvSpPr>
          <p:spPr bwMode="auto">
            <a:xfrm rot="5400000">
              <a:off x="1915" y="143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1" name="Line 85"/>
            <p:cNvSpPr>
              <a:spLocks noChangeShapeType="1"/>
            </p:cNvSpPr>
            <p:nvPr/>
          </p:nvSpPr>
          <p:spPr bwMode="auto">
            <a:xfrm rot="5400000">
              <a:off x="311" y="812"/>
              <a:ext cx="0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2" name="Line 86"/>
            <p:cNvSpPr>
              <a:spLocks noChangeShapeType="1"/>
            </p:cNvSpPr>
            <p:nvPr/>
          </p:nvSpPr>
          <p:spPr bwMode="auto">
            <a:xfrm rot="5400000">
              <a:off x="467" y="826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3" name="Line 87"/>
            <p:cNvSpPr>
              <a:spLocks noChangeShapeType="1"/>
            </p:cNvSpPr>
            <p:nvPr/>
          </p:nvSpPr>
          <p:spPr bwMode="auto">
            <a:xfrm>
              <a:off x="198" y="726"/>
              <a:ext cx="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4" name="Line 88"/>
            <p:cNvSpPr>
              <a:spLocks noChangeShapeType="1"/>
            </p:cNvSpPr>
            <p:nvPr/>
          </p:nvSpPr>
          <p:spPr bwMode="auto">
            <a:xfrm>
              <a:off x="198" y="216"/>
              <a:ext cx="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5" name="Line 89"/>
            <p:cNvSpPr>
              <a:spLocks noChangeShapeType="1"/>
            </p:cNvSpPr>
            <p:nvPr/>
          </p:nvSpPr>
          <p:spPr bwMode="auto">
            <a:xfrm flipH="1" flipV="1">
              <a:off x="2580" y="868"/>
              <a:ext cx="0" cy="2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6" name="Line 90"/>
            <p:cNvSpPr>
              <a:spLocks noChangeShapeType="1"/>
            </p:cNvSpPr>
            <p:nvPr/>
          </p:nvSpPr>
          <p:spPr bwMode="auto">
            <a:xfrm flipH="1" flipV="1">
              <a:off x="1843" y="868"/>
              <a:ext cx="0" cy="2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7" name="Line 91"/>
            <p:cNvSpPr>
              <a:spLocks noChangeShapeType="1"/>
            </p:cNvSpPr>
            <p:nvPr/>
          </p:nvSpPr>
          <p:spPr bwMode="auto">
            <a:xfrm flipH="1" flipV="1">
              <a:off x="963" y="868"/>
              <a:ext cx="0" cy="2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88" name="Text Box 147"/>
            <p:cNvSpPr txBox="1">
              <a:spLocks noChangeArrowheads="1"/>
            </p:cNvSpPr>
            <p:nvPr/>
          </p:nvSpPr>
          <p:spPr bwMode="auto">
            <a:xfrm>
              <a:off x="426" y="868"/>
              <a:ext cx="255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4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l-PL" sz="1400" i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9" name="Text Box 148"/>
            <p:cNvSpPr txBox="1">
              <a:spLocks noChangeArrowheads="1"/>
            </p:cNvSpPr>
            <p:nvPr/>
          </p:nvSpPr>
          <p:spPr bwMode="auto">
            <a:xfrm>
              <a:off x="284" y="868"/>
              <a:ext cx="17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ts val="960"/>
                </a:spcBef>
                <a:spcAft>
                  <a:spcPts val="0"/>
                </a:spcAft>
              </a:pPr>
              <a:r>
                <a:rPr lang="pl-PL" sz="1400" i="1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pl-P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0" name="Text Box 23"/>
          <p:cNvSpPr txBox="1">
            <a:spLocks noChangeArrowheads="1"/>
          </p:cNvSpPr>
          <p:nvPr/>
        </p:nvSpPr>
        <p:spPr bwMode="auto">
          <a:xfrm>
            <a:off x="379347" y="1088231"/>
            <a:ext cx="72866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i="1" dirty="0">
                <a:solidFill>
                  <a:schemeClr val="tx1"/>
                </a:solidFill>
              </a:rPr>
              <a:t>x</a:t>
            </a:r>
            <a:r>
              <a:rPr lang="pl-PL" sz="1800" b="1" dirty="0">
                <a:solidFill>
                  <a:schemeClr val="tx1"/>
                </a:solidFill>
              </a:rPr>
              <a:t>’(</a:t>
            </a:r>
            <a:r>
              <a:rPr lang="pl-PL" sz="1800" b="1" i="1" dirty="0">
                <a:solidFill>
                  <a:schemeClr val="tx1"/>
                </a:solidFill>
              </a:rPr>
              <a:t>t</a:t>
            </a:r>
            <a:r>
              <a:rPr lang="pl-PL" sz="18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91" name="Text Box 23"/>
          <p:cNvSpPr txBox="1">
            <a:spLocks noChangeArrowheads="1"/>
          </p:cNvSpPr>
          <p:nvPr/>
        </p:nvSpPr>
        <p:spPr bwMode="auto">
          <a:xfrm>
            <a:off x="386221" y="438616"/>
            <a:ext cx="72866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i="1" dirty="0" smtClean="0">
                <a:solidFill>
                  <a:schemeClr val="tx1"/>
                </a:solidFill>
              </a:rPr>
              <a:t>x</a:t>
            </a:r>
            <a:r>
              <a:rPr lang="pl-PL" sz="1800" b="1" dirty="0" smtClean="0">
                <a:solidFill>
                  <a:schemeClr val="tx1"/>
                </a:solidFill>
              </a:rPr>
              <a:t>(</a:t>
            </a:r>
            <a:r>
              <a:rPr lang="pl-PL" sz="1800" b="1" i="1" dirty="0" smtClean="0">
                <a:solidFill>
                  <a:schemeClr val="tx1"/>
                </a:solidFill>
              </a:rPr>
              <a:t>t</a:t>
            </a:r>
            <a:r>
              <a:rPr lang="pl-PL" sz="1800" b="1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1066800" y="3657600"/>
            <a:ext cx="8077200" cy="2882900"/>
            <a:chOff x="1066800" y="3657600"/>
            <a:chExt cx="8077200" cy="2882900"/>
          </a:xfrm>
        </p:grpSpPr>
        <p:grpSp>
          <p:nvGrpSpPr>
            <p:cNvPr id="153" name="Group 154"/>
            <p:cNvGrpSpPr>
              <a:grpSpLocks/>
            </p:cNvGrpSpPr>
            <p:nvPr/>
          </p:nvGrpSpPr>
          <p:grpSpPr bwMode="auto">
            <a:xfrm>
              <a:off x="1066800" y="3657600"/>
              <a:ext cx="4906963" cy="2882900"/>
              <a:chOff x="1377" y="2358"/>
              <a:chExt cx="3091" cy="1816"/>
            </a:xfrm>
          </p:grpSpPr>
          <p:sp>
            <p:nvSpPr>
              <p:cNvPr id="154" name="Freeform 105"/>
              <p:cNvSpPr>
                <a:spLocks/>
              </p:cNvSpPr>
              <p:nvPr/>
            </p:nvSpPr>
            <p:spPr bwMode="auto">
              <a:xfrm>
                <a:off x="1592" y="2375"/>
                <a:ext cx="1" cy="1629"/>
              </a:xfrm>
              <a:custGeom>
                <a:avLst/>
                <a:gdLst/>
                <a:ahLst/>
                <a:cxnLst>
                  <a:cxn ang="0">
                    <a:pos x="0" y="47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470">
                    <a:moveTo>
                      <a:pt x="0" y="47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5" name="Freeform 106"/>
              <p:cNvSpPr>
                <a:spLocks/>
              </p:cNvSpPr>
              <p:nvPr/>
            </p:nvSpPr>
            <p:spPr bwMode="auto">
              <a:xfrm>
                <a:off x="1592" y="4004"/>
                <a:ext cx="283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5" y="0"/>
                  </a:cxn>
                  <a:cxn ang="0">
                    <a:pos x="595" y="0"/>
                  </a:cxn>
                </a:cxnLst>
                <a:rect l="0" t="0" r="r" b="b"/>
                <a:pathLst>
                  <a:path w="595">
                    <a:moveTo>
                      <a:pt x="0" y="0"/>
                    </a:moveTo>
                    <a:lnTo>
                      <a:pt x="595" y="0"/>
                    </a:lnTo>
                    <a:lnTo>
                      <a:pt x="595" y="0"/>
                    </a:ln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6" name="Freeform 107"/>
              <p:cNvSpPr>
                <a:spLocks/>
              </p:cNvSpPr>
              <p:nvPr/>
            </p:nvSpPr>
            <p:spPr bwMode="auto">
              <a:xfrm>
                <a:off x="1592" y="3412"/>
                <a:ext cx="480" cy="39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0" y="0"/>
                  </a:cxn>
                  <a:cxn ang="0">
                    <a:pos x="33" y="4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69" y="20"/>
                  </a:cxn>
                  <a:cxn ang="0">
                    <a:pos x="81" y="24"/>
                  </a:cxn>
                  <a:cxn ang="0">
                    <a:pos x="94" y="32"/>
                  </a:cxn>
                  <a:cxn ang="0">
                    <a:pos x="106" y="44"/>
                  </a:cxn>
                  <a:cxn ang="0">
                    <a:pos x="118" y="53"/>
                  </a:cxn>
                  <a:cxn ang="0">
                    <a:pos x="130" y="65"/>
                  </a:cxn>
                  <a:cxn ang="0">
                    <a:pos x="142" y="77"/>
                  </a:cxn>
                  <a:cxn ang="0">
                    <a:pos x="159" y="93"/>
                  </a:cxn>
                  <a:cxn ang="0">
                    <a:pos x="167" y="101"/>
                  </a:cxn>
                  <a:cxn ang="0">
                    <a:pos x="175" y="114"/>
                  </a:cxn>
                  <a:cxn ang="0">
                    <a:pos x="187" y="130"/>
                  </a:cxn>
                  <a:cxn ang="0">
                    <a:pos x="199" y="142"/>
                  </a:cxn>
                  <a:cxn ang="0">
                    <a:pos x="207" y="154"/>
                  </a:cxn>
                  <a:cxn ang="0">
                    <a:pos x="215" y="166"/>
                  </a:cxn>
                  <a:cxn ang="0">
                    <a:pos x="224" y="178"/>
                  </a:cxn>
                  <a:cxn ang="0">
                    <a:pos x="232" y="191"/>
                  </a:cxn>
                  <a:cxn ang="0">
                    <a:pos x="240" y="199"/>
                  </a:cxn>
                  <a:cxn ang="0">
                    <a:pos x="248" y="211"/>
                  </a:cxn>
                  <a:cxn ang="0">
                    <a:pos x="256" y="223"/>
                  </a:cxn>
                  <a:cxn ang="0">
                    <a:pos x="264" y="235"/>
                  </a:cxn>
                  <a:cxn ang="0">
                    <a:pos x="268" y="248"/>
                  </a:cxn>
                  <a:cxn ang="0">
                    <a:pos x="276" y="256"/>
                  </a:cxn>
                  <a:cxn ang="0">
                    <a:pos x="284" y="268"/>
                  </a:cxn>
                  <a:cxn ang="0">
                    <a:pos x="293" y="280"/>
                  </a:cxn>
                  <a:cxn ang="0">
                    <a:pos x="301" y="292"/>
                  </a:cxn>
                  <a:cxn ang="0">
                    <a:pos x="309" y="304"/>
                  </a:cxn>
                  <a:cxn ang="0">
                    <a:pos x="317" y="317"/>
                  </a:cxn>
                  <a:cxn ang="0">
                    <a:pos x="325" y="329"/>
                  </a:cxn>
                  <a:cxn ang="0">
                    <a:pos x="333" y="341"/>
                  </a:cxn>
                  <a:cxn ang="0">
                    <a:pos x="341" y="353"/>
                  </a:cxn>
                  <a:cxn ang="0">
                    <a:pos x="349" y="369"/>
                  </a:cxn>
                  <a:cxn ang="0">
                    <a:pos x="358" y="382"/>
                  </a:cxn>
                  <a:cxn ang="0">
                    <a:pos x="366" y="394"/>
                  </a:cxn>
                  <a:cxn ang="0">
                    <a:pos x="374" y="406"/>
                  </a:cxn>
                  <a:cxn ang="0">
                    <a:pos x="382" y="418"/>
                  </a:cxn>
                  <a:cxn ang="0">
                    <a:pos x="390" y="430"/>
                  </a:cxn>
                  <a:cxn ang="0">
                    <a:pos x="402" y="446"/>
                  </a:cxn>
                </a:cxnLst>
                <a:rect l="0" t="0" r="r" b="b"/>
                <a:pathLst>
                  <a:path w="410" h="459">
                    <a:moveTo>
                      <a:pt x="0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3" y="4"/>
                    </a:lnTo>
                    <a:lnTo>
                      <a:pt x="37" y="4"/>
                    </a:lnTo>
                    <a:lnTo>
                      <a:pt x="41" y="4"/>
                    </a:lnTo>
                    <a:lnTo>
                      <a:pt x="45" y="8"/>
                    </a:lnTo>
                    <a:lnTo>
                      <a:pt x="49" y="8"/>
                    </a:lnTo>
                    <a:lnTo>
                      <a:pt x="53" y="12"/>
                    </a:lnTo>
                    <a:lnTo>
                      <a:pt x="57" y="12"/>
                    </a:lnTo>
                    <a:lnTo>
                      <a:pt x="61" y="12"/>
                    </a:lnTo>
                    <a:lnTo>
                      <a:pt x="65" y="16"/>
                    </a:lnTo>
                    <a:lnTo>
                      <a:pt x="69" y="20"/>
                    </a:lnTo>
                    <a:lnTo>
                      <a:pt x="73" y="20"/>
                    </a:lnTo>
                    <a:lnTo>
                      <a:pt x="77" y="24"/>
                    </a:lnTo>
                    <a:lnTo>
                      <a:pt x="81" y="24"/>
                    </a:lnTo>
                    <a:lnTo>
                      <a:pt x="85" y="28"/>
                    </a:lnTo>
                    <a:lnTo>
                      <a:pt x="89" y="32"/>
                    </a:lnTo>
                    <a:lnTo>
                      <a:pt x="94" y="32"/>
                    </a:lnTo>
                    <a:lnTo>
                      <a:pt x="98" y="36"/>
                    </a:lnTo>
                    <a:lnTo>
                      <a:pt x="102" y="40"/>
                    </a:lnTo>
                    <a:lnTo>
                      <a:pt x="106" y="44"/>
                    </a:lnTo>
                    <a:lnTo>
                      <a:pt x="110" y="44"/>
                    </a:lnTo>
                    <a:lnTo>
                      <a:pt x="114" y="49"/>
                    </a:lnTo>
                    <a:lnTo>
                      <a:pt x="118" y="53"/>
                    </a:lnTo>
                    <a:lnTo>
                      <a:pt x="122" y="57"/>
                    </a:lnTo>
                    <a:lnTo>
                      <a:pt x="126" y="61"/>
                    </a:lnTo>
                    <a:lnTo>
                      <a:pt x="130" y="65"/>
                    </a:lnTo>
                    <a:lnTo>
                      <a:pt x="134" y="69"/>
                    </a:lnTo>
                    <a:lnTo>
                      <a:pt x="138" y="73"/>
                    </a:lnTo>
                    <a:lnTo>
                      <a:pt x="142" y="77"/>
                    </a:lnTo>
                    <a:lnTo>
                      <a:pt x="146" y="81"/>
                    </a:lnTo>
                    <a:lnTo>
                      <a:pt x="150" y="85"/>
                    </a:lnTo>
                    <a:lnTo>
                      <a:pt x="159" y="93"/>
                    </a:lnTo>
                    <a:lnTo>
                      <a:pt x="154" y="93"/>
                    </a:lnTo>
                    <a:lnTo>
                      <a:pt x="159" y="93"/>
                    </a:lnTo>
                    <a:lnTo>
                      <a:pt x="167" y="101"/>
                    </a:lnTo>
                    <a:lnTo>
                      <a:pt x="167" y="105"/>
                    </a:lnTo>
                    <a:lnTo>
                      <a:pt x="171" y="109"/>
                    </a:lnTo>
                    <a:lnTo>
                      <a:pt x="175" y="114"/>
                    </a:lnTo>
                    <a:lnTo>
                      <a:pt x="179" y="118"/>
                    </a:lnTo>
                    <a:lnTo>
                      <a:pt x="187" y="126"/>
                    </a:lnTo>
                    <a:lnTo>
                      <a:pt x="187" y="130"/>
                    </a:lnTo>
                    <a:lnTo>
                      <a:pt x="191" y="134"/>
                    </a:lnTo>
                    <a:lnTo>
                      <a:pt x="195" y="138"/>
                    </a:lnTo>
                    <a:lnTo>
                      <a:pt x="199" y="142"/>
                    </a:lnTo>
                    <a:lnTo>
                      <a:pt x="199" y="146"/>
                    </a:lnTo>
                    <a:lnTo>
                      <a:pt x="203" y="150"/>
                    </a:lnTo>
                    <a:lnTo>
                      <a:pt x="207" y="154"/>
                    </a:lnTo>
                    <a:lnTo>
                      <a:pt x="211" y="158"/>
                    </a:lnTo>
                    <a:lnTo>
                      <a:pt x="211" y="162"/>
                    </a:lnTo>
                    <a:lnTo>
                      <a:pt x="215" y="166"/>
                    </a:lnTo>
                    <a:lnTo>
                      <a:pt x="219" y="170"/>
                    </a:lnTo>
                    <a:lnTo>
                      <a:pt x="219" y="174"/>
                    </a:lnTo>
                    <a:lnTo>
                      <a:pt x="224" y="178"/>
                    </a:lnTo>
                    <a:lnTo>
                      <a:pt x="228" y="183"/>
                    </a:lnTo>
                    <a:lnTo>
                      <a:pt x="232" y="187"/>
                    </a:lnTo>
                    <a:lnTo>
                      <a:pt x="232" y="191"/>
                    </a:lnTo>
                    <a:lnTo>
                      <a:pt x="240" y="199"/>
                    </a:lnTo>
                    <a:lnTo>
                      <a:pt x="236" y="199"/>
                    </a:lnTo>
                    <a:lnTo>
                      <a:pt x="240" y="199"/>
                    </a:lnTo>
                    <a:lnTo>
                      <a:pt x="244" y="203"/>
                    </a:lnTo>
                    <a:lnTo>
                      <a:pt x="244" y="207"/>
                    </a:lnTo>
                    <a:lnTo>
                      <a:pt x="248" y="211"/>
                    </a:lnTo>
                    <a:lnTo>
                      <a:pt x="248" y="215"/>
                    </a:lnTo>
                    <a:lnTo>
                      <a:pt x="252" y="219"/>
                    </a:lnTo>
                    <a:lnTo>
                      <a:pt x="256" y="223"/>
                    </a:lnTo>
                    <a:lnTo>
                      <a:pt x="260" y="227"/>
                    </a:lnTo>
                    <a:lnTo>
                      <a:pt x="260" y="231"/>
                    </a:lnTo>
                    <a:lnTo>
                      <a:pt x="264" y="235"/>
                    </a:lnTo>
                    <a:lnTo>
                      <a:pt x="264" y="239"/>
                    </a:lnTo>
                    <a:lnTo>
                      <a:pt x="272" y="248"/>
                    </a:lnTo>
                    <a:lnTo>
                      <a:pt x="268" y="248"/>
                    </a:lnTo>
                    <a:lnTo>
                      <a:pt x="272" y="248"/>
                    </a:lnTo>
                    <a:lnTo>
                      <a:pt x="276" y="252"/>
                    </a:lnTo>
                    <a:lnTo>
                      <a:pt x="276" y="256"/>
                    </a:lnTo>
                    <a:lnTo>
                      <a:pt x="280" y="260"/>
                    </a:lnTo>
                    <a:lnTo>
                      <a:pt x="280" y="264"/>
                    </a:lnTo>
                    <a:lnTo>
                      <a:pt x="284" y="268"/>
                    </a:lnTo>
                    <a:lnTo>
                      <a:pt x="284" y="272"/>
                    </a:lnTo>
                    <a:lnTo>
                      <a:pt x="293" y="276"/>
                    </a:lnTo>
                    <a:lnTo>
                      <a:pt x="293" y="280"/>
                    </a:lnTo>
                    <a:lnTo>
                      <a:pt x="297" y="284"/>
                    </a:lnTo>
                    <a:lnTo>
                      <a:pt x="297" y="288"/>
                    </a:lnTo>
                    <a:lnTo>
                      <a:pt x="301" y="292"/>
                    </a:lnTo>
                    <a:lnTo>
                      <a:pt x="301" y="296"/>
                    </a:lnTo>
                    <a:lnTo>
                      <a:pt x="305" y="300"/>
                    </a:lnTo>
                    <a:lnTo>
                      <a:pt x="309" y="304"/>
                    </a:lnTo>
                    <a:lnTo>
                      <a:pt x="313" y="308"/>
                    </a:lnTo>
                    <a:lnTo>
                      <a:pt x="313" y="312"/>
                    </a:lnTo>
                    <a:lnTo>
                      <a:pt x="317" y="317"/>
                    </a:lnTo>
                    <a:lnTo>
                      <a:pt x="317" y="321"/>
                    </a:lnTo>
                    <a:lnTo>
                      <a:pt x="321" y="325"/>
                    </a:lnTo>
                    <a:lnTo>
                      <a:pt x="325" y="329"/>
                    </a:lnTo>
                    <a:lnTo>
                      <a:pt x="325" y="333"/>
                    </a:lnTo>
                    <a:lnTo>
                      <a:pt x="329" y="337"/>
                    </a:lnTo>
                    <a:lnTo>
                      <a:pt x="333" y="341"/>
                    </a:lnTo>
                    <a:lnTo>
                      <a:pt x="333" y="345"/>
                    </a:lnTo>
                    <a:lnTo>
                      <a:pt x="337" y="349"/>
                    </a:lnTo>
                    <a:lnTo>
                      <a:pt x="341" y="353"/>
                    </a:lnTo>
                    <a:lnTo>
                      <a:pt x="341" y="357"/>
                    </a:lnTo>
                    <a:lnTo>
                      <a:pt x="349" y="365"/>
                    </a:lnTo>
                    <a:lnTo>
                      <a:pt x="349" y="369"/>
                    </a:lnTo>
                    <a:lnTo>
                      <a:pt x="353" y="373"/>
                    </a:lnTo>
                    <a:lnTo>
                      <a:pt x="358" y="377"/>
                    </a:lnTo>
                    <a:lnTo>
                      <a:pt x="358" y="382"/>
                    </a:lnTo>
                    <a:lnTo>
                      <a:pt x="362" y="386"/>
                    </a:lnTo>
                    <a:lnTo>
                      <a:pt x="362" y="390"/>
                    </a:lnTo>
                    <a:lnTo>
                      <a:pt x="366" y="394"/>
                    </a:lnTo>
                    <a:lnTo>
                      <a:pt x="370" y="398"/>
                    </a:lnTo>
                    <a:lnTo>
                      <a:pt x="374" y="402"/>
                    </a:lnTo>
                    <a:lnTo>
                      <a:pt x="374" y="406"/>
                    </a:lnTo>
                    <a:lnTo>
                      <a:pt x="378" y="410"/>
                    </a:lnTo>
                    <a:lnTo>
                      <a:pt x="378" y="414"/>
                    </a:lnTo>
                    <a:lnTo>
                      <a:pt x="382" y="418"/>
                    </a:lnTo>
                    <a:lnTo>
                      <a:pt x="386" y="422"/>
                    </a:lnTo>
                    <a:lnTo>
                      <a:pt x="390" y="426"/>
                    </a:lnTo>
                    <a:lnTo>
                      <a:pt x="390" y="430"/>
                    </a:lnTo>
                    <a:lnTo>
                      <a:pt x="398" y="438"/>
                    </a:lnTo>
                    <a:lnTo>
                      <a:pt x="398" y="442"/>
                    </a:lnTo>
                    <a:lnTo>
                      <a:pt x="402" y="446"/>
                    </a:lnTo>
                    <a:lnTo>
                      <a:pt x="410" y="455"/>
                    </a:lnTo>
                    <a:lnTo>
                      <a:pt x="410" y="45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7" name="Freeform 108"/>
              <p:cNvSpPr>
                <a:spLocks/>
              </p:cNvSpPr>
              <p:nvPr/>
            </p:nvSpPr>
            <p:spPr bwMode="auto">
              <a:xfrm>
                <a:off x="2072" y="3803"/>
                <a:ext cx="587" cy="198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21" y="24"/>
                  </a:cxn>
                  <a:cxn ang="0">
                    <a:pos x="29" y="36"/>
                  </a:cxn>
                  <a:cxn ang="0">
                    <a:pos x="37" y="48"/>
                  </a:cxn>
                  <a:cxn ang="0">
                    <a:pos x="49" y="65"/>
                  </a:cxn>
                  <a:cxn ang="0">
                    <a:pos x="61" y="77"/>
                  </a:cxn>
                  <a:cxn ang="0">
                    <a:pos x="73" y="93"/>
                  </a:cxn>
                  <a:cxn ang="0">
                    <a:pos x="90" y="109"/>
                  </a:cxn>
                  <a:cxn ang="0">
                    <a:pos x="94" y="113"/>
                  </a:cxn>
                  <a:cxn ang="0">
                    <a:pos x="102" y="126"/>
                  </a:cxn>
                  <a:cxn ang="0">
                    <a:pos x="114" y="134"/>
                  </a:cxn>
                  <a:cxn ang="0">
                    <a:pos x="126" y="146"/>
                  </a:cxn>
                  <a:cxn ang="0">
                    <a:pos x="138" y="154"/>
                  </a:cxn>
                  <a:cxn ang="0">
                    <a:pos x="151" y="166"/>
                  </a:cxn>
                  <a:cxn ang="0">
                    <a:pos x="163" y="174"/>
                  </a:cxn>
                  <a:cxn ang="0">
                    <a:pos x="175" y="182"/>
                  </a:cxn>
                  <a:cxn ang="0">
                    <a:pos x="187" y="191"/>
                  </a:cxn>
                  <a:cxn ang="0">
                    <a:pos x="199" y="199"/>
                  </a:cxn>
                  <a:cxn ang="0">
                    <a:pos x="212" y="203"/>
                  </a:cxn>
                  <a:cxn ang="0">
                    <a:pos x="224" y="211"/>
                  </a:cxn>
                  <a:cxn ang="0">
                    <a:pos x="236" y="215"/>
                  </a:cxn>
                  <a:cxn ang="0">
                    <a:pos x="248" y="219"/>
                  </a:cxn>
                  <a:cxn ang="0">
                    <a:pos x="260" y="223"/>
                  </a:cxn>
                  <a:cxn ang="0">
                    <a:pos x="272" y="227"/>
                  </a:cxn>
                  <a:cxn ang="0">
                    <a:pos x="285" y="227"/>
                  </a:cxn>
                  <a:cxn ang="0">
                    <a:pos x="297" y="231"/>
                  </a:cxn>
                  <a:cxn ang="0">
                    <a:pos x="309" y="231"/>
                  </a:cxn>
                  <a:cxn ang="0">
                    <a:pos x="321" y="231"/>
                  </a:cxn>
                  <a:cxn ang="0">
                    <a:pos x="333" y="231"/>
                  </a:cxn>
                  <a:cxn ang="0">
                    <a:pos x="346" y="231"/>
                  </a:cxn>
                  <a:cxn ang="0">
                    <a:pos x="358" y="231"/>
                  </a:cxn>
                  <a:cxn ang="0">
                    <a:pos x="370" y="231"/>
                  </a:cxn>
                  <a:cxn ang="0">
                    <a:pos x="382" y="231"/>
                  </a:cxn>
                  <a:cxn ang="0">
                    <a:pos x="394" y="231"/>
                  </a:cxn>
                  <a:cxn ang="0">
                    <a:pos x="406" y="231"/>
                  </a:cxn>
                  <a:cxn ang="0">
                    <a:pos x="419" y="227"/>
                  </a:cxn>
                  <a:cxn ang="0">
                    <a:pos x="431" y="227"/>
                  </a:cxn>
                  <a:cxn ang="0">
                    <a:pos x="443" y="223"/>
                  </a:cxn>
                  <a:cxn ang="0">
                    <a:pos x="455" y="223"/>
                  </a:cxn>
                  <a:cxn ang="0">
                    <a:pos x="467" y="223"/>
                  </a:cxn>
                  <a:cxn ang="0">
                    <a:pos x="480" y="219"/>
                  </a:cxn>
                  <a:cxn ang="0">
                    <a:pos x="492" y="219"/>
                  </a:cxn>
                </a:cxnLst>
                <a:rect l="0" t="0" r="r" b="b"/>
                <a:pathLst>
                  <a:path w="500" h="231">
                    <a:moveTo>
                      <a:pt x="0" y="0"/>
                    </a:moveTo>
                    <a:lnTo>
                      <a:pt x="4" y="4"/>
                    </a:lnTo>
                    <a:lnTo>
                      <a:pt x="4" y="8"/>
                    </a:lnTo>
                    <a:lnTo>
                      <a:pt x="13" y="12"/>
                    </a:lnTo>
                    <a:lnTo>
                      <a:pt x="13" y="16"/>
                    </a:lnTo>
                    <a:lnTo>
                      <a:pt x="21" y="24"/>
                    </a:lnTo>
                    <a:lnTo>
                      <a:pt x="21" y="28"/>
                    </a:lnTo>
                    <a:lnTo>
                      <a:pt x="25" y="32"/>
                    </a:lnTo>
                    <a:lnTo>
                      <a:pt x="29" y="36"/>
                    </a:lnTo>
                    <a:lnTo>
                      <a:pt x="33" y="40"/>
                    </a:lnTo>
                    <a:lnTo>
                      <a:pt x="33" y="44"/>
                    </a:lnTo>
                    <a:lnTo>
                      <a:pt x="37" y="48"/>
                    </a:lnTo>
                    <a:lnTo>
                      <a:pt x="41" y="52"/>
                    </a:lnTo>
                    <a:lnTo>
                      <a:pt x="49" y="61"/>
                    </a:lnTo>
                    <a:lnTo>
                      <a:pt x="49" y="65"/>
                    </a:lnTo>
                    <a:lnTo>
                      <a:pt x="53" y="69"/>
                    </a:lnTo>
                    <a:lnTo>
                      <a:pt x="57" y="73"/>
                    </a:lnTo>
                    <a:lnTo>
                      <a:pt x="61" y="77"/>
                    </a:lnTo>
                    <a:lnTo>
                      <a:pt x="69" y="85"/>
                    </a:lnTo>
                    <a:lnTo>
                      <a:pt x="69" y="89"/>
                    </a:lnTo>
                    <a:lnTo>
                      <a:pt x="73" y="93"/>
                    </a:lnTo>
                    <a:lnTo>
                      <a:pt x="77" y="97"/>
                    </a:lnTo>
                    <a:lnTo>
                      <a:pt x="82" y="101"/>
                    </a:lnTo>
                    <a:lnTo>
                      <a:pt x="90" y="109"/>
                    </a:lnTo>
                    <a:lnTo>
                      <a:pt x="86" y="109"/>
                    </a:lnTo>
                    <a:lnTo>
                      <a:pt x="90" y="109"/>
                    </a:lnTo>
                    <a:lnTo>
                      <a:pt x="94" y="113"/>
                    </a:lnTo>
                    <a:lnTo>
                      <a:pt x="98" y="117"/>
                    </a:lnTo>
                    <a:lnTo>
                      <a:pt x="106" y="126"/>
                    </a:lnTo>
                    <a:lnTo>
                      <a:pt x="102" y="126"/>
                    </a:lnTo>
                    <a:lnTo>
                      <a:pt x="106" y="126"/>
                    </a:lnTo>
                    <a:lnTo>
                      <a:pt x="110" y="130"/>
                    </a:lnTo>
                    <a:lnTo>
                      <a:pt x="114" y="134"/>
                    </a:lnTo>
                    <a:lnTo>
                      <a:pt x="118" y="138"/>
                    </a:lnTo>
                    <a:lnTo>
                      <a:pt x="122" y="142"/>
                    </a:lnTo>
                    <a:lnTo>
                      <a:pt x="126" y="146"/>
                    </a:lnTo>
                    <a:lnTo>
                      <a:pt x="130" y="150"/>
                    </a:lnTo>
                    <a:lnTo>
                      <a:pt x="134" y="154"/>
                    </a:lnTo>
                    <a:lnTo>
                      <a:pt x="138" y="154"/>
                    </a:lnTo>
                    <a:lnTo>
                      <a:pt x="142" y="158"/>
                    </a:lnTo>
                    <a:lnTo>
                      <a:pt x="147" y="162"/>
                    </a:lnTo>
                    <a:lnTo>
                      <a:pt x="151" y="166"/>
                    </a:lnTo>
                    <a:lnTo>
                      <a:pt x="155" y="170"/>
                    </a:lnTo>
                    <a:lnTo>
                      <a:pt x="159" y="170"/>
                    </a:lnTo>
                    <a:lnTo>
                      <a:pt x="163" y="174"/>
                    </a:lnTo>
                    <a:lnTo>
                      <a:pt x="167" y="178"/>
                    </a:lnTo>
                    <a:lnTo>
                      <a:pt x="171" y="178"/>
                    </a:lnTo>
                    <a:lnTo>
                      <a:pt x="175" y="182"/>
                    </a:lnTo>
                    <a:lnTo>
                      <a:pt x="179" y="186"/>
                    </a:lnTo>
                    <a:lnTo>
                      <a:pt x="183" y="191"/>
                    </a:lnTo>
                    <a:lnTo>
                      <a:pt x="187" y="191"/>
                    </a:lnTo>
                    <a:lnTo>
                      <a:pt x="191" y="195"/>
                    </a:lnTo>
                    <a:lnTo>
                      <a:pt x="195" y="195"/>
                    </a:lnTo>
                    <a:lnTo>
                      <a:pt x="199" y="199"/>
                    </a:lnTo>
                    <a:lnTo>
                      <a:pt x="203" y="199"/>
                    </a:lnTo>
                    <a:lnTo>
                      <a:pt x="207" y="203"/>
                    </a:lnTo>
                    <a:lnTo>
                      <a:pt x="212" y="203"/>
                    </a:lnTo>
                    <a:lnTo>
                      <a:pt x="216" y="207"/>
                    </a:lnTo>
                    <a:lnTo>
                      <a:pt x="220" y="207"/>
                    </a:lnTo>
                    <a:lnTo>
                      <a:pt x="224" y="211"/>
                    </a:lnTo>
                    <a:lnTo>
                      <a:pt x="228" y="211"/>
                    </a:lnTo>
                    <a:lnTo>
                      <a:pt x="232" y="215"/>
                    </a:lnTo>
                    <a:lnTo>
                      <a:pt x="236" y="215"/>
                    </a:lnTo>
                    <a:lnTo>
                      <a:pt x="240" y="215"/>
                    </a:lnTo>
                    <a:lnTo>
                      <a:pt x="244" y="219"/>
                    </a:lnTo>
                    <a:lnTo>
                      <a:pt x="248" y="219"/>
                    </a:lnTo>
                    <a:lnTo>
                      <a:pt x="252" y="219"/>
                    </a:lnTo>
                    <a:lnTo>
                      <a:pt x="256" y="223"/>
                    </a:lnTo>
                    <a:lnTo>
                      <a:pt x="260" y="223"/>
                    </a:lnTo>
                    <a:lnTo>
                      <a:pt x="264" y="223"/>
                    </a:lnTo>
                    <a:lnTo>
                      <a:pt x="268" y="223"/>
                    </a:lnTo>
                    <a:lnTo>
                      <a:pt x="272" y="227"/>
                    </a:lnTo>
                    <a:lnTo>
                      <a:pt x="276" y="227"/>
                    </a:lnTo>
                    <a:lnTo>
                      <a:pt x="281" y="227"/>
                    </a:lnTo>
                    <a:lnTo>
                      <a:pt x="285" y="227"/>
                    </a:lnTo>
                    <a:lnTo>
                      <a:pt x="289" y="227"/>
                    </a:lnTo>
                    <a:lnTo>
                      <a:pt x="293" y="231"/>
                    </a:lnTo>
                    <a:lnTo>
                      <a:pt x="297" y="231"/>
                    </a:lnTo>
                    <a:lnTo>
                      <a:pt x="301" y="231"/>
                    </a:lnTo>
                    <a:lnTo>
                      <a:pt x="305" y="231"/>
                    </a:lnTo>
                    <a:lnTo>
                      <a:pt x="309" y="231"/>
                    </a:lnTo>
                    <a:lnTo>
                      <a:pt x="313" y="231"/>
                    </a:lnTo>
                    <a:lnTo>
                      <a:pt x="317" y="231"/>
                    </a:lnTo>
                    <a:lnTo>
                      <a:pt x="321" y="231"/>
                    </a:lnTo>
                    <a:lnTo>
                      <a:pt x="325" y="231"/>
                    </a:lnTo>
                    <a:lnTo>
                      <a:pt x="329" y="231"/>
                    </a:lnTo>
                    <a:lnTo>
                      <a:pt x="333" y="231"/>
                    </a:lnTo>
                    <a:lnTo>
                      <a:pt x="337" y="231"/>
                    </a:lnTo>
                    <a:lnTo>
                      <a:pt x="341" y="231"/>
                    </a:lnTo>
                    <a:lnTo>
                      <a:pt x="346" y="231"/>
                    </a:lnTo>
                    <a:lnTo>
                      <a:pt x="350" y="231"/>
                    </a:lnTo>
                    <a:lnTo>
                      <a:pt x="354" y="231"/>
                    </a:lnTo>
                    <a:lnTo>
                      <a:pt x="358" y="231"/>
                    </a:lnTo>
                    <a:lnTo>
                      <a:pt x="362" y="231"/>
                    </a:lnTo>
                    <a:lnTo>
                      <a:pt x="366" y="231"/>
                    </a:lnTo>
                    <a:lnTo>
                      <a:pt x="370" y="231"/>
                    </a:lnTo>
                    <a:lnTo>
                      <a:pt x="374" y="231"/>
                    </a:lnTo>
                    <a:lnTo>
                      <a:pt x="378" y="231"/>
                    </a:lnTo>
                    <a:lnTo>
                      <a:pt x="382" y="231"/>
                    </a:lnTo>
                    <a:lnTo>
                      <a:pt x="386" y="231"/>
                    </a:lnTo>
                    <a:lnTo>
                      <a:pt x="390" y="231"/>
                    </a:lnTo>
                    <a:lnTo>
                      <a:pt x="394" y="231"/>
                    </a:lnTo>
                    <a:lnTo>
                      <a:pt x="398" y="231"/>
                    </a:lnTo>
                    <a:lnTo>
                      <a:pt x="402" y="231"/>
                    </a:lnTo>
                    <a:lnTo>
                      <a:pt x="406" y="231"/>
                    </a:lnTo>
                    <a:lnTo>
                      <a:pt x="411" y="227"/>
                    </a:lnTo>
                    <a:lnTo>
                      <a:pt x="415" y="227"/>
                    </a:lnTo>
                    <a:lnTo>
                      <a:pt x="419" y="227"/>
                    </a:lnTo>
                    <a:lnTo>
                      <a:pt x="423" y="227"/>
                    </a:lnTo>
                    <a:lnTo>
                      <a:pt x="427" y="227"/>
                    </a:lnTo>
                    <a:lnTo>
                      <a:pt x="431" y="227"/>
                    </a:lnTo>
                    <a:lnTo>
                      <a:pt x="435" y="227"/>
                    </a:lnTo>
                    <a:lnTo>
                      <a:pt x="439" y="227"/>
                    </a:lnTo>
                    <a:lnTo>
                      <a:pt x="443" y="223"/>
                    </a:lnTo>
                    <a:lnTo>
                      <a:pt x="447" y="223"/>
                    </a:lnTo>
                    <a:lnTo>
                      <a:pt x="451" y="223"/>
                    </a:lnTo>
                    <a:lnTo>
                      <a:pt x="455" y="223"/>
                    </a:lnTo>
                    <a:lnTo>
                      <a:pt x="459" y="223"/>
                    </a:lnTo>
                    <a:lnTo>
                      <a:pt x="463" y="223"/>
                    </a:lnTo>
                    <a:lnTo>
                      <a:pt x="467" y="223"/>
                    </a:lnTo>
                    <a:lnTo>
                      <a:pt x="471" y="219"/>
                    </a:lnTo>
                    <a:lnTo>
                      <a:pt x="475" y="219"/>
                    </a:lnTo>
                    <a:lnTo>
                      <a:pt x="480" y="219"/>
                    </a:lnTo>
                    <a:lnTo>
                      <a:pt x="484" y="219"/>
                    </a:lnTo>
                    <a:lnTo>
                      <a:pt x="488" y="219"/>
                    </a:lnTo>
                    <a:lnTo>
                      <a:pt x="492" y="219"/>
                    </a:lnTo>
                    <a:lnTo>
                      <a:pt x="496" y="215"/>
                    </a:lnTo>
                    <a:lnTo>
                      <a:pt x="500" y="21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8" name="Freeform 109"/>
              <p:cNvSpPr>
                <a:spLocks/>
              </p:cNvSpPr>
              <p:nvPr/>
            </p:nvSpPr>
            <p:spPr bwMode="auto">
              <a:xfrm>
                <a:off x="2659" y="3973"/>
                <a:ext cx="605" cy="2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20" y="16"/>
                  </a:cxn>
                  <a:cxn ang="0">
                    <a:pos x="32" y="12"/>
                  </a:cxn>
                  <a:cxn ang="0">
                    <a:pos x="45" y="12"/>
                  </a:cxn>
                  <a:cxn ang="0">
                    <a:pos x="57" y="8"/>
                  </a:cxn>
                  <a:cxn ang="0">
                    <a:pos x="69" y="8"/>
                  </a:cxn>
                  <a:cxn ang="0">
                    <a:pos x="81" y="8"/>
                  </a:cxn>
                  <a:cxn ang="0">
                    <a:pos x="93" y="4"/>
                  </a:cxn>
                  <a:cxn ang="0">
                    <a:pos x="105" y="4"/>
                  </a:cxn>
                  <a:cxn ang="0">
                    <a:pos x="118" y="4"/>
                  </a:cxn>
                  <a:cxn ang="0">
                    <a:pos x="130" y="4"/>
                  </a:cxn>
                  <a:cxn ang="0">
                    <a:pos x="142" y="4"/>
                  </a:cxn>
                  <a:cxn ang="0">
                    <a:pos x="154" y="0"/>
                  </a:cxn>
                  <a:cxn ang="0">
                    <a:pos x="166" y="0"/>
                  </a:cxn>
                  <a:cxn ang="0">
                    <a:pos x="179" y="0"/>
                  </a:cxn>
                  <a:cxn ang="0">
                    <a:pos x="191" y="0"/>
                  </a:cxn>
                  <a:cxn ang="0">
                    <a:pos x="203" y="4"/>
                  </a:cxn>
                  <a:cxn ang="0">
                    <a:pos x="215" y="4"/>
                  </a:cxn>
                  <a:cxn ang="0">
                    <a:pos x="227" y="4"/>
                  </a:cxn>
                  <a:cxn ang="0">
                    <a:pos x="239" y="4"/>
                  </a:cxn>
                  <a:cxn ang="0">
                    <a:pos x="252" y="4"/>
                  </a:cxn>
                  <a:cxn ang="0">
                    <a:pos x="264" y="4"/>
                  </a:cxn>
                  <a:cxn ang="0">
                    <a:pos x="276" y="8"/>
                  </a:cxn>
                  <a:cxn ang="0">
                    <a:pos x="288" y="8"/>
                  </a:cxn>
                  <a:cxn ang="0">
                    <a:pos x="300" y="8"/>
                  </a:cxn>
                  <a:cxn ang="0">
                    <a:pos x="313" y="12"/>
                  </a:cxn>
                  <a:cxn ang="0">
                    <a:pos x="325" y="12"/>
                  </a:cxn>
                  <a:cxn ang="0">
                    <a:pos x="337" y="12"/>
                  </a:cxn>
                  <a:cxn ang="0">
                    <a:pos x="349" y="16"/>
                  </a:cxn>
                  <a:cxn ang="0">
                    <a:pos x="361" y="16"/>
                  </a:cxn>
                  <a:cxn ang="0">
                    <a:pos x="373" y="16"/>
                  </a:cxn>
                  <a:cxn ang="0">
                    <a:pos x="386" y="20"/>
                  </a:cxn>
                  <a:cxn ang="0">
                    <a:pos x="398" y="20"/>
                  </a:cxn>
                  <a:cxn ang="0">
                    <a:pos x="410" y="24"/>
                  </a:cxn>
                  <a:cxn ang="0">
                    <a:pos x="422" y="24"/>
                  </a:cxn>
                  <a:cxn ang="0">
                    <a:pos x="434" y="24"/>
                  </a:cxn>
                  <a:cxn ang="0">
                    <a:pos x="447" y="24"/>
                  </a:cxn>
                  <a:cxn ang="0">
                    <a:pos x="459" y="28"/>
                  </a:cxn>
                  <a:cxn ang="0">
                    <a:pos x="471" y="28"/>
                  </a:cxn>
                  <a:cxn ang="0">
                    <a:pos x="483" y="28"/>
                  </a:cxn>
                  <a:cxn ang="0">
                    <a:pos x="495" y="32"/>
                  </a:cxn>
                  <a:cxn ang="0">
                    <a:pos x="508" y="32"/>
                  </a:cxn>
                </a:cxnLst>
                <a:rect l="0" t="0" r="r" b="b"/>
                <a:pathLst>
                  <a:path w="516" h="32">
                    <a:moveTo>
                      <a:pt x="0" y="16"/>
                    </a:moveTo>
                    <a:lnTo>
                      <a:pt x="4" y="16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6" y="16"/>
                    </a:lnTo>
                    <a:lnTo>
                      <a:pt x="20" y="16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32" y="12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5" y="12"/>
                    </a:lnTo>
                    <a:lnTo>
                      <a:pt x="49" y="12"/>
                    </a:lnTo>
                    <a:lnTo>
                      <a:pt x="53" y="8"/>
                    </a:lnTo>
                    <a:lnTo>
                      <a:pt x="57" y="8"/>
                    </a:lnTo>
                    <a:lnTo>
                      <a:pt x="61" y="8"/>
                    </a:lnTo>
                    <a:lnTo>
                      <a:pt x="65" y="8"/>
                    </a:lnTo>
                    <a:lnTo>
                      <a:pt x="69" y="8"/>
                    </a:lnTo>
                    <a:lnTo>
                      <a:pt x="73" y="8"/>
                    </a:lnTo>
                    <a:lnTo>
                      <a:pt x="77" y="8"/>
                    </a:lnTo>
                    <a:lnTo>
                      <a:pt x="81" y="8"/>
                    </a:lnTo>
                    <a:lnTo>
                      <a:pt x="85" y="4"/>
                    </a:lnTo>
                    <a:lnTo>
                      <a:pt x="89" y="4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101" y="4"/>
                    </a:lnTo>
                    <a:lnTo>
                      <a:pt x="105" y="4"/>
                    </a:lnTo>
                    <a:lnTo>
                      <a:pt x="110" y="4"/>
                    </a:lnTo>
                    <a:lnTo>
                      <a:pt x="114" y="4"/>
                    </a:lnTo>
                    <a:lnTo>
                      <a:pt x="118" y="4"/>
                    </a:lnTo>
                    <a:lnTo>
                      <a:pt x="122" y="4"/>
                    </a:lnTo>
                    <a:lnTo>
                      <a:pt x="126" y="4"/>
                    </a:lnTo>
                    <a:lnTo>
                      <a:pt x="130" y="4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2" y="4"/>
                    </a:lnTo>
                    <a:lnTo>
                      <a:pt x="146" y="4"/>
                    </a:lnTo>
                    <a:lnTo>
                      <a:pt x="150" y="4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6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79" y="0"/>
                    </a:lnTo>
                    <a:lnTo>
                      <a:pt x="183" y="0"/>
                    </a:lnTo>
                    <a:lnTo>
                      <a:pt x="187" y="0"/>
                    </a:lnTo>
                    <a:lnTo>
                      <a:pt x="191" y="0"/>
                    </a:lnTo>
                    <a:lnTo>
                      <a:pt x="195" y="0"/>
                    </a:lnTo>
                    <a:lnTo>
                      <a:pt x="199" y="4"/>
                    </a:lnTo>
                    <a:lnTo>
                      <a:pt x="203" y="4"/>
                    </a:lnTo>
                    <a:lnTo>
                      <a:pt x="207" y="4"/>
                    </a:lnTo>
                    <a:lnTo>
                      <a:pt x="211" y="4"/>
                    </a:lnTo>
                    <a:lnTo>
                      <a:pt x="215" y="4"/>
                    </a:lnTo>
                    <a:lnTo>
                      <a:pt x="219" y="4"/>
                    </a:lnTo>
                    <a:lnTo>
                      <a:pt x="223" y="4"/>
                    </a:lnTo>
                    <a:lnTo>
                      <a:pt x="227" y="4"/>
                    </a:lnTo>
                    <a:lnTo>
                      <a:pt x="231" y="4"/>
                    </a:lnTo>
                    <a:lnTo>
                      <a:pt x="235" y="4"/>
                    </a:lnTo>
                    <a:lnTo>
                      <a:pt x="239" y="4"/>
                    </a:lnTo>
                    <a:lnTo>
                      <a:pt x="244" y="4"/>
                    </a:lnTo>
                    <a:lnTo>
                      <a:pt x="248" y="4"/>
                    </a:lnTo>
                    <a:lnTo>
                      <a:pt x="252" y="4"/>
                    </a:lnTo>
                    <a:lnTo>
                      <a:pt x="256" y="4"/>
                    </a:lnTo>
                    <a:lnTo>
                      <a:pt x="260" y="4"/>
                    </a:lnTo>
                    <a:lnTo>
                      <a:pt x="264" y="4"/>
                    </a:lnTo>
                    <a:lnTo>
                      <a:pt x="268" y="8"/>
                    </a:lnTo>
                    <a:lnTo>
                      <a:pt x="272" y="8"/>
                    </a:lnTo>
                    <a:lnTo>
                      <a:pt x="276" y="8"/>
                    </a:lnTo>
                    <a:lnTo>
                      <a:pt x="280" y="8"/>
                    </a:lnTo>
                    <a:lnTo>
                      <a:pt x="284" y="8"/>
                    </a:lnTo>
                    <a:lnTo>
                      <a:pt x="288" y="8"/>
                    </a:lnTo>
                    <a:lnTo>
                      <a:pt x="292" y="8"/>
                    </a:lnTo>
                    <a:lnTo>
                      <a:pt x="296" y="8"/>
                    </a:lnTo>
                    <a:lnTo>
                      <a:pt x="300" y="8"/>
                    </a:lnTo>
                    <a:lnTo>
                      <a:pt x="304" y="8"/>
                    </a:lnTo>
                    <a:lnTo>
                      <a:pt x="309" y="12"/>
                    </a:lnTo>
                    <a:lnTo>
                      <a:pt x="313" y="12"/>
                    </a:lnTo>
                    <a:lnTo>
                      <a:pt x="317" y="12"/>
                    </a:lnTo>
                    <a:lnTo>
                      <a:pt x="321" y="12"/>
                    </a:lnTo>
                    <a:lnTo>
                      <a:pt x="325" y="12"/>
                    </a:lnTo>
                    <a:lnTo>
                      <a:pt x="329" y="12"/>
                    </a:lnTo>
                    <a:lnTo>
                      <a:pt x="333" y="12"/>
                    </a:lnTo>
                    <a:lnTo>
                      <a:pt x="337" y="12"/>
                    </a:lnTo>
                    <a:lnTo>
                      <a:pt x="341" y="12"/>
                    </a:lnTo>
                    <a:lnTo>
                      <a:pt x="345" y="16"/>
                    </a:lnTo>
                    <a:lnTo>
                      <a:pt x="349" y="16"/>
                    </a:lnTo>
                    <a:lnTo>
                      <a:pt x="353" y="16"/>
                    </a:lnTo>
                    <a:lnTo>
                      <a:pt x="357" y="16"/>
                    </a:lnTo>
                    <a:lnTo>
                      <a:pt x="361" y="16"/>
                    </a:lnTo>
                    <a:lnTo>
                      <a:pt x="365" y="16"/>
                    </a:lnTo>
                    <a:lnTo>
                      <a:pt x="369" y="16"/>
                    </a:lnTo>
                    <a:lnTo>
                      <a:pt x="373" y="16"/>
                    </a:lnTo>
                    <a:lnTo>
                      <a:pt x="378" y="20"/>
                    </a:lnTo>
                    <a:lnTo>
                      <a:pt x="382" y="20"/>
                    </a:lnTo>
                    <a:lnTo>
                      <a:pt x="386" y="20"/>
                    </a:lnTo>
                    <a:lnTo>
                      <a:pt x="390" y="20"/>
                    </a:lnTo>
                    <a:lnTo>
                      <a:pt x="394" y="20"/>
                    </a:lnTo>
                    <a:lnTo>
                      <a:pt x="398" y="20"/>
                    </a:lnTo>
                    <a:lnTo>
                      <a:pt x="402" y="20"/>
                    </a:lnTo>
                    <a:lnTo>
                      <a:pt x="406" y="20"/>
                    </a:lnTo>
                    <a:lnTo>
                      <a:pt x="410" y="24"/>
                    </a:lnTo>
                    <a:lnTo>
                      <a:pt x="414" y="24"/>
                    </a:lnTo>
                    <a:lnTo>
                      <a:pt x="418" y="24"/>
                    </a:lnTo>
                    <a:lnTo>
                      <a:pt x="422" y="24"/>
                    </a:lnTo>
                    <a:lnTo>
                      <a:pt x="426" y="24"/>
                    </a:lnTo>
                    <a:lnTo>
                      <a:pt x="430" y="24"/>
                    </a:lnTo>
                    <a:lnTo>
                      <a:pt x="434" y="24"/>
                    </a:lnTo>
                    <a:lnTo>
                      <a:pt x="438" y="24"/>
                    </a:lnTo>
                    <a:lnTo>
                      <a:pt x="443" y="24"/>
                    </a:lnTo>
                    <a:lnTo>
                      <a:pt x="447" y="24"/>
                    </a:lnTo>
                    <a:lnTo>
                      <a:pt x="451" y="28"/>
                    </a:lnTo>
                    <a:lnTo>
                      <a:pt x="455" y="28"/>
                    </a:lnTo>
                    <a:lnTo>
                      <a:pt x="459" y="28"/>
                    </a:lnTo>
                    <a:lnTo>
                      <a:pt x="463" y="28"/>
                    </a:lnTo>
                    <a:lnTo>
                      <a:pt x="467" y="28"/>
                    </a:lnTo>
                    <a:lnTo>
                      <a:pt x="471" y="28"/>
                    </a:lnTo>
                    <a:lnTo>
                      <a:pt x="475" y="28"/>
                    </a:lnTo>
                    <a:lnTo>
                      <a:pt x="479" y="28"/>
                    </a:lnTo>
                    <a:lnTo>
                      <a:pt x="483" y="28"/>
                    </a:lnTo>
                    <a:lnTo>
                      <a:pt x="487" y="28"/>
                    </a:lnTo>
                    <a:lnTo>
                      <a:pt x="491" y="28"/>
                    </a:lnTo>
                    <a:lnTo>
                      <a:pt x="495" y="32"/>
                    </a:lnTo>
                    <a:lnTo>
                      <a:pt x="499" y="32"/>
                    </a:lnTo>
                    <a:lnTo>
                      <a:pt x="503" y="32"/>
                    </a:lnTo>
                    <a:lnTo>
                      <a:pt x="508" y="32"/>
                    </a:lnTo>
                    <a:lnTo>
                      <a:pt x="512" y="32"/>
                    </a:lnTo>
                    <a:lnTo>
                      <a:pt x="516" y="3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9" name="Freeform 110"/>
              <p:cNvSpPr>
                <a:spLocks/>
              </p:cNvSpPr>
              <p:nvPr/>
            </p:nvSpPr>
            <p:spPr bwMode="auto">
              <a:xfrm>
                <a:off x="3264" y="3994"/>
                <a:ext cx="604" cy="7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20" y="8"/>
                  </a:cxn>
                  <a:cxn ang="0">
                    <a:pos x="32" y="8"/>
                  </a:cxn>
                  <a:cxn ang="0">
                    <a:pos x="44" y="8"/>
                  </a:cxn>
                  <a:cxn ang="0">
                    <a:pos x="56" y="8"/>
                  </a:cxn>
                  <a:cxn ang="0">
                    <a:pos x="69" y="8"/>
                  </a:cxn>
                  <a:cxn ang="0">
                    <a:pos x="81" y="8"/>
                  </a:cxn>
                  <a:cxn ang="0">
                    <a:pos x="93" y="8"/>
                  </a:cxn>
                  <a:cxn ang="0">
                    <a:pos x="105" y="8"/>
                  </a:cxn>
                  <a:cxn ang="0">
                    <a:pos x="117" y="8"/>
                  </a:cxn>
                  <a:cxn ang="0">
                    <a:pos x="130" y="8"/>
                  </a:cxn>
                  <a:cxn ang="0">
                    <a:pos x="142" y="8"/>
                  </a:cxn>
                  <a:cxn ang="0">
                    <a:pos x="154" y="8"/>
                  </a:cxn>
                  <a:cxn ang="0">
                    <a:pos x="166" y="8"/>
                  </a:cxn>
                  <a:cxn ang="0">
                    <a:pos x="178" y="8"/>
                  </a:cxn>
                  <a:cxn ang="0">
                    <a:pos x="191" y="8"/>
                  </a:cxn>
                  <a:cxn ang="0">
                    <a:pos x="203" y="8"/>
                  </a:cxn>
                  <a:cxn ang="0">
                    <a:pos x="215" y="8"/>
                  </a:cxn>
                  <a:cxn ang="0">
                    <a:pos x="227" y="4"/>
                  </a:cxn>
                  <a:cxn ang="0">
                    <a:pos x="239" y="4"/>
                  </a:cxn>
                  <a:cxn ang="0">
                    <a:pos x="251" y="4"/>
                  </a:cxn>
                  <a:cxn ang="0">
                    <a:pos x="264" y="4"/>
                  </a:cxn>
                  <a:cxn ang="0">
                    <a:pos x="276" y="4"/>
                  </a:cxn>
                  <a:cxn ang="0">
                    <a:pos x="288" y="4"/>
                  </a:cxn>
                  <a:cxn ang="0">
                    <a:pos x="300" y="4"/>
                  </a:cxn>
                  <a:cxn ang="0">
                    <a:pos x="312" y="0"/>
                  </a:cxn>
                  <a:cxn ang="0">
                    <a:pos x="325" y="0"/>
                  </a:cxn>
                  <a:cxn ang="0">
                    <a:pos x="337" y="0"/>
                  </a:cxn>
                  <a:cxn ang="0">
                    <a:pos x="349" y="0"/>
                  </a:cxn>
                  <a:cxn ang="0">
                    <a:pos x="361" y="0"/>
                  </a:cxn>
                  <a:cxn ang="0">
                    <a:pos x="373" y="0"/>
                  </a:cxn>
                  <a:cxn ang="0">
                    <a:pos x="385" y="0"/>
                  </a:cxn>
                  <a:cxn ang="0">
                    <a:pos x="398" y="0"/>
                  </a:cxn>
                  <a:cxn ang="0">
                    <a:pos x="410" y="0"/>
                  </a:cxn>
                  <a:cxn ang="0">
                    <a:pos x="422" y="0"/>
                  </a:cxn>
                  <a:cxn ang="0">
                    <a:pos x="434" y="0"/>
                  </a:cxn>
                  <a:cxn ang="0">
                    <a:pos x="446" y="0"/>
                  </a:cxn>
                  <a:cxn ang="0">
                    <a:pos x="459" y="0"/>
                  </a:cxn>
                  <a:cxn ang="0">
                    <a:pos x="471" y="0"/>
                  </a:cxn>
                  <a:cxn ang="0">
                    <a:pos x="483" y="0"/>
                  </a:cxn>
                  <a:cxn ang="0">
                    <a:pos x="495" y="0"/>
                  </a:cxn>
                  <a:cxn ang="0">
                    <a:pos x="507" y="0"/>
                  </a:cxn>
                </a:cxnLst>
                <a:rect l="0" t="0" r="r" b="b"/>
                <a:pathLst>
                  <a:path w="515" h="8">
                    <a:moveTo>
                      <a:pt x="0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61" y="8"/>
                    </a:lnTo>
                    <a:lnTo>
                      <a:pt x="65" y="8"/>
                    </a:lnTo>
                    <a:lnTo>
                      <a:pt x="69" y="8"/>
                    </a:lnTo>
                    <a:lnTo>
                      <a:pt x="73" y="8"/>
                    </a:lnTo>
                    <a:lnTo>
                      <a:pt x="77" y="8"/>
                    </a:lnTo>
                    <a:lnTo>
                      <a:pt x="81" y="8"/>
                    </a:lnTo>
                    <a:lnTo>
                      <a:pt x="85" y="8"/>
                    </a:lnTo>
                    <a:lnTo>
                      <a:pt x="89" y="8"/>
                    </a:lnTo>
                    <a:lnTo>
                      <a:pt x="93" y="8"/>
                    </a:lnTo>
                    <a:lnTo>
                      <a:pt x="97" y="8"/>
                    </a:lnTo>
                    <a:lnTo>
                      <a:pt x="101" y="8"/>
                    </a:lnTo>
                    <a:lnTo>
                      <a:pt x="105" y="8"/>
                    </a:lnTo>
                    <a:lnTo>
                      <a:pt x="109" y="8"/>
                    </a:lnTo>
                    <a:lnTo>
                      <a:pt x="113" y="8"/>
                    </a:lnTo>
                    <a:lnTo>
                      <a:pt x="117" y="8"/>
                    </a:lnTo>
                    <a:lnTo>
                      <a:pt x="121" y="8"/>
                    </a:lnTo>
                    <a:lnTo>
                      <a:pt x="126" y="8"/>
                    </a:lnTo>
                    <a:lnTo>
                      <a:pt x="130" y="8"/>
                    </a:lnTo>
                    <a:lnTo>
                      <a:pt x="134" y="8"/>
                    </a:lnTo>
                    <a:lnTo>
                      <a:pt x="138" y="8"/>
                    </a:lnTo>
                    <a:lnTo>
                      <a:pt x="142" y="8"/>
                    </a:lnTo>
                    <a:lnTo>
                      <a:pt x="146" y="8"/>
                    </a:lnTo>
                    <a:lnTo>
                      <a:pt x="150" y="8"/>
                    </a:lnTo>
                    <a:lnTo>
                      <a:pt x="154" y="8"/>
                    </a:lnTo>
                    <a:lnTo>
                      <a:pt x="158" y="8"/>
                    </a:lnTo>
                    <a:lnTo>
                      <a:pt x="162" y="8"/>
                    </a:lnTo>
                    <a:lnTo>
                      <a:pt x="166" y="8"/>
                    </a:lnTo>
                    <a:lnTo>
                      <a:pt x="170" y="8"/>
                    </a:lnTo>
                    <a:lnTo>
                      <a:pt x="174" y="8"/>
                    </a:lnTo>
                    <a:lnTo>
                      <a:pt x="178" y="8"/>
                    </a:lnTo>
                    <a:lnTo>
                      <a:pt x="182" y="8"/>
                    </a:lnTo>
                    <a:lnTo>
                      <a:pt x="186" y="8"/>
                    </a:lnTo>
                    <a:lnTo>
                      <a:pt x="191" y="8"/>
                    </a:lnTo>
                    <a:lnTo>
                      <a:pt x="195" y="8"/>
                    </a:lnTo>
                    <a:lnTo>
                      <a:pt x="199" y="8"/>
                    </a:lnTo>
                    <a:lnTo>
                      <a:pt x="203" y="8"/>
                    </a:lnTo>
                    <a:lnTo>
                      <a:pt x="207" y="8"/>
                    </a:lnTo>
                    <a:lnTo>
                      <a:pt x="211" y="8"/>
                    </a:lnTo>
                    <a:lnTo>
                      <a:pt x="215" y="8"/>
                    </a:lnTo>
                    <a:lnTo>
                      <a:pt x="219" y="8"/>
                    </a:lnTo>
                    <a:lnTo>
                      <a:pt x="223" y="8"/>
                    </a:lnTo>
                    <a:lnTo>
                      <a:pt x="227" y="4"/>
                    </a:lnTo>
                    <a:lnTo>
                      <a:pt x="231" y="4"/>
                    </a:lnTo>
                    <a:lnTo>
                      <a:pt x="235" y="4"/>
                    </a:lnTo>
                    <a:lnTo>
                      <a:pt x="239" y="4"/>
                    </a:lnTo>
                    <a:lnTo>
                      <a:pt x="243" y="4"/>
                    </a:lnTo>
                    <a:lnTo>
                      <a:pt x="247" y="4"/>
                    </a:lnTo>
                    <a:lnTo>
                      <a:pt x="251" y="4"/>
                    </a:lnTo>
                    <a:lnTo>
                      <a:pt x="255" y="4"/>
                    </a:lnTo>
                    <a:lnTo>
                      <a:pt x="260" y="4"/>
                    </a:lnTo>
                    <a:lnTo>
                      <a:pt x="264" y="4"/>
                    </a:lnTo>
                    <a:lnTo>
                      <a:pt x="268" y="4"/>
                    </a:lnTo>
                    <a:lnTo>
                      <a:pt x="272" y="4"/>
                    </a:lnTo>
                    <a:lnTo>
                      <a:pt x="276" y="4"/>
                    </a:lnTo>
                    <a:lnTo>
                      <a:pt x="280" y="4"/>
                    </a:lnTo>
                    <a:lnTo>
                      <a:pt x="284" y="4"/>
                    </a:lnTo>
                    <a:lnTo>
                      <a:pt x="288" y="4"/>
                    </a:lnTo>
                    <a:lnTo>
                      <a:pt x="292" y="4"/>
                    </a:lnTo>
                    <a:lnTo>
                      <a:pt x="296" y="4"/>
                    </a:lnTo>
                    <a:lnTo>
                      <a:pt x="300" y="4"/>
                    </a:lnTo>
                    <a:lnTo>
                      <a:pt x="304" y="4"/>
                    </a:lnTo>
                    <a:lnTo>
                      <a:pt x="308" y="0"/>
                    </a:lnTo>
                    <a:lnTo>
                      <a:pt x="312" y="0"/>
                    </a:lnTo>
                    <a:lnTo>
                      <a:pt x="316" y="0"/>
                    </a:lnTo>
                    <a:lnTo>
                      <a:pt x="320" y="0"/>
                    </a:lnTo>
                    <a:lnTo>
                      <a:pt x="325" y="0"/>
                    </a:lnTo>
                    <a:lnTo>
                      <a:pt x="329" y="0"/>
                    </a:lnTo>
                    <a:lnTo>
                      <a:pt x="333" y="0"/>
                    </a:lnTo>
                    <a:lnTo>
                      <a:pt x="337" y="0"/>
                    </a:lnTo>
                    <a:lnTo>
                      <a:pt x="341" y="0"/>
                    </a:lnTo>
                    <a:lnTo>
                      <a:pt x="345" y="0"/>
                    </a:lnTo>
                    <a:lnTo>
                      <a:pt x="349" y="0"/>
                    </a:lnTo>
                    <a:lnTo>
                      <a:pt x="353" y="0"/>
                    </a:lnTo>
                    <a:lnTo>
                      <a:pt x="357" y="0"/>
                    </a:lnTo>
                    <a:lnTo>
                      <a:pt x="361" y="0"/>
                    </a:lnTo>
                    <a:lnTo>
                      <a:pt x="365" y="0"/>
                    </a:lnTo>
                    <a:lnTo>
                      <a:pt x="369" y="0"/>
                    </a:lnTo>
                    <a:lnTo>
                      <a:pt x="373" y="0"/>
                    </a:lnTo>
                    <a:lnTo>
                      <a:pt x="377" y="0"/>
                    </a:lnTo>
                    <a:lnTo>
                      <a:pt x="381" y="0"/>
                    </a:lnTo>
                    <a:lnTo>
                      <a:pt x="385" y="0"/>
                    </a:lnTo>
                    <a:lnTo>
                      <a:pt x="390" y="0"/>
                    </a:lnTo>
                    <a:lnTo>
                      <a:pt x="394" y="0"/>
                    </a:lnTo>
                    <a:lnTo>
                      <a:pt x="398" y="0"/>
                    </a:lnTo>
                    <a:lnTo>
                      <a:pt x="402" y="0"/>
                    </a:lnTo>
                    <a:lnTo>
                      <a:pt x="406" y="0"/>
                    </a:lnTo>
                    <a:lnTo>
                      <a:pt x="410" y="0"/>
                    </a:lnTo>
                    <a:lnTo>
                      <a:pt x="414" y="0"/>
                    </a:lnTo>
                    <a:lnTo>
                      <a:pt x="418" y="0"/>
                    </a:lnTo>
                    <a:lnTo>
                      <a:pt x="422" y="0"/>
                    </a:lnTo>
                    <a:lnTo>
                      <a:pt x="426" y="0"/>
                    </a:lnTo>
                    <a:lnTo>
                      <a:pt x="430" y="0"/>
                    </a:lnTo>
                    <a:lnTo>
                      <a:pt x="434" y="0"/>
                    </a:lnTo>
                    <a:lnTo>
                      <a:pt x="438" y="0"/>
                    </a:lnTo>
                    <a:lnTo>
                      <a:pt x="442" y="0"/>
                    </a:lnTo>
                    <a:lnTo>
                      <a:pt x="446" y="0"/>
                    </a:lnTo>
                    <a:lnTo>
                      <a:pt x="450" y="0"/>
                    </a:lnTo>
                    <a:lnTo>
                      <a:pt x="454" y="0"/>
                    </a:lnTo>
                    <a:lnTo>
                      <a:pt x="459" y="0"/>
                    </a:lnTo>
                    <a:lnTo>
                      <a:pt x="463" y="0"/>
                    </a:lnTo>
                    <a:lnTo>
                      <a:pt x="467" y="0"/>
                    </a:lnTo>
                    <a:lnTo>
                      <a:pt x="471" y="0"/>
                    </a:lnTo>
                    <a:lnTo>
                      <a:pt x="475" y="0"/>
                    </a:lnTo>
                    <a:lnTo>
                      <a:pt x="479" y="0"/>
                    </a:lnTo>
                    <a:lnTo>
                      <a:pt x="483" y="0"/>
                    </a:lnTo>
                    <a:lnTo>
                      <a:pt x="487" y="0"/>
                    </a:lnTo>
                    <a:lnTo>
                      <a:pt x="491" y="0"/>
                    </a:lnTo>
                    <a:lnTo>
                      <a:pt x="495" y="0"/>
                    </a:lnTo>
                    <a:lnTo>
                      <a:pt x="499" y="0"/>
                    </a:lnTo>
                    <a:lnTo>
                      <a:pt x="503" y="0"/>
                    </a:lnTo>
                    <a:lnTo>
                      <a:pt x="507" y="0"/>
                    </a:lnTo>
                    <a:lnTo>
                      <a:pt x="511" y="0"/>
                    </a:lnTo>
                    <a:lnTo>
                      <a:pt x="515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0" name="Freeform 111"/>
              <p:cNvSpPr>
                <a:spLocks/>
              </p:cNvSpPr>
              <p:nvPr/>
            </p:nvSpPr>
            <p:spPr bwMode="auto">
              <a:xfrm>
                <a:off x="3868" y="3994"/>
                <a:ext cx="443" cy="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3" y="0"/>
                  </a:cxn>
                  <a:cxn ang="0">
                    <a:pos x="21" y="0"/>
                  </a:cxn>
                  <a:cxn ang="0">
                    <a:pos x="29" y="0"/>
                  </a:cxn>
                  <a:cxn ang="0">
                    <a:pos x="37" y="0"/>
                  </a:cxn>
                  <a:cxn ang="0">
                    <a:pos x="45" y="0"/>
                  </a:cxn>
                  <a:cxn ang="0">
                    <a:pos x="53" y="0"/>
                  </a:cxn>
                  <a:cxn ang="0">
                    <a:pos x="61" y="0"/>
                  </a:cxn>
                  <a:cxn ang="0">
                    <a:pos x="69" y="4"/>
                  </a:cxn>
                  <a:cxn ang="0">
                    <a:pos x="78" y="4"/>
                  </a:cxn>
                  <a:cxn ang="0">
                    <a:pos x="86" y="4"/>
                  </a:cxn>
                  <a:cxn ang="0">
                    <a:pos x="94" y="4"/>
                  </a:cxn>
                  <a:cxn ang="0">
                    <a:pos x="102" y="4"/>
                  </a:cxn>
                  <a:cxn ang="0">
                    <a:pos x="110" y="4"/>
                  </a:cxn>
                  <a:cxn ang="0">
                    <a:pos x="118" y="4"/>
                  </a:cxn>
                  <a:cxn ang="0">
                    <a:pos x="126" y="4"/>
                  </a:cxn>
                  <a:cxn ang="0">
                    <a:pos x="134" y="4"/>
                  </a:cxn>
                  <a:cxn ang="0">
                    <a:pos x="143" y="4"/>
                  </a:cxn>
                  <a:cxn ang="0">
                    <a:pos x="151" y="4"/>
                  </a:cxn>
                  <a:cxn ang="0">
                    <a:pos x="159" y="4"/>
                  </a:cxn>
                  <a:cxn ang="0">
                    <a:pos x="167" y="8"/>
                  </a:cxn>
                  <a:cxn ang="0">
                    <a:pos x="175" y="8"/>
                  </a:cxn>
                  <a:cxn ang="0">
                    <a:pos x="183" y="8"/>
                  </a:cxn>
                  <a:cxn ang="0">
                    <a:pos x="191" y="8"/>
                  </a:cxn>
                  <a:cxn ang="0">
                    <a:pos x="199" y="8"/>
                  </a:cxn>
                  <a:cxn ang="0">
                    <a:pos x="208" y="8"/>
                  </a:cxn>
                  <a:cxn ang="0">
                    <a:pos x="216" y="8"/>
                  </a:cxn>
                  <a:cxn ang="0">
                    <a:pos x="224" y="8"/>
                  </a:cxn>
                  <a:cxn ang="0">
                    <a:pos x="232" y="8"/>
                  </a:cxn>
                  <a:cxn ang="0">
                    <a:pos x="240" y="8"/>
                  </a:cxn>
                  <a:cxn ang="0">
                    <a:pos x="248" y="8"/>
                  </a:cxn>
                  <a:cxn ang="0">
                    <a:pos x="256" y="8"/>
                  </a:cxn>
                  <a:cxn ang="0">
                    <a:pos x="264" y="8"/>
                  </a:cxn>
                  <a:cxn ang="0">
                    <a:pos x="273" y="8"/>
                  </a:cxn>
                  <a:cxn ang="0">
                    <a:pos x="281" y="8"/>
                  </a:cxn>
                  <a:cxn ang="0">
                    <a:pos x="289" y="8"/>
                  </a:cxn>
                  <a:cxn ang="0">
                    <a:pos x="297" y="8"/>
                  </a:cxn>
                  <a:cxn ang="0">
                    <a:pos x="305" y="8"/>
                  </a:cxn>
                  <a:cxn ang="0">
                    <a:pos x="313" y="8"/>
                  </a:cxn>
                  <a:cxn ang="0">
                    <a:pos x="321" y="8"/>
                  </a:cxn>
                  <a:cxn ang="0">
                    <a:pos x="329" y="8"/>
                  </a:cxn>
                  <a:cxn ang="0">
                    <a:pos x="337" y="8"/>
                  </a:cxn>
                  <a:cxn ang="0">
                    <a:pos x="346" y="8"/>
                  </a:cxn>
                  <a:cxn ang="0">
                    <a:pos x="354" y="8"/>
                  </a:cxn>
                  <a:cxn ang="0">
                    <a:pos x="362" y="8"/>
                  </a:cxn>
                  <a:cxn ang="0">
                    <a:pos x="370" y="8"/>
                  </a:cxn>
                  <a:cxn ang="0">
                    <a:pos x="378" y="8"/>
                  </a:cxn>
                </a:cxnLst>
                <a:rect l="0" t="0" r="r" b="b"/>
                <a:pathLst>
                  <a:path w="378" h="8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5" y="4"/>
                    </a:lnTo>
                    <a:lnTo>
                      <a:pt x="69" y="4"/>
                    </a:lnTo>
                    <a:lnTo>
                      <a:pt x="74" y="4"/>
                    </a:lnTo>
                    <a:lnTo>
                      <a:pt x="78" y="4"/>
                    </a:lnTo>
                    <a:lnTo>
                      <a:pt x="82" y="4"/>
                    </a:lnTo>
                    <a:lnTo>
                      <a:pt x="86" y="4"/>
                    </a:lnTo>
                    <a:lnTo>
                      <a:pt x="90" y="4"/>
                    </a:lnTo>
                    <a:lnTo>
                      <a:pt x="94" y="4"/>
                    </a:lnTo>
                    <a:lnTo>
                      <a:pt x="98" y="4"/>
                    </a:lnTo>
                    <a:lnTo>
                      <a:pt x="102" y="4"/>
                    </a:lnTo>
                    <a:lnTo>
                      <a:pt x="106" y="4"/>
                    </a:lnTo>
                    <a:lnTo>
                      <a:pt x="110" y="4"/>
                    </a:lnTo>
                    <a:lnTo>
                      <a:pt x="114" y="4"/>
                    </a:lnTo>
                    <a:lnTo>
                      <a:pt x="118" y="4"/>
                    </a:lnTo>
                    <a:lnTo>
                      <a:pt x="122" y="4"/>
                    </a:lnTo>
                    <a:lnTo>
                      <a:pt x="126" y="4"/>
                    </a:lnTo>
                    <a:lnTo>
                      <a:pt x="130" y="4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3" y="4"/>
                    </a:lnTo>
                    <a:lnTo>
                      <a:pt x="147" y="4"/>
                    </a:lnTo>
                    <a:lnTo>
                      <a:pt x="151" y="4"/>
                    </a:lnTo>
                    <a:lnTo>
                      <a:pt x="155" y="4"/>
                    </a:lnTo>
                    <a:lnTo>
                      <a:pt x="159" y="4"/>
                    </a:lnTo>
                    <a:lnTo>
                      <a:pt x="163" y="8"/>
                    </a:lnTo>
                    <a:lnTo>
                      <a:pt x="167" y="8"/>
                    </a:lnTo>
                    <a:lnTo>
                      <a:pt x="171" y="8"/>
                    </a:lnTo>
                    <a:lnTo>
                      <a:pt x="175" y="8"/>
                    </a:lnTo>
                    <a:lnTo>
                      <a:pt x="179" y="8"/>
                    </a:lnTo>
                    <a:lnTo>
                      <a:pt x="183" y="8"/>
                    </a:lnTo>
                    <a:lnTo>
                      <a:pt x="187" y="8"/>
                    </a:lnTo>
                    <a:lnTo>
                      <a:pt x="191" y="8"/>
                    </a:lnTo>
                    <a:lnTo>
                      <a:pt x="195" y="8"/>
                    </a:lnTo>
                    <a:lnTo>
                      <a:pt x="199" y="8"/>
                    </a:lnTo>
                    <a:lnTo>
                      <a:pt x="203" y="8"/>
                    </a:lnTo>
                    <a:lnTo>
                      <a:pt x="208" y="8"/>
                    </a:lnTo>
                    <a:lnTo>
                      <a:pt x="212" y="8"/>
                    </a:lnTo>
                    <a:lnTo>
                      <a:pt x="216" y="8"/>
                    </a:lnTo>
                    <a:lnTo>
                      <a:pt x="220" y="8"/>
                    </a:lnTo>
                    <a:lnTo>
                      <a:pt x="224" y="8"/>
                    </a:lnTo>
                    <a:lnTo>
                      <a:pt x="228" y="8"/>
                    </a:lnTo>
                    <a:lnTo>
                      <a:pt x="232" y="8"/>
                    </a:lnTo>
                    <a:lnTo>
                      <a:pt x="236" y="8"/>
                    </a:lnTo>
                    <a:lnTo>
                      <a:pt x="240" y="8"/>
                    </a:lnTo>
                    <a:lnTo>
                      <a:pt x="244" y="8"/>
                    </a:lnTo>
                    <a:lnTo>
                      <a:pt x="248" y="8"/>
                    </a:lnTo>
                    <a:lnTo>
                      <a:pt x="252" y="8"/>
                    </a:lnTo>
                    <a:lnTo>
                      <a:pt x="256" y="8"/>
                    </a:lnTo>
                    <a:lnTo>
                      <a:pt x="260" y="8"/>
                    </a:lnTo>
                    <a:lnTo>
                      <a:pt x="264" y="8"/>
                    </a:lnTo>
                    <a:lnTo>
                      <a:pt x="268" y="8"/>
                    </a:lnTo>
                    <a:lnTo>
                      <a:pt x="273" y="8"/>
                    </a:lnTo>
                    <a:lnTo>
                      <a:pt x="277" y="8"/>
                    </a:lnTo>
                    <a:lnTo>
                      <a:pt x="281" y="8"/>
                    </a:lnTo>
                    <a:lnTo>
                      <a:pt x="285" y="8"/>
                    </a:lnTo>
                    <a:lnTo>
                      <a:pt x="289" y="8"/>
                    </a:lnTo>
                    <a:lnTo>
                      <a:pt x="293" y="8"/>
                    </a:lnTo>
                    <a:lnTo>
                      <a:pt x="297" y="8"/>
                    </a:lnTo>
                    <a:lnTo>
                      <a:pt x="301" y="8"/>
                    </a:lnTo>
                    <a:lnTo>
                      <a:pt x="305" y="8"/>
                    </a:lnTo>
                    <a:lnTo>
                      <a:pt x="309" y="8"/>
                    </a:lnTo>
                    <a:lnTo>
                      <a:pt x="313" y="8"/>
                    </a:lnTo>
                    <a:lnTo>
                      <a:pt x="317" y="8"/>
                    </a:lnTo>
                    <a:lnTo>
                      <a:pt x="321" y="8"/>
                    </a:lnTo>
                    <a:lnTo>
                      <a:pt x="325" y="8"/>
                    </a:lnTo>
                    <a:lnTo>
                      <a:pt x="329" y="8"/>
                    </a:lnTo>
                    <a:lnTo>
                      <a:pt x="333" y="8"/>
                    </a:lnTo>
                    <a:lnTo>
                      <a:pt x="337" y="8"/>
                    </a:lnTo>
                    <a:lnTo>
                      <a:pt x="342" y="8"/>
                    </a:lnTo>
                    <a:lnTo>
                      <a:pt x="346" y="8"/>
                    </a:lnTo>
                    <a:lnTo>
                      <a:pt x="350" y="8"/>
                    </a:lnTo>
                    <a:lnTo>
                      <a:pt x="354" y="8"/>
                    </a:lnTo>
                    <a:lnTo>
                      <a:pt x="358" y="8"/>
                    </a:lnTo>
                    <a:lnTo>
                      <a:pt x="362" y="8"/>
                    </a:lnTo>
                    <a:lnTo>
                      <a:pt x="366" y="8"/>
                    </a:lnTo>
                    <a:lnTo>
                      <a:pt x="370" y="8"/>
                    </a:lnTo>
                    <a:lnTo>
                      <a:pt x="374" y="8"/>
                    </a:lnTo>
                    <a:lnTo>
                      <a:pt x="378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1" name="Freeform 112"/>
              <p:cNvSpPr>
                <a:spLocks/>
              </p:cNvSpPr>
              <p:nvPr/>
            </p:nvSpPr>
            <p:spPr bwMode="auto">
              <a:xfrm>
                <a:off x="1592" y="3696"/>
                <a:ext cx="605" cy="305"/>
              </a:xfrm>
              <a:custGeom>
                <a:avLst/>
                <a:gdLst/>
                <a:ahLst/>
                <a:cxnLst>
                  <a:cxn ang="0">
                    <a:pos x="8" y="357"/>
                  </a:cxn>
                  <a:cxn ang="0">
                    <a:pos x="20" y="357"/>
                  </a:cxn>
                  <a:cxn ang="0">
                    <a:pos x="33" y="357"/>
                  </a:cxn>
                  <a:cxn ang="0">
                    <a:pos x="45" y="353"/>
                  </a:cxn>
                  <a:cxn ang="0">
                    <a:pos x="57" y="349"/>
                  </a:cxn>
                  <a:cxn ang="0">
                    <a:pos x="69" y="345"/>
                  </a:cxn>
                  <a:cxn ang="0">
                    <a:pos x="81" y="337"/>
                  </a:cxn>
                  <a:cxn ang="0">
                    <a:pos x="94" y="333"/>
                  </a:cxn>
                  <a:cxn ang="0">
                    <a:pos x="106" y="325"/>
                  </a:cxn>
                  <a:cxn ang="0">
                    <a:pos x="118" y="317"/>
                  </a:cxn>
                  <a:cxn ang="0">
                    <a:pos x="130" y="308"/>
                  </a:cxn>
                  <a:cxn ang="0">
                    <a:pos x="142" y="300"/>
                  </a:cxn>
                  <a:cxn ang="0">
                    <a:pos x="154" y="292"/>
                  </a:cxn>
                  <a:cxn ang="0">
                    <a:pos x="167" y="280"/>
                  </a:cxn>
                  <a:cxn ang="0">
                    <a:pos x="179" y="272"/>
                  </a:cxn>
                  <a:cxn ang="0">
                    <a:pos x="191" y="260"/>
                  </a:cxn>
                  <a:cxn ang="0">
                    <a:pos x="203" y="248"/>
                  </a:cxn>
                  <a:cxn ang="0">
                    <a:pos x="215" y="235"/>
                  </a:cxn>
                  <a:cxn ang="0">
                    <a:pos x="228" y="223"/>
                  </a:cxn>
                  <a:cxn ang="0">
                    <a:pos x="240" y="211"/>
                  </a:cxn>
                  <a:cxn ang="0">
                    <a:pos x="252" y="199"/>
                  </a:cxn>
                  <a:cxn ang="0">
                    <a:pos x="264" y="187"/>
                  </a:cxn>
                  <a:cxn ang="0">
                    <a:pos x="276" y="174"/>
                  </a:cxn>
                  <a:cxn ang="0">
                    <a:pos x="288" y="162"/>
                  </a:cxn>
                  <a:cxn ang="0">
                    <a:pos x="301" y="150"/>
                  </a:cxn>
                  <a:cxn ang="0">
                    <a:pos x="313" y="138"/>
                  </a:cxn>
                  <a:cxn ang="0">
                    <a:pos x="325" y="126"/>
                  </a:cxn>
                  <a:cxn ang="0">
                    <a:pos x="337" y="113"/>
                  </a:cxn>
                  <a:cxn ang="0">
                    <a:pos x="349" y="101"/>
                  </a:cxn>
                  <a:cxn ang="0">
                    <a:pos x="362" y="89"/>
                  </a:cxn>
                  <a:cxn ang="0">
                    <a:pos x="374" y="81"/>
                  </a:cxn>
                  <a:cxn ang="0">
                    <a:pos x="386" y="73"/>
                  </a:cxn>
                  <a:cxn ang="0">
                    <a:pos x="398" y="61"/>
                  </a:cxn>
                  <a:cxn ang="0">
                    <a:pos x="410" y="53"/>
                  </a:cxn>
                  <a:cxn ang="0">
                    <a:pos x="423" y="44"/>
                  </a:cxn>
                  <a:cxn ang="0">
                    <a:pos x="435" y="36"/>
                  </a:cxn>
                  <a:cxn ang="0">
                    <a:pos x="447" y="28"/>
                  </a:cxn>
                  <a:cxn ang="0">
                    <a:pos x="459" y="20"/>
                  </a:cxn>
                  <a:cxn ang="0">
                    <a:pos x="471" y="16"/>
                  </a:cxn>
                  <a:cxn ang="0">
                    <a:pos x="483" y="12"/>
                  </a:cxn>
                  <a:cxn ang="0">
                    <a:pos x="496" y="4"/>
                  </a:cxn>
                  <a:cxn ang="0">
                    <a:pos x="508" y="4"/>
                  </a:cxn>
                </a:cxnLst>
                <a:rect l="0" t="0" r="r" b="b"/>
                <a:pathLst>
                  <a:path w="516" h="357">
                    <a:moveTo>
                      <a:pt x="0" y="357"/>
                    </a:moveTo>
                    <a:lnTo>
                      <a:pt x="4" y="357"/>
                    </a:lnTo>
                    <a:lnTo>
                      <a:pt x="8" y="357"/>
                    </a:lnTo>
                    <a:lnTo>
                      <a:pt x="12" y="357"/>
                    </a:lnTo>
                    <a:lnTo>
                      <a:pt x="16" y="357"/>
                    </a:lnTo>
                    <a:lnTo>
                      <a:pt x="20" y="357"/>
                    </a:lnTo>
                    <a:lnTo>
                      <a:pt x="25" y="357"/>
                    </a:lnTo>
                    <a:lnTo>
                      <a:pt x="29" y="357"/>
                    </a:lnTo>
                    <a:lnTo>
                      <a:pt x="33" y="357"/>
                    </a:lnTo>
                    <a:lnTo>
                      <a:pt x="37" y="353"/>
                    </a:lnTo>
                    <a:lnTo>
                      <a:pt x="41" y="353"/>
                    </a:lnTo>
                    <a:lnTo>
                      <a:pt x="45" y="353"/>
                    </a:lnTo>
                    <a:lnTo>
                      <a:pt x="49" y="353"/>
                    </a:lnTo>
                    <a:lnTo>
                      <a:pt x="53" y="349"/>
                    </a:lnTo>
                    <a:lnTo>
                      <a:pt x="57" y="349"/>
                    </a:lnTo>
                    <a:lnTo>
                      <a:pt x="61" y="349"/>
                    </a:lnTo>
                    <a:lnTo>
                      <a:pt x="65" y="345"/>
                    </a:lnTo>
                    <a:lnTo>
                      <a:pt x="69" y="345"/>
                    </a:lnTo>
                    <a:lnTo>
                      <a:pt x="73" y="341"/>
                    </a:lnTo>
                    <a:lnTo>
                      <a:pt x="77" y="341"/>
                    </a:lnTo>
                    <a:lnTo>
                      <a:pt x="81" y="337"/>
                    </a:lnTo>
                    <a:lnTo>
                      <a:pt x="85" y="337"/>
                    </a:lnTo>
                    <a:lnTo>
                      <a:pt x="89" y="333"/>
                    </a:lnTo>
                    <a:lnTo>
                      <a:pt x="94" y="333"/>
                    </a:lnTo>
                    <a:lnTo>
                      <a:pt x="98" y="329"/>
                    </a:lnTo>
                    <a:lnTo>
                      <a:pt x="102" y="329"/>
                    </a:lnTo>
                    <a:lnTo>
                      <a:pt x="106" y="325"/>
                    </a:lnTo>
                    <a:lnTo>
                      <a:pt x="110" y="325"/>
                    </a:lnTo>
                    <a:lnTo>
                      <a:pt x="114" y="321"/>
                    </a:lnTo>
                    <a:lnTo>
                      <a:pt x="118" y="317"/>
                    </a:lnTo>
                    <a:lnTo>
                      <a:pt x="122" y="317"/>
                    </a:lnTo>
                    <a:lnTo>
                      <a:pt x="126" y="312"/>
                    </a:lnTo>
                    <a:lnTo>
                      <a:pt x="130" y="308"/>
                    </a:lnTo>
                    <a:lnTo>
                      <a:pt x="134" y="304"/>
                    </a:lnTo>
                    <a:lnTo>
                      <a:pt x="138" y="304"/>
                    </a:lnTo>
                    <a:lnTo>
                      <a:pt x="142" y="300"/>
                    </a:lnTo>
                    <a:lnTo>
                      <a:pt x="146" y="296"/>
                    </a:lnTo>
                    <a:lnTo>
                      <a:pt x="150" y="292"/>
                    </a:lnTo>
                    <a:lnTo>
                      <a:pt x="154" y="292"/>
                    </a:lnTo>
                    <a:lnTo>
                      <a:pt x="159" y="288"/>
                    </a:lnTo>
                    <a:lnTo>
                      <a:pt x="163" y="284"/>
                    </a:lnTo>
                    <a:lnTo>
                      <a:pt x="167" y="280"/>
                    </a:lnTo>
                    <a:lnTo>
                      <a:pt x="171" y="276"/>
                    </a:lnTo>
                    <a:lnTo>
                      <a:pt x="175" y="276"/>
                    </a:lnTo>
                    <a:lnTo>
                      <a:pt x="179" y="272"/>
                    </a:lnTo>
                    <a:lnTo>
                      <a:pt x="183" y="268"/>
                    </a:lnTo>
                    <a:lnTo>
                      <a:pt x="187" y="264"/>
                    </a:lnTo>
                    <a:lnTo>
                      <a:pt x="191" y="260"/>
                    </a:lnTo>
                    <a:lnTo>
                      <a:pt x="195" y="256"/>
                    </a:lnTo>
                    <a:lnTo>
                      <a:pt x="199" y="252"/>
                    </a:lnTo>
                    <a:lnTo>
                      <a:pt x="203" y="248"/>
                    </a:lnTo>
                    <a:lnTo>
                      <a:pt x="207" y="243"/>
                    </a:lnTo>
                    <a:lnTo>
                      <a:pt x="211" y="239"/>
                    </a:lnTo>
                    <a:lnTo>
                      <a:pt x="215" y="235"/>
                    </a:lnTo>
                    <a:lnTo>
                      <a:pt x="219" y="231"/>
                    </a:lnTo>
                    <a:lnTo>
                      <a:pt x="224" y="227"/>
                    </a:lnTo>
                    <a:lnTo>
                      <a:pt x="228" y="223"/>
                    </a:lnTo>
                    <a:lnTo>
                      <a:pt x="232" y="219"/>
                    </a:lnTo>
                    <a:lnTo>
                      <a:pt x="236" y="215"/>
                    </a:lnTo>
                    <a:lnTo>
                      <a:pt x="240" y="211"/>
                    </a:lnTo>
                    <a:lnTo>
                      <a:pt x="244" y="207"/>
                    </a:lnTo>
                    <a:lnTo>
                      <a:pt x="248" y="203"/>
                    </a:lnTo>
                    <a:lnTo>
                      <a:pt x="252" y="199"/>
                    </a:lnTo>
                    <a:lnTo>
                      <a:pt x="256" y="195"/>
                    </a:lnTo>
                    <a:lnTo>
                      <a:pt x="260" y="191"/>
                    </a:lnTo>
                    <a:lnTo>
                      <a:pt x="264" y="187"/>
                    </a:lnTo>
                    <a:lnTo>
                      <a:pt x="268" y="183"/>
                    </a:lnTo>
                    <a:lnTo>
                      <a:pt x="272" y="178"/>
                    </a:lnTo>
                    <a:lnTo>
                      <a:pt x="276" y="174"/>
                    </a:lnTo>
                    <a:lnTo>
                      <a:pt x="280" y="170"/>
                    </a:lnTo>
                    <a:lnTo>
                      <a:pt x="284" y="166"/>
                    </a:lnTo>
                    <a:lnTo>
                      <a:pt x="288" y="162"/>
                    </a:lnTo>
                    <a:lnTo>
                      <a:pt x="293" y="158"/>
                    </a:lnTo>
                    <a:lnTo>
                      <a:pt x="297" y="154"/>
                    </a:lnTo>
                    <a:lnTo>
                      <a:pt x="301" y="150"/>
                    </a:lnTo>
                    <a:lnTo>
                      <a:pt x="305" y="146"/>
                    </a:lnTo>
                    <a:lnTo>
                      <a:pt x="309" y="142"/>
                    </a:lnTo>
                    <a:lnTo>
                      <a:pt x="313" y="138"/>
                    </a:lnTo>
                    <a:lnTo>
                      <a:pt x="317" y="134"/>
                    </a:lnTo>
                    <a:lnTo>
                      <a:pt x="321" y="130"/>
                    </a:lnTo>
                    <a:lnTo>
                      <a:pt x="325" y="126"/>
                    </a:lnTo>
                    <a:lnTo>
                      <a:pt x="329" y="122"/>
                    </a:lnTo>
                    <a:lnTo>
                      <a:pt x="333" y="118"/>
                    </a:lnTo>
                    <a:lnTo>
                      <a:pt x="337" y="113"/>
                    </a:lnTo>
                    <a:lnTo>
                      <a:pt x="341" y="109"/>
                    </a:lnTo>
                    <a:lnTo>
                      <a:pt x="345" y="105"/>
                    </a:lnTo>
                    <a:lnTo>
                      <a:pt x="349" y="101"/>
                    </a:lnTo>
                    <a:lnTo>
                      <a:pt x="353" y="101"/>
                    </a:lnTo>
                    <a:lnTo>
                      <a:pt x="358" y="93"/>
                    </a:lnTo>
                    <a:lnTo>
                      <a:pt x="362" y="89"/>
                    </a:lnTo>
                    <a:lnTo>
                      <a:pt x="366" y="85"/>
                    </a:lnTo>
                    <a:lnTo>
                      <a:pt x="370" y="85"/>
                    </a:lnTo>
                    <a:lnTo>
                      <a:pt x="374" y="81"/>
                    </a:lnTo>
                    <a:lnTo>
                      <a:pt x="378" y="77"/>
                    </a:lnTo>
                    <a:lnTo>
                      <a:pt x="382" y="73"/>
                    </a:lnTo>
                    <a:lnTo>
                      <a:pt x="386" y="73"/>
                    </a:lnTo>
                    <a:lnTo>
                      <a:pt x="390" y="69"/>
                    </a:lnTo>
                    <a:lnTo>
                      <a:pt x="394" y="65"/>
                    </a:lnTo>
                    <a:lnTo>
                      <a:pt x="398" y="61"/>
                    </a:lnTo>
                    <a:lnTo>
                      <a:pt x="402" y="57"/>
                    </a:lnTo>
                    <a:lnTo>
                      <a:pt x="406" y="57"/>
                    </a:lnTo>
                    <a:lnTo>
                      <a:pt x="410" y="53"/>
                    </a:lnTo>
                    <a:lnTo>
                      <a:pt x="414" y="49"/>
                    </a:lnTo>
                    <a:lnTo>
                      <a:pt x="418" y="44"/>
                    </a:lnTo>
                    <a:lnTo>
                      <a:pt x="423" y="44"/>
                    </a:lnTo>
                    <a:lnTo>
                      <a:pt x="427" y="40"/>
                    </a:lnTo>
                    <a:lnTo>
                      <a:pt x="431" y="36"/>
                    </a:lnTo>
                    <a:lnTo>
                      <a:pt x="435" y="36"/>
                    </a:lnTo>
                    <a:lnTo>
                      <a:pt x="439" y="32"/>
                    </a:lnTo>
                    <a:lnTo>
                      <a:pt x="443" y="28"/>
                    </a:lnTo>
                    <a:lnTo>
                      <a:pt x="447" y="28"/>
                    </a:lnTo>
                    <a:lnTo>
                      <a:pt x="451" y="24"/>
                    </a:lnTo>
                    <a:lnTo>
                      <a:pt x="455" y="24"/>
                    </a:lnTo>
                    <a:lnTo>
                      <a:pt x="459" y="20"/>
                    </a:lnTo>
                    <a:lnTo>
                      <a:pt x="463" y="20"/>
                    </a:lnTo>
                    <a:lnTo>
                      <a:pt x="467" y="16"/>
                    </a:lnTo>
                    <a:lnTo>
                      <a:pt x="471" y="16"/>
                    </a:lnTo>
                    <a:lnTo>
                      <a:pt x="475" y="12"/>
                    </a:lnTo>
                    <a:lnTo>
                      <a:pt x="479" y="12"/>
                    </a:lnTo>
                    <a:lnTo>
                      <a:pt x="483" y="12"/>
                    </a:lnTo>
                    <a:lnTo>
                      <a:pt x="487" y="8"/>
                    </a:lnTo>
                    <a:lnTo>
                      <a:pt x="492" y="8"/>
                    </a:lnTo>
                    <a:lnTo>
                      <a:pt x="496" y="4"/>
                    </a:lnTo>
                    <a:lnTo>
                      <a:pt x="500" y="4"/>
                    </a:lnTo>
                    <a:lnTo>
                      <a:pt x="504" y="4"/>
                    </a:lnTo>
                    <a:lnTo>
                      <a:pt x="508" y="4"/>
                    </a:lnTo>
                    <a:lnTo>
                      <a:pt x="512" y="0"/>
                    </a:lnTo>
                    <a:lnTo>
                      <a:pt x="516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2" name="Freeform 113"/>
              <p:cNvSpPr>
                <a:spLocks/>
              </p:cNvSpPr>
              <p:nvPr/>
            </p:nvSpPr>
            <p:spPr bwMode="auto">
              <a:xfrm>
                <a:off x="2197" y="3692"/>
                <a:ext cx="605" cy="246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0" y="0"/>
                  </a:cxn>
                  <a:cxn ang="0">
                    <a:pos x="32" y="0"/>
                  </a:cxn>
                  <a:cxn ang="0">
                    <a:pos x="45" y="0"/>
                  </a:cxn>
                  <a:cxn ang="0">
                    <a:pos x="57" y="0"/>
                  </a:cxn>
                  <a:cxn ang="0">
                    <a:pos x="69" y="0"/>
                  </a:cxn>
                  <a:cxn ang="0">
                    <a:pos x="81" y="4"/>
                  </a:cxn>
                  <a:cxn ang="0">
                    <a:pos x="93" y="4"/>
                  </a:cxn>
                  <a:cxn ang="0">
                    <a:pos x="106" y="8"/>
                  </a:cxn>
                  <a:cxn ang="0">
                    <a:pos x="118" y="12"/>
                  </a:cxn>
                  <a:cxn ang="0">
                    <a:pos x="130" y="16"/>
                  </a:cxn>
                  <a:cxn ang="0">
                    <a:pos x="142" y="24"/>
                  </a:cxn>
                  <a:cxn ang="0">
                    <a:pos x="154" y="28"/>
                  </a:cxn>
                  <a:cxn ang="0">
                    <a:pos x="166" y="32"/>
                  </a:cxn>
                  <a:cxn ang="0">
                    <a:pos x="179" y="40"/>
                  </a:cxn>
                  <a:cxn ang="0">
                    <a:pos x="191" y="48"/>
                  </a:cxn>
                  <a:cxn ang="0">
                    <a:pos x="203" y="57"/>
                  </a:cxn>
                  <a:cxn ang="0">
                    <a:pos x="215" y="65"/>
                  </a:cxn>
                  <a:cxn ang="0">
                    <a:pos x="227" y="73"/>
                  </a:cxn>
                  <a:cxn ang="0">
                    <a:pos x="240" y="81"/>
                  </a:cxn>
                  <a:cxn ang="0">
                    <a:pos x="252" y="89"/>
                  </a:cxn>
                  <a:cxn ang="0">
                    <a:pos x="264" y="101"/>
                  </a:cxn>
                  <a:cxn ang="0">
                    <a:pos x="276" y="109"/>
                  </a:cxn>
                  <a:cxn ang="0">
                    <a:pos x="288" y="122"/>
                  </a:cxn>
                  <a:cxn ang="0">
                    <a:pos x="300" y="130"/>
                  </a:cxn>
                  <a:cxn ang="0">
                    <a:pos x="313" y="138"/>
                  </a:cxn>
                  <a:cxn ang="0">
                    <a:pos x="325" y="150"/>
                  </a:cxn>
                  <a:cxn ang="0">
                    <a:pos x="337" y="158"/>
                  </a:cxn>
                  <a:cxn ang="0">
                    <a:pos x="349" y="170"/>
                  </a:cxn>
                  <a:cxn ang="0">
                    <a:pos x="361" y="178"/>
                  </a:cxn>
                  <a:cxn ang="0">
                    <a:pos x="374" y="187"/>
                  </a:cxn>
                  <a:cxn ang="0">
                    <a:pos x="386" y="199"/>
                  </a:cxn>
                  <a:cxn ang="0">
                    <a:pos x="398" y="207"/>
                  </a:cxn>
                  <a:cxn ang="0">
                    <a:pos x="410" y="219"/>
                  </a:cxn>
                  <a:cxn ang="0">
                    <a:pos x="422" y="227"/>
                  </a:cxn>
                  <a:cxn ang="0">
                    <a:pos x="434" y="235"/>
                  </a:cxn>
                  <a:cxn ang="0">
                    <a:pos x="447" y="243"/>
                  </a:cxn>
                  <a:cxn ang="0">
                    <a:pos x="459" y="252"/>
                  </a:cxn>
                  <a:cxn ang="0">
                    <a:pos x="471" y="260"/>
                  </a:cxn>
                  <a:cxn ang="0">
                    <a:pos x="483" y="268"/>
                  </a:cxn>
                  <a:cxn ang="0">
                    <a:pos x="495" y="276"/>
                  </a:cxn>
                  <a:cxn ang="0">
                    <a:pos x="508" y="284"/>
                  </a:cxn>
                </a:cxnLst>
                <a:rect l="0" t="0" r="r" b="b"/>
                <a:pathLst>
                  <a:path w="516" h="288">
                    <a:moveTo>
                      <a:pt x="0" y="4"/>
                    </a:moveTo>
                    <a:lnTo>
                      <a:pt x="4" y="4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4"/>
                    </a:lnTo>
                    <a:lnTo>
                      <a:pt x="85" y="4"/>
                    </a:lnTo>
                    <a:lnTo>
                      <a:pt x="89" y="4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101" y="8"/>
                    </a:lnTo>
                    <a:lnTo>
                      <a:pt x="106" y="8"/>
                    </a:lnTo>
                    <a:lnTo>
                      <a:pt x="110" y="8"/>
                    </a:lnTo>
                    <a:lnTo>
                      <a:pt x="114" y="12"/>
                    </a:lnTo>
                    <a:lnTo>
                      <a:pt x="118" y="12"/>
                    </a:lnTo>
                    <a:lnTo>
                      <a:pt x="122" y="12"/>
                    </a:lnTo>
                    <a:lnTo>
                      <a:pt x="126" y="16"/>
                    </a:lnTo>
                    <a:lnTo>
                      <a:pt x="130" y="16"/>
                    </a:lnTo>
                    <a:lnTo>
                      <a:pt x="134" y="20"/>
                    </a:lnTo>
                    <a:lnTo>
                      <a:pt x="138" y="20"/>
                    </a:lnTo>
                    <a:lnTo>
                      <a:pt x="142" y="24"/>
                    </a:lnTo>
                    <a:lnTo>
                      <a:pt x="146" y="24"/>
                    </a:lnTo>
                    <a:lnTo>
                      <a:pt x="150" y="24"/>
                    </a:lnTo>
                    <a:lnTo>
                      <a:pt x="154" y="28"/>
                    </a:lnTo>
                    <a:lnTo>
                      <a:pt x="158" y="28"/>
                    </a:lnTo>
                    <a:lnTo>
                      <a:pt x="162" y="32"/>
                    </a:lnTo>
                    <a:lnTo>
                      <a:pt x="166" y="32"/>
                    </a:lnTo>
                    <a:lnTo>
                      <a:pt x="170" y="36"/>
                    </a:lnTo>
                    <a:lnTo>
                      <a:pt x="175" y="40"/>
                    </a:lnTo>
                    <a:lnTo>
                      <a:pt x="179" y="40"/>
                    </a:lnTo>
                    <a:lnTo>
                      <a:pt x="183" y="44"/>
                    </a:lnTo>
                    <a:lnTo>
                      <a:pt x="187" y="44"/>
                    </a:lnTo>
                    <a:lnTo>
                      <a:pt x="191" y="48"/>
                    </a:lnTo>
                    <a:lnTo>
                      <a:pt x="195" y="48"/>
                    </a:lnTo>
                    <a:lnTo>
                      <a:pt x="199" y="53"/>
                    </a:lnTo>
                    <a:lnTo>
                      <a:pt x="203" y="57"/>
                    </a:lnTo>
                    <a:lnTo>
                      <a:pt x="207" y="61"/>
                    </a:lnTo>
                    <a:lnTo>
                      <a:pt x="211" y="61"/>
                    </a:lnTo>
                    <a:lnTo>
                      <a:pt x="215" y="65"/>
                    </a:lnTo>
                    <a:lnTo>
                      <a:pt x="219" y="69"/>
                    </a:lnTo>
                    <a:lnTo>
                      <a:pt x="223" y="69"/>
                    </a:lnTo>
                    <a:lnTo>
                      <a:pt x="227" y="73"/>
                    </a:lnTo>
                    <a:lnTo>
                      <a:pt x="231" y="77"/>
                    </a:lnTo>
                    <a:lnTo>
                      <a:pt x="235" y="77"/>
                    </a:lnTo>
                    <a:lnTo>
                      <a:pt x="240" y="81"/>
                    </a:lnTo>
                    <a:lnTo>
                      <a:pt x="244" y="85"/>
                    </a:lnTo>
                    <a:lnTo>
                      <a:pt x="248" y="89"/>
                    </a:lnTo>
                    <a:lnTo>
                      <a:pt x="252" y="89"/>
                    </a:lnTo>
                    <a:lnTo>
                      <a:pt x="256" y="93"/>
                    </a:lnTo>
                    <a:lnTo>
                      <a:pt x="260" y="97"/>
                    </a:lnTo>
                    <a:lnTo>
                      <a:pt x="264" y="101"/>
                    </a:lnTo>
                    <a:lnTo>
                      <a:pt x="268" y="105"/>
                    </a:lnTo>
                    <a:lnTo>
                      <a:pt x="272" y="105"/>
                    </a:lnTo>
                    <a:lnTo>
                      <a:pt x="276" y="109"/>
                    </a:lnTo>
                    <a:lnTo>
                      <a:pt x="280" y="113"/>
                    </a:lnTo>
                    <a:lnTo>
                      <a:pt x="284" y="117"/>
                    </a:lnTo>
                    <a:lnTo>
                      <a:pt x="288" y="122"/>
                    </a:lnTo>
                    <a:lnTo>
                      <a:pt x="292" y="122"/>
                    </a:lnTo>
                    <a:lnTo>
                      <a:pt x="296" y="126"/>
                    </a:lnTo>
                    <a:lnTo>
                      <a:pt x="300" y="130"/>
                    </a:lnTo>
                    <a:lnTo>
                      <a:pt x="305" y="134"/>
                    </a:lnTo>
                    <a:lnTo>
                      <a:pt x="309" y="134"/>
                    </a:lnTo>
                    <a:lnTo>
                      <a:pt x="313" y="138"/>
                    </a:lnTo>
                    <a:lnTo>
                      <a:pt x="317" y="142"/>
                    </a:lnTo>
                    <a:lnTo>
                      <a:pt x="321" y="146"/>
                    </a:lnTo>
                    <a:lnTo>
                      <a:pt x="325" y="150"/>
                    </a:lnTo>
                    <a:lnTo>
                      <a:pt x="329" y="154"/>
                    </a:lnTo>
                    <a:lnTo>
                      <a:pt x="333" y="154"/>
                    </a:lnTo>
                    <a:lnTo>
                      <a:pt x="337" y="158"/>
                    </a:lnTo>
                    <a:lnTo>
                      <a:pt x="341" y="162"/>
                    </a:lnTo>
                    <a:lnTo>
                      <a:pt x="345" y="166"/>
                    </a:lnTo>
                    <a:lnTo>
                      <a:pt x="349" y="170"/>
                    </a:lnTo>
                    <a:lnTo>
                      <a:pt x="353" y="174"/>
                    </a:lnTo>
                    <a:lnTo>
                      <a:pt x="357" y="174"/>
                    </a:lnTo>
                    <a:lnTo>
                      <a:pt x="361" y="178"/>
                    </a:lnTo>
                    <a:lnTo>
                      <a:pt x="365" y="182"/>
                    </a:lnTo>
                    <a:lnTo>
                      <a:pt x="369" y="187"/>
                    </a:lnTo>
                    <a:lnTo>
                      <a:pt x="374" y="187"/>
                    </a:lnTo>
                    <a:lnTo>
                      <a:pt x="378" y="191"/>
                    </a:lnTo>
                    <a:lnTo>
                      <a:pt x="382" y="195"/>
                    </a:lnTo>
                    <a:lnTo>
                      <a:pt x="386" y="199"/>
                    </a:lnTo>
                    <a:lnTo>
                      <a:pt x="390" y="203"/>
                    </a:lnTo>
                    <a:lnTo>
                      <a:pt x="394" y="203"/>
                    </a:lnTo>
                    <a:lnTo>
                      <a:pt x="398" y="207"/>
                    </a:lnTo>
                    <a:lnTo>
                      <a:pt x="402" y="211"/>
                    </a:lnTo>
                    <a:lnTo>
                      <a:pt x="406" y="215"/>
                    </a:lnTo>
                    <a:lnTo>
                      <a:pt x="410" y="219"/>
                    </a:lnTo>
                    <a:lnTo>
                      <a:pt x="414" y="219"/>
                    </a:lnTo>
                    <a:lnTo>
                      <a:pt x="418" y="223"/>
                    </a:lnTo>
                    <a:lnTo>
                      <a:pt x="422" y="227"/>
                    </a:lnTo>
                    <a:lnTo>
                      <a:pt x="426" y="231"/>
                    </a:lnTo>
                    <a:lnTo>
                      <a:pt x="430" y="231"/>
                    </a:lnTo>
                    <a:lnTo>
                      <a:pt x="434" y="235"/>
                    </a:lnTo>
                    <a:lnTo>
                      <a:pt x="439" y="239"/>
                    </a:lnTo>
                    <a:lnTo>
                      <a:pt x="443" y="239"/>
                    </a:lnTo>
                    <a:lnTo>
                      <a:pt x="447" y="243"/>
                    </a:lnTo>
                    <a:lnTo>
                      <a:pt x="451" y="247"/>
                    </a:lnTo>
                    <a:lnTo>
                      <a:pt x="455" y="247"/>
                    </a:lnTo>
                    <a:lnTo>
                      <a:pt x="459" y="252"/>
                    </a:lnTo>
                    <a:lnTo>
                      <a:pt x="463" y="256"/>
                    </a:lnTo>
                    <a:lnTo>
                      <a:pt x="467" y="256"/>
                    </a:lnTo>
                    <a:lnTo>
                      <a:pt x="471" y="260"/>
                    </a:lnTo>
                    <a:lnTo>
                      <a:pt x="475" y="264"/>
                    </a:lnTo>
                    <a:lnTo>
                      <a:pt x="479" y="268"/>
                    </a:lnTo>
                    <a:lnTo>
                      <a:pt x="483" y="268"/>
                    </a:lnTo>
                    <a:lnTo>
                      <a:pt x="487" y="272"/>
                    </a:lnTo>
                    <a:lnTo>
                      <a:pt x="491" y="272"/>
                    </a:lnTo>
                    <a:lnTo>
                      <a:pt x="495" y="276"/>
                    </a:lnTo>
                    <a:lnTo>
                      <a:pt x="499" y="276"/>
                    </a:lnTo>
                    <a:lnTo>
                      <a:pt x="504" y="280"/>
                    </a:lnTo>
                    <a:lnTo>
                      <a:pt x="508" y="284"/>
                    </a:lnTo>
                    <a:lnTo>
                      <a:pt x="512" y="284"/>
                    </a:lnTo>
                    <a:lnTo>
                      <a:pt x="516" y="28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3" name="Freeform 114"/>
              <p:cNvSpPr>
                <a:spLocks/>
              </p:cNvSpPr>
              <p:nvPr/>
            </p:nvSpPr>
            <p:spPr bwMode="auto">
              <a:xfrm>
                <a:off x="2802" y="3938"/>
                <a:ext cx="604" cy="63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0" y="8"/>
                  </a:cxn>
                  <a:cxn ang="0">
                    <a:pos x="32" y="16"/>
                  </a:cxn>
                  <a:cxn ang="0">
                    <a:pos x="44" y="20"/>
                  </a:cxn>
                  <a:cxn ang="0">
                    <a:pos x="57" y="28"/>
                  </a:cxn>
                  <a:cxn ang="0">
                    <a:pos x="69" y="33"/>
                  </a:cxn>
                  <a:cxn ang="0">
                    <a:pos x="81" y="37"/>
                  </a:cxn>
                  <a:cxn ang="0">
                    <a:pos x="93" y="41"/>
                  </a:cxn>
                  <a:cxn ang="0">
                    <a:pos x="105" y="45"/>
                  </a:cxn>
                  <a:cxn ang="0">
                    <a:pos x="117" y="49"/>
                  </a:cxn>
                  <a:cxn ang="0">
                    <a:pos x="130" y="53"/>
                  </a:cxn>
                  <a:cxn ang="0">
                    <a:pos x="142" y="53"/>
                  </a:cxn>
                  <a:cxn ang="0">
                    <a:pos x="154" y="57"/>
                  </a:cxn>
                  <a:cxn ang="0">
                    <a:pos x="166" y="61"/>
                  </a:cxn>
                  <a:cxn ang="0">
                    <a:pos x="178" y="61"/>
                  </a:cxn>
                  <a:cxn ang="0">
                    <a:pos x="191" y="65"/>
                  </a:cxn>
                  <a:cxn ang="0">
                    <a:pos x="203" y="65"/>
                  </a:cxn>
                  <a:cxn ang="0">
                    <a:pos x="215" y="69"/>
                  </a:cxn>
                  <a:cxn ang="0">
                    <a:pos x="227" y="69"/>
                  </a:cxn>
                  <a:cxn ang="0">
                    <a:pos x="239" y="69"/>
                  </a:cxn>
                  <a:cxn ang="0">
                    <a:pos x="251" y="69"/>
                  </a:cxn>
                  <a:cxn ang="0">
                    <a:pos x="264" y="73"/>
                  </a:cxn>
                  <a:cxn ang="0">
                    <a:pos x="276" y="73"/>
                  </a:cxn>
                  <a:cxn ang="0">
                    <a:pos x="288" y="73"/>
                  </a:cxn>
                  <a:cxn ang="0">
                    <a:pos x="300" y="73"/>
                  </a:cxn>
                  <a:cxn ang="0">
                    <a:pos x="312" y="73"/>
                  </a:cxn>
                  <a:cxn ang="0">
                    <a:pos x="325" y="73"/>
                  </a:cxn>
                  <a:cxn ang="0">
                    <a:pos x="337" y="73"/>
                  </a:cxn>
                  <a:cxn ang="0">
                    <a:pos x="349" y="73"/>
                  </a:cxn>
                  <a:cxn ang="0">
                    <a:pos x="361" y="73"/>
                  </a:cxn>
                  <a:cxn ang="0">
                    <a:pos x="373" y="73"/>
                  </a:cxn>
                  <a:cxn ang="0">
                    <a:pos x="386" y="73"/>
                  </a:cxn>
                  <a:cxn ang="0">
                    <a:pos x="398" y="73"/>
                  </a:cxn>
                  <a:cxn ang="0">
                    <a:pos x="410" y="73"/>
                  </a:cxn>
                  <a:cxn ang="0">
                    <a:pos x="422" y="73"/>
                  </a:cxn>
                  <a:cxn ang="0">
                    <a:pos x="434" y="73"/>
                  </a:cxn>
                  <a:cxn ang="0">
                    <a:pos x="446" y="73"/>
                  </a:cxn>
                  <a:cxn ang="0">
                    <a:pos x="459" y="73"/>
                  </a:cxn>
                  <a:cxn ang="0">
                    <a:pos x="471" y="73"/>
                  </a:cxn>
                  <a:cxn ang="0">
                    <a:pos x="483" y="73"/>
                  </a:cxn>
                  <a:cxn ang="0">
                    <a:pos x="495" y="73"/>
                  </a:cxn>
                  <a:cxn ang="0">
                    <a:pos x="507" y="73"/>
                  </a:cxn>
                </a:cxnLst>
                <a:rect l="0" t="0" r="r" b="b"/>
                <a:pathLst>
                  <a:path w="515" h="73">
                    <a:moveTo>
                      <a:pt x="0" y="0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32" y="16"/>
                    </a:lnTo>
                    <a:lnTo>
                      <a:pt x="36" y="16"/>
                    </a:lnTo>
                    <a:lnTo>
                      <a:pt x="40" y="20"/>
                    </a:lnTo>
                    <a:lnTo>
                      <a:pt x="44" y="20"/>
                    </a:lnTo>
                    <a:lnTo>
                      <a:pt x="48" y="24"/>
                    </a:lnTo>
                    <a:lnTo>
                      <a:pt x="52" y="24"/>
                    </a:lnTo>
                    <a:lnTo>
                      <a:pt x="57" y="28"/>
                    </a:lnTo>
                    <a:lnTo>
                      <a:pt x="61" y="28"/>
                    </a:lnTo>
                    <a:lnTo>
                      <a:pt x="65" y="28"/>
                    </a:lnTo>
                    <a:lnTo>
                      <a:pt x="69" y="33"/>
                    </a:lnTo>
                    <a:lnTo>
                      <a:pt x="73" y="33"/>
                    </a:lnTo>
                    <a:lnTo>
                      <a:pt x="77" y="37"/>
                    </a:lnTo>
                    <a:lnTo>
                      <a:pt x="81" y="37"/>
                    </a:lnTo>
                    <a:lnTo>
                      <a:pt x="85" y="37"/>
                    </a:lnTo>
                    <a:lnTo>
                      <a:pt x="89" y="41"/>
                    </a:lnTo>
                    <a:lnTo>
                      <a:pt x="93" y="41"/>
                    </a:lnTo>
                    <a:lnTo>
                      <a:pt x="97" y="41"/>
                    </a:lnTo>
                    <a:lnTo>
                      <a:pt x="101" y="45"/>
                    </a:lnTo>
                    <a:lnTo>
                      <a:pt x="105" y="45"/>
                    </a:lnTo>
                    <a:lnTo>
                      <a:pt x="109" y="45"/>
                    </a:lnTo>
                    <a:lnTo>
                      <a:pt x="113" y="45"/>
                    </a:lnTo>
                    <a:lnTo>
                      <a:pt x="117" y="49"/>
                    </a:lnTo>
                    <a:lnTo>
                      <a:pt x="122" y="49"/>
                    </a:lnTo>
                    <a:lnTo>
                      <a:pt x="126" y="49"/>
                    </a:lnTo>
                    <a:lnTo>
                      <a:pt x="130" y="53"/>
                    </a:lnTo>
                    <a:lnTo>
                      <a:pt x="134" y="53"/>
                    </a:lnTo>
                    <a:lnTo>
                      <a:pt x="138" y="53"/>
                    </a:lnTo>
                    <a:lnTo>
                      <a:pt x="142" y="53"/>
                    </a:lnTo>
                    <a:lnTo>
                      <a:pt x="146" y="57"/>
                    </a:lnTo>
                    <a:lnTo>
                      <a:pt x="150" y="57"/>
                    </a:lnTo>
                    <a:lnTo>
                      <a:pt x="154" y="57"/>
                    </a:lnTo>
                    <a:lnTo>
                      <a:pt x="158" y="57"/>
                    </a:lnTo>
                    <a:lnTo>
                      <a:pt x="162" y="57"/>
                    </a:lnTo>
                    <a:lnTo>
                      <a:pt x="166" y="61"/>
                    </a:lnTo>
                    <a:lnTo>
                      <a:pt x="170" y="61"/>
                    </a:lnTo>
                    <a:lnTo>
                      <a:pt x="174" y="61"/>
                    </a:lnTo>
                    <a:lnTo>
                      <a:pt x="178" y="61"/>
                    </a:lnTo>
                    <a:lnTo>
                      <a:pt x="182" y="61"/>
                    </a:lnTo>
                    <a:lnTo>
                      <a:pt x="187" y="65"/>
                    </a:lnTo>
                    <a:lnTo>
                      <a:pt x="191" y="65"/>
                    </a:lnTo>
                    <a:lnTo>
                      <a:pt x="195" y="65"/>
                    </a:lnTo>
                    <a:lnTo>
                      <a:pt x="199" y="65"/>
                    </a:lnTo>
                    <a:lnTo>
                      <a:pt x="203" y="65"/>
                    </a:lnTo>
                    <a:lnTo>
                      <a:pt x="207" y="65"/>
                    </a:lnTo>
                    <a:lnTo>
                      <a:pt x="211" y="65"/>
                    </a:lnTo>
                    <a:lnTo>
                      <a:pt x="215" y="69"/>
                    </a:lnTo>
                    <a:lnTo>
                      <a:pt x="219" y="69"/>
                    </a:lnTo>
                    <a:lnTo>
                      <a:pt x="223" y="69"/>
                    </a:lnTo>
                    <a:lnTo>
                      <a:pt x="227" y="69"/>
                    </a:lnTo>
                    <a:lnTo>
                      <a:pt x="231" y="69"/>
                    </a:lnTo>
                    <a:lnTo>
                      <a:pt x="235" y="69"/>
                    </a:lnTo>
                    <a:lnTo>
                      <a:pt x="239" y="69"/>
                    </a:lnTo>
                    <a:lnTo>
                      <a:pt x="243" y="69"/>
                    </a:lnTo>
                    <a:lnTo>
                      <a:pt x="247" y="69"/>
                    </a:lnTo>
                    <a:lnTo>
                      <a:pt x="251" y="69"/>
                    </a:lnTo>
                    <a:lnTo>
                      <a:pt x="256" y="69"/>
                    </a:lnTo>
                    <a:lnTo>
                      <a:pt x="260" y="73"/>
                    </a:lnTo>
                    <a:lnTo>
                      <a:pt x="264" y="73"/>
                    </a:lnTo>
                    <a:lnTo>
                      <a:pt x="268" y="73"/>
                    </a:lnTo>
                    <a:lnTo>
                      <a:pt x="272" y="73"/>
                    </a:lnTo>
                    <a:lnTo>
                      <a:pt x="276" y="73"/>
                    </a:lnTo>
                    <a:lnTo>
                      <a:pt x="280" y="73"/>
                    </a:lnTo>
                    <a:lnTo>
                      <a:pt x="284" y="73"/>
                    </a:lnTo>
                    <a:lnTo>
                      <a:pt x="288" y="73"/>
                    </a:lnTo>
                    <a:lnTo>
                      <a:pt x="292" y="73"/>
                    </a:lnTo>
                    <a:lnTo>
                      <a:pt x="296" y="73"/>
                    </a:lnTo>
                    <a:lnTo>
                      <a:pt x="300" y="73"/>
                    </a:lnTo>
                    <a:lnTo>
                      <a:pt x="304" y="73"/>
                    </a:lnTo>
                    <a:lnTo>
                      <a:pt x="308" y="73"/>
                    </a:lnTo>
                    <a:lnTo>
                      <a:pt x="312" y="73"/>
                    </a:lnTo>
                    <a:lnTo>
                      <a:pt x="316" y="73"/>
                    </a:lnTo>
                    <a:lnTo>
                      <a:pt x="321" y="73"/>
                    </a:lnTo>
                    <a:lnTo>
                      <a:pt x="325" y="73"/>
                    </a:lnTo>
                    <a:lnTo>
                      <a:pt x="329" y="73"/>
                    </a:lnTo>
                    <a:lnTo>
                      <a:pt x="333" y="73"/>
                    </a:lnTo>
                    <a:lnTo>
                      <a:pt x="337" y="73"/>
                    </a:lnTo>
                    <a:lnTo>
                      <a:pt x="341" y="73"/>
                    </a:lnTo>
                    <a:lnTo>
                      <a:pt x="345" y="73"/>
                    </a:lnTo>
                    <a:lnTo>
                      <a:pt x="349" y="73"/>
                    </a:lnTo>
                    <a:lnTo>
                      <a:pt x="353" y="73"/>
                    </a:lnTo>
                    <a:lnTo>
                      <a:pt x="357" y="73"/>
                    </a:lnTo>
                    <a:lnTo>
                      <a:pt x="361" y="73"/>
                    </a:lnTo>
                    <a:lnTo>
                      <a:pt x="365" y="73"/>
                    </a:lnTo>
                    <a:lnTo>
                      <a:pt x="369" y="73"/>
                    </a:lnTo>
                    <a:lnTo>
                      <a:pt x="373" y="73"/>
                    </a:lnTo>
                    <a:lnTo>
                      <a:pt x="377" y="73"/>
                    </a:lnTo>
                    <a:lnTo>
                      <a:pt x="381" y="73"/>
                    </a:lnTo>
                    <a:lnTo>
                      <a:pt x="386" y="73"/>
                    </a:lnTo>
                    <a:lnTo>
                      <a:pt x="390" y="73"/>
                    </a:lnTo>
                    <a:lnTo>
                      <a:pt x="394" y="73"/>
                    </a:lnTo>
                    <a:lnTo>
                      <a:pt x="398" y="73"/>
                    </a:lnTo>
                    <a:lnTo>
                      <a:pt x="402" y="73"/>
                    </a:lnTo>
                    <a:lnTo>
                      <a:pt x="406" y="73"/>
                    </a:lnTo>
                    <a:lnTo>
                      <a:pt x="410" y="73"/>
                    </a:lnTo>
                    <a:lnTo>
                      <a:pt x="414" y="73"/>
                    </a:lnTo>
                    <a:lnTo>
                      <a:pt x="418" y="73"/>
                    </a:lnTo>
                    <a:lnTo>
                      <a:pt x="422" y="73"/>
                    </a:lnTo>
                    <a:lnTo>
                      <a:pt x="426" y="73"/>
                    </a:lnTo>
                    <a:lnTo>
                      <a:pt x="430" y="73"/>
                    </a:lnTo>
                    <a:lnTo>
                      <a:pt x="434" y="73"/>
                    </a:lnTo>
                    <a:lnTo>
                      <a:pt x="438" y="73"/>
                    </a:lnTo>
                    <a:lnTo>
                      <a:pt x="442" y="73"/>
                    </a:lnTo>
                    <a:lnTo>
                      <a:pt x="446" y="73"/>
                    </a:lnTo>
                    <a:lnTo>
                      <a:pt x="450" y="73"/>
                    </a:lnTo>
                    <a:lnTo>
                      <a:pt x="455" y="73"/>
                    </a:lnTo>
                    <a:lnTo>
                      <a:pt x="459" y="73"/>
                    </a:lnTo>
                    <a:lnTo>
                      <a:pt x="463" y="73"/>
                    </a:lnTo>
                    <a:lnTo>
                      <a:pt x="467" y="73"/>
                    </a:lnTo>
                    <a:lnTo>
                      <a:pt x="471" y="73"/>
                    </a:lnTo>
                    <a:lnTo>
                      <a:pt x="475" y="73"/>
                    </a:lnTo>
                    <a:lnTo>
                      <a:pt x="479" y="73"/>
                    </a:lnTo>
                    <a:lnTo>
                      <a:pt x="483" y="73"/>
                    </a:lnTo>
                    <a:lnTo>
                      <a:pt x="487" y="73"/>
                    </a:lnTo>
                    <a:lnTo>
                      <a:pt x="491" y="73"/>
                    </a:lnTo>
                    <a:lnTo>
                      <a:pt x="495" y="73"/>
                    </a:lnTo>
                    <a:lnTo>
                      <a:pt x="499" y="73"/>
                    </a:lnTo>
                    <a:lnTo>
                      <a:pt x="503" y="73"/>
                    </a:lnTo>
                    <a:lnTo>
                      <a:pt x="507" y="73"/>
                    </a:lnTo>
                    <a:lnTo>
                      <a:pt x="511" y="73"/>
                    </a:lnTo>
                    <a:lnTo>
                      <a:pt x="515" y="7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4" name="Freeform 115"/>
              <p:cNvSpPr>
                <a:spLocks/>
              </p:cNvSpPr>
              <p:nvPr/>
            </p:nvSpPr>
            <p:spPr bwMode="auto">
              <a:xfrm>
                <a:off x="3406" y="3980"/>
                <a:ext cx="605" cy="21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21" y="24"/>
                  </a:cxn>
                  <a:cxn ang="0">
                    <a:pos x="33" y="24"/>
                  </a:cxn>
                  <a:cxn ang="0">
                    <a:pos x="45" y="24"/>
                  </a:cxn>
                  <a:cxn ang="0">
                    <a:pos x="57" y="24"/>
                  </a:cxn>
                  <a:cxn ang="0">
                    <a:pos x="70" y="24"/>
                  </a:cxn>
                  <a:cxn ang="0">
                    <a:pos x="82" y="24"/>
                  </a:cxn>
                  <a:cxn ang="0">
                    <a:pos x="94" y="24"/>
                  </a:cxn>
                  <a:cxn ang="0">
                    <a:pos x="106" y="24"/>
                  </a:cxn>
                  <a:cxn ang="0">
                    <a:pos x="118" y="24"/>
                  </a:cxn>
                  <a:cxn ang="0">
                    <a:pos x="130" y="24"/>
                  </a:cxn>
                  <a:cxn ang="0">
                    <a:pos x="143" y="24"/>
                  </a:cxn>
                  <a:cxn ang="0">
                    <a:pos x="155" y="24"/>
                  </a:cxn>
                  <a:cxn ang="0">
                    <a:pos x="167" y="24"/>
                  </a:cxn>
                  <a:cxn ang="0">
                    <a:pos x="179" y="24"/>
                  </a:cxn>
                  <a:cxn ang="0">
                    <a:pos x="191" y="24"/>
                  </a:cxn>
                  <a:cxn ang="0">
                    <a:pos x="204" y="24"/>
                  </a:cxn>
                  <a:cxn ang="0">
                    <a:pos x="216" y="24"/>
                  </a:cxn>
                  <a:cxn ang="0">
                    <a:pos x="228" y="24"/>
                  </a:cxn>
                  <a:cxn ang="0">
                    <a:pos x="240" y="20"/>
                  </a:cxn>
                  <a:cxn ang="0">
                    <a:pos x="252" y="20"/>
                  </a:cxn>
                  <a:cxn ang="0">
                    <a:pos x="264" y="20"/>
                  </a:cxn>
                  <a:cxn ang="0">
                    <a:pos x="277" y="20"/>
                  </a:cxn>
                  <a:cxn ang="0">
                    <a:pos x="289" y="20"/>
                  </a:cxn>
                  <a:cxn ang="0">
                    <a:pos x="301" y="20"/>
                  </a:cxn>
                  <a:cxn ang="0">
                    <a:pos x="313" y="16"/>
                  </a:cxn>
                  <a:cxn ang="0">
                    <a:pos x="325" y="16"/>
                  </a:cxn>
                  <a:cxn ang="0">
                    <a:pos x="338" y="16"/>
                  </a:cxn>
                  <a:cxn ang="0">
                    <a:pos x="350" y="16"/>
                  </a:cxn>
                  <a:cxn ang="0">
                    <a:pos x="362" y="12"/>
                  </a:cxn>
                  <a:cxn ang="0">
                    <a:pos x="374" y="12"/>
                  </a:cxn>
                  <a:cxn ang="0">
                    <a:pos x="386" y="12"/>
                  </a:cxn>
                  <a:cxn ang="0">
                    <a:pos x="398" y="12"/>
                  </a:cxn>
                  <a:cxn ang="0">
                    <a:pos x="411" y="8"/>
                  </a:cxn>
                  <a:cxn ang="0">
                    <a:pos x="423" y="8"/>
                  </a:cxn>
                  <a:cxn ang="0">
                    <a:pos x="435" y="8"/>
                  </a:cxn>
                  <a:cxn ang="0">
                    <a:pos x="447" y="8"/>
                  </a:cxn>
                  <a:cxn ang="0">
                    <a:pos x="459" y="4"/>
                  </a:cxn>
                  <a:cxn ang="0">
                    <a:pos x="472" y="4"/>
                  </a:cxn>
                  <a:cxn ang="0">
                    <a:pos x="484" y="4"/>
                  </a:cxn>
                  <a:cxn ang="0">
                    <a:pos x="496" y="4"/>
                  </a:cxn>
                  <a:cxn ang="0">
                    <a:pos x="508" y="0"/>
                  </a:cxn>
                </a:cxnLst>
                <a:rect l="0" t="0" r="r" b="b"/>
                <a:pathLst>
                  <a:path w="516" h="24">
                    <a:moveTo>
                      <a:pt x="0" y="24"/>
                    </a:moveTo>
                    <a:lnTo>
                      <a:pt x="5" y="24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17" y="24"/>
                    </a:lnTo>
                    <a:lnTo>
                      <a:pt x="21" y="24"/>
                    </a:lnTo>
                    <a:lnTo>
                      <a:pt x="25" y="24"/>
                    </a:lnTo>
                    <a:lnTo>
                      <a:pt x="29" y="24"/>
                    </a:lnTo>
                    <a:lnTo>
                      <a:pt x="33" y="24"/>
                    </a:lnTo>
                    <a:lnTo>
                      <a:pt x="37" y="24"/>
                    </a:lnTo>
                    <a:lnTo>
                      <a:pt x="41" y="24"/>
                    </a:lnTo>
                    <a:lnTo>
                      <a:pt x="45" y="24"/>
                    </a:lnTo>
                    <a:lnTo>
                      <a:pt x="49" y="24"/>
                    </a:lnTo>
                    <a:lnTo>
                      <a:pt x="53" y="24"/>
                    </a:lnTo>
                    <a:lnTo>
                      <a:pt x="57" y="24"/>
                    </a:lnTo>
                    <a:lnTo>
                      <a:pt x="61" y="24"/>
                    </a:lnTo>
                    <a:lnTo>
                      <a:pt x="65" y="24"/>
                    </a:lnTo>
                    <a:lnTo>
                      <a:pt x="70" y="24"/>
                    </a:lnTo>
                    <a:lnTo>
                      <a:pt x="74" y="24"/>
                    </a:lnTo>
                    <a:lnTo>
                      <a:pt x="78" y="24"/>
                    </a:lnTo>
                    <a:lnTo>
                      <a:pt x="82" y="24"/>
                    </a:lnTo>
                    <a:lnTo>
                      <a:pt x="86" y="24"/>
                    </a:lnTo>
                    <a:lnTo>
                      <a:pt x="90" y="24"/>
                    </a:lnTo>
                    <a:lnTo>
                      <a:pt x="94" y="24"/>
                    </a:lnTo>
                    <a:lnTo>
                      <a:pt x="98" y="24"/>
                    </a:lnTo>
                    <a:lnTo>
                      <a:pt x="102" y="24"/>
                    </a:lnTo>
                    <a:lnTo>
                      <a:pt x="106" y="24"/>
                    </a:lnTo>
                    <a:lnTo>
                      <a:pt x="110" y="24"/>
                    </a:lnTo>
                    <a:lnTo>
                      <a:pt x="114" y="24"/>
                    </a:lnTo>
                    <a:lnTo>
                      <a:pt x="118" y="24"/>
                    </a:lnTo>
                    <a:lnTo>
                      <a:pt x="122" y="24"/>
                    </a:lnTo>
                    <a:lnTo>
                      <a:pt x="126" y="24"/>
                    </a:lnTo>
                    <a:lnTo>
                      <a:pt x="130" y="24"/>
                    </a:lnTo>
                    <a:lnTo>
                      <a:pt x="134" y="24"/>
                    </a:lnTo>
                    <a:lnTo>
                      <a:pt x="139" y="24"/>
                    </a:lnTo>
                    <a:lnTo>
                      <a:pt x="143" y="24"/>
                    </a:lnTo>
                    <a:lnTo>
                      <a:pt x="147" y="24"/>
                    </a:lnTo>
                    <a:lnTo>
                      <a:pt x="151" y="24"/>
                    </a:lnTo>
                    <a:lnTo>
                      <a:pt x="155" y="24"/>
                    </a:lnTo>
                    <a:lnTo>
                      <a:pt x="159" y="24"/>
                    </a:lnTo>
                    <a:lnTo>
                      <a:pt x="163" y="24"/>
                    </a:lnTo>
                    <a:lnTo>
                      <a:pt x="167" y="24"/>
                    </a:lnTo>
                    <a:lnTo>
                      <a:pt x="171" y="24"/>
                    </a:lnTo>
                    <a:lnTo>
                      <a:pt x="175" y="24"/>
                    </a:lnTo>
                    <a:lnTo>
                      <a:pt x="179" y="24"/>
                    </a:lnTo>
                    <a:lnTo>
                      <a:pt x="183" y="24"/>
                    </a:lnTo>
                    <a:lnTo>
                      <a:pt x="187" y="24"/>
                    </a:lnTo>
                    <a:lnTo>
                      <a:pt x="191" y="24"/>
                    </a:lnTo>
                    <a:lnTo>
                      <a:pt x="195" y="24"/>
                    </a:lnTo>
                    <a:lnTo>
                      <a:pt x="199" y="24"/>
                    </a:lnTo>
                    <a:lnTo>
                      <a:pt x="204" y="24"/>
                    </a:lnTo>
                    <a:lnTo>
                      <a:pt x="208" y="24"/>
                    </a:lnTo>
                    <a:lnTo>
                      <a:pt x="212" y="24"/>
                    </a:lnTo>
                    <a:lnTo>
                      <a:pt x="216" y="24"/>
                    </a:lnTo>
                    <a:lnTo>
                      <a:pt x="220" y="24"/>
                    </a:lnTo>
                    <a:lnTo>
                      <a:pt x="224" y="24"/>
                    </a:lnTo>
                    <a:lnTo>
                      <a:pt x="228" y="24"/>
                    </a:lnTo>
                    <a:lnTo>
                      <a:pt x="232" y="24"/>
                    </a:lnTo>
                    <a:lnTo>
                      <a:pt x="236" y="24"/>
                    </a:lnTo>
                    <a:lnTo>
                      <a:pt x="240" y="20"/>
                    </a:lnTo>
                    <a:lnTo>
                      <a:pt x="244" y="20"/>
                    </a:lnTo>
                    <a:lnTo>
                      <a:pt x="248" y="20"/>
                    </a:lnTo>
                    <a:lnTo>
                      <a:pt x="252" y="20"/>
                    </a:lnTo>
                    <a:lnTo>
                      <a:pt x="256" y="20"/>
                    </a:lnTo>
                    <a:lnTo>
                      <a:pt x="260" y="20"/>
                    </a:lnTo>
                    <a:lnTo>
                      <a:pt x="264" y="20"/>
                    </a:lnTo>
                    <a:lnTo>
                      <a:pt x="269" y="20"/>
                    </a:lnTo>
                    <a:lnTo>
                      <a:pt x="273" y="20"/>
                    </a:lnTo>
                    <a:lnTo>
                      <a:pt x="277" y="20"/>
                    </a:lnTo>
                    <a:lnTo>
                      <a:pt x="281" y="20"/>
                    </a:lnTo>
                    <a:lnTo>
                      <a:pt x="285" y="20"/>
                    </a:lnTo>
                    <a:lnTo>
                      <a:pt x="289" y="20"/>
                    </a:lnTo>
                    <a:lnTo>
                      <a:pt x="293" y="20"/>
                    </a:lnTo>
                    <a:lnTo>
                      <a:pt x="297" y="20"/>
                    </a:lnTo>
                    <a:lnTo>
                      <a:pt x="301" y="20"/>
                    </a:lnTo>
                    <a:lnTo>
                      <a:pt x="305" y="20"/>
                    </a:lnTo>
                    <a:lnTo>
                      <a:pt x="309" y="16"/>
                    </a:lnTo>
                    <a:lnTo>
                      <a:pt x="313" y="16"/>
                    </a:lnTo>
                    <a:lnTo>
                      <a:pt x="317" y="16"/>
                    </a:lnTo>
                    <a:lnTo>
                      <a:pt x="321" y="16"/>
                    </a:lnTo>
                    <a:lnTo>
                      <a:pt x="325" y="16"/>
                    </a:lnTo>
                    <a:lnTo>
                      <a:pt x="329" y="16"/>
                    </a:lnTo>
                    <a:lnTo>
                      <a:pt x="333" y="16"/>
                    </a:lnTo>
                    <a:lnTo>
                      <a:pt x="338" y="16"/>
                    </a:lnTo>
                    <a:lnTo>
                      <a:pt x="342" y="16"/>
                    </a:lnTo>
                    <a:lnTo>
                      <a:pt x="346" y="16"/>
                    </a:lnTo>
                    <a:lnTo>
                      <a:pt x="350" y="16"/>
                    </a:lnTo>
                    <a:lnTo>
                      <a:pt x="354" y="16"/>
                    </a:lnTo>
                    <a:lnTo>
                      <a:pt x="358" y="16"/>
                    </a:lnTo>
                    <a:lnTo>
                      <a:pt x="362" y="12"/>
                    </a:lnTo>
                    <a:lnTo>
                      <a:pt x="366" y="12"/>
                    </a:lnTo>
                    <a:lnTo>
                      <a:pt x="370" y="12"/>
                    </a:lnTo>
                    <a:lnTo>
                      <a:pt x="374" y="12"/>
                    </a:lnTo>
                    <a:lnTo>
                      <a:pt x="378" y="12"/>
                    </a:lnTo>
                    <a:lnTo>
                      <a:pt x="382" y="12"/>
                    </a:lnTo>
                    <a:lnTo>
                      <a:pt x="386" y="12"/>
                    </a:lnTo>
                    <a:lnTo>
                      <a:pt x="390" y="12"/>
                    </a:lnTo>
                    <a:lnTo>
                      <a:pt x="394" y="12"/>
                    </a:lnTo>
                    <a:lnTo>
                      <a:pt x="398" y="12"/>
                    </a:lnTo>
                    <a:lnTo>
                      <a:pt x="403" y="12"/>
                    </a:lnTo>
                    <a:lnTo>
                      <a:pt x="407" y="12"/>
                    </a:lnTo>
                    <a:lnTo>
                      <a:pt x="411" y="8"/>
                    </a:lnTo>
                    <a:lnTo>
                      <a:pt x="415" y="8"/>
                    </a:lnTo>
                    <a:lnTo>
                      <a:pt x="419" y="8"/>
                    </a:lnTo>
                    <a:lnTo>
                      <a:pt x="423" y="8"/>
                    </a:lnTo>
                    <a:lnTo>
                      <a:pt x="427" y="8"/>
                    </a:lnTo>
                    <a:lnTo>
                      <a:pt x="431" y="8"/>
                    </a:lnTo>
                    <a:lnTo>
                      <a:pt x="435" y="8"/>
                    </a:lnTo>
                    <a:lnTo>
                      <a:pt x="439" y="8"/>
                    </a:lnTo>
                    <a:lnTo>
                      <a:pt x="443" y="8"/>
                    </a:lnTo>
                    <a:lnTo>
                      <a:pt x="447" y="8"/>
                    </a:lnTo>
                    <a:lnTo>
                      <a:pt x="451" y="8"/>
                    </a:lnTo>
                    <a:lnTo>
                      <a:pt x="455" y="4"/>
                    </a:lnTo>
                    <a:lnTo>
                      <a:pt x="459" y="4"/>
                    </a:lnTo>
                    <a:lnTo>
                      <a:pt x="463" y="4"/>
                    </a:lnTo>
                    <a:lnTo>
                      <a:pt x="468" y="4"/>
                    </a:lnTo>
                    <a:lnTo>
                      <a:pt x="472" y="4"/>
                    </a:lnTo>
                    <a:lnTo>
                      <a:pt x="476" y="4"/>
                    </a:lnTo>
                    <a:lnTo>
                      <a:pt x="480" y="4"/>
                    </a:lnTo>
                    <a:lnTo>
                      <a:pt x="484" y="4"/>
                    </a:lnTo>
                    <a:lnTo>
                      <a:pt x="488" y="4"/>
                    </a:lnTo>
                    <a:lnTo>
                      <a:pt x="492" y="4"/>
                    </a:lnTo>
                    <a:lnTo>
                      <a:pt x="496" y="4"/>
                    </a:lnTo>
                    <a:lnTo>
                      <a:pt x="500" y="0"/>
                    </a:lnTo>
                    <a:lnTo>
                      <a:pt x="504" y="0"/>
                    </a:lnTo>
                    <a:lnTo>
                      <a:pt x="508" y="0"/>
                    </a:lnTo>
                    <a:lnTo>
                      <a:pt x="512" y="0"/>
                    </a:lnTo>
                    <a:lnTo>
                      <a:pt x="516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5" name="Freeform 116"/>
              <p:cNvSpPr>
                <a:spLocks/>
              </p:cNvSpPr>
              <p:nvPr/>
            </p:nvSpPr>
            <p:spPr bwMode="auto">
              <a:xfrm>
                <a:off x="4011" y="3977"/>
                <a:ext cx="300" cy="3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12" y="4"/>
                  </a:cxn>
                  <a:cxn ang="0">
                    <a:pos x="21" y="4"/>
                  </a:cxn>
                  <a:cxn ang="0">
                    <a:pos x="29" y="4"/>
                  </a:cxn>
                  <a:cxn ang="0">
                    <a:pos x="37" y="4"/>
                  </a:cxn>
                  <a:cxn ang="0">
                    <a:pos x="45" y="0"/>
                  </a:cxn>
                  <a:cxn ang="0">
                    <a:pos x="53" y="0"/>
                  </a:cxn>
                  <a:cxn ang="0">
                    <a:pos x="61" y="0"/>
                  </a:cxn>
                  <a:cxn ang="0">
                    <a:pos x="69" y="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94" y="0"/>
                  </a:cxn>
                  <a:cxn ang="0">
                    <a:pos x="102" y="0"/>
                  </a:cxn>
                  <a:cxn ang="0">
                    <a:pos x="110" y="0"/>
                  </a:cxn>
                  <a:cxn ang="0">
                    <a:pos x="118" y="0"/>
                  </a:cxn>
                  <a:cxn ang="0">
                    <a:pos x="126" y="0"/>
                  </a:cxn>
                  <a:cxn ang="0">
                    <a:pos x="134" y="0"/>
                  </a:cxn>
                  <a:cxn ang="0">
                    <a:pos x="142" y="0"/>
                  </a:cxn>
                  <a:cxn ang="0">
                    <a:pos x="151" y="0"/>
                  </a:cxn>
                  <a:cxn ang="0">
                    <a:pos x="159" y="0"/>
                  </a:cxn>
                  <a:cxn ang="0">
                    <a:pos x="167" y="0"/>
                  </a:cxn>
                  <a:cxn ang="0">
                    <a:pos x="175" y="0"/>
                  </a:cxn>
                  <a:cxn ang="0">
                    <a:pos x="183" y="0"/>
                  </a:cxn>
                  <a:cxn ang="0">
                    <a:pos x="191" y="0"/>
                  </a:cxn>
                  <a:cxn ang="0">
                    <a:pos x="199" y="0"/>
                  </a:cxn>
                  <a:cxn ang="0">
                    <a:pos x="207" y="0"/>
                  </a:cxn>
                  <a:cxn ang="0">
                    <a:pos x="215" y="0"/>
                  </a:cxn>
                  <a:cxn ang="0">
                    <a:pos x="224" y="0"/>
                  </a:cxn>
                  <a:cxn ang="0">
                    <a:pos x="232" y="0"/>
                  </a:cxn>
                  <a:cxn ang="0">
                    <a:pos x="240" y="0"/>
                  </a:cxn>
                  <a:cxn ang="0">
                    <a:pos x="248" y="0"/>
                  </a:cxn>
                  <a:cxn ang="0">
                    <a:pos x="256" y="0"/>
                  </a:cxn>
                </a:cxnLst>
                <a:rect l="0" t="0" r="r" b="b"/>
                <a:pathLst>
                  <a:path w="256" h="4">
                    <a:moveTo>
                      <a:pt x="0" y="4"/>
                    </a:moveTo>
                    <a:lnTo>
                      <a:pt x="4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21" y="4"/>
                    </a:lnTo>
                    <a:lnTo>
                      <a:pt x="25" y="4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37" y="4"/>
                    </a:lnTo>
                    <a:lnTo>
                      <a:pt x="41" y="4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6" y="0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8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10" y="0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1" y="0"/>
                    </a:lnTo>
                    <a:lnTo>
                      <a:pt x="155" y="0"/>
                    </a:lnTo>
                    <a:lnTo>
                      <a:pt x="159" y="0"/>
                    </a:lnTo>
                    <a:lnTo>
                      <a:pt x="163" y="0"/>
                    </a:lnTo>
                    <a:lnTo>
                      <a:pt x="167" y="0"/>
                    </a:lnTo>
                    <a:lnTo>
                      <a:pt x="171" y="0"/>
                    </a:lnTo>
                    <a:lnTo>
                      <a:pt x="175" y="0"/>
                    </a:lnTo>
                    <a:lnTo>
                      <a:pt x="179" y="0"/>
                    </a:lnTo>
                    <a:lnTo>
                      <a:pt x="183" y="0"/>
                    </a:lnTo>
                    <a:lnTo>
                      <a:pt x="187" y="0"/>
                    </a:lnTo>
                    <a:lnTo>
                      <a:pt x="191" y="0"/>
                    </a:lnTo>
                    <a:lnTo>
                      <a:pt x="195" y="0"/>
                    </a:lnTo>
                    <a:lnTo>
                      <a:pt x="199" y="0"/>
                    </a:lnTo>
                    <a:lnTo>
                      <a:pt x="203" y="0"/>
                    </a:lnTo>
                    <a:lnTo>
                      <a:pt x="207" y="0"/>
                    </a:lnTo>
                    <a:lnTo>
                      <a:pt x="211" y="0"/>
                    </a:lnTo>
                    <a:lnTo>
                      <a:pt x="215" y="0"/>
                    </a:lnTo>
                    <a:lnTo>
                      <a:pt x="220" y="0"/>
                    </a:lnTo>
                    <a:lnTo>
                      <a:pt x="224" y="0"/>
                    </a:lnTo>
                    <a:lnTo>
                      <a:pt x="228" y="0"/>
                    </a:lnTo>
                    <a:lnTo>
                      <a:pt x="232" y="0"/>
                    </a:lnTo>
                    <a:lnTo>
                      <a:pt x="236" y="0"/>
                    </a:lnTo>
                    <a:lnTo>
                      <a:pt x="240" y="0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56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6" name="Freeform 117"/>
              <p:cNvSpPr>
                <a:spLocks/>
              </p:cNvSpPr>
              <p:nvPr/>
            </p:nvSpPr>
            <p:spPr bwMode="auto">
              <a:xfrm>
                <a:off x="1592" y="2524"/>
                <a:ext cx="419" cy="1418"/>
              </a:xfrm>
              <a:custGeom>
                <a:avLst/>
                <a:gdLst/>
                <a:ahLst/>
                <a:cxnLst>
                  <a:cxn ang="0">
                    <a:pos x="8" y="1661"/>
                  </a:cxn>
                  <a:cxn ang="0">
                    <a:pos x="20" y="1661"/>
                  </a:cxn>
                  <a:cxn ang="0">
                    <a:pos x="33" y="1661"/>
                  </a:cxn>
                  <a:cxn ang="0">
                    <a:pos x="45" y="1657"/>
                  </a:cxn>
                  <a:cxn ang="0">
                    <a:pos x="57" y="1653"/>
                  </a:cxn>
                  <a:cxn ang="0">
                    <a:pos x="69" y="1649"/>
                  </a:cxn>
                  <a:cxn ang="0">
                    <a:pos x="81" y="1641"/>
                  </a:cxn>
                  <a:cxn ang="0">
                    <a:pos x="94" y="1637"/>
                  </a:cxn>
                  <a:cxn ang="0">
                    <a:pos x="106" y="1625"/>
                  </a:cxn>
                  <a:cxn ang="0">
                    <a:pos x="118" y="1612"/>
                  </a:cxn>
                  <a:cxn ang="0">
                    <a:pos x="134" y="1596"/>
                  </a:cxn>
                  <a:cxn ang="0">
                    <a:pos x="138" y="1584"/>
                  </a:cxn>
                  <a:cxn ang="0">
                    <a:pos x="146" y="1572"/>
                  </a:cxn>
                  <a:cxn ang="0">
                    <a:pos x="154" y="1556"/>
                  </a:cxn>
                  <a:cxn ang="0">
                    <a:pos x="163" y="1539"/>
                  </a:cxn>
                  <a:cxn ang="0">
                    <a:pos x="167" y="1519"/>
                  </a:cxn>
                  <a:cxn ang="0">
                    <a:pos x="175" y="1499"/>
                  </a:cxn>
                  <a:cxn ang="0">
                    <a:pos x="183" y="1470"/>
                  </a:cxn>
                  <a:cxn ang="0">
                    <a:pos x="187" y="1438"/>
                  </a:cxn>
                  <a:cxn ang="0">
                    <a:pos x="195" y="1401"/>
                  </a:cxn>
                  <a:cxn ang="0">
                    <a:pos x="203" y="1352"/>
                  </a:cxn>
                  <a:cxn ang="0">
                    <a:pos x="211" y="1300"/>
                  </a:cxn>
                  <a:cxn ang="0">
                    <a:pos x="215" y="1231"/>
                  </a:cxn>
                  <a:cxn ang="0">
                    <a:pos x="224" y="1149"/>
                  </a:cxn>
                  <a:cxn ang="0">
                    <a:pos x="232" y="1052"/>
                  </a:cxn>
                  <a:cxn ang="0">
                    <a:pos x="236" y="934"/>
                  </a:cxn>
                  <a:cxn ang="0">
                    <a:pos x="244" y="788"/>
                  </a:cxn>
                  <a:cxn ang="0">
                    <a:pos x="252" y="622"/>
                  </a:cxn>
                  <a:cxn ang="0">
                    <a:pos x="260" y="439"/>
                  </a:cxn>
                  <a:cxn ang="0">
                    <a:pos x="264" y="256"/>
                  </a:cxn>
                  <a:cxn ang="0">
                    <a:pos x="272" y="102"/>
                  </a:cxn>
                  <a:cxn ang="0">
                    <a:pos x="284" y="0"/>
                  </a:cxn>
                  <a:cxn ang="0">
                    <a:pos x="288" y="29"/>
                  </a:cxn>
                  <a:cxn ang="0">
                    <a:pos x="297" y="142"/>
                  </a:cxn>
                  <a:cxn ang="0">
                    <a:pos x="301" y="309"/>
                  </a:cxn>
                  <a:cxn ang="0">
                    <a:pos x="309" y="496"/>
                  </a:cxn>
                  <a:cxn ang="0">
                    <a:pos x="317" y="674"/>
                  </a:cxn>
                  <a:cxn ang="0">
                    <a:pos x="325" y="837"/>
                  </a:cxn>
                  <a:cxn ang="0">
                    <a:pos x="329" y="971"/>
                  </a:cxn>
                  <a:cxn ang="0">
                    <a:pos x="337" y="1089"/>
                  </a:cxn>
                  <a:cxn ang="0">
                    <a:pos x="345" y="1182"/>
                  </a:cxn>
                  <a:cxn ang="0">
                    <a:pos x="349" y="1259"/>
                  </a:cxn>
                </a:cxnLst>
                <a:rect l="0" t="0" r="r" b="b"/>
                <a:pathLst>
                  <a:path w="358" h="1661">
                    <a:moveTo>
                      <a:pt x="0" y="1661"/>
                    </a:moveTo>
                    <a:lnTo>
                      <a:pt x="4" y="1661"/>
                    </a:lnTo>
                    <a:lnTo>
                      <a:pt x="8" y="1661"/>
                    </a:lnTo>
                    <a:lnTo>
                      <a:pt x="12" y="1661"/>
                    </a:lnTo>
                    <a:lnTo>
                      <a:pt x="16" y="1661"/>
                    </a:lnTo>
                    <a:lnTo>
                      <a:pt x="20" y="1661"/>
                    </a:lnTo>
                    <a:lnTo>
                      <a:pt x="25" y="1661"/>
                    </a:lnTo>
                    <a:lnTo>
                      <a:pt x="29" y="1661"/>
                    </a:lnTo>
                    <a:lnTo>
                      <a:pt x="33" y="1661"/>
                    </a:lnTo>
                    <a:lnTo>
                      <a:pt x="37" y="1657"/>
                    </a:lnTo>
                    <a:lnTo>
                      <a:pt x="41" y="1657"/>
                    </a:lnTo>
                    <a:lnTo>
                      <a:pt x="45" y="1657"/>
                    </a:lnTo>
                    <a:lnTo>
                      <a:pt x="49" y="1657"/>
                    </a:lnTo>
                    <a:lnTo>
                      <a:pt x="53" y="1653"/>
                    </a:lnTo>
                    <a:lnTo>
                      <a:pt x="57" y="1653"/>
                    </a:lnTo>
                    <a:lnTo>
                      <a:pt x="61" y="1653"/>
                    </a:lnTo>
                    <a:lnTo>
                      <a:pt x="65" y="1649"/>
                    </a:lnTo>
                    <a:lnTo>
                      <a:pt x="69" y="1649"/>
                    </a:lnTo>
                    <a:lnTo>
                      <a:pt x="73" y="1645"/>
                    </a:lnTo>
                    <a:lnTo>
                      <a:pt x="77" y="1645"/>
                    </a:lnTo>
                    <a:lnTo>
                      <a:pt x="81" y="1641"/>
                    </a:lnTo>
                    <a:lnTo>
                      <a:pt x="85" y="1641"/>
                    </a:lnTo>
                    <a:lnTo>
                      <a:pt x="89" y="1637"/>
                    </a:lnTo>
                    <a:lnTo>
                      <a:pt x="94" y="1637"/>
                    </a:lnTo>
                    <a:lnTo>
                      <a:pt x="98" y="1633"/>
                    </a:lnTo>
                    <a:lnTo>
                      <a:pt x="102" y="1629"/>
                    </a:lnTo>
                    <a:lnTo>
                      <a:pt x="106" y="1625"/>
                    </a:lnTo>
                    <a:lnTo>
                      <a:pt x="110" y="1621"/>
                    </a:lnTo>
                    <a:lnTo>
                      <a:pt x="114" y="1616"/>
                    </a:lnTo>
                    <a:lnTo>
                      <a:pt x="118" y="1612"/>
                    </a:lnTo>
                    <a:lnTo>
                      <a:pt x="122" y="1608"/>
                    </a:lnTo>
                    <a:lnTo>
                      <a:pt x="126" y="1604"/>
                    </a:lnTo>
                    <a:lnTo>
                      <a:pt x="134" y="1596"/>
                    </a:lnTo>
                    <a:lnTo>
                      <a:pt x="134" y="1592"/>
                    </a:lnTo>
                    <a:lnTo>
                      <a:pt x="138" y="1588"/>
                    </a:lnTo>
                    <a:lnTo>
                      <a:pt x="138" y="1584"/>
                    </a:lnTo>
                    <a:lnTo>
                      <a:pt x="142" y="1580"/>
                    </a:lnTo>
                    <a:lnTo>
                      <a:pt x="146" y="1576"/>
                    </a:lnTo>
                    <a:lnTo>
                      <a:pt x="146" y="1572"/>
                    </a:lnTo>
                    <a:lnTo>
                      <a:pt x="150" y="1568"/>
                    </a:lnTo>
                    <a:lnTo>
                      <a:pt x="150" y="1560"/>
                    </a:lnTo>
                    <a:lnTo>
                      <a:pt x="154" y="1556"/>
                    </a:lnTo>
                    <a:lnTo>
                      <a:pt x="154" y="1551"/>
                    </a:lnTo>
                    <a:lnTo>
                      <a:pt x="159" y="1543"/>
                    </a:lnTo>
                    <a:lnTo>
                      <a:pt x="163" y="1539"/>
                    </a:lnTo>
                    <a:lnTo>
                      <a:pt x="163" y="1535"/>
                    </a:lnTo>
                    <a:lnTo>
                      <a:pt x="167" y="1527"/>
                    </a:lnTo>
                    <a:lnTo>
                      <a:pt x="167" y="1519"/>
                    </a:lnTo>
                    <a:lnTo>
                      <a:pt x="171" y="1511"/>
                    </a:lnTo>
                    <a:lnTo>
                      <a:pt x="171" y="1507"/>
                    </a:lnTo>
                    <a:lnTo>
                      <a:pt x="175" y="1499"/>
                    </a:lnTo>
                    <a:lnTo>
                      <a:pt x="179" y="1491"/>
                    </a:lnTo>
                    <a:lnTo>
                      <a:pt x="179" y="1478"/>
                    </a:lnTo>
                    <a:lnTo>
                      <a:pt x="183" y="1470"/>
                    </a:lnTo>
                    <a:lnTo>
                      <a:pt x="183" y="1458"/>
                    </a:lnTo>
                    <a:lnTo>
                      <a:pt x="187" y="1450"/>
                    </a:lnTo>
                    <a:lnTo>
                      <a:pt x="187" y="1438"/>
                    </a:lnTo>
                    <a:lnTo>
                      <a:pt x="191" y="1426"/>
                    </a:lnTo>
                    <a:lnTo>
                      <a:pt x="195" y="1413"/>
                    </a:lnTo>
                    <a:lnTo>
                      <a:pt x="195" y="1401"/>
                    </a:lnTo>
                    <a:lnTo>
                      <a:pt x="199" y="1385"/>
                    </a:lnTo>
                    <a:lnTo>
                      <a:pt x="199" y="1369"/>
                    </a:lnTo>
                    <a:lnTo>
                      <a:pt x="203" y="1352"/>
                    </a:lnTo>
                    <a:lnTo>
                      <a:pt x="203" y="1336"/>
                    </a:lnTo>
                    <a:lnTo>
                      <a:pt x="207" y="1320"/>
                    </a:lnTo>
                    <a:lnTo>
                      <a:pt x="211" y="1300"/>
                    </a:lnTo>
                    <a:lnTo>
                      <a:pt x="211" y="1279"/>
                    </a:lnTo>
                    <a:lnTo>
                      <a:pt x="215" y="1255"/>
                    </a:lnTo>
                    <a:lnTo>
                      <a:pt x="215" y="1231"/>
                    </a:lnTo>
                    <a:lnTo>
                      <a:pt x="219" y="1206"/>
                    </a:lnTo>
                    <a:lnTo>
                      <a:pt x="219" y="1182"/>
                    </a:lnTo>
                    <a:lnTo>
                      <a:pt x="224" y="1149"/>
                    </a:lnTo>
                    <a:lnTo>
                      <a:pt x="228" y="1121"/>
                    </a:lnTo>
                    <a:lnTo>
                      <a:pt x="228" y="1089"/>
                    </a:lnTo>
                    <a:lnTo>
                      <a:pt x="232" y="1052"/>
                    </a:lnTo>
                    <a:lnTo>
                      <a:pt x="232" y="1015"/>
                    </a:lnTo>
                    <a:lnTo>
                      <a:pt x="236" y="975"/>
                    </a:lnTo>
                    <a:lnTo>
                      <a:pt x="236" y="934"/>
                    </a:lnTo>
                    <a:lnTo>
                      <a:pt x="240" y="886"/>
                    </a:lnTo>
                    <a:lnTo>
                      <a:pt x="244" y="841"/>
                    </a:lnTo>
                    <a:lnTo>
                      <a:pt x="244" y="788"/>
                    </a:lnTo>
                    <a:lnTo>
                      <a:pt x="248" y="735"/>
                    </a:lnTo>
                    <a:lnTo>
                      <a:pt x="248" y="682"/>
                    </a:lnTo>
                    <a:lnTo>
                      <a:pt x="252" y="622"/>
                    </a:lnTo>
                    <a:lnTo>
                      <a:pt x="252" y="565"/>
                    </a:lnTo>
                    <a:lnTo>
                      <a:pt x="256" y="504"/>
                    </a:lnTo>
                    <a:lnTo>
                      <a:pt x="260" y="439"/>
                    </a:lnTo>
                    <a:lnTo>
                      <a:pt x="260" y="378"/>
                    </a:lnTo>
                    <a:lnTo>
                      <a:pt x="264" y="317"/>
                    </a:lnTo>
                    <a:lnTo>
                      <a:pt x="264" y="256"/>
                    </a:lnTo>
                    <a:lnTo>
                      <a:pt x="268" y="199"/>
                    </a:lnTo>
                    <a:lnTo>
                      <a:pt x="268" y="151"/>
                    </a:lnTo>
                    <a:lnTo>
                      <a:pt x="272" y="102"/>
                    </a:lnTo>
                    <a:lnTo>
                      <a:pt x="276" y="65"/>
                    </a:lnTo>
                    <a:lnTo>
                      <a:pt x="276" y="33"/>
                    </a:lnTo>
                    <a:lnTo>
                      <a:pt x="284" y="0"/>
                    </a:lnTo>
                    <a:lnTo>
                      <a:pt x="280" y="0"/>
                    </a:lnTo>
                    <a:lnTo>
                      <a:pt x="284" y="8"/>
                    </a:lnTo>
                    <a:lnTo>
                      <a:pt x="288" y="29"/>
                    </a:lnTo>
                    <a:lnTo>
                      <a:pt x="293" y="57"/>
                    </a:lnTo>
                    <a:lnTo>
                      <a:pt x="293" y="98"/>
                    </a:lnTo>
                    <a:lnTo>
                      <a:pt x="297" y="142"/>
                    </a:lnTo>
                    <a:lnTo>
                      <a:pt x="297" y="191"/>
                    </a:lnTo>
                    <a:lnTo>
                      <a:pt x="301" y="248"/>
                    </a:lnTo>
                    <a:lnTo>
                      <a:pt x="301" y="309"/>
                    </a:lnTo>
                    <a:lnTo>
                      <a:pt x="305" y="370"/>
                    </a:lnTo>
                    <a:lnTo>
                      <a:pt x="309" y="431"/>
                    </a:lnTo>
                    <a:lnTo>
                      <a:pt x="309" y="496"/>
                    </a:lnTo>
                    <a:lnTo>
                      <a:pt x="313" y="557"/>
                    </a:lnTo>
                    <a:lnTo>
                      <a:pt x="313" y="617"/>
                    </a:lnTo>
                    <a:lnTo>
                      <a:pt x="317" y="674"/>
                    </a:lnTo>
                    <a:lnTo>
                      <a:pt x="317" y="731"/>
                    </a:lnTo>
                    <a:lnTo>
                      <a:pt x="321" y="784"/>
                    </a:lnTo>
                    <a:lnTo>
                      <a:pt x="325" y="837"/>
                    </a:lnTo>
                    <a:lnTo>
                      <a:pt x="325" y="886"/>
                    </a:lnTo>
                    <a:lnTo>
                      <a:pt x="329" y="930"/>
                    </a:lnTo>
                    <a:lnTo>
                      <a:pt x="329" y="971"/>
                    </a:lnTo>
                    <a:lnTo>
                      <a:pt x="333" y="1011"/>
                    </a:lnTo>
                    <a:lnTo>
                      <a:pt x="333" y="1052"/>
                    </a:lnTo>
                    <a:lnTo>
                      <a:pt x="337" y="1089"/>
                    </a:lnTo>
                    <a:lnTo>
                      <a:pt x="341" y="1121"/>
                    </a:lnTo>
                    <a:lnTo>
                      <a:pt x="341" y="1154"/>
                    </a:lnTo>
                    <a:lnTo>
                      <a:pt x="345" y="1182"/>
                    </a:lnTo>
                    <a:lnTo>
                      <a:pt x="345" y="1210"/>
                    </a:lnTo>
                    <a:lnTo>
                      <a:pt x="349" y="1235"/>
                    </a:lnTo>
                    <a:lnTo>
                      <a:pt x="349" y="1259"/>
                    </a:lnTo>
                    <a:lnTo>
                      <a:pt x="353" y="1283"/>
                    </a:lnTo>
                    <a:lnTo>
                      <a:pt x="358" y="1304"/>
                    </a:lnTo>
                  </a:path>
                </a:pathLst>
              </a:custGeom>
              <a:noFill/>
              <a:ln w="158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7" name="Freeform 118"/>
              <p:cNvSpPr>
                <a:spLocks/>
              </p:cNvSpPr>
              <p:nvPr/>
            </p:nvSpPr>
            <p:spPr bwMode="auto">
              <a:xfrm>
                <a:off x="2011" y="3637"/>
                <a:ext cx="548" cy="343"/>
              </a:xfrm>
              <a:custGeom>
                <a:avLst/>
                <a:gdLst/>
                <a:ahLst/>
                <a:cxnLst>
                  <a:cxn ang="0">
                    <a:pos x="4" y="36"/>
                  </a:cxn>
                  <a:cxn ang="0">
                    <a:pos x="8" y="89"/>
                  </a:cxn>
                  <a:cxn ang="0">
                    <a:pos x="16" y="130"/>
                  </a:cxn>
                  <a:cxn ang="0">
                    <a:pos x="24" y="162"/>
                  </a:cxn>
                  <a:cxn ang="0">
                    <a:pos x="32" y="195"/>
                  </a:cxn>
                  <a:cxn ang="0">
                    <a:pos x="36" y="219"/>
                  </a:cxn>
                  <a:cxn ang="0">
                    <a:pos x="44" y="239"/>
                  </a:cxn>
                  <a:cxn ang="0">
                    <a:pos x="52" y="256"/>
                  </a:cxn>
                  <a:cxn ang="0">
                    <a:pos x="56" y="272"/>
                  </a:cxn>
                  <a:cxn ang="0">
                    <a:pos x="69" y="284"/>
                  </a:cxn>
                  <a:cxn ang="0">
                    <a:pos x="81" y="296"/>
                  </a:cxn>
                  <a:cxn ang="0">
                    <a:pos x="93" y="300"/>
                  </a:cxn>
                  <a:cxn ang="0">
                    <a:pos x="105" y="296"/>
                  </a:cxn>
                  <a:cxn ang="0">
                    <a:pos x="117" y="292"/>
                  </a:cxn>
                  <a:cxn ang="0">
                    <a:pos x="129" y="296"/>
                  </a:cxn>
                  <a:cxn ang="0">
                    <a:pos x="142" y="304"/>
                  </a:cxn>
                  <a:cxn ang="0">
                    <a:pos x="154" y="321"/>
                  </a:cxn>
                  <a:cxn ang="0">
                    <a:pos x="166" y="333"/>
                  </a:cxn>
                  <a:cxn ang="0">
                    <a:pos x="178" y="341"/>
                  </a:cxn>
                  <a:cxn ang="0">
                    <a:pos x="190" y="349"/>
                  </a:cxn>
                  <a:cxn ang="0">
                    <a:pos x="203" y="357"/>
                  </a:cxn>
                  <a:cxn ang="0">
                    <a:pos x="215" y="365"/>
                  </a:cxn>
                  <a:cxn ang="0">
                    <a:pos x="227" y="369"/>
                  </a:cxn>
                  <a:cxn ang="0">
                    <a:pos x="239" y="373"/>
                  </a:cxn>
                  <a:cxn ang="0">
                    <a:pos x="251" y="377"/>
                  </a:cxn>
                  <a:cxn ang="0">
                    <a:pos x="264" y="381"/>
                  </a:cxn>
                  <a:cxn ang="0">
                    <a:pos x="276" y="381"/>
                  </a:cxn>
                  <a:cxn ang="0">
                    <a:pos x="288" y="386"/>
                  </a:cxn>
                  <a:cxn ang="0">
                    <a:pos x="300" y="390"/>
                  </a:cxn>
                  <a:cxn ang="0">
                    <a:pos x="312" y="390"/>
                  </a:cxn>
                  <a:cxn ang="0">
                    <a:pos x="324" y="394"/>
                  </a:cxn>
                  <a:cxn ang="0">
                    <a:pos x="337" y="394"/>
                  </a:cxn>
                  <a:cxn ang="0">
                    <a:pos x="349" y="394"/>
                  </a:cxn>
                  <a:cxn ang="0">
                    <a:pos x="361" y="398"/>
                  </a:cxn>
                  <a:cxn ang="0">
                    <a:pos x="373" y="398"/>
                  </a:cxn>
                  <a:cxn ang="0">
                    <a:pos x="385" y="398"/>
                  </a:cxn>
                  <a:cxn ang="0">
                    <a:pos x="398" y="402"/>
                  </a:cxn>
                  <a:cxn ang="0">
                    <a:pos x="410" y="402"/>
                  </a:cxn>
                  <a:cxn ang="0">
                    <a:pos x="422" y="402"/>
                  </a:cxn>
                  <a:cxn ang="0">
                    <a:pos x="434" y="402"/>
                  </a:cxn>
                  <a:cxn ang="0">
                    <a:pos x="446" y="402"/>
                  </a:cxn>
                  <a:cxn ang="0">
                    <a:pos x="458" y="402"/>
                  </a:cxn>
                </a:cxnLst>
                <a:rect l="0" t="0" r="r" b="b"/>
                <a:pathLst>
                  <a:path w="467" h="402">
                    <a:moveTo>
                      <a:pt x="0" y="0"/>
                    </a:moveTo>
                    <a:lnTo>
                      <a:pt x="0" y="20"/>
                    </a:lnTo>
                    <a:lnTo>
                      <a:pt x="4" y="36"/>
                    </a:lnTo>
                    <a:lnTo>
                      <a:pt x="4" y="57"/>
                    </a:lnTo>
                    <a:lnTo>
                      <a:pt x="8" y="73"/>
                    </a:lnTo>
                    <a:lnTo>
                      <a:pt x="8" y="89"/>
                    </a:lnTo>
                    <a:lnTo>
                      <a:pt x="12" y="101"/>
                    </a:lnTo>
                    <a:lnTo>
                      <a:pt x="16" y="118"/>
                    </a:lnTo>
                    <a:lnTo>
                      <a:pt x="16" y="130"/>
                    </a:lnTo>
                    <a:lnTo>
                      <a:pt x="20" y="142"/>
                    </a:lnTo>
                    <a:lnTo>
                      <a:pt x="20" y="154"/>
                    </a:lnTo>
                    <a:lnTo>
                      <a:pt x="24" y="162"/>
                    </a:lnTo>
                    <a:lnTo>
                      <a:pt x="24" y="174"/>
                    </a:lnTo>
                    <a:lnTo>
                      <a:pt x="28" y="182"/>
                    </a:lnTo>
                    <a:lnTo>
                      <a:pt x="32" y="195"/>
                    </a:lnTo>
                    <a:lnTo>
                      <a:pt x="32" y="203"/>
                    </a:lnTo>
                    <a:lnTo>
                      <a:pt x="36" y="211"/>
                    </a:lnTo>
                    <a:lnTo>
                      <a:pt x="36" y="219"/>
                    </a:lnTo>
                    <a:lnTo>
                      <a:pt x="40" y="223"/>
                    </a:lnTo>
                    <a:lnTo>
                      <a:pt x="40" y="231"/>
                    </a:lnTo>
                    <a:lnTo>
                      <a:pt x="44" y="239"/>
                    </a:lnTo>
                    <a:lnTo>
                      <a:pt x="48" y="243"/>
                    </a:lnTo>
                    <a:lnTo>
                      <a:pt x="48" y="252"/>
                    </a:lnTo>
                    <a:lnTo>
                      <a:pt x="52" y="256"/>
                    </a:lnTo>
                    <a:lnTo>
                      <a:pt x="52" y="260"/>
                    </a:lnTo>
                    <a:lnTo>
                      <a:pt x="56" y="264"/>
                    </a:lnTo>
                    <a:lnTo>
                      <a:pt x="56" y="272"/>
                    </a:lnTo>
                    <a:lnTo>
                      <a:pt x="65" y="276"/>
                    </a:lnTo>
                    <a:lnTo>
                      <a:pt x="65" y="280"/>
                    </a:lnTo>
                    <a:lnTo>
                      <a:pt x="69" y="284"/>
                    </a:lnTo>
                    <a:lnTo>
                      <a:pt x="69" y="288"/>
                    </a:lnTo>
                    <a:lnTo>
                      <a:pt x="73" y="292"/>
                    </a:lnTo>
                    <a:lnTo>
                      <a:pt x="81" y="296"/>
                    </a:lnTo>
                    <a:lnTo>
                      <a:pt x="85" y="300"/>
                    </a:lnTo>
                    <a:lnTo>
                      <a:pt x="89" y="300"/>
                    </a:lnTo>
                    <a:lnTo>
                      <a:pt x="93" y="300"/>
                    </a:lnTo>
                    <a:lnTo>
                      <a:pt x="97" y="300"/>
                    </a:lnTo>
                    <a:lnTo>
                      <a:pt x="101" y="296"/>
                    </a:lnTo>
                    <a:lnTo>
                      <a:pt x="105" y="296"/>
                    </a:lnTo>
                    <a:lnTo>
                      <a:pt x="109" y="296"/>
                    </a:lnTo>
                    <a:lnTo>
                      <a:pt x="113" y="292"/>
                    </a:lnTo>
                    <a:lnTo>
                      <a:pt x="117" y="292"/>
                    </a:lnTo>
                    <a:lnTo>
                      <a:pt x="121" y="292"/>
                    </a:lnTo>
                    <a:lnTo>
                      <a:pt x="125" y="292"/>
                    </a:lnTo>
                    <a:lnTo>
                      <a:pt x="129" y="296"/>
                    </a:lnTo>
                    <a:lnTo>
                      <a:pt x="134" y="300"/>
                    </a:lnTo>
                    <a:lnTo>
                      <a:pt x="138" y="304"/>
                    </a:lnTo>
                    <a:lnTo>
                      <a:pt x="142" y="304"/>
                    </a:lnTo>
                    <a:lnTo>
                      <a:pt x="146" y="308"/>
                    </a:lnTo>
                    <a:lnTo>
                      <a:pt x="150" y="317"/>
                    </a:lnTo>
                    <a:lnTo>
                      <a:pt x="154" y="321"/>
                    </a:lnTo>
                    <a:lnTo>
                      <a:pt x="158" y="321"/>
                    </a:lnTo>
                    <a:lnTo>
                      <a:pt x="162" y="325"/>
                    </a:lnTo>
                    <a:lnTo>
                      <a:pt x="166" y="333"/>
                    </a:lnTo>
                    <a:lnTo>
                      <a:pt x="170" y="337"/>
                    </a:lnTo>
                    <a:lnTo>
                      <a:pt x="174" y="337"/>
                    </a:lnTo>
                    <a:lnTo>
                      <a:pt x="178" y="341"/>
                    </a:lnTo>
                    <a:lnTo>
                      <a:pt x="182" y="345"/>
                    </a:lnTo>
                    <a:lnTo>
                      <a:pt x="186" y="349"/>
                    </a:lnTo>
                    <a:lnTo>
                      <a:pt x="190" y="349"/>
                    </a:lnTo>
                    <a:lnTo>
                      <a:pt x="194" y="353"/>
                    </a:lnTo>
                    <a:lnTo>
                      <a:pt x="199" y="357"/>
                    </a:lnTo>
                    <a:lnTo>
                      <a:pt x="203" y="357"/>
                    </a:lnTo>
                    <a:lnTo>
                      <a:pt x="207" y="357"/>
                    </a:lnTo>
                    <a:lnTo>
                      <a:pt x="211" y="361"/>
                    </a:lnTo>
                    <a:lnTo>
                      <a:pt x="215" y="365"/>
                    </a:lnTo>
                    <a:lnTo>
                      <a:pt x="219" y="365"/>
                    </a:lnTo>
                    <a:lnTo>
                      <a:pt x="223" y="365"/>
                    </a:lnTo>
                    <a:lnTo>
                      <a:pt x="227" y="369"/>
                    </a:lnTo>
                    <a:lnTo>
                      <a:pt x="231" y="369"/>
                    </a:lnTo>
                    <a:lnTo>
                      <a:pt x="235" y="373"/>
                    </a:lnTo>
                    <a:lnTo>
                      <a:pt x="239" y="373"/>
                    </a:lnTo>
                    <a:lnTo>
                      <a:pt x="243" y="373"/>
                    </a:lnTo>
                    <a:lnTo>
                      <a:pt x="247" y="377"/>
                    </a:lnTo>
                    <a:lnTo>
                      <a:pt x="251" y="377"/>
                    </a:lnTo>
                    <a:lnTo>
                      <a:pt x="255" y="377"/>
                    </a:lnTo>
                    <a:lnTo>
                      <a:pt x="259" y="377"/>
                    </a:lnTo>
                    <a:lnTo>
                      <a:pt x="264" y="381"/>
                    </a:lnTo>
                    <a:lnTo>
                      <a:pt x="268" y="381"/>
                    </a:lnTo>
                    <a:lnTo>
                      <a:pt x="272" y="381"/>
                    </a:lnTo>
                    <a:lnTo>
                      <a:pt x="276" y="381"/>
                    </a:lnTo>
                    <a:lnTo>
                      <a:pt x="280" y="386"/>
                    </a:lnTo>
                    <a:lnTo>
                      <a:pt x="284" y="386"/>
                    </a:lnTo>
                    <a:lnTo>
                      <a:pt x="288" y="386"/>
                    </a:lnTo>
                    <a:lnTo>
                      <a:pt x="292" y="386"/>
                    </a:lnTo>
                    <a:lnTo>
                      <a:pt x="296" y="390"/>
                    </a:lnTo>
                    <a:lnTo>
                      <a:pt x="300" y="390"/>
                    </a:lnTo>
                    <a:lnTo>
                      <a:pt x="304" y="390"/>
                    </a:lnTo>
                    <a:lnTo>
                      <a:pt x="308" y="390"/>
                    </a:lnTo>
                    <a:lnTo>
                      <a:pt x="312" y="390"/>
                    </a:lnTo>
                    <a:lnTo>
                      <a:pt x="316" y="390"/>
                    </a:lnTo>
                    <a:lnTo>
                      <a:pt x="320" y="390"/>
                    </a:lnTo>
                    <a:lnTo>
                      <a:pt x="324" y="394"/>
                    </a:lnTo>
                    <a:lnTo>
                      <a:pt x="328" y="394"/>
                    </a:lnTo>
                    <a:lnTo>
                      <a:pt x="333" y="394"/>
                    </a:lnTo>
                    <a:lnTo>
                      <a:pt x="337" y="394"/>
                    </a:lnTo>
                    <a:lnTo>
                      <a:pt x="341" y="394"/>
                    </a:lnTo>
                    <a:lnTo>
                      <a:pt x="345" y="394"/>
                    </a:lnTo>
                    <a:lnTo>
                      <a:pt x="349" y="394"/>
                    </a:lnTo>
                    <a:lnTo>
                      <a:pt x="353" y="398"/>
                    </a:lnTo>
                    <a:lnTo>
                      <a:pt x="357" y="398"/>
                    </a:lnTo>
                    <a:lnTo>
                      <a:pt x="361" y="398"/>
                    </a:lnTo>
                    <a:lnTo>
                      <a:pt x="365" y="398"/>
                    </a:lnTo>
                    <a:lnTo>
                      <a:pt x="369" y="398"/>
                    </a:lnTo>
                    <a:lnTo>
                      <a:pt x="373" y="398"/>
                    </a:lnTo>
                    <a:lnTo>
                      <a:pt x="377" y="398"/>
                    </a:lnTo>
                    <a:lnTo>
                      <a:pt x="381" y="398"/>
                    </a:lnTo>
                    <a:lnTo>
                      <a:pt x="385" y="398"/>
                    </a:lnTo>
                    <a:lnTo>
                      <a:pt x="389" y="398"/>
                    </a:lnTo>
                    <a:lnTo>
                      <a:pt x="393" y="398"/>
                    </a:lnTo>
                    <a:lnTo>
                      <a:pt x="398" y="402"/>
                    </a:lnTo>
                    <a:lnTo>
                      <a:pt x="402" y="402"/>
                    </a:lnTo>
                    <a:lnTo>
                      <a:pt x="406" y="402"/>
                    </a:lnTo>
                    <a:lnTo>
                      <a:pt x="410" y="402"/>
                    </a:lnTo>
                    <a:lnTo>
                      <a:pt x="414" y="402"/>
                    </a:lnTo>
                    <a:lnTo>
                      <a:pt x="418" y="402"/>
                    </a:lnTo>
                    <a:lnTo>
                      <a:pt x="422" y="402"/>
                    </a:lnTo>
                    <a:lnTo>
                      <a:pt x="426" y="402"/>
                    </a:lnTo>
                    <a:lnTo>
                      <a:pt x="430" y="402"/>
                    </a:lnTo>
                    <a:lnTo>
                      <a:pt x="434" y="402"/>
                    </a:lnTo>
                    <a:lnTo>
                      <a:pt x="438" y="402"/>
                    </a:lnTo>
                    <a:lnTo>
                      <a:pt x="442" y="402"/>
                    </a:lnTo>
                    <a:lnTo>
                      <a:pt x="446" y="402"/>
                    </a:lnTo>
                    <a:lnTo>
                      <a:pt x="450" y="402"/>
                    </a:lnTo>
                    <a:lnTo>
                      <a:pt x="454" y="402"/>
                    </a:lnTo>
                    <a:lnTo>
                      <a:pt x="458" y="402"/>
                    </a:lnTo>
                    <a:lnTo>
                      <a:pt x="463" y="402"/>
                    </a:lnTo>
                    <a:lnTo>
                      <a:pt x="467" y="402"/>
                    </a:lnTo>
                  </a:path>
                </a:pathLst>
              </a:custGeom>
              <a:noFill/>
              <a:ln w="158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8" name="Freeform 119"/>
              <p:cNvSpPr>
                <a:spLocks/>
              </p:cNvSpPr>
              <p:nvPr/>
            </p:nvSpPr>
            <p:spPr bwMode="auto">
              <a:xfrm>
                <a:off x="2559" y="3921"/>
                <a:ext cx="585" cy="76"/>
              </a:xfrm>
              <a:custGeom>
                <a:avLst/>
                <a:gdLst/>
                <a:ahLst/>
                <a:cxnLst>
                  <a:cxn ang="0">
                    <a:pos x="8" y="73"/>
                  </a:cxn>
                  <a:cxn ang="0">
                    <a:pos x="20" y="73"/>
                  </a:cxn>
                  <a:cxn ang="0">
                    <a:pos x="32" y="73"/>
                  </a:cxn>
                  <a:cxn ang="0">
                    <a:pos x="44" y="73"/>
                  </a:cxn>
                  <a:cxn ang="0">
                    <a:pos x="56" y="73"/>
                  </a:cxn>
                  <a:cxn ang="0">
                    <a:pos x="69" y="73"/>
                  </a:cxn>
                  <a:cxn ang="0">
                    <a:pos x="81" y="73"/>
                  </a:cxn>
                  <a:cxn ang="0">
                    <a:pos x="93" y="73"/>
                  </a:cxn>
                  <a:cxn ang="0">
                    <a:pos x="105" y="73"/>
                  </a:cxn>
                  <a:cxn ang="0">
                    <a:pos x="117" y="73"/>
                  </a:cxn>
                  <a:cxn ang="0">
                    <a:pos x="130" y="69"/>
                  </a:cxn>
                  <a:cxn ang="0">
                    <a:pos x="142" y="69"/>
                  </a:cxn>
                  <a:cxn ang="0">
                    <a:pos x="154" y="69"/>
                  </a:cxn>
                  <a:cxn ang="0">
                    <a:pos x="166" y="69"/>
                  </a:cxn>
                  <a:cxn ang="0">
                    <a:pos x="178" y="65"/>
                  </a:cxn>
                  <a:cxn ang="0">
                    <a:pos x="190" y="65"/>
                  </a:cxn>
                  <a:cxn ang="0">
                    <a:pos x="203" y="65"/>
                  </a:cxn>
                  <a:cxn ang="0">
                    <a:pos x="215" y="69"/>
                  </a:cxn>
                  <a:cxn ang="0">
                    <a:pos x="227" y="69"/>
                  </a:cxn>
                  <a:cxn ang="0">
                    <a:pos x="239" y="73"/>
                  </a:cxn>
                  <a:cxn ang="0">
                    <a:pos x="251" y="73"/>
                  </a:cxn>
                  <a:cxn ang="0">
                    <a:pos x="264" y="73"/>
                  </a:cxn>
                  <a:cxn ang="0">
                    <a:pos x="276" y="73"/>
                  </a:cxn>
                  <a:cxn ang="0">
                    <a:pos x="288" y="69"/>
                  </a:cxn>
                  <a:cxn ang="0">
                    <a:pos x="300" y="69"/>
                  </a:cxn>
                  <a:cxn ang="0">
                    <a:pos x="312" y="65"/>
                  </a:cxn>
                  <a:cxn ang="0">
                    <a:pos x="324" y="61"/>
                  </a:cxn>
                  <a:cxn ang="0">
                    <a:pos x="337" y="53"/>
                  </a:cxn>
                  <a:cxn ang="0">
                    <a:pos x="349" y="44"/>
                  </a:cxn>
                  <a:cxn ang="0">
                    <a:pos x="361" y="32"/>
                  </a:cxn>
                  <a:cxn ang="0">
                    <a:pos x="373" y="20"/>
                  </a:cxn>
                  <a:cxn ang="0">
                    <a:pos x="385" y="8"/>
                  </a:cxn>
                  <a:cxn ang="0">
                    <a:pos x="398" y="0"/>
                  </a:cxn>
                  <a:cxn ang="0">
                    <a:pos x="410" y="8"/>
                  </a:cxn>
                  <a:cxn ang="0">
                    <a:pos x="422" y="20"/>
                  </a:cxn>
                  <a:cxn ang="0">
                    <a:pos x="426" y="32"/>
                  </a:cxn>
                  <a:cxn ang="0">
                    <a:pos x="434" y="44"/>
                  </a:cxn>
                  <a:cxn ang="0">
                    <a:pos x="450" y="65"/>
                  </a:cxn>
                  <a:cxn ang="0">
                    <a:pos x="454" y="69"/>
                  </a:cxn>
                  <a:cxn ang="0">
                    <a:pos x="467" y="77"/>
                  </a:cxn>
                  <a:cxn ang="0">
                    <a:pos x="479" y="85"/>
                  </a:cxn>
                  <a:cxn ang="0">
                    <a:pos x="491" y="89"/>
                  </a:cxn>
                </a:cxnLst>
                <a:rect l="0" t="0" r="r" b="b"/>
                <a:pathLst>
                  <a:path w="499" h="89">
                    <a:moveTo>
                      <a:pt x="0" y="69"/>
                    </a:moveTo>
                    <a:lnTo>
                      <a:pt x="4" y="73"/>
                    </a:lnTo>
                    <a:lnTo>
                      <a:pt x="8" y="73"/>
                    </a:lnTo>
                    <a:lnTo>
                      <a:pt x="12" y="73"/>
                    </a:lnTo>
                    <a:lnTo>
                      <a:pt x="16" y="73"/>
                    </a:lnTo>
                    <a:lnTo>
                      <a:pt x="20" y="73"/>
                    </a:lnTo>
                    <a:lnTo>
                      <a:pt x="24" y="73"/>
                    </a:lnTo>
                    <a:lnTo>
                      <a:pt x="28" y="73"/>
                    </a:lnTo>
                    <a:lnTo>
                      <a:pt x="32" y="73"/>
                    </a:lnTo>
                    <a:lnTo>
                      <a:pt x="36" y="73"/>
                    </a:lnTo>
                    <a:lnTo>
                      <a:pt x="40" y="73"/>
                    </a:lnTo>
                    <a:lnTo>
                      <a:pt x="44" y="73"/>
                    </a:lnTo>
                    <a:lnTo>
                      <a:pt x="48" y="73"/>
                    </a:lnTo>
                    <a:lnTo>
                      <a:pt x="52" y="73"/>
                    </a:lnTo>
                    <a:lnTo>
                      <a:pt x="56" y="73"/>
                    </a:lnTo>
                    <a:lnTo>
                      <a:pt x="60" y="73"/>
                    </a:lnTo>
                    <a:lnTo>
                      <a:pt x="65" y="73"/>
                    </a:lnTo>
                    <a:lnTo>
                      <a:pt x="69" y="73"/>
                    </a:lnTo>
                    <a:lnTo>
                      <a:pt x="73" y="73"/>
                    </a:lnTo>
                    <a:lnTo>
                      <a:pt x="77" y="73"/>
                    </a:lnTo>
                    <a:lnTo>
                      <a:pt x="81" y="73"/>
                    </a:lnTo>
                    <a:lnTo>
                      <a:pt x="85" y="73"/>
                    </a:lnTo>
                    <a:lnTo>
                      <a:pt x="89" y="73"/>
                    </a:lnTo>
                    <a:lnTo>
                      <a:pt x="93" y="73"/>
                    </a:lnTo>
                    <a:lnTo>
                      <a:pt x="97" y="73"/>
                    </a:lnTo>
                    <a:lnTo>
                      <a:pt x="101" y="73"/>
                    </a:lnTo>
                    <a:lnTo>
                      <a:pt x="105" y="73"/>
                    </a:lnTo>
                    <a:lnTo>
                      <a:pt x="109" y="73"/>
                    </a:lnTo>
                    <a:lnTo>
                      <a:pt x="113" y="73"/>
                    </a:lnTo>
                    <a:lnTo>
                      <a:pt x="117" y="73"/>
                    </a:lnTo>
                    <a:lnTo>
                      <a:pt x="121" y="69"/>
                    </a:lnTo>
                    <a:lnTo>
                      <a:pt x="125" y="69"/>
                    </a:lnTo>
                    <a:lnTo>
                      <a:pt x="130" y="69"/>
                    </a:lnTo>
                    <a:lnTo>
                      <a:pt x="134" y="69"/>
                    </a:lnTo>
                    <a:lnTo>
                      <a:pt x="138" y="69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9"/>
                    </a:lnTo>
                    <a:lnTo>
                      <a:pt x="154" y="69"/>
                    </a:lnTo>
                    <a:lnTo>
                      <a:pt x="158" y="69"/>
                    </a:lnTo>
                    <a:lnTo>
                      <a:pt x="162" y="69"/>
                    </a:lnTo>
                    <a:lnTo>
                      <a:pt x="166" y="69"/>
                    </a:lnTo>
                    <a:lnTo>
                      <a:pt x="170" y="69"/>
                    </a:lnTo>
                    <a:lnTo>
                      <a:pt x="174" y="65"/>
                    </a:lnTo>
                    <a:lnTo>
                      <a:pt x="178" y="65"/>
                    </a:lnTo>
                    <a:lnTo>
                      <a:pt x="182" y="65"/>
                    </a:lnTo>
                    <a:lnTo>
                      <a:pt x="186" y="65"/>
                    </a:lnTo>
                    <a:lnTo>
                      <a:pt x="190" y="65"/>
                    </a:lnTo>
                    <a:lnTo>
                      <a:pt x="195" y="65"/>
                    </a:lnTo>
                    <a:lnTo>
                      <a:pt x="199" y="65"/>
                    </a:lnTo>
                    <a:lnTo>
                      <a:pt x="203" y="65"/>
                    </a:lnTo>
                    <a:lnTo>
                      <a:pt x="207" y="65"/>
                    </a:lnTo>
                    <a:lnTo>
                      <a:pt x="211" y="65"/>
                    </a:lnTo>
                    <a:lnTo>
                      <a:pt x="215" y="69"/>
                    </a:lnTo>
                    <a:lnTo>
                      <a:pt x="219" y="69"/>
                    </a:lnTo>
                    <a:lnTo>
                      <a:pt x="223" y="69"/>
                    </a:lnTo>
                    <a:lnTo>
                      <a:pt x="227" y="69"/>
                    </a:lnTo>
                    <a:lnTo>
                      <a:pt x="231" y="73"/>
                    </a:lnTo>
                    <a:lnTo>
                      <a:pt x="235" y="73"/>
                    </a:lnTo>
                    <a:lnTo>
                      <a:pt x="239" y="73"/>
                    </a:lnTo>
                    <a:lnTo>
                      <a:pt x="243" y="73"/>
                    </a:lnTo>
                    <a:lnTo>
                      <a:pt x="247" y="73"/>
                    </a:lnTo>
                    <a:lnTo>
                      <a:pt x="251" y="73"/>
                    </a:lnTo>
                    <a:lnTo>
                      <a:pt x="255" y="73"/>
                    </a:lnTo>
                    <a:lnTo>
                      <a:pt x="259" y="73"/>
                    </a:lnTo>
                    <a:lnTo>
                      <a:pt x="264" y="73"/>
                    </a:lnTo>
                    <a:lnTo>
                      <a:pt x="268" y="73"/>
                    </a:lnTo>
                    <a:lnTo>
                      <a:pt x="272" y="73"/>
                    </a:lnTo>
                    <a:lnTo>
                      <a:pt x="276" y="73"/>
                    </a:lnTo>
                    <a:lnTo>
                      <a:pt x="280" y="73"/>
                    </a:lnTo>
                    <a:lnTo>
                      <a:pt x="284" y="69"/>
                    </a:lnTo>
                    <a:lnTo>
                      <a:pt x="288" y="69"/>
                    </a:lnTo>
                    <a:lnTo>
                      <a:pt x="292" y="69"/>
                    </a:lnTo>
                    <a:lnTo>
                      <a:pt x="296" y="69"/>
                    </a:lnTo>
                    <a:lnTo>
                      <a:pt x="300" y="69"/>
                    </a:lnTo>
                    <a:lnTo>
                      <a:pt x="304" y="65"/>
                    </a:lnTo>
                    <a:lnTo>
                      <a:pt x="308" y="65"/>
                    </a:lnTo>
                    <a:lnTo>
                      <a:pt x="312" y="65"/>
                    </a:lnTo>
                    <a:lnTo>
                      <a:pt x="316" y="61"/>
                    </a:lnTo>
                    <a:lnTo>
                      <a:pt x="320" y="61"/>
                    </a:lnTo>
                    <a:lnTo>
                      <a:pt x="324" y="61"/>
                    </a:lnTo>
                    <a:lnTo>
                      <a:pt x="329" y="57"/>
                    </a:lnTo>
                    <a:lnTo>
                      <a:pt x="333" y="53"/>
                    </a:lnTo>
                    <a:lnTo>
                      <a:pt x="337" y="53"/>
                    </a:lnTo>
                    <a:lnTo>
                      <a:pt x="341" y="48"/>
                    </a:lnTo>
                    <a:lnTo>
                      <a:pt x="345" y="48"/>
                    </a:lnTo>
                    <a:lnTo>
                      <a:pt x="349" y="44"/>
                    </a:lnTo>
                    <a:lnTo>
                      <a:pt x="353" y="40"/>
                    </a:lnTo>
                    <a:lnTo>
                      <a:pt x="357" y="36"/>
                    </a:lnTo>
                    <a:lnTo>
                      <a:pt x="361" y="32"/>
                    </a:lnTo>
                    <a:lnTo>
                      <a:pt x="365" y="28"/>
                    </a:lnTo>
                    <a:lnTo>
                      <a:pt x="369" y="24"/>
                    </a:lnTo>
                    <a:lnTo>
                      <a:pt x="373" y="20"/>
                    </a:lnTo>
                    <a:lnTo>
                      <a:pt x="377" y="16"/>
                    </a:lnTo>
                    <a:lnTo>
                      <a:pt x="381" y="12"/>
                    </a:lnTo>
                    <a:lnTo>
                      <a:pt x="385" y="8"/>
                    </a:lnTo>
                    <a:lnTo>
                      <a:pt x="389" y="4"/>
                    </a:lnTo>
                    <a:lnTo>
                      <a:pt x="394" y="0"/>
                    </a:lnTo>
                    <a:lnTo>
                      <a:pt x="398" y="0"/>
                    </a:lnTo>
                    <a:lnTo>
                      <a:pt x="402" y="0"/>
                    </a:lnTo>
                    <a:lnTo>
                      <a:pt x="406" y="4"/>
                    </a:lnTo>
                    <a:lnTo>
                      <a:pt x="410" y="8"/>
                    </a:lnTo>
                    <a:lnTo>
                      <a:pt x="414" y="12"/>
                    </a:lnTo>
                    <a:lnTo>
                      <a:pt x="418" y="16"/>
                    </a:lnTo>
                    <a:lnTo>
                      <a:pt x="422" y="20"/>
                    </a:lnTo>
                    <a:lnTo>
                      <a:pt x="422" y="24"/>
                    </a:lnTo>
                    <a:lnTo>
                      <a:pt x="426" y="28"/>
                    </a:lnTo>
                    <a:lnTo>
                      <a:pt x="426" y="32"/>
                    </a:lnTo>
                    <a:lnTo>
                      <a:pt x="430" y="36"/>
                    </a:lnTo>
                    <a:lnTo>
                      <a:pt x="430" y="40"/>
                    </a:lnTo>
                    <a:lnTo>
                      <a:pt x="434" y="44"/>
                    </a:lnTo>
                    <a:lnTo>
                      <a:pt x="442" y="53"/>
                    </a:lnTo>
                    <a:lnTo>
                      <a:pt x="442" y="57"/>
                    </a:lnTo>
                    <a:lnTo>
                      <a:pt x="450" y="65"/>
                    </a:lnTo>
                    <a:lnTo>
                      <a:pt x="446" y="65"/>
                    </a:lnTo>
                    <a:lnTo>
                      <a:pt x="450" y="65"/>
                    </a:lnTo>
                    <a:lnTo>
                      <a:pt x="454" y="69"/>
                    </a:lnTo>
                    <a:lnTo>
                      <a:pt x="458" y="73"/>
                    </a:lnTo>
                    <a:lnTo>
                      <a:pt x="463" y="77"/>
                    </a:lnTo>
                    <a:lnTo>
                      <a:pt x="467" y="77"/>
                    </a:lnTo>
                    <a:lnTo>
                      <a:pt x="471" y="81"/>
                    </a:lnTo>
                    <a:lnTo>
                      <a:pt x="475" y="81"/>
                    </a:lnTo>
                    <a:lnTo>
                      <a:pt x="479" y="85"/>
                    </a:lnTo>
                    <a:lnTo>
                      <a:pt x="483" y="85"/>
                    </a:lnTo>
                    <a:lnTo>
                      <a:pt x="487" y="85"/>
                    </a:lnTo>
                    <a:lnTo>
                      <a:pt x="491" y="89"/>
                    </a:lnTo>
                    <a:lnTo>
                      <a:pt x="495" y="89"/>
                    </a:lnTo>
                    <a:lnTo>
                      <a:pt x="499" y="89"/>
                    </a:lnTo>
                  </a:path>
                </a:pathLst>
              </a:custGeom>
              <a:noFill/>
              <a:ln w="158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9" name="Freeform 120"/>
              <p:cNvSpPr>
                <a:spLocks/>
              </p:cNvSpPr>
              <p:nvPr/>
            </p:nvSpPr>
            <p:spPr bwMode="auto">
              <a:xfrm>
                <a:off x="3144" y="3967"/>
                <a:ext cx="605" cy="34"/>
              </a:xfrm>
              <a:custGeom>
                <a:avLst/>
                <a:gdLst/>
                <a:ahLst/>
                <a:cxnLst>
                  <a:cxn ang="0">
                    <a:pos x="8" y="36"/>
                  </a:cxn>
                  <a:cxn ang="0">
                    <a:pos x="20" y="40"/>
                  </a:cxn>
                  <a:cxn ang="0">
                    <a:pos x="33" y="40"/>
                  </a:cxn>
                  <a:cxn ang="0">
                    <a:pos x="45" y="40"/>
                  </a:cxn>
                  <a:cxn ang="0">
                    <a:pos x="57" y="40"/>
                  </a:cxn>
                  <a:cxn ang="0">
                    <a:pos x="69" y="40"/>
                  </a:cxn>
                  <a:cxn ang="0">
                    <a:pos x="81" y="40"/>
                  </a:cxn>
                  <a:cxn ang="0">
                    <a:pos x="94" y="40"/>
                  </a:cxn>
                  <a:cxn ang="0">
                    <a:pos x="106" y="40"/>
                  </a:cxn>
                  <a:cxn ang="0">
                    <a:pos x="118" y="40"/>
                  </a:cxn>
                  <a:cxn ang="0">
                    <a:pos x="130" y="40"/>
                  </a:cxn>
                  <a:cxn ang="0">
                    <a:pos x="142" y="40"/>
                  </a:cxn>
                  <a:cxn ang="0">
                    <a:pos x="154" y="40"/>
                  </a:cxn>
                  <a:cxn ang="0">
                    <a:pos x="167" y="40"/>
                  </a:cxn>
                  <a:cxn ang="0">
                    <a:pos x="179" y="40"/>
                  </a:cxn>
                  <a:cxn ang="0">
                    <a:pos x="191" y="40"/>
                  </a:cxn>
                  <a:cxn ang="0">
                    <a:pos x="203" y="40"/>
                  </a:cxn>
                  <a:cxn ang="0">
                    <a:pos x="215" y="40"/>
                  </a:cxn>
                  <a:cxn ang="0">
                    <a:pos x="228" y="40"/>
                  </a:cxn>
                  <a:cxn ang="0">
                    <a:pos x="240" y="40"/>
                  </a:cxn>
                  <a:cxn ang="0">
                    <a:pos x="252" y="40"/>
                  </a:cxn>
                  <a:cxn ang="0">
                    <a:pos x="264" y="40"/>
                  </a:cxn>
                  <a:cxn ang="0">
                    <a:pos x="276" y="40"/>
                  </a:cxn>
                  <a:cxn ang="0">
                    <a:pos x="288" y="40"/>
                  </a:cxn>
                  <a:cxn ang="0">
                    <a:pos x="301" y="40"/>
                  </a:cxn>
                  <a:cxn ang="0">
                    <a:pos x="313" y="40"/>
                  </a:cxn>
                  <a:cxn ang="0">
                    <a:pos x="325" y="40"/>
                  </a:cxn>
                  <a:cxn ang="0">
                    <a:pos x="337" y="40"/>
                  </a:cxn>
                  <a:cxn ang="0">
                    <a:pos x="349" y="40"/>
                  </a:cxn>
                  <a:cxn ang="0">
                    <a:pos x="362" y="40"/>
                  </a:cxn>
                  <a:cxn ang="0">
                    <a:pos x="374" y="40"/>
                  </a:cxn>
                  <a:cxn ang="0">
                    <a:pos x="386" y="36"/>
                  </a:cxn>
                  <a:cxn ang="0">
                    <a:pos x="398" y="36"/>
                  </a:cxn>
                  <a:cxn ang="0">
                    <a:pos x="410" y="36"/>
                  </a:cxn>
                  <a:cxn ang="0">
                    <a:pos x="422" y="32"/>
                  </a:cxn>
                  <a:cxn ang="0">
                    <a:pos x="435" y="24"/>
                  </a:cxn>
                  <a:cxn ang="0">
                    <a:pos x="447" y="16"/>
                  </a:cxn>
                  <a:cxn ang="0">
                    <a:pos x="459" y="8"/>
                  </a:cxn>
                  <a:cxn ang="0">
                    <a:pos x="471" y="0"/>
                  </a:cxn>
                  <a:cxn ang="0">
                    <a:pos x="483" y="0"/>
                  </a:cxn>
                  <a:cxn ang="0">
                    <a:pos x="496" y="4"/>
                  </a:cxn>
                  <a:cxn ang="0">
                    <a:pos x="508" y="8"/>
                  </a:cxn>
                </a:cxnLst>
                <a:rect l="0" t="0" r="r" b="b"/>
                <a:pathLst>
                  <a:path w="516" h="40">
                    <a:moveTo>
                      <a:pt x="0" y="36"/>
                    </a:moveTo>
                    <a:lnTo>
                      <a:pt x="4" y="36"/>
                    </a:lnTo>
                    <a:lnTo>
                      <a:pt x="8" y="36"/>
                    </a:lnTo>
                    <a:lnTo>
                      <a:pt x="12" y="36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24" y="40"/>
                    </a:lnTo>
                    <a:lnTo>
                      <a:pt x="29" y="40"/>
                    </a:lnTo>
                    <a:lnTo>
                      <a:pt x="33" y="40"/>
                    </a:lnTo>
                    <a:lnTo>
                      <a:pt x="37" y="40"/>
                    </a:lnTo>
                    <a:lnTo>
                      <a:pt x="41" y="40"/>
                    </a:lnTo>
                    <a:lnTo>
                      <a:pt x="45" y="40"/>
                    </a:lnTo>
                    <a:lnTo>
                      <a:pt x="49" y="40"/>
                    </a:lnTo>
                    <a:lnTo>
                      <a:pt x="53" y="40"/>
                    </a:lnTo>
                    <a:lnTo>
                      <a:pt x="57" y="40"/>
                    </a:lnTo>
                    <a:lnTo>
                      <a:pt x="61" y="40"/>
                    </a:lnTo>
                    <a:lnTo>
                      <a:pt x="65" y="40"/>
                    </a:lnTo>
                    <a:lnTo>
                      <a:pt x="69" y="40"/>
                    </a:lnTo>
                    <a:lnTo>
                      <a:pt x="73" y="40"/>
                    </a:lnTo>
                    <a:lnTo>
                      <a:pt x="77" y="40"/>
                    </a:lnTo>
                    <a:lnTo>
                      <a:pt x="81" y="40"/>
                    </a:lnTo>
                    <a:lnTo>
                      <a:pt x="85" y="40"/>
                    </a:lnTo>
                    <a:lnTo>
                      <a:pt x="89" y="40"/>
                    </a:lnTo>
                    <a:lnTo>
                      <a:pt x="94" y="40"/>
                    </a:lnTo>
                    <a:lnTo>
                      <a:pt x="98" y="40"/>
                    </a:lnTo>
                    <a:lnTo>
                      <a:pt x="102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4" y="40"/>
                    </a:lnTo>
                    <a:lnTo>
                      <a:pt x="118" y="40"/>
                    </a:lnTo>
                    <a:lnTo>
                      <a:pt x="122" y="40"/>
                    </a:lnTo>
                    <a:lnTo>
                      <a:pt x="126" y="40"/>
                    </a:lnTo>
                    <a:lnTo>
                      <a:pt x="130" y="40"/>
                    </a:lnTo>
                    <a:lnTo>
                      <a:pt x="134" y="40"/>
                    </a:lnTo>
                    <a:lnTo>
                      <a:pt x="138" y="40"/>
                    </a:lnTo>
                    <a:lnTo>
                      <a:pt x="142" y="40"/>
                    </a:lnTo>
                    <a:lnTo>
                      <a:pt x="146" y="40"/>
                    </a:lnTo>
                    <a:lnTo>
                      <a:pt x="150" y="40"/>
                    </a:lnTo>
                    <a:lnTo>
                      <a:pt x="154" y="40"/>
                    </a:lnTo>
                    <a:lnTo>
                      <a:pt x="158" y="40"/>
                    </a:lnTo>
                    <a:lnTo>
                      <a:pt x="163" y="40"/>
                    </a:lnTo>
                    <a:lnTo>
                      <a:pt x="167" y="40"/>
                    </a:lnTo>
                    <a:lnTo>
                      <a:pt x="171" y="40"/>
                    </a:lnTo>
                    <a:lnTo>
                      <a:pt x="175" y="40"/>
                    </a:lnTo>
                    <a:lnTo>
                      <a:pt x="179" y="40"/>
                    </a:lnTo>
                    <a:lnTo>
                      <a:pt x="183" y="40"/>
                    </a:lnTo>
                    <a:lnTo>
                      <a:pt x="187" y="40"/>
                    </a:lnTo>
                    <a:lnTo>
                      <a:pt x="191" y="40"/>
                    </a:lnTo>
                    <a:lnTo>
                      <a:pt x="195" y="40"/>
                    </a:lnTo>
                    <a:lnTo>
                      <a:pt x="199" y="40"/>
                    </a:lnTo>
                    <a:lnTo>
                      <a:pt x="203" y="40"/>
                    </a:lnTo>
                    <a:lnTo>
                      <a:pt x="207" y="40"/>
                    </a:lnTo>
                    <a:lnTo>
                      <a:pt x="211" y="40"/>
                    </a:lnTo>
                    <a:lnTo>
                      <a:pt x="215" y="40"/>
                    </a:lnTo>
                    <a:lnTo>
                      <a:pt x="219" y="40"/>
                    </a:lnTo>
                    <a:lnTo>
                      <a:pt x="223" y="40"/>
                    </a:lnTo>
                    <a:lnTo>
                      <a:pt x="228" y="40"/>
                    </a:lnTo>
                    <a:lnTo>
                      <a:pt x="232" y="40"/>
                    </a:lnTo>
                    <a:lnTo>
                      <a:pt x="236" y="40"/>
                    </a:lnTo>
                    <a:lnTo>
                      <a:pt x="240" y="40"/>
                    </a:lnTo>
                    <a:lnTo>
                      <a:pt x="244" y="40"/>
                    </a:lnTo>
                    <a:lnTo>
                      <a:pt x="248" y="40"/>
                    </a:lnTo>
                    <a:lnTo>
                      <a:pt x="252" y="40"/>
                    </a:lnTo>
                    <a:lnTo>
                      <a:pt x="256" y="40"/>
                    </a:lnTo>
                    <a:lnTo>
                      <a:pt x="260" y="40"/>
                    </a:lnTo>
                    <a:lnTo>
                      <a:pt x="264" y="40"/>
                    </a:lnTo>
                    <a:lnTo>
                      <a:pt x="268" y="40"/>
                    </a:lnTo>
                    <a:lnTo>
                      <a:pt x="272" y="40"/>
                    </a:lnTo>
                    <a:lnTo>
                      <a:pt x="276" y="40"/>
                    </a:lnTo>
                    <a:lnTo>
                      <a:pt x="280" y="40"/>
                    </a:lnTo>
                    <a:lnTo>
                      <a:pt x="284" y="40"/>
                    </a:lnTo>
                    <a:lnTo>
                      <a:pt x="288" y="40"/>
                    </a:lnTo>
                    <a:lnTo>
                      <a:pt x="293" y="40"/>
                    </a:lnTo>
                    <a:lnTo>
                      <a:pt x="297" y="40"/>
                    </a:lnTo>
                    <a:lnTo>
                      <a:pt x="301" y="40"/>
                    </a:lnTo>
                    <a:lnTo>
                      <a:pt x="305" y="40"/>
                    </a:lnTo>
                    <a:lnTo>
                      <a:pt x="309" y="40"/>
                    </a:lnTo>
                    <a:lnTo>
                      <a:pt x="313" y="40"/>
                    </a:lnTo>
                    <a:lnTo>
                      <a:pt x="317" y="40"/>
                    </a:lnTo>
                    <a:lnTo>
                      <a:pt x="321" y="40"/>
                    </a:lnTo>
                    <a:lnTo>
                      <a:pt x="325" y="40"/>
                    </a:lnTo>
                    <a:lnTo>
                      <a:pt x="329" y="40"/>
                    </a:lnTo>
                    <a:lnTo>
                      <a:pt x="333" y="40"/>
                    </a:lnTo>
                    <a:lnTo>
                      <a:pt x="337" y="40"/>
                    </a:lnTo>
                    <a:lnTo>
                      <a:pt x="341" y="40"/>
                    </a:lnTo>
                    <a:lnTo>
                      <a:pt x="345" y="40"/>
                    </a:lnTo>
                    <a:lnTo>
                      <a:pt x="349" y="40"/>
                    </a:lnTo>
                    <a:lnTo>
                      <a:pt x="353" y="40"/>
                    </a:lnTo>
                    <a:lnTo>
                      <a:pt x="357" y="40"/>
                    </a:lnTo>
                    <a:lnTo>
                      <a:pt x="362" y="40"/>
                    </a:lnTo>
                    <a:lnTo>
                      <a:pt x="366" y="40"/>
                    </a:lnTo>
                    <a:lnTo>
                      <a:pt x="370" y="40"/>
                    </a:lnTo>
                    <a:lnTo>
                      <a:pt x="374" y="40"/>
                    </a:lnTo>
                    <a:lnTo>
                      <a:pt x="378" y="40"/>
                    </a:lnTo>
                    <a:lnTo>
                      <a:pt x="382" y="40"/>
                    </a:lnTo>
                    <a:lnTo>
                      <a:pt x="386" y="36"/>
                    </a:lnTo>
                    <a:lnTo>
                      <a:pt x="390" y="36"/>
                    </a:lnTo>
                    <a:lnTo>
                      <a:pt x="394" y="36"/>
                    </a:lnTo>
                    <a:lnTo>
                      <a:pt x="398" y="36"/>
                    </a:lnTo>
                    <a:lnTo>
                      <a:pt x="402" y="36"/>
                    </a:lnTo>
                    <a:lnTo>
                      <a:pt x="406" y="36"/>
                    </a:lnTo>
                    <a:lnTo>
                      <a:pt x="410" y="36"/>
                    </a:lnTo>
                    <a:lnTo>
                      <a:pt x="414" y="32"/>
                    </a:lnTo>
                    <a:lnTo>
                      <a:pt x="418" y="32"/>
                    </a:lnTo>
                    <a:lnTo>
                      <a:pt x="422" y="32"/>
                    </a:lnTo>
                    <a:lnTo>
                      <a:pt x="427" y="28"/>
                    </a:lnTo>
                    <a:lnTo>
                      <a:pt x="431" y="28"/>
                    </a:lnTo>
                    <a:lnTo>
                      <a:pt x="435" y="24"/>
                    </a:lnTo>
                    <a:lnTo>
                      <a:pt x="439" y="24"/>
                    </a:lnTo>
                    <a:lnTo>
                      <a:pt x="443" y="20"/>
                    </a:lnTo>
                    <a:lnTo>
                      <a:pt x="447" y="16"/>
                    </a:lnTo>
                    <a:lnTo>
                      <a:pt x="451" y="16"/>
                    </a:lnTo>
                    <a:lnTo>
                      <a:pt x="455" y="12"/>
                    </a:lnTo>
                    <a:lnTo>
                      <a:pt x="459" y="8"/>
                    </a:lnTo>
                    <a:lnTo>
                      <a:pt x="463" y="4"/>
                    </a:lnTo>
                    <a:lnTo>
                      <a:pt x="467" y="4"/>
                    </a:lnTo>
                    <a:lnTo>
                      <a:pt x="471" y="0"/>
                    </a:lnTo>
                    <a:lnTo>
                      <a:pt x="475" y="0"/>
                    </a:lnTo>
                    <a:lnTo>
                      <a:pt x="479" y="0"/>
                    </a:lnTo>
                    <a:lnTo>
                      <a:pt x="483" y="0"/>
                    </a:lnTo>
                    <a:lnTo>
                      <a:pt x="487" y="0"/>
                    </a:lnTo>
                    <a:lnTo>
                      <a:pt x="492" y="0"/>
                    </a:lnTo>
                    <a:lnTo>
                      <a:pt x="496" y="4"/>
                    </a:lnTo>
                    <a:lnTo>
                      <a:pt x="500" y="4"/>
                    </a:lnTo>
                    <a:lnTo>
                      <a:pt x="504" y="8"/>
                    </a:lnTo>
                    <a:lnTo>
                      <a:pt x="508" y="8"/>
                    </a:lnTo>
                    <a:lnTo>
                      <a:pt x="512" y="12"/>
                    </a:lnTo>
                    <a:lnTo>
                      <a:pt x="516" y="16"/>
                    </a:lnTo>
                  </a:path>
                </a:pathLst>
              </a:custGeom>
              <a:noFill/>
              <a:ln w="158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0" name="Freeform 121"/>
              <p:cNvSpPr>
                <a:spLocks/>
              </p:cNvSpPr>
              <p:nvPr/>
            </p:nvSpPr>
            <p:spPr bwMode="auto">
              <a:xfrm>
                <a:off x="3749" y="3980"/>
                <a:ext cx="562" cy="2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2" y="4"/>
                  </a:cxn>
                  <a:cxn ang="0">
                    <a:pos x="20" y="8"/>
                  </a:cxn>
                  <a:cxn ang="0">
                    <a:pos x="28" y="8"/>
                  </a:cxn>
                  <a:cxn ang="0">
                    <a:pos x="36" y="12"/>
                  </a:cxn>
                  <a:cxn ang="0">
                    <a:pos x="45" y="12"/>
                  </a:cxn>
                  <a:cxn ang="0">
                    <a:pos x="53" y="16"/>
                  </a:cxn>
                  <a:cxn ang="0">
                    <a:pos x="61" y="16"/>
                  </a:cxn>
                  <a:cxn ang="0">
                    <a:pos x="69" y="16"/>
                  </a:cxn>
                  <a:cxn ang="0">
                    <a:pos x="77" y="16"/>
                  </a:cxn>
                  <a:cxn ang="0">
                    <a:pos x="85" y="20"/>
                  </a:cxn>
                  <a:cxn ang="0">
                    <a:pos x="93" y="20"/>
                  </a:cxn>
                  <a:cxn ang="0">
                    <a:pos x="101" y="20"/>
                  </a:cxn>
                  <a:cxn ang="0">
                    <a:pos x="110" y="20"/>
                  </a:cxn>
                  <a:cxn ang="0">
                    <a:pos x="118" y="20"/>
                  </a:cxn>
                  <a:cxn ang="0">
                    <a:pos x="126" y="20"/>
                  </a:cxn>
                  <a:cxn ang="0">
                    <a:pos x="134" y="20"/>
                  </a:cxn>
                  <a:cxn ang="0">
                    <a:pos x="142" y="20"/>
                  </a:cxn>
                  <a:cxn ang="0">
                    <a:pos x="150" y="20"/>
                  </a:cxn>
                  <a:cxn ang="0">
                    <a:pos x="158" y="20"/>
                  </a:cxn>
                  <a:cxn ang="0">
                    <a:pos x="166" y="20"/>
                  </a:cxn>
                  <a:cxn ang="0">
                    <a:pos x="175" y="20"/>
                  </a:cxn>
                  <a:cxn ang="0">
                    <a:pos x="183" y="20"/>
                  </a:cxn>
                  <a:cxn ang="0">
                    <a:pos x="191" y="20"/>
                  </a:cxn>
                  <a:cxn ang="0">
                    <a:pos x="199" y="20"/>
                  </a:cxn>
                  <a:cxn ang="0">
                    <a:pos x="207" y="20"/>
                  </a:cxn>
                  <a:cxn ang="0">
                    <a:pos x="215" y="20"/>
                  </a:cxn>
                  <a:cxn ang="0">
                    <a:pos x="223" y="20"/>
                  </a:cxn>
                  <a:cxn ang="0">
                    <a:pos x="231" y="20"/>
                  </a:cxn>
                  <a:cxn ang="0">
                    <a:pos x="239" y="20"/>
                  </a:cxn>
                  <a:cxn ang="0">
                    <a:pos x="248" y="20"/>
                  </a:cxn>
                  <a:cxn ang="0">
                    <a:pos x="256" y="20"/>
                  </a:cxn>
                  <a:cxn ang="0">
                    <a:pos x="264" y="20"/>
                  </a:cxn>
                  <a:cxn ang="0">
                    <a:pos x="272" y="20"/>
                  </a:cxn>
                  <a:cxn ang="0">
                    <a:pos x="280" y="20"/>
                  </a:cxn>
                  <a:cxn ang="0">
                    <a:pos x="288" y="20"/>
                  </a:cxn>
                  <a:cxn ang="0">
                    <a:pos x="296" y="20"/>
                  </a:cxn>
                  <a:cxn ang="0">
                    <a:pos x="304" y="24"/>
                  </a:cxn>
                  <a:cxn ang="0">
                    <a:pos x="313" y="24"/>
                  </a:cxn>
                  <a:cxn ang="0">
                    <a:pos x="321" y="24"/>
                  </a:cxn>
                  <a:cxn ang="0">
                    <a:pos x="329" y="24"/>
                  </a:cxn>
                  <a:cxn ang="0">
                    <a:pos x="337" y="24"/>
                  </a:cxn>
                  <a:cxn ang="0">
                    <a:pos x="345" y="24"/>
                  </a:cxn>
                  <a:cxn ang="0">
                    <a:pos x="353" y="24"/>
                  </a:cxn>
                  <a:cxn ang="0">
                    <a:pos x="361" y="24"/>
                  </a:cxn>
                  <a:cxn ang="0">
                    <a:pos x="369" y="24"/>
                  </a:cxn>
                  <a:cxn ang="0">
                    <a:pos x="378" y="24"/>
                  </a:cxn>
                  <a:cxn ang="0">
                    <a:pos x="386" y="24"/>
                  </a:cxn>
                  <a:cxn ang="0">
                    <a:pos x="394" y="24"/>
                  </a:cxn>
                  <a:cxn ang="0">
                    <a:pos x="402" y="24"/>
                  </a:cxn>
                  <a:cxn ang="0">
                    <a:pos x="410" y="24"/>
                  </a:cxn>
                  <a:cxn ang="0">
                    <a:pos x="418" y="24"/>
                  </a:cxn>
                  <a:cxn ang="0">
                    <a:pos x="426" y="24"/>
                  </a:cxn>
                  <a:cxn ang="0">
                    <a:pos x="434" y="24"/>
                  </a:cxn>
                  <a:cxn ang="0">
                    <a:pos x="443" y="24"/>
                  </a:cxn>
                  <a:cxn ang="0">
                    <a:pos x="451" y="24"/>
                  </a:cxn>
                  <a:cxn ang="0">
                    <a:pos x="459" y="24"/>
                  </a:cxn>
                  <a:cxn ang="0">
                    <a:pos x="467" y="24"/>
                  </a:cxn>
                  <a:cxn ang="0">
                    <a:pos x="475" y="24"/>
                  </a:cxn>
                </a:cxnLst>
                <a:rect l="0" t="0" r="r" b="b"/>
                <a:pathLst>
                  <a:path w="479" h="24">
                    <a:moveTo>
                      <a:pt x="0" y="0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32" y="12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5" y="12"/>
                    </a:lnTo>
                    <a:lnTo>
                      <a:pt x="49" y="16"/>
                    </a:lnTo>
                    <a:lnTo>
                      <a:pt x="53" y="16"/>
                    </a:lnTo>
                    <a:lnTo>
                      <a:pt x="57" y="16"/>
                    </a:lnTo>
                    <a:lnTo>
                      <a:pt x="61" y="16"/>
                    </a:lnTo>
                    <a:lnTo>
                      <a:pt x="65" y="16"/>
                    </a:lnTo>
                    <a:lnTo>
                      <a:pt x="69" y="16"/>
                    </a:lnTo>
                    <a:lnTo>
                      <a:pt x="73" y="16"/>
                    </a:lnTo>
                    <a:lnTo>
                      <a:pt x="77" y="16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0"/>
                    </a:lnTo>
                    <a:lnTo>
                      <a:pt x="93" y="20"/>
                    </a:lnTo>
                    <a:lnTo>
                      <a:pt x="97" y="20"/>
                    </a:lnTo>
                    <a:lnTo>
                      <a:pt x="101" y="20"/>
                    </a:lnTo>
                    <a:lnTo>
                      <a:pt x="105" y="20"/>
                    </a:lnTo>
                    <a:lnTo>
                      <a:pt x="110" y="20"/>
                    </a:lnTo>
                    <a:lnTo>
                      <a:pt x="114" y="20"/>
                    </a:lnTo>
                    <a:lnTo>
                      <a:pt x="118" y="20"/>
                    </a:lnTo>
                    <a:lnTo>
                      <a:pt x="122" y="20"/>
                    </a:lnTo>
                    <a:lnTo>
                      <a:pt x="126" y="20"/>
                    </a:lnTo>
                    <a:lnTo>
                      <a:pt x="130" y="20"/>
                    </a:lnTo>
                    <a:lnTo>
                      <a:pt x="134" y="20"/>
                    </a:lnTo>
                    <a:lnTo>
                      <a:pt x="138" y="20"/>
                    </a:lnTo>
                    <a:lnTo>
                      <a:pt x="142" y="20"/>
                    </a:lnTo>
                    <a:lnTo>
                      <a:pt x="146" y="20"/>
                    </a:lnTo>
                    <a:lnTo>
                      <a:pt x="150" y="20"/>
                    </a:lnTo>
                    <a:lnTo>
                      <a:pt x="154" y="20"/>
                    </a:lnTo>
                    <a:lnTo>
                      <a:pt x="158" y="20"/>
                    </a:lnTo>
                    <a:lnTo>
                      <a:pt x="162" y="20"/>
                    </a:lnTo>
                    <a:lnTo>
                      <a:pt x="166" y="20"/>
                    </a:lnTo>
                    <a:lnTo>
                      <a:pt x="170" y="20"/>
                    </a:lnTo>
                    <a:lnTo>
                      <a:pt x="175" y="20"/>
                    </a:lnTo>
                    <a:lnTo>
                      <a:pt x="179" y="20"/>
                    </a:lnTo>
                    <a:lnTo>
                      <a:pt x="183" y="20"/>
                    </a:lnTo>
                    <a:lnTo>
                      <a:pt x="187" y="20"/>
                    </a:lnTo>
                    <a:lnTo>
                      <a:pt x="191" y="20"/>
                    </a:lnTo>
                    <a:lnTo>
                      <a:pt x="195" y="20"/>
                    </a:lnTo>
                    <a:lnTo>
                      <a:pt x="199" y="20"/>
                    </a:lnTo>
                    <a:lnTo>
                      <a:pt x="203" y="20"/>
                    </a:lnTo>
                    <a:lnTo>
                      <a:pt x="207" y="20"/>
                    </a:lnTo>
                    <a:lnTo>
                      <a:pt x="211" y="20"/>
                    </a:lnTo>
                    <a:lnTo>
                      <a:pt x="215" y="20"/>
                    </a:lnTo>
                    <a:lnTo>
                      <a:pt x="219" y="20"/>
                    </a:lnTo>
                    <a:lnTo>
                      <a:pt x="223" y="20"/>
                    </a:lnTo>
                    <a:lnTo>
                      <a:pt x="227" y="20"/>
                    </a:lnTo>
                    <a:lnTo>
                      <a:pt x="231" y="20"/>
                    </a:lnTo>
                    <a:lnTo>
                      <a:pt x="235" y="20"/>
                    </a:lnTo>
                    <a:lnTo>
                      <a:pt x="239" y="20"/>
                    </a:lnTo>
                    <a:lnTo>
                      <a:pt x="244" y="20"/>
                    </a:lnTo>
                    <a:lnTo>
                      <a:pt x="248" y="20"/>
                    </a:lnTo>
                    <a:lnTo>
                      <a:pt x="252" y="20"/>
                    </a:lnTo>
                    <a:lnTo>
                      <a:pt x="256" y="20"/>
                    </a:lnTo>
                    <a:lnTo>
                      <a:pt x="260" y="20"/>
                    </a:lnTo>
                    <a:lnTo>
                      <a:pt x="264" y="20"/>
                    </a:lnTo>
                    <a:lnTo>
                      <a:pt x="268" y="20"/>
                    </a:lnTo>
                    <a:lnTo>
                      <a:pt x="272" y="20"/>
                    </a:lnTo>
                    <a:lnTo>
                      <a:pt x="276" y="20"/>
                    </a:lnTo>
                    <a:lnTo>
                      <a:pt x="280" y="20"/>
                    </a:lnTo>
                    <a:lnTo>
                      <a:pt x="284" y="20"/>
                    </a:lnTo>
                    <a:lnTo>
                      <a:pt x="288" y="20"/>
                    </a:lnTo>
                    <a:lnTo>
                      <a:pt x="292" y="20"/>
                    </a:lnTo>
                    <a:lnTo>
                      <a:pt x="296" y="20"/>
                    </a:lnTo>
                    <a:lnTo>
                      <a:pt x="300" y="24"/>
                    </a:lnTo>
                    <a:lnTo>
                      <a:pt x="304" y="24"/>
                    </a:lnTo>
                    <a:lnTo>
                      <a:pt x="309" y="24"/>
                    </a:lnTo>
                    <a:lnTo>
                      <a:pt x="313" y="24"/>
                    </a:lnTo>
                    <a:lnTo>
                      <a:pt x="317" y="24"/>
                    </a:lnTo>
                    <a:lnTo>
                      <a:pt x="321" y="24"/>
                    </a:lnTo>
                    <a:lnTo>
                      <a:pt x="325" y="24"/>
                    </a:lnTo>
                    <a:lnTo>
                      <a:pt x="329" y="24"/>
                    </a:lnTo>
                    <a:lnTo>
                      <a:pt x="333" y="24"/>
                    </a:lnTo>
                    <a:lnTo>
                      <a:pt x="337" y="24"/>
                    </a:lnTo>
                    <a:lnTo>
                      <a:pt x="341" y="24"/>
                    </a:lnTo>
                    <a:lnTo>
                      <a:pt x="345" y="24"/>
                    </a:lnTo>
                    <a:lnTo>
                      <a:pt x="349" y="24"/>
                    </a:lnTo>
                    <a:lnTo>
                      <a:pt x="353" y="24"/>
                    </a:lnTo>
                    <a:lnTo>
                      <a:pt x="357" y="24"/>
                    </a:lnTo>
                    <a:lnTo>
                      <a:pt x="361" y="24"/>
                    </a:lnTo>
                    <a:lnTo>
                      <a:pt x="365" y="24"/>
                    </a:lnTo>
                    <a:lnTo>
                      <a:pt x="369" y="24"/>
                    </a:lnTo>
                    <a:lnTo>
                      <a:pt x="374" y="24"/>
                    </a:lnTo>
                    <a:lnTo>
                      <a:pt x="378" y="24"/>
                    </a:lnTo>
                    <a:lnTo>
                      <a:pt x="382" y="24"/>
                    </a:lnTo>
                    <a:lnTo>
                      <a:pt x="386" y="24"/>
                    </a:lnTo>
                    <a:lnTo>
                      <a:pt x="390" y="24"/>
                    </a:lnTo>
                    <a:lnTo>
                      <a:pt x="394" y="24"/>
                    </a:lnTo>
                    <a:lnTo>
                      <a:pt x="398" y="24"/>
                    </a:lnTo>
                    <a:lnTo>
                      <a:pt x="402" y="24"/>
                    </a:lnTo>
                    <a:lnTo>
                      <a:pt x="406" y="24"/>
                    </a:lnTo>
                    <a:lnTo>
                      <a:pt x="410" y="24"/>
                    </a:lnTo>
                    <a:lnTo>
                      <a:pt x="414" y="24"/>
                    </a:lnTo>
                    <a:lnTo>
                      <a:pt x="418" y="24"/>
                    </a:lnTo>
                    <a:lnTo>
                      <a:pt x="422" y="24"/>
                    </a:lnTo>
                    <a:lnTo>
                      <a:pt x="426" y="24"/>
                    </a:lnTo>
                    <a:lnTo>
                      <a:pt x="430" y="24"/>
                    </a:lnTo>
                    <a:lnTo>
                      <a:pt x="434" y="24"/>
                    </a:lnTo>
                    <a:lnTo>
                      <a:pt x="438" y="24"/>
                    </a:lnTo>
                    <a:lnTo>
                      <a:pt x="443" y="24"/>
                    </a:lnTo>
                    <a:lnTo>
                      <a:pt x="447" y="24"/>
                    </a:lnTo>
                    <a:lnTo>
                      <a:pt x="451" y="24"/>
                    </a:lnTo>
                    <a:lnTo>
                      <a:pt x="455" y="24"/>
                    </a:lnTo>
                    <a:lnTo>
                      <a:pt x="459" y="24"/>
                    </a:lnTo>
                    <a:lnTo>
                      <a:pt x="463" y="24"/>
                    </a:lnTo>
                    <a:lnTo>
                      <a:pt x="467" y="24"/>
                    </a:lnTo>
                    <a:lnTo>
                      <a:pt x="471" y="24"/>
                    </a:lnTo>
                    <a:lnTo>
                      <a:pt x="475" y="24"/>
                    </a:lnTo>
                    <a:lnTo>
                      <a:pt x="479" y="24"/>
                    </a:lnTo>
                  </a:path>
                </a:pathLst>
              </a:custGeom>
              <a:noFill/>
              <a:ln w="158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1" name="Freeform 122"/>
              <p:cNvSpPr>
                <a:spLocks/>
              </p:cNvSpPr>
              <p:nvPr/>
            </p:nvSpPr>
            <p:spPr bwMode="auto">
              <a:xfrm>
                <a:off x="1592" y="3692"/>
                <a:ext cx="457" cy="309"/>
              </a:xfrm>
              <a:custGeom>
                <a:avLst/>
                <a:gdLst/>
                <a:ahLst/>
                <a:cxnLst>
                  <a:cxn ang="0">
                    <a:pos x="8" y="361"/>
                  </a:cxn>
                  <a:cxn ang="0">
                    <a:pos x="20" y="357"/>
                  </a:cxn>
                  <a:cxn ang="0">
                    <a:pos x="33" y="349"/>
                  </a:cxn>
                  <a:cxn ang="0">
                    <a:pos x="45" y="337"/>
                  </a:cxn>
                  <a:cxn ang="0">
                    <a:pos x="61" y="321"/>
                  </a:cxn>
                  <a:cxn ang="0">
                    <a:pos x="65" y="316"/>
                  </a:cxn>
                  <a:cxn ang="0">
                    <a:pos x="69" y="304"/>
                  </a:cxn>
                  <a:cxn ang="0">
                    <a:pos x="77" y="296"/>
                  </a:cxn>
                  <a:cxn ang="0">
                    <a:pos x="85" y="284"/>
                  </a:cxn>
                  <a:cxn ang="0">
                    <a:pos x="89" y="272"/>
                  </a:cxn>
                  <a:cxn ang="0">
                    <a:pos x="98" y="256"/>
                  </a:cxn>
                  <a:cxn ang="0">
                    <a:pos x="106" y="243"/>
                  </a:cxn>
                  <a:cxn ang="0">
                    <a:pos x="114" y="231"/>
                  </a:cxn>
                  <a:cxn ang="0">
                    <a:pos x="118" y="215"/>
                  </a:cxn>
                  <a:cxn ang="0">
                    <a:pos x="126" y="203"/>
                  </a:cxn>
                  <a:cxn ang="0">
                    <a:pos x="134" y="187"/>
                  </a:cxn>
                  <a:cxn ang="0">
                    <a:pos x="138" y="174"/>
                  </a:cxn>
                  <a:cxn ang="0">
                    <a:pos x="146" y="158"/>
                  </a:cxn>
                  <a:cxn ang="0">
                    <a:pos x="154" y="146"/>
                  </a:cxn>
                  <a:cxn ang="0">
                    <a:pos x="163" y="134"/>
                  </a:cxn>
                  <a:cxn ang="0">
                    <a:pos x="167" y="117"/>
                  </a:cxn>
                  <a:cxn ang="0">
                    <a:pos x="175" y="105"/>
                  </a:cxn>
                  <a:cxn ang="0">
                    <a:pos x="183" y="93"/>
                  </a:cxn>
                  <a:cxn ang="0">
                    <a:pos x="187" y="81"/>
                  </a:cxn>
                  <a:cxn ang="0">
                    <a:pos x="195" y="69"/>
                  </a:cxn>
                  <a:cxn ang="0">
                    <a:pos x="207" y="53"/>
                  </a:cxn>
                  <a:cxn ang="0">
                    <a:pos x="224" y="32"/>
                  </a:cxn>
                  <a:cxn ang="0">
                    <a:pos x="228" y="28"/>
                  </a:cxn>
                  <a:cxn ang="0">
                    <a:pos x="240" y="16"/>
                  </a:cxn>
                  <a:cxn ang="0">
                    <a:pos x="252" y="8"/>
                  </a:cxn>
                  <a:cxn ang="0">
                    <a:pos x="264" y="0"/>
                  </a:cxn>
                  <a:cxn ang="0">
                    <a:pos x="276" y="0"/>
                  </a:cxn>
                  <a:cxn ang="0">
                    <a:pos x="288" y="0"/>
                  </a:cxn>
                  <a:cxn ang="0">
                    <a:pos x="301" y="4"/>
                  </a:cxn>
                  <a:cxn ang="0">
                    <a:pos x="313" y="12"/>
                  </a:cxn>
                  <a:cxn ang="0">
                    <a:pos x="325" y="20"/>
                  </a:cxn>
                  <a:cxn ang="0">
                    <a:pos x="337" y="28"/>
                  </a:cxn>
                  <a:cxn ang="0">
                    <a:pos x="349" y="44"/>
                  </a:cxn>
                  <a:cxn ang="0">
                    <a:pos x="362" y="57"/>
                  </a:cxn>
                  <a:cxn ang="0">
                    <a:pos x="366" y="69"/>
                  </a:cxn>
                  <a:cxn ang="0">
                    <a:pos x="374" y="77"/>
                  </a:cxn>
                  <a:cxn ang="0">
                    <a:pos x="382" y="89"/>
                  </a:cxn>
                </a:cxnLst>
                <a:rect l="0" t="0" r="r" b="b"/>
                <a:pathLst>
                  <a:path w="390" h="361">
                    <a:moveTo>
                      <a:pt x="0" y="361"/>
                    </a:moveTo>
                    <a:lnTo>
                      <a:pt x="4" y="361"/>
                    </a:lnTo>
                    <a:lnTo>
                      <a:pt x="8" y="361"/>
                    </a:lnTo>
                    <a:lnTo>
                      <a:pt x="12" y="361"/>
                    </a:lnTo>
                    <a:lnTo>
                      <a:pt x="16" y="357"/>
                    </a:lnTo>
                    <a:lnTo>
                      <a:pt x="20" y="357"/>
                    </a:lnTo>
                    <a:lnTo>
                      <a:pt x="25" y="353"/>
                    </a:lnTo>
                    <a:lnTo>
                      <a:pt x="29" y="353"/>
                    </a:lnTo>
                    <a:lnTo>
                      <a:pt x="33" y="349"/>
                    </a:lnTo>
                    <a:lnTo>
                      <a:pt x="37" y="345"/>
                    </a:lnTo>
                    <a:lnTo>
                      <a:pt x="41" y="341"/>
                    </a:lnTo>
                    <a:lnTo>
                      <a:pt x="45" y="337"/>
                    </a:lnTo>
                    <a:lnTo>
                      <a:pt x="49" y="333"/>
                    </a:lnTo>
                    <a:lnTo>
                      <a:pt x="53" y="329"/>
                    </a:lnTo>
                    <a:lnTo>
                      <a:pt x="61" y="321"/>
                    </a:lnTo>
                    <a:lnTo>
                      <a:pt x="57" y="321"/>
                    </a:lnTo>
                    <a:lnTo>
                      <a:pt x="61" y="321"/>
                    </a:lnTo>
                    <a:lnTo>
                      <a:pt x="65" y="316"/>
                    </a:lnTo>
                    <a:lnTo>
                      <a:pt x="65" y="312"/>
                    </a:lnTo>
                    <a:lnTo>
                      <a:pt x="69" y="308"/>
                    </a:lnTo>
                    <a:lnTo>
                      <a:pt x="69" y="304"/>
                    </a:lnTo>
                    <a:lnTo>
                      <a:pt x="77" y="296"/>
                    </a:lnTo>
                    <a:lnTo>
                      <a:pt x="73" y="296"/>
                    </a:lnTo>
                    <a:lnTo>
                      <a:pt x="77" y="296"/>
                    </a:lnTo>
                    <a:lnTo>
                      <a:pt x="81" y="292"/>
                    </a:lnTo>
                    <a:lnTo>
                      <a:pt x="81" y="288"/>
                    </a:lnTo>
                    <a:lnTo>
                      <a:pt x="85" y="284"/>
                    </a:lnTo>
                    <a:lnTo>
                      <a:pt x="85" y="280"/>
                    </a:lnTo>
                    <a:lnTo>
                      <a:pt x="89" y="276"/>
                    </a:lnTo>
                    <a:lnTo>
                      <a:pt x="89" y="272"/>
                    </a:lnTo>
                    <a:lnTo>
                      <a:pt x="94" y="268"/>
                    </a:lnTo>
                    <a:lnTo>
                      <a:pt x="98" y="264"/>
                    </a:lnTo>
                    <a:lnTo>
                      <a:pt x="98" y="256"/>
                    </a:lnTo>
                    <a:lnTo>
                      <a:pt x="102" y="252"/>
                    </a:lnTo>
                    <a:lnTo>
                      <a:pt x="102" y="247"/>
                    </a:lnTo>
                    <a:lnTo>
                      <a:pt x="106" y="243"/>
                    </a:lnTo>
                    <a:lnTo>
                      <a:pt x="106" y="239"/>
                    </a:lnTo>
                    <a:lnTo>
                      <a:pt x="110" y="235"/>
                    </a:lnTo>
                    <a:lnTo>
                      <a:pt x="114" y="231"/>
                    </a:lnTo>
                    <a:lnTo>
                      <a:pt x="114" y="227"/>
                    </a:lnTo>
                    <a:lnTo>
                      <a:pt x="118" y="223"/>
                    </a:lnTo>
                    <a:lnTo>
                      <a:pt x="118" y="215"/>
                    </a:lnTo>
                    <a:lnTo>
                      <a:pt x="122" y="211"/>
                    </a:lnTo>
                    <a:lnTo>
                      <a:pt x="122" y="207"/>
                    </a:lnTo>
                    <a:lnTo>
                      <a:pt x="126" y="203"/>
                    </a:lnTo>
                    <a:lnTo>
                      <a:pt x="130" y="199"/>
                    </a:lnTo>
                    <a:lnTo>
                      <a:pt x="130" y="195"/>
                    </a:lnTo>
                    <a:lnTo>
                      <a:pt x="134" y="187"/>
                    </a:lnTo>
                    <a:lnTo>
                      <a:pt x="134" y="182"/>
                    </a:lnTo>
                    <a:lnTo>
                      <a:pt x="138" y="178"/>
                    </a:lnTo>
                    <a:lnTo>
                      <a:pt x="138" y="174"/>
                    </a:lnTo>
                    <a:lnTo>
                      <a:pt x="142" y="170"/>
                    </a:lnTo>
                    <a:lnTo>
                      <a:pt x="146" y="166"/>
                    </a:lnTo>
                    <a:lnTo>
                      <a:pt x="146" y="158"/>
                    </a:lnTo>
                    <a:lnTo>
                      <a:pt x="150" y="154"/>
                    </a:lnTo>
                    <a:lnTo>
                      <a:pt x="150" y="150"/>
                    </a:lnTo>
                    <a:lnTo>
                      <a:pt x="154" y="146"/>
                    </a:lnTo>
                    <a:lnTo>
                      <a:pt x="154" y="142"/>
                    </a:lnTo>
                    <a:lnTo>
                      <a:pt x="159" y="138"/>
                    </a:lnTo>
                    <a:lnTo>
                      <a:pt x="163" y="134"/>
                    </a:lnTo>
                    <a:lnTo>
                      <a:pt x="163" y="126"/>
                    </a:lnTo>
                    <a:lnTo>
                      <a:pt x="167" y="122"/>
                    </a:lnTo>
                    <a:lnTo>
                      <a:pt x="167" y="117"/>
                    </a:lnTo>
                    <a:lnTo>
                      <a:pt x="171" y="113"/>
                    </a:lnTo>
                    <a:lnTo>
                      <a:pt x="171" y="109"/>
                    </a:lnTo>
                    <a:lnTo>
                      <a:pt x="175" y="105"/>
                    </a:lnTo>
                    <a:lnTo>
                      <a:pt x="179" y="101"/>
                    </a:lnTo>
                    <a:lnTo>
                      <a:pt x="179" y="97"/>
                    </a:lnTo>
                    <a:lnTo>
                      <a:pt x="183" y="93"/>
                    </a:lnTo>
                    <a:lnTo>
                      <a:pt x="183" y="89"/>
                    </a:lnTo>
                    <a:lnTo>
                      <a:pt x="187" y="85"/>
                    </a:lnTo>
                    <a:lnTo>
                      <a:pt x="187" y="81"/>
                    </a:lnTo>
                    <a:lnTo>
                      <a:pt x="191" y="77"/>
                    </a:lnTo>
                    <a:lnTo>
                      <a:pt x="195" y="73"/>
                    </a:lnTo>
                    <a:lnTo>
                      <a:pt x="195" y="69"/>
                    </a:lnTo>
                    <a:lnTo>
                      <a:pt x="203" y="61"/>
                    </a:lnTo>
                    <a:lnTo>
                      <a:pt x="203" y="57"/>
                    </a:lnTo>
                    <a:lnTo>
                      <a:pt x="207" y="53"/>
                    </a:lnTo>
                    <a:lnTo>
                      <a:pt x="215" y="44"/>
                    </a:lnTo>
                    <a:lnTo>
                      <a:pt x="215" y="40"/>
                    </a:lnTo>
                    <a:lnTo>
                      <a:pt x="224" y="32"/>
                    </a:lnTo>
                    <a:lnTo>
                      <a:pt x="219" y="32"/>
                    </a:lnTo>
                    <a:lnTo>
                      <a:pt x="224" y="32"/>
                    </a:lnTo>
                    <a:lnTo>
                      <a:pt x="228" y="28"/>
                    </a:lnTo>
                    <a:lnTo>
                      <a:pt x="236" y="20"/>
                    </a:lnTo>
                    <a:lnTo>
                      <a:pt x="236" y="16"/>
                    </a:lnTo>
                    <a:lnTo>
                      <a:pt x="240" y="16"/>
                    </a:lnTo>
                    <a:lnTo>
                      <a:pt x="244" y="12"/>
                    </a:lnTo>
                    <a:lnTo>
                      <a:pt x="248" y="8"/>
                    </a:lnTo>
                    <a:lnTo>
                      <a:pt x="252" y="8"/>
                    </a:lnTo>
                    <a:lnTo>
                      <a:pt x="256" y="4"/>
                    </a:lnTo>
                    <a:lnTo>
                      <a:pt x="260" y="4"/>
                    </a:lnTo>
                    <a:lnTo>
                      <a:pt x="264" y="0"/>
                    </a:lnTo>
                    <a:lnTo>
                      <a:pt x="268" y="0"/>
                    </a:lnTo>
                    <a:lnTo>
                      <a:pt x="272" y="0"/>
                    </a:lnTo>
                    <a:lnTo>
                      <a:pt x="276" y="0"/>
                    </a:lnTo>
                    <a:lnTo>
                      <a:pt x="280" y="0"/>
                    </a:lnTo>
                    <a:lnTo>
                      <a:pt x="284" y="0"/>
                    </a:lnTo>
                    <a:lnTo>
                      <a:pt x="288" y="0"/>
                    </a:lnTo>
                    <a:lnTo>
                      <a:pt x="293" y="0"/>
                    </a:lnTo>
                    <a:lnTo>
                      <a:pt x="297" y="4"/>
                    </a:lnTo>
                    <a:lnTo>
                      <a:pt x="301" y="4"/>
                    </a:lnTo>
                    <a:lnTo>
                      <a:pt x="305" y="4"/>
                    </a:lnTo>
                    <a:lnTo>
                      <a:pt x="309" y="8"/>
                    </a:lnTo>
                    <a:lnTo>
                      <a:pt x="313" y="12"/>
                    </a:lnTo>
                    <a:lnTo>
                      <a:pt x="317" y="12"/>
                    </a:lnTo>
                    <a:lnTo>
                      <a:pt x="321" y="16"/>
                    </a:lnTo>
                    <a:lnTo>
                      <a:pt x="325" y="20"/>
                    </a:lnTo>
                    <a:lnTo>
                      <a:pt x="329" y="24"/>
                    </a:lnTo>
                    <a:lnTo>
                      <a:pt x="333" y="28"/>
                    </a:lnTo>
                    <a:lnTo>
                      <a:pt x="337" y="28"/>
                    </a:lnTo>
                    <a:lnTo>
                      <a:pt x="341" y="36"/>
                    </a:lnTo>
                    <a:lnTo>
                      <a:pt x="345" y="40"/>
                    </a:lnTo>
                    <a:lnTo>
                      <a:pt x="349" y="44"/>
                    </a:lnTo>
                    <a:lnTo>
                      <a:pt x="353" y="48"/>
                    </a:lnTo>
                    <a:lnTo>
                      <a:pt x="358" y="53"/>
                    </a:lnTo>
                    <a:lnTo>
                      <a:pt x="362" y="57"/>
                    </a:lnTo>
                    <a:lnTo>
                      <a:pt x="362" y="61"/>
                    </a:lnTo>
                    <a:lnTo>
                      <a:pt x="370" y="69"/>
                    </a:lnTo>
                    <a:lnTo>
                      <a:pt x="366" y="69"/>
                    </a:lnTo>
                    <a:lnTo>
                      <a:pt x="370" y="69"/>
                    </a:lnTo>
                    <a:lnTo>
                      <a:pt x="374" y="73"/>
                    </a:lnTo>
                    <a:lnTo>
                      <a:pt x="374" y="77"/>
                    </a:lnTo>
                    <a:lnTo>
                      <a:pt x="378" y="81"/>
                    </a:lnTo>
                    <a:lnTo>
                      <a:pt x="378" y="85"/>
                    </a:lnTo>
                    <a:lnTo>
                      <a:pt x="382" y="89"/>
                    </a:lnTo>
                    <a:lnTo>
                      <a:pt x="386" y="93"/>
                    </a:lnTo>
                    <a:lnTo>
                      <a:pt x="390" y="9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2" name="Freeform 123"/>
              <p:cNvSpPr>
                <a:spLocks/>
              </p:cNvSpPr>
              <p:nvPr/>
            </p:nvSpPr>
            <p:spPr bwMode="auto">
              <a:xfrm>
                <a:off x="2049" y="3775"/>
                <a:ext cx="543" cy="226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8" y="20"/>
                  </a:cxn>
                  <a:cxn ang="0">
                    <a:pos x="20" y="33"/>
                  </a:cxn>
                  <a:cxn ang="0">
                    <a:pos x="24" y="45"/>
                  </a:cxn>
                  <a:cxn ang="0">
                    <a:pos x="33" y="57"/>
                  </a:cxn>
                  <a:cxn ang="0">
                    <a:pos x="41" y="69"/>
                  </a:cxn>
                  <a:cxn ang="0">
                    <a:pos x="53" y="85"/>
                  </a:cxn>
                  <a:cxn ang="0">
                    <a:pos x="57" y="98"/>
                  </a:cxn>
                  <a:cxn ang="0">
                    <a:pos x="65" y="110"/>
                  </a:cxn>
                  <a:cxn ang="0">
                    <a:pos x="73" y="122"/>
                  </a:cxn>
                  <a:cxn ang="0">
                    <a:pos x="81" y="134"/>
                  </a:cxn>
                  <a:cxn ang="0">
                    <a:pos x="93" y="150"/>
                  </a:cxn>
                  <a:cxn ang="0">
                    <a:pos x="110" y="171"/>
                  </a:cxn>
                  <a:cxn ang="0">
                    <a:pos x="118" y="179"/>
                  </a:cxn>
                  <a:cxn ang="0">
                    <a:pos x="126" y="191"/>
                  </a:cxn>
                  <a:cxn ang="0">
                    <a:pos x="138" y="203"/>
                  </a:cxn>
                  <a:cxn ang="0">
                    <a:pos x="150" y="215"/>
                  </a:cxn>
                  <a:cxn ang="0">
                    <a:pos x="162" y="224"/>
                  </a:cxn>
                  <a:cxn ang="0">
                    <a:pos x="175" y="232"/>
                  </a:cxn>
                  <a:cxn ang="0">
                    <a:pos x="187" y="240"/>
                  </a:cxn>
                  <a:cxn ang="0">
                    <a:pos x="199" y="248"/>
                  </a:cxn>
                  <a:cxn ang="0">
                    <a:pos x="211" y="252"/>
                  </a:cxn>
                  <a:cxn ang="0">
                    <a:pos x="223" y="256"/>
                  </a:cxn>
                  <a:cxn ang="0">
                    <a:pos x="236" y="260"/>
                  </a:cxn>
                  <a:cxn ang="0">
                    <a:pos x="248" y="260"/>
                  </a:cxn>
                  <a:cxn ang="0">
                    <a:pos x="260" y="264"/>
                  </a:cxn>
                  <a:cxn ang="0">
                    <a:pos x="272" y="264"/>
                  </a:cxn>
                  <a:cxn ang="0">
                    <a:pos x="284" y="264"/>
                  </a:cxn>
                  <a:cxn ang="0">
                    <a:pos x="296" y="264"/>
                  </a:cxn>
                  <a:cxn ang="0">
                    <a:pos x="309" y="264"/>
                  </a:cxn>
                  <a:cxn ang="0">
                    <a:pos x="321" y="264"/>
                  </a:cxn>
                  <a:cxn ang="0">
                    <a:pos x="333" y="264"/>
                  </a:cxn>
                  <a:cxn ang="0">
                    <a:pos x="345" y="264"/>
                  </a:cxn>
                  <a:cxn ang="0">
                    <a:pos x="357" y="264"/>
                  </a:cxn>
                  <a:cxn ang="0">
                    <a:pos x="370" y="264"/>
                  </a:cxn>
                  <a:cxn ang="0">
                    <a:pos x="382" y="264"/>
                  </a:cxn>
                  <a:cxn ang="0">
                    <a:pos x="394" y="264"/>
                  </a:cxn>
                  <a:cxn ang="0">
                    <a:pos x="406" y="264"/>
                  </a:cxn>
                  <a:cxn ang="0">
                    <a:pos x="418" y="264"/>
                  </a:cxn>
                  <a:cxn ang="0">
                    <a:pos x="431" y="264"/>
                  </a:cxn>
                  <a:cxn ang="0">
                    <a:pos x="443" y="264"/>
                  </a:cxn>
                  <a:cxn ang="0">
                    <a:pos x="455" y="264"/>
                  </a:cxn>
                </a:cxnLst>
                <a:rect l="0" t="0" r="r" b="b"/>
                <a:pathLst>
                  <a:path w="463" h="264">
                    <a:moveTo>
                      <a:pt x="0" y="0"/>
                    </a:moveTo>
                    <a:lnTo>
                      <a:pt x="0" y="4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8" y="20"/>
                    </a:lnTo>
                    <a:lnTo>
                      <a:pt x="12" y="25"/>
                    </a:lnTo>
                    <a:lnTo>
                      <a:pt x="16" y="29"/>
                    </a:lnTo>
                    <a:lnTo>
                      <a:pt x="20" y="33"/>
                    </a:lnTo>
                    <a:lnTo>
                      <a:pt x="20" y="37"/>
                    </a:lnTo>
                    <a:lnTo>
                      <a:pt x="24" y="41"/>
                    </a:lnTo>
                    <a:lnTo>
                      <a:pt x="24" y="45"/>
                    </a:lnTo>
                    <a:lnTo>
                      <a:pt x="28" y="49"/>
                    </a:lnTo>
                    <a:lnTo>
                      <a:pt x="33" y="53"/>
                    </a:lnTo>
                    <a:lnTo>
                      <a:pt x="33" y="57"/>
                    </a:lnTo>
                    <a:lnTo>
                      <a:pt x="37" y="61"/>
                    </a:lnTo>
                    <a:lnTo>
                      <a:pt x="37" y="65"/>
                    </a:lnTo>
                    <a:lnTo>
                      <a:pt x="41" y="69"/>
                    </a:lnTo>
                    <a:lnTo>
                      <a:pt x="41" y="73"/>
                    </a:lnTo>
                    <a:lnTo>
                      <a:pt x="45" y="77"/>
                    </a:lnTo>
                    <a:lnTo>
                      <a:pt x="53" y="85"/>
                    </a:lnTo>
                    <a:lnTo>
                      <a:pt x="53" y="90"/>
                    </a:lnTo>
                    <a:lnTo>
                      <a:pt x="57" y="94"/>
                    </a:lnTo>
                    <a:lnTo>
                      <a:pt x="57" y="98"/>
                    </a:lnTo>
                    <a:lnTo>
                      <a:pt x="61" y="102"/>
                    </a:lnTo>
                    <a:lnTo>
                      <a:pt x="65" y="106"/>
                    </a:lnTo>
                    <a:lnTo>
                      <a:pt x="65" y="110"/>
                    </a:lnTo>
                    <a:lnTo>
                      <a:pt x="69" y="114"/>
                    </a:lnTo>
                    <a:lnTo>
                      <a:pt x="69" y="118"/>
                    </a:lnTo>
                    <a:lnTo>
                      <a:pt x="73" y="122"/>
                    </a:lnTo>
                    <a:lnTo>
                      <a:pt x="77" y="126"/>
                    </a:lnTo>
                    <a:lnTo>
                      <a:pt x="81" y="130"/>
                    </a:lnTo>
                    <a:lnTo>
                      <a:pt x="81" y="134"/>
                    </a:lnTo>
                    <a:lnTo>
                      <a:pt x="89" y="142"/>
                    </a:lnTo>
                    <a:lnTo>
                      <a:pt x="89" y="146"/>
                    </a:lnTo>
                    <a:lnTo>
                      <a:pt x="93" y="150"/>
                    </a:lnTo>
                    <a:lnTo>
                      <a:pt x="102" y="159"/>
                    </a:lnTo>
                    <a:lnTo>
                      <a:pt x="102" y="163"/>
                    </a:lnTo>
                    <a:lnTo>
                      <a:pt x="110" y="171"/>
                    </a:lnTo>
                    <a:lnTo>
                      <a:pt x="106" y="171"/>
                    </a:lnTo>
                    <a:lnTo>
                      <a:pt x="110" y="171"/>
                    </a:lnTo>
                    <a:lnTo>
                      <a:pt x="118" y="179"/>
                    </a:lnTo>
                    <a:lnTo>
                      <a:pt x="118" y="183"/>
                    </a:lnTo>
                    <a:lnTo>
                      <a:pt x="122" y="187"/>
                    </a:lnTo>
                    <a:lnTo>
                      <a:pt x="126" y="191"/>
                    </a:lnTo>
                    <a:lnTo>
                      <a:pt x="130" y="195"/>
                    </a:lnTo>
                    <a:lnTo>
                      <a:pt x="134" y="199"/>
                    </a:lnTo>
                    <a:lnTo>
                      <a:pt x="138" y="203"/>
                    </a:lnTo>
                    <a:lnTo>
                      <a:pt x="142" y="207"/>
                    </a:lnTo>
                    <a:lnTo>
                      <a:pt x="146" y="211"/>
                    </a:lnTo>
                    <a:lnTo>
                      <a:pt x="150" y="215"/>
                    </a:lnTo>
                    <a:lnTo>
                      <a:pt x="154" y="219"/>
                    </a:lnTo>
                    <a:lnTo>
                      <a:pt x="158" y="219"/>
                    </a:lnTo>
                    <a:lnTo>
                      <a:pt x="162" y="224"/>
                    </a:lnTo>
                    <a:lnTo>
                      <a:pt x="167" y="228"/>
                    </a:lnTo>
                    <a:lnTo>
                      <a:pt x="171" y="232"/>
                    </a:lnTo>
                    <a:lnTo>
                      <a:pt x="175" y="232"/>
                    </a:lnTo>
                    <a:lnTo>
                      <a:pt x="179" y="236"/>
                    </a:lnTo>
                    <a:lnTo>
                      <a:pt x="183" y="240"/>
                    </a:lnTo>
                    <a:lnTo>
                      <a:pt x="187" y="240"/>
                    </a:lnTo>
                    <a:lnTo>
                      <a:pt x="191" y="244"/>
                    </a:lnTo>
                    <a:lnTo>
                      <a:pt x="195" y="244"/>
                    </a:lnTo>
                    <a:lnTo>
                      <a:pt x="199" y="248"/>
                    </a:lnTo>
                    <a:lnTo>
                      <a:pt x="203" y="248"/>
                    </a:lnTo>
                    <a:lnTo>
                      <a:pt x="207" y="252"/>
                    </a:lnTo>
                    <a:lnTo>
                      <a:pt x="211" y="252"/>
                    </a:lnTo>
                    <a:lnTo>
                      <a:pt x="215" y="252"/>
                    </a:lnTo>
                    <a:lnTo>
                      <a:pt x="219" y="256"/>
                    </a:lnTo>
                    <a:lnTo>
                      <a:pt x="223" y="256"/>
                    </a:lnTo>
                    <a:lnTo>
                      <a:pt x="227" y="256"/>
                    </a:lnTo>
                    <a:lnTo>
                      <a:pt x="232" y="260"/>
                    </a:lnTo>
                    <a:lnTo>
                      <a:pt x="236" y="260"/>
                    </a:lnTo>
                    <a:lnTo>
                      <a:pt x="240" y="260"/>
                    </a:lnTo>
                    <a:lnTo>
                      <a:pt x="244" y="260"/>
                    </a:lnTo>
                    <a:lnTo>
                      <a:pt x="248" y="260"/>
                    </a:lnTo>
                    <a:lnTo>
                      <a:pt x="252" y="260"/>
                    </a:lnTo>
                    <a:lnTo>
                      <a:pt x="256" y="264"/>
                    </a:lnTo>
                    <a:lnTo>
                      <a:pt x="260" y="264"/>
                    </a:lnTo>
                    <a:lnTo>
                      <a:pt x="264" y="264"/>
                    </a:lnTo>
                    <a:lnTo>
                      <a:pt x="268" y="264"/>
                    </a:lnTo>
                    <a:lnTo>
                      <a:pt x="272" y="264"/>
                    </a:lnTo>
                    <a:lnTo>
                      <a:pt x="276" y="264"/>
                    </a:lnTo>
                    <a:lnTo>
                      <a:pt x="280" y="264"/>
                    </a:lnTo>
                    <a:lnTo>
                      <a:pt x="284" y="264"/>
                    </a:lnTo>
                    <a:lnTo>
                      <a:pt x="288" y="264"/>
                    </a:lnTo>
                    <a:lnTo>
                      <a:pt x="292" y="264"/>
                    </a:lnTo>
                    <a:lnTo>
                      <a:pt x="296" y="264"/>
                    </a:lnTo>
                    <a:lnTo>
                      <a:pt x="301" y="264"/>
                    </a:lnTo>
                    <a:lnTo>
                      <a:pt x="305" y="264"/>
                    </a:lnTo>
                    <a:lnTo>
                      <a:pt x="309" y="264"/>
                    </a:lnTo>
                    <a:lnTo>
                      <a:pt x="313" y="264"/>
                    </a:lnTo>
                    <a:lnTo>
                      <a:pt x="317" y="264"/>
                    </a:lnTo>
                    <a:lnTo>
                      <a:pt x="321" y="264"/>
                    </a:lnTo>
                    <a:lnTo>
                      <a:pt x="325" y="264"/>
                    </a:lnTo>
                    <a:lnTo>
                      <a:pt x="329" y="264"/>
                    </a:lnTo>
                    <a:lnTo>
                      <a:pt x="333" y="264"/>
                    </a:lnTo>
                    <a:lnTo>
                      <a:pt x="337" y="264"/>
                    </a:lnTo>
                    <a:lnTo>
                      <a:pt x="341" y="264"/>
                    </a:lnTo>
                    <a:lnTo>
                      <a:pt x="345" y="264"/>
                    </a:lnTo>
                    <a:lnTo>
                      <a:pt x="349" y="264"/>
                    </a:lnTo>
                    <a:lnTo>
                      <a:pt x="353" y="264"/>
                    </a:lnTo>
                    <a:lnTo>
                      <a:pt x="357" y="264"/>
                    </a:lnTo>
                    <a:lnTo>
                      <a:pt x="361" y="264"/>
                    </a:lnTo>
                    <a:lnTo>
                      <a:pt x="366" y="264"/>
                    </a:lnTo>
                    <a:lnTo>
                      <a:pt x="370" y="264"/>
                    </a:lnTo>
                    <a:lnTo>
                      <a:pt x="374" y="264"/>
                    </a:lnTo>
                    <a:lnTo>
                      <a:pt x="378" y="264"/>
                    </a:lnTo>
                    <a:lnTo>
                      <a:pt x="382" y="264"/>
                    </a:lnTo>
                    <a:lnTo>
                      <a:pt x="386" y="264"/>
                    </a:lnTo>
                    <a:lnTo>
                      <a:pt x="390" y="264"/>
                    </a:lnTo>
                    <a:lnTo>
                      <a:pt x="394" y="264"/>
                    </a:lnTo>
                    <a:lnTo>
                      <a:pt x="398" y="264"/>
                    </a:lnTo>
                    <a:lnTo>
                      <a:pt x="402" y="264"/>
                    </a:lnTo>
                    <a:lnTo>
                      <a:pt x="406" y="264"/>
                    </a:lnTo>
                    <a:lnTo>
                      <a:pt x="410" y="264"/>
                    </a:lnTo>
                    <a:lnTo>
                      <a:pt x="414" y="264"/>
                    </a:lnTo>
                    <a:lnTo>
                      <a:pt x="418" y="264"/>
                    </a:lnTo>
                    <a:lnTo>
                      <a:pt x="422" y="264"/>
                    </a:lnTo>
                    <a:lnTo>
                      <a:pt x="426" y="264"/>
                    </a:lnTo>
                    <a:lnTo>
                      <a:pt x="431" y="264"/>
                    </a:lnTo>
                    <a:lnTo>
                      <a:pt x="435" y="264"/>
                    </a:lnTo>
                    <a:lnTo>
                      <a:pt x="439" y="264"/>
                    </a:lnTo>
                    <a:lnTo>
                      <a:pt x="443" y="264"/>
                    </a:lnTo>
                    <a:lnTo>
                      <a:pt x="447" y="264"/>
                    </a:lnTo>
                    <a:lnTo>
                      <a:pt x="451" y="264"/>
                    </a:lnTo>
                    <a:lnTo>
                      <a:pt x="455" y="264"/>
                    </a:lnTo>
                    <a:lnTo>
                      <a:pt x="459" y="264"/>
                    </a:lnTo>
                    <a:lnTo>
                      <a:pt x="463" y="26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3" name="Freeform 124"/>
              <p:cNvSpPr>
                <a:spLocks/>
              </p:cNvSpPr>
              <p:nvPr/>
            </p:nvSpPr>
            <p:spPr bwMode="auto">
              <a:xfrm>
                <a:off x="2592" y="3977"/>
                <a:ext cx="605" cy="24"/>
              </a:xfrm>
              <a:custGeom>
                <a:avLst/>
                <a:gdLst/>
                <a:ahLst/>
                <a:cxnLst>
                  <a:cxn ang="0">
                    <a:pos x="8" y="28"/>
                  </a:cxn>
                  <a:cxn ang="0">
                    <a:pos x="20" y="28"/>
                  </a:cxn>
                  <a:cxn ang="0">
                    <a:pos x="32" y="28"/>
                  </a:cxn>
                  <a:cxn ang="0">
                    <a:pos x="45" y="24"/>
                  </a:cxn>
                  <a:cxn ang="0">
                    <a:pos x="57" y="24"/>
                  </a:cxn>
                  <a:cxn ang="0">
                    <a:pos x="69" y="24"/>
                  </a:cxn>
                  <a:cxn ang="0">
                    <a:pos x="81" y="20"/>
                  </a:cxn>
                  <a:cxn ang="0">
                    <a:pos x="93" y="20"/>
                  </a:cxn>
                  <a:cxn ang="0">
                    <a:pos x="106" y="16"/>
                  </a:cxn>
                  <a:cxn ang="0">
                    <a:pos x="118" y="16"/>
                  </a:cxn>
                  <a:cxn ang="0">
                    <a:pos x="130" y="12"/>
                  </a:cxn>
                  <a:cxn ang="0">
                    <a:pos x="142" y="12"/>
                  </a:cxn>
                  <a:cxn ang="0">
                    <a:pos x="154" y="8"/>
                  </a:cxn>
                  <a:cxn ang="0">
                    <a:pos x="167" y="8"/>
                  </a:cxn>
                  <a:cxn ang="0">
                    <a:pos x="179" y="4"/>
                  </a:cxn>
                  <a:cxn ang="0">
                    <a:pos x="191" y="4"/>
                  </a:cxn>
                  <a:cxn ang="0">
                    <a:pos x="203" y="0"/>
                  </a:cxn>
                  <a:cxn ang="0">
                    <a:pos x="215" y="0"/>
                  </a:cxn>
                  <a:cxn ang="0">
                    <a:pos x="227" y="0"/>
                  </a:cxn>
                  <a:cxn ang="0">
                    <a:pos x="240" y="0"/>
                  </a:cxn>
                  <a:cxn ang="0">
                    <a:pos x="252" y="0"/>
                  </a:cxn>
                  <a:cxn ang="0">
                    <a:pos x="264" y="0"/>
                  </a:cxn>
                  <a:cxn ang="0">
                    <a:pos x="276" y="0"/>
                  </a:cxn>
                  <a:cxn ang="0">
                    <a:pos x="288" y="0"/>
                  </a:cxn>
                  <a:cxn ang="0">
                    <a:pos x="301" y="0"/>
                  </a:cxn>
                  <a:cxn ang="0">
                    <a:pos x="313" y="0"/>
                  </a:cxn>
                  <a:cxn ang="0">
                    <a:pos x="325" y="4"/>
                  </a:cxn>
                  <a:cxn ang="0">
                    <a:pos x="337" y="4"/>
                  </a:cxn>
                  <a:cxn ang="0">
                    <a:pos x="349" y="8"/>
                  </a:cxn>
                  <a:cxn ang="0">
                    <a:pos x="361" y="8"/>
                  </a:cxn>
                  <a:cxn ang="0">
                    <a:pos x="374" y="12"/>
                  </a:cxn>
                  <a:cxn ang="0">
                    <a:pos x="386" y="12"/>
                  </a:cxn>
                  <a:cxn ang="0">
                    <a:pos x="398" y="16"/>
                  </a:cxn>
                  <a:cxn ang="0">
                    <a:pos x="410" y="16"/>
                  </a:cxn>
                  <a:cxn ang="0">
                    <a:pos x="422" y="16"/>
                  </a:cxn>
                  <a:cxn ang="0">
                    <a:pos x="435" y="20"/>
                  </a:cxn>
                  <a:cxn ang="0">
                    <a:pos x="447" y="20"/>
                  </a:cxn>
                  <a:cxn ang="0">
                    <a:pos x="459" y="24"/>
                  </a:cxn>
                  <a:cxn ang="0">
                    <a:pos x="471" y="24"/>
                  </a:cxn>
                  <a:cxn ang="0">
                    <a:pos x="483" y="24"/>
                  </a:cxn>
                  <a:cxn ang="0">
                    <a:pos x="495" y="28"/>
                  </a:cxn>
                  <a:cxn ang="0">
                    <a:pos x="508" y="28"/>
                  </a:cxn>
                </a:cxnLst>
                <a:rect l="0" t="0" r="r" b="b"/>
                <a:pathLst>
                  <a:path w="516" h="28">
                    <a:moveTo>
                      <a:pt x="0" y="28"/>
                    </a:moveTo>
                    <a:lnTo>
                      <a:pt x="4" y="28"/>
                    </a:lnTo>
                    <a:lnTo>
                      <a:pt x="8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20" y="28"/>
                    </a:lnTo>
                    <a:lnTo>
                      <a:pt x="24" y="28"/>
                    </a:lnTo>
                    <a:lnTo>
                      <a:pt x="28" y="28"/>
                    </a:lnTo>
                    <a:lnTo>
                      <a:pt x="32" y="28"/>
                    </a:lnTo>
                    <a:lnTo>
                      <a:pt x="37" y="28"/>
                    </a:lnTo>
                    <a:lnTo>
                      <a:pt x="41" y="24"/>
                    </a:lnTo>
                    <a:lnTo>
                      <a:pt x="45" y="24"/>
                    </a:lnTo>
                    <a:lnTo>
                      <a:pt x="49" y="24"/>
                    </a:lnTo>
                    <a:lnTo>
                      <a:pt x="53" y="24"/>
                    </a:lnTo>
                    <a:lnTo>
                      <a:pt x="57" y="24"/>
                    </a:lnTo>
                    <a:lnTo>
                      <a:pt x="61" y="24"/>
                    </a:lnTo>
                    <a:lnTo>
                      <a:pt x="65" y="24"/>
                    </a:lnTo>
                    <a:lnTo>
                      <a:pt x="69" y="24"/>
                    </a:lnTo>
                    <a:lnTo>
                      <a:pt x="73" y="20"/>
                    </a:lnTo>
                    <a:lnTo>
                      <a:pt x="77" y="20"/>
                    </a:lnTo>
                    <a:lnTo>
                      <a:pt x="81" y="20"/>
                    </a:lnTo>
                    <a:lnTo>
                      <a:pt x="85" y="20"/>
                    </a:lnTo>
                    <a:lnTo>
                      <a:pt x="89" y="20"/>
                    </a:lnTo>
                    <a:lnTo>
                      <a:pt x="93" y="20"/>
                    </a:lnTo>
                    <a:lnTo>
                      <a:pt x="97" y="20"/>
                    </a:lnTo>
                    <a:lnTo>
                      <a:pt x="102" y="16"/>
                    </a:lnTo>
                    <a:lnTo>
                      <a:pt x="106" y="16"/>
                    </a:lnTo>
                    <a:lnTo>
                      <a:pt x="110" y="16"/>
                    </a:lnTo>
                    <a:lnTo>
                      <a:pt x="114" y="16"/>
                    </a:lnTo>
                    <a:lnTo>
                      <a:pt x="118" y="16"/>
                    </a:lnTo>
                    <a:lnTo>
                      <a:pt x="122" y="16"/>
                    </a:lnTo>
                    <a:lnTo>
                      <a:pt x="126" y="12"/>
                    </a:lnTo>
                    <a:lnTo>
                      <a:pt x="130" y="12"/>
                    </a:lnTo>
                    <a:lnTo>
                      <a:pt x="134" y="12"/>
                    </a:lnTo>
                    <a:lnTo>
                      <a:pt x="138" y="12"/>
                    </a:lnTo>
                    <a:lnTo>
                      <a:pt x="142" y="12"/>
                    </a:lnTo>
                    <a:lnTo>
                      <a:pt x="146" y="12"/>
                    </a:lnTo>
                    <a:lnTo>
                      <a:pt x="150" y="8"/>
                    </a:lnTo>
                    <a:lnTo>
                      <a:pt x="154" y="8"/>
                    </a:lnTo>
                    <a:lnTo>
                      <a:pt x="158" y="8"/>
                    </a:lnTo>
                    <a:lnTo>
                      <a:pt x="162" y="8"/>
                    </a:lnTo>
                    <a:lnTo>
                      <a:pt x="167" y="8"/>
                    </a:lnTo>
                    <a:lnTo>
                      <a:pt x="171" y="4"/>
                    </a:lnTo>
                    <a:lnTo>
                      <a:pt x="175" y="4"/>
                    </a:lnTo>
                    <a:lnTo>
                      <a:pt x="179" y="4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91" y="4"/>
                    </a:lnTo>
                    <a:lnTo>
                      <a:pt x="195" y="4"/>
                    </a:lnTo>
                    <a:lnTo>
                      <a:pt x="199" y="4"/>
                    </a:lnTo>
                    <a:lnTo>
                      <a:pt x="203" y="0"/>
                    </a:lnTo>
                    <a:lnTo>
                      <a:pt x="207" y="0"/>
                    </a:lnTo>
                    <a:lnTo>
                      <a:pt x="211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23" y="0"/>
                    </a:lnTo>
                    <a:lnTo>
                      <a:pt x="227" y="0"/>
                    </a:lnTo>
                    <a:lnTo>
                      <a:pt x="231" y="0"/>
                    </a:lnTo>
                    <a:lnTo>
                      <a:pt x="236" y="0"/>
                    </a:lnTo>
                    <a:lnTo>
                      <a:pt x="240" y="0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4" y="0"/>
                    </a:lnTo>
                    <a:lnTo>
                      <a:pt x="268" y="0"/>
                    </a:lnTo>
                    <a:lnTo>
                      <a:pt x="272" y="0"/>
                    </a:lnTo>
                    <a:lnTo>
                      <a:pt x="276" y="0"/>
                    </a:lnTo>
                    <a:lnTo>
                      <a:pt x="280" y="0"/>
                    </a:lnTo>
                    <a:lnTo>
                      <a:pt x="284" y="0"/>
                    </a:lnTo>
                    <a:lnTo>
                      <a:pt x="288" y="0"/>
                    </a:lnTo>
                    <a:lnTo>
                      <a:pt x="292" y="0"/>
                    </a:lnTo>
                    <a:lnTo>
                      <a:pt x="296" y="0"/>
                    </a:lnTo>
                    <a:lnTo>
                      <a:pt x="301" y="0"/>
                    </a:lnTo>
                    <a:lnTo>
                      <a:pt x="305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7" y="4"/>
                    </a:lnTo>
                    <a:lnTo>
                      <a:pt x="321" y="4"/>
                    </a:lnTo>
                    <a:lnTo>
                      <a:pt x="325" y="4"/>
                    </a:lnTo>
                    <a:lnTo>
                      <a:pt x="329" y="4"/>
                    </a:lnTo>
                    <a:lnTo>
                      <a:pt x="333" y="4"/>
                    </a:lnTo>
                    <a:lnTo>
                      <a:pt x="337" y="4"/>
                    </a:lnTo>
                    <a:lnTo>
                      <a:pt x="341" y="4"/>
                    </a:lnTo>
                    <a:lnTo>
                      <a:pt x="345" y="4"/>
                    </a:lnTo>
                    <a:lnTo>
                      <a:pt x="349" y="8"/>
                    </a:lnTo>
                    <a:lnTo>
                      <a:pt x="353" y="8"/>
                    </a:lnTo>
                    <a:lnTo>
                      <a:pt x="357" y="8"/>
                    </a:lnTo>
                    <a:lnTo>
                      <a:pt x="361" y="8"/>
                    </a:lnTo>
                    <a:lnTo>
                      <a:pt x="366" y="8"/>
                    </a:lnTo>
                    <a:lnTo>
                      <a:pt x="370" y="8"/>
                    </a:lnTo>
                    <a:lnTo>
                      <a:pt x="374" y="12"/>
                    </a:lnTo>
                    <a:lnTo>
                      <a:pt x="378" y="12"/>
                    </a:lnTo>
                    <a:lnTo>
                      <a:pt x="382" y="12"/>
                    </a:lnTo>
                    <a:lnTo>
                      <a:pt x="386" y="12"/>
                    </a:lnTo>
                    <a:lnTo>
                      <a:pt x="390" y="12"/>
                    </a:lnTo>
                    <a:lnTo>
                      <a:pt x="394" y="12"/>
                    </a:lnTo>
                    <a:lnTo>
                      <a:pt x="398" y="16"/>
                    </a:lnTo>
                    <a:lnTo>
                      <a:pt x="402" y="16"/>
                    </a:lnTo>
                    <a:lnTo>
                      <a:pt x="406" y="16"/>
                    </a:lnTo>
                    <a:lnTo>
                      <a:pt x="410" y="16"/>
                    </a:lnTo>
                    <a:lnTo>
                      <a:pt x="414" y="16"/>
                    </a:lnTo>
                    <a:lnTo>
                      <a:pt x="418" y="16"/>
                    </a:lnTo>
                    <a:lnTo>
                      <a:pt x="422" y="16"/>
                    </a:lnTo>
                    <a:lnTo>
                      <a:pt x="426" y="20"/>
                    </a:lnTo>
                    <a:lnTo>
                      <a:pt x="430" y="20"/>
                    </a:lnTo>
                    <a:lnTo>
                      <a:pt x="435" y="20"/>
                    </a:lnTo>
                    <a:lnTo>
                      <a:pt x="439" y="20"/>
                    </a:lnTo>
                    <a:lnTo>
                      <a:pt x="443" y="20"/>
                    </a:lnTo>
                    <a:lnTo>
                      <a:pt x="447" y="20"/>
                    </a:lnTo>
                    <a:lnTo>
                      <a:pt x="451" y="20"/>
                    </a:lnTo>
                    <a:lnTo>
                      <a:pt x="455" y="24"/>
                    </a:lnTo>
                    <a:lnTo>
                      <a:pt x="459" y="24"/>
                    </a:lnTo>
                    <a:lnTo>
                      <a:pt x="463" y="24"/>
                    </a:lnTo>
                    <a:lnTo>
                      <a:pt x="467" y="24"/>
                    </a:lnTo>
                    <a:lnTo>
                      <a:pt x="471" y="24"/>
                    </a:lnTo>
                    <a:lnTo>
                      <a:pt x="475" y="24"/>
                    </a:lnTo>
                    <a:lnTo>
                      <a:pt x="479" y="24"/>
                    </a:lnTo>
                    <a:lnTo>
                      <a:pt x="483" y="24"/>
                    </a:lnTo>
                    <a:lnTo>
                      <a:pt x="487" y="24"/>
                    </a:lnTo>
                    <a:lnTo>
                      <a:pt x="491" y="28"/>
                    </a:lnTo>
                    <a:lnTo>
                      <a:pt x="495" y="28"/>
                    </a:lnTo>
                    <a:lnTo>
                      <a:pt x="500" y="28"/>
                    </a:lnTo>
                    <a:lnTo>
                      <a:pt x="504" y="28"/>
                    </a:lnTo>
                    <a:lnTo>
                      <a:pt x="508" y="28"/>
                    </a:lnTo>
                    <a:lnTo>
                      <a:pt x="512" y="28"/>
                    </a:lnTo>
                    <a:lnTo>
                      <a:pt x="516" y="2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" name="Freeform 125"/>
              <p:cNvSpPr>
                <a:spLocks/>
              </p:cNvSpPr>
              <p:nvPr/>
            </p:nvSpPr>
            <p:spPr bwMode="auto">
              <a:xfrm>
                <a:off x="3197" y="3994"/>
                <a:ext cx="605" cy="7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20" y="8"/>
                  </a:cxn>
                  <a:cxn ang="0">
                    <a:pos x="32" y="8"/>
                  </a:cxn>
                  <a:cxn ang="0">
                    <a:pos x="44" y="8"/>
                  </a:cxn>
                  <a:cxn ang="0">
                    <a:pos x="57" y="8"/>
                  </a:cxn>
                  <a:cxn ang="0">
                    <a:pos x="69" y="8"/>
                  </a:cxn>
                  <a:cxn ang="0">
                    <a:pos x="81" y="8"/>
                  </a:cxn>
                  <a:cxn ang="0">
                    <a:pos x="93" y="8"/>
                  </a:cxn>
                  <a:cxn ang="0">
                    <a:pos x="105" y="8"/>
                  </a:cxn>
                  <a:cxn ang="0">
                    <a:pos x="118" y="8"/>
                  </a:cxn>
                  <a:cxn ang="0">
                    <a:pos x="130" y="8"/>
                  </a:cxn>
                  <a:cxn ang="0">
                    <a:pos x="142" y="8"/>
                  </a:cxn>
                  <a:cxn ang="0">
                    <a:pos x="154" y="8"/>
                  </a:cxn>
                  <a:cxn ang="0">
                    <a:pos x="166" y="8"/>
                  </a:cxn>
                  <a:cxn ang="0">
                    <a:pos x="178" y="8"/>
                  </a:cxn>
                  <a:cxn ang="0">
                    <a:pos x="191" y="8"/>
                  </a:cxn>
                  <a:cxn ang="0">
                    <a:pos x="203" y="8"/>
                  </a:cxn>
                  <a:cxn ang="0">
                    <a:pos x="215" y="8"/>
                  </a:cxn>
                  <a:cxn ang="0">
                    <a:pos x="227" y="8"/>
                  </a:cxn>
                  <a:cxn ang="0">
                    <a:pos x="239" y="8"/>
                  </a:cxn>
                  <a:cxn ang="0">
                    <a:pos x="252" y="8"/>
                  </a:cxn>
                  <a:cxn ang="0">
                    <a:pos x="264" y="8"/>
                  </a:cxn>
                  <a:cxn ang="0">
                    <a:pos x="276" y="8"/>
                  </a:cxn>
                  <a:cxn ang="0">
                    <a:pos x="288" y="8"/>
                  </a:cxn>
                  <a:cxn ang="0">
                    <a:pos x="300" y="8"/>
                  </a:cxn>
                  <a:cxn ang="0">
                    <a:pos x="312" y="8"/>
                  </a:cxn>
                  <a:cxn ang="0">
                    <a:pos x="325" y="8"/>
                  </a:cxn>
                  <a:cxn ang="0">
                    <a:pos x="337" y="8"/>
                  </a:cxn>
                  <a:cxn ang="0">
                    <a:pos x="349" y="4"/>
                  </a:cxn>
                  <a:cxn ang="0">
                    <a:pos x="361" y="4"/>
                  </a:cxn>
                  <a:cxn ang="0">
                    <a:pos x="373" y="4"/>
                  </a:cxn>
                  <a:cxn ang="0">
                    <a:pos x="386" y="4"/>
                  </a:cxn>
                  <a:cxn ang="0">
                    <a:pos x="398" y="4"/>
                  </a:cxn>
                  <a:cxn ang="0">
                    <a:pos x="410" y="4"/>
                  </a:cxn>
                  <a:cxn ang="0">
                    <a:pos x="422" y="0"/>
                  </a:cxn>
                  <a:cxn ang="0">
                    <a:pos x="434" y="0"/>
                  </a:cxn>
                  <a:cxn ang="0">
                    <a:pos x="447" y="0"/>
                  </a:cxn>
                  <a:cxn ang="0">
                    <a:pos x="459" y="0"/>
                  </a:cxn>
                  <a:cxn ang="0">
                    <a:pos x="471" y="0"/>
                  </a:cxn>
                  <a:cxn ang="0">
                    <a:pos x="483" y="0"/>
                  </a:cxn>
                  <a:cxn ang="0">
                    <a:pos x="495" y="0"/>
                  </a:cxn>
                  <a:cxn ang="0">
                    <a:pos x="507" y="0"/>
                  </a:cxn>
                </a:cxnLst>
                <a:rect l="0" t="0" r="r" b="b"/>
                <a:pathLst>
                  <a:path w="516" h="8">
                    <a:moveTo>
                      <a:pt x="0" y="8"/>
                    </a:moveTo>
                    <a:lnTo>
                      <a:pt x="4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9" y="8"/>
                    </a:lnTo>
                    <a:lnTo>
                      <a:pt x="53" y="8"/>
                    </a:lnTo>
                    <a:lnTo>
                      <a:pt x="57" y="8"/>
                    </a:lnTo>
                    <a:lnTo>
                      <a:pt x="61" y="8"/>
                    </a:lnTo>
                    <a:lnTo>
                      <a:pt x="65" y="8"/>
                    </a:lnTo>
                    <a:lnTo>
                      <a:pt x="69" y="8"/>
                    </a:lnTo>
                    <a:lnTo>
                      <a:pt x="73" y="8"/>
                    </a:lnTo>
                    <a:lnTo>
                      <a:pt x="77" y="8"/>
                    </a:lnTo>
                    <a:lnTo>
                      <a:pt x="81" y="8"/>
                    </a:lnTo>
                    <a:lnTo>
                      <a:pt x="85" y="8"/>
                    </a:lnTo>
                    <a:lnTo>
                      <a:pt x="89" y="8"/>
                    </a:lnTo>
                    <a:lnTo>
                      <a:pt x="93" y="8"/>
                    </a:lnTo>
                    <a:lnTo>
                      <a:pt x="97" y="8"/>
                    </a:lnTo>
                    <a:lnTo>
                      <a:pt x="101" y="8"/>
                    </a:lnTo>
                    <a:lnTo>
                      <a:pt x="105" y="8"/>
                    </a:lnTo>
                    <a:lnTo>
                      <a:pt x="109" y="8"/>
                    </a:lnTo>
                    <a:lnTo>
                      <a:pt x="113" y="8"/>
                    </a:lnTo>
                    <a:lnTo>
                      <a:pt x="118" y="8"/>
                    </a:lnTo>
                    <a:lnTo>
                      <a:pt x="122" y="8"/>
                    </a:lnTo>
                    <a:lnTo>
                      <a:pt x="126" y="8"/>
                    </a:lnTo>
                    <a:lnTo>
                      <a:pt x="130" y="8"/>
                    </a:lnTo>
                    <a:lnTo>
                      <a:pt x="134" y="8"/>
                    </a:lnTo>
                    <a:lnTo>
                      <a:pt x="138" y="8"/>
                    </a:lnTo>
                    <a:lnTo>
                      <a:pt x="142" y="8"/>
                    </a:lnTo>
                    <a:lnTo>
                      <a:pt x="146" y="8"/>
                    </a:lnTo>
                    <a:lnTo>
                      <a:pt x="150" y="8"/>
                    </a:lnTo>
                    <a:lnTo>
                      <a:pt x="154" y="8"/>
                    </a:lnTo>
                    <a:lnTo>
                      <a:pt x="158" y="8"/>
                    </a:lnTo>
                    <a:lnTo>
                      <a:pt x="162" y="8"/>
                    </a:lnTo>
                    <a:lnTo>
                      <a:pt x="166" y="8"/>
                    </a:lnTo>
                    <a:lnTo>
                      <a:pt x="170" y="8"/>
                    </a:lnTo>
                    <a:lnTo>
                      <a:pt x="174" y="8"/>
                    </a:lnTo>
                    <a:lnTo>
                      <a:pt x="178" y="8"/>
                    </a:lnTo>
                    <a:lnTo>
                      <a:pt x="183" y="8"/>
                    </a:lnTo>
                    <a:lnTo>
                      <a:pt x="187" y="8"/>
                    </a:lnTo>
                    <a:lnTo>
                      <a:pt x="191" y="8"/>
                    </a:lnTo>
                    <a:lnTo>
                      <a:pt x="195" y="8"/>
                    </a:lnTo>
                    <a:lnTo>
                      <a:pt x="199" y="8"/>
                    </a:lnTo>
                    <a:lnTo>
                      <a:pt x="203" y="8"/>
                    </a:lnTo>
                    <a:lnTo>
                      <a:pt x="207" y="8"/>
                    </a:lnTo>
                    <a:lnTo>
                      <a:pt x="211" y="8"/>
                    </a:lnTo>
                    <a:lnTo>
                      <a:pt x="215" y="8"/>
                    </a:lnTo>
                    <a:lnTo>
                      <a:pt x="219" y="8"/>
                    </a:lnTo>
                    <a:lnTo>
                      <a:pt x="223" y="8"/>
                    </a:lnTo>
                    <a:lnTo>
                      <a:pt x="227" y="8"/>
                    </a:lnTo>
                    <a:lnTo>
                      <a:pt x="231" y="8"/>
                    </a:lnTo>
                    <a:lnTo>
                      <a:pt x="235" y="8"/>
                    </a:lnTo>
                    <a:lnTo>
                      <a:pt x="239" y="8"/>
                    </a:lnTo>
                    <a:lnTo>
                      <a:pt x="243" y="8"/>
                    </a:lnTo>
                    <a:lnTo>
                      <a:pt x="248" y="8"/>
                    </a:lnTo>
                    <a:lnTo>
                      <a:pt x="252" y="8"/>
                    </a:lnTo>
                    <a:lnTo>
                      <a:pt x="256" y="8"/>
                    </a:lnTo>
                    <a:lnTo>
                      <a:pt x="260" y="8"/>
                    </a:lnTo>
                    <a:lnTo>
                      <a:pt x="264" y="8"/>
                    </a:lnTo>
                    <a:lnTo>
                      <a:pt x="268" y="8"/>
                    </a:lnTo>
                    <a:lnTo>
                      <a:pt x="272" y="8"/>
                    </a:lnTo>
                    <a:lnTo>
                      <a:pt x="276" y="8"/>
                    </a:lnTo>
                    <a:lnTo>
                      <a:pt x="280" y="8"/>
                    </a:lnTo>
                    <a:lnTo>
                      <a:pt x="284" y="8"/>
                    </a:lnTo>
                    <a:lnTo>
                      <a:pt x="288" y="8"/>
                    </a:lnTo>
                    <a:lnTo>
                      <a:pt x="292" y="8"/>
                    </a:lnTo>
                    <a:lnTo>
                      <a:pt x="296" y="8"/>
                    </a:lnTo>
                    <a:lnTo>
                      <a:pt x="300" y="8"/>
                    </a:lnTo>
                    <a:lnTo>
                      <a:pt x="304" y="8"/>
                    </a:lnTo>
                    <a:lnTo>
                      <a:pt x="308" y="8"/>
                    </a:lnTo>
                    <a:lnTo>
                      <a:pt x="312" y="8"/>
                    </a:lnTo>
                    <a:lnTo>
                      <a:pt x="317" y="8"/>
                    </a:lnTo>
                    <a:lnTo>
                      <a:pt x="321" y="8"/>
                    </a:lnTo>
                    <a:lnTo>
                      <a:pt x="325" y="8"/>
                    </a:lnTo>
                    <a:lnTo>
                      <a:pt x="329" y="8"/>
                    </a:lnTo>
                    <a:lnTo>
                      <a:pt x="333" y="8"/>
                    </a:lnTo>
                    <a:lnTo>
                      <a:pt x="337" y="8"/>
                    </a:lnTo>
                    <a:lnTo>
                      <a:pt x="341" y="8"/>
                    </a:lnTo>
                    <a:lnTo>
                      <a:pt x="345" y="8"/>
                    </a:lnTo>
                    <a:lnTo>
                      <a:pt x="349" y="4"/>
                    </a:lnTo>
                    <a:lnTo>
                      <a:pt x="353" y="4"/>
                    </a:lnTo>
                    <a:lnTo>
                      <a:pt x="357" y="4"/>
                    </a:lnTo>
                    <a:lnTo>
                      <a:pt x="361" y="4"/>
                    </a:lnTo>
                    <a:lnTo>
                      <a:pt x="365" y="4"/>
                    </a:lnTo>
                    <a:lnTo>
                      <a:pt x="369" y="4"/>
                    </a:lnTo>
                    <a:lnTo>
                      <a:pt x="373" y="4"/>
                    </a:lnTo>
                    <a:lnTo>
                      <a:pt x="377" y="4"/>
                    </a:lnTo>
                    <a:lnTo>
                      <a:pt x="382" y="4"/>
                    </a:lnTo>
                    <a:lnTo>
                      <a:pt x="386" y="4"/>
                    </a:lnTo>
                    <a:lnTo>
                      <a:pt x="390" y="4"/>
                    </a:lnTo>
                    <a:lnTo>
                      <a:pt x="394" y="4"/>
                    </a:lnTo>
                    <a:lnTo>
                      <a:pt x="398" y="4"/>
                    </a:lnTo>
                    <a:lnTo>
                      <a:pt x="402" y="4"/>
                    </a:lnTo>
                    <a:lnTo>
                      <a:pt x="406" y="4"/>
                    </a:lnTo>
                    <a:lnTo>
                      <a:pt x="410" y="4"/>
                    </a:lnTo>
                    <a:lnTo>
                      <a:pt x="414" y="0"/>
                    </a:lnTo>
                    <a:lnTo>
                      <a:pt x="418" y="0"/>
                    </a:lnTo>
                    <a:lnTo>
                      <a:pt x="422" y="0"/>
                    </a:lnTo>
                    <a:lnTo>
                      <a:pt x="426" y="0"/>
                    </a:lnTo>
                    <a:lnTo>
                      <a:pt x="430" y="0"/>
                    </a:lnTo>
                    <a:lnTo>
                      <a:pt x="434" y="0"/>
                    </a:lnTo>
                    <a:lnTo>
                      <a:pt x="438" y="0"/>
                    </a:lnTo>
                    <a:lnTo>
                      <a:pt x="442" y="0"/>
                    </a:lnTo>
                    <a:lnTo>
                      <a:pt x="447" y="0"/>
                    </a:lnTo>
                    <a:lnTo>
                      <a:pt x="451" y="0"/>
                    </a:lnTo>
                    <a:lnTo>
                      <a:pt x="455" y="0"/>
                    </a:lnTo>
                    <a:lnTo>
                      <a:pt x="459" y="0"/>
                    </a:lnTo>
                    <a:lnTo>
                      <a:pt x="463" y="0"/>
                    </a:lnTo>
                    <a:lnTo>
                      <a:pt x="467" y="0"/>
                    </a:lnTo>
                    <a:lnTo>
                      <a:pt x="471" y="0"/>
                    </a:lnTo>
                    <a:lnTo>
                      <a:pt x="475" y="0"/>
                    </a:lnTo>
                    <a:lnTo>
                      <a:pt x="479" y="0"/>
                    </a:lnTo>
                    <a:lnTo>
                      <a:pt x="483" y="0"/>
                    </a:lnTo>
                    <a:lnTo>
                      <a:pt x="487" y="0"/>
                    </a:lnTo>
                    <a:lnTo>
                      <a:pt x="491" y="0"/>
                    </a:lnTo>
                    <a:lnTo>
                      <a:pt x="495" y="0"/>
                    </a:lnTo>
                    <a:lnTo>
                      <a:pt x="499" y="0"/>
                    </a:lnTo>
                    <a:lnTo>
                      <a:pt x="503" y="0"/>
                    </a:lnTo>
                    <a:lnTo>
                      <a:pt x="507" y="0"/>
                    </a:lnTo>
                    <a:lnTo>
                      <a:pt x="511" y="0"/>
                    </a:lnTo>
                    <a:lnTo>
                      <a:pt x="516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" name="Freeform 126"/>
              <p:cNvSpPr>
                <a:spLocks/>
              </p:cNvSpPr>
              <p:nvPr/>
            </p:nvSpPr>
            <p:spPr bwMode="auto">
              <a:xfrm>
                <a:off x="3802" y="3994"/>
                <a:ext cx="509" cy="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36" y="0"/>
                  </a:cxn>
                  <a:cxn ang="0">
                    <a:pos x="44" y="0"/>
                  </a:cxn>
                  <a:cxn ang="0">
                    <a:pos x="52" y="0"/>
                  </a:cxn>
                  <a:cxn ang="0">
                    <a:pos x="60" y="0"/>
                  </a:cxn>
                  <a:cxn ang="0">
                    <a:pos x="69" y="0"/>
                  </a:cxn>
                  <a:cxn ang="0">
                    <a:pos x="77" y="0"/>
                  </a:cxn>
                  <a:cxn ang="0">
                    <a:pos x="85" y="0"/>
                  </a:cxn>
                  <a:cxn ang="0">
                    <a:pos x="93" y="0"/>
                  </a:cxn>
                  <a:cxn ang="0">
                    <a:pos x="101" y="4"/>
                  </a:cxn>
                  <a:cxn ang="0">
                    <a:pos x="109" y="4"/>
                  </a:cxn>
                  <a:cxn ang="0">
                    <a:pos x="117" y="4"/>
                  </a:cxn>
                  <a:cxn ang="0">
                    <a:pos x="125" y="4"/>
                  </a:cxn>
                  <a:cxn ang="0">
                    <a:pos x="134" y="4"/>
                  </a:cxn>
                  <a:cxn ang="0">
                    <a:pos x="142" y="4"/>
                  </a:cxn>
                  <a:cxn ang="0">
                    <a:pos x="150" y="4"/>
                  </a:cxn>
                  <a:cxn ang="0">
                    <a:pos x="158" y="4"/>
                  </a:cxn>
                  <a:cxn ang="0">
                    <a:pos x="166" y="8"/>
                  </a:cxn>
                  <a:cxn ang="0">
                    <a:pos x="174" y="8"/>
                  </a:cxn>
                  <a:cxn ang="0">
                    <a:pos x="182" y="8"/>
                  </a:cxn>
                  <a:cxn ang="0">
                    <a:pos x="190" y="8"/>
                  </a:cxn>
                  <a:cxn ang="0">
                    <a:pos x="199" y="8"/>
                  </a:cxn>
                  <a:cxn ang="0">
                    <a:pos x="207" y="8"/>
                  </a:cxn>
                  <a:cxn ang="0">
                    <a:pos x="215" y="8"/>
                  </a:cxn>
                  <a:cxn ang="0">
                    <a:pos x="223" y="8"/>
                  </a:cxn>
                  <a:cxn ang="0">
                    <a:pos x="231" y="8"/>
                  </a:cxn>
                  <a:cxn ang="0">
                    <a:pos x="239" y="8"/>
                  </a:cxn>
                  <a:cxn ang="0">
                    <a:pos x="247" y="8"/>
                  </a:cxn>
                  <a:cxn ang="0">
                    <a:pos x="255" y="8"/>
                  </a:cxn>
                  <a:cxn ang="0">
                    <a:pos x="264" y="8"/>
                  </a:cxn>
                  <a:cxn ang="0">
                    <a:pos x="272" y="8"/>
                  </a:cxn>
                  <a:cxn ang="0">
                    <a:pos x="280" y="8"/>
                  </a:cxn>
                  <a:cxn ang="0">
                    <a:pos x="288" y="8"/>
                  </a:cxn>
                  <a:cxn ang="0">
                    <a:pos x="296" y="8"/>
                  </a:cxn>
                  <a:cxn ang="0">
                    <a:pos x="304" y="8"/>
                  </a:cxn>
                  <a:cxn ang="0">
                    <a:pos x="312" y="8"/>
                  </a:cxn>
                  <a:cxn ang="0">
                    <a:pos x="320" y="8"/>
                  </a:cxn>
                  <a:cxn ang="0">
                    <a:pos x="329" y="8"/>
                  </a:cxn>
                  <a:cxn ang="0">
                    <a:pos x="337" y="8"/>
                  </a:cxn>
                  <a:cxn ang="0">
                    <a:pos x="345" y="8"/>
                  </a:cxn>
                  <a:cxn ang="0">
                    <a:pos x="353" y="8"/>
                  </a:cxn>
                  <a:cxn ang="0">
                    <a:pos x="361" y="8"/>
                  </a:cxn>
                  <a:cxn ang="0">
                    <a:pos x="369" y="8"/>
                  </a:cxn>
                  <a:cxn ang="0">
                    <a:pos x="377" y="8"/>
                  </a:cxn>
                  <a:cxn ang="0">
                    <a:pos x="385" y="8"/>
                  </a:cxn>
                  <a:cxn ang="0">
                    <a:pos x="393" y="8"/>
                  </a:cxn>
                  <a:cxn ang="0">
                    <a:pos x="402" y="8"/>
                  </a:cxn>
                  <a:cxn ang="0">
                    <a:pos x="410" y="8"/>
                  </a:cxn>
                  <a:cxn ang="0">
                    <a:pos x="418" y="8"/>
                  </a:cxn>
                  <a:cxn ang="0">
                    <a:pos x="426" y="8"/>
                  </a:cxn>
                  <a:cxn ang="0">
                    <a:pos x="434" y="8"/>
                  </a:cxn>
                </a:cxnLst>
                <a:rect l="0" t="0" r="r" b="b"/>
                <a:pathLst>
                  <a:path w="434" h="8">
                    <a:moveTo>
                      <a:pt x="0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7" y="4"/>
                    </a:lnTo>
                    <a:lnTo>
                      <a:pt x="101" y="4"/>
                    </a:lnTo>
                    <a:lnTo>
                      <a:pt x="105" y="4"/>
                    </a:lnTo>
                    <a:lnTo>
                      <a:pt x="109" y="4"/>
                    </a:lnTo>
                    <a:lnTo>
                      <a:pt x="113" y="4"/>
                    </a:lnTo>
                    <a:lnTo>
                      <a:pt x="117" y="4"/>
                    </a:lnTo>
                    <a:lnTo>
                      <a:pt x="121" y="4"/>
                    </a:lnTo>
                    <a:lnTo>
                      <a:pt x="125" y="4"/>
                    </a:lnTo>
                    <a:lnTo>
                      <a:pt x="130" y="4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2" y="4"/>
                    </a:lnTo>
                    <a:lnTo>
                      <a:pt x="146" y="4"/>
                    </a:lnTo>
                    <a:lnTo>
                      <a:pt x="150" y="4"/>
                    </a:lnTo>
                    <a:lnTo>
                      <a:pt x="154" y="4"/>
                    </a:lnTo>
                    <a:lnTo>
                      <a:pt x="158" y="4"/>
                    </a:lnTo>
                    <a:lnTo>
                      <a:pt x="162" y="4"/>
                    </a:lnTo>
                    <a:lnTo>
                      <a:pt x="166" y="8"/>
                    </a:lnTo>
                    <a:lnTo>
                      <a:pt x="170" y="8"/>
                    </a:lnTo>
                    <a:lnTo>
                      <a:pt x="174" y="8"/>
                    </a:lnTo>
                    <a:lnTo>
                      <a:pt x="178" y="8"/>
                    </a:lnTo>
                    <a:lnTo>
                      <a:pt x="182" y="8"/>
                    </a:lnTo>
                    <a:lnTo>
                      <a:pt x="186" y="8"/>
                    </a:lnTo>
                    <a:lnTo>
                      <a:pt x="190" y="8"/>
                    </a:lnTo>
                    <a:lnTo>
                      <a:pt x="194" y="8"/>
                    </a:lnTo>
                    <a:lnTo>
                      <a:pt x="199" y="8"/>
                    </a:lnTo>
                    <a:lnTo>
                      <a:pt x="203" y="8"/>
                    </a:lnTo>
                    <a:lnTo>
                      <a:pt x="207" y="8"/>
                    </a:lnTo>
                    <a:lnTo>
                      <a:pt x="211" y="8"/>
                    </a:lnTo>
                    <a:lnTo>
                      <a:pt x="215" y="8"/>
                    </a:lnTo>
                    <a:lnTo>
                      <a:pt x="219" y="8"/>
                    </a:lnTo>
                    <a:lnTo>
                      <a:pt x="223" y="8"/>
                    </a:lnTo>
                    <a:lnTo>
                      <a:pt x="227" y="8"/>
                    </a:lnTo>
                    <a:lnTo>
                      <a:pt x="231" y="8"/>
                    </a:lnTo>
                    <a:lnTo>
                      <a:pt x="235" y="8"/>
                    </a:lnTo>
                    <a:lnTo>
                      <a:pt x="239" y="8"/>
                    </a:lnTo>
                    <a:lnTo>
                      <a:pt x="243" y="8"/>
                    </a:lnTo>
                    <a:lnTo>
                      <a:pt x="247" y="8"/>
                    </a:lnTo>
                    <a:lnTo>
                      <a:pt x="251" y="8"/>
                    </a:lnTo>
                    <a:lnTo>
                      <a:pt x="255" y="8"/>
                    </a:lnTo>
                    <a:lnTo>
                      <a:pt x="259" y="8"/>
                    </a:lnTo>
                    <a:lnTo>
                      <a:pt x="264" y="8"/>
                    </a:lnTo>
                    <a:lnTo>
                      <a:pt x="268" y="8"/>
                    </a:lnTo>
                    <a:lnTo>
                      <a:pt x="272" y="8"/>
                    </a:lnTo>
                    <a:lnTo>
                      <a:pt x="276" y="8"/>
                    </a:lnTo>
                    <a:lnTo>
                      <a:pt x="280" y="8"/>
                    </a:lnTo>
                    <a:lnTo>
                      <a:pt x="284" y="8"/>
                    </a:lnTo>
                    <a:lnTo>
                      <a:pt x="288" y="8"/>
                    </a:lnTo>
                    <a:lnTo>
                      <a:pt x="292" y="8"/>
                    </a:lnTo>
                    <a:lnTo>
                      <a:pt x="296" y="8"/>
                    </a:lnTo>
                    <a:lnTo>
                      <a:pt x="300" y="8"/>
                    </a:lnTo>
                    <a:lnTo>
                      <a:pt x="304" y="8"/>
                    </a:lnTo>
                    <a:lnTo>
                      <a:pt x="308" y="8"/>
                    </a:lnTo>
                    <a:lnTo>
                      <a:pt x="312" y="8"/>
                    </a:lnTo>
                    <a:lnTo>
                      <a:pt x="316" y="8"/>
                    </a:lnTo>
                    <a:lnTo>
                      <a:pt x="320" y="8"/>
                    </a:lnTo>
                    <a:lnTo>
                      <a:pt x="324" y="8"/>
                    </a:lnTo>
                    <a:lnTo>
                      <a:pt x="329" y="8"/>
                    </a:lnTo>
                    <a:lnTo>
                      <a:pt x="333" y="8"/>
                    </a:lnTo>
                    <a:lnTo>
                      <a:pt x="337" y="8"/>
                    </a:lnTo>
                    <a:lnTo>
                      <a:pt x="341" y="8"/>
                    </a:lnTo>
                    <a:lnTo>
                      <a:pt x="345" y="8"/>
                    </a:lnTo>
                    <a:lnTo>
                      <a:pt x="349" y="8"/>
                    </a:lnTo>
                    <a:lnTo>
                      <a:pt x="353" y="8"/>
                    </a:lnTo>
                    <a:lnTo>
                      <a:pt x="357" y="8"/>
                    </a:lnTo>
                    <a:lnTo>
                      <a:pt x="361" y="8"/>
                    </a:lnTo>
                    <a:lnTo>
                      <a:pt x="365" y="8"/>
                    </a:lnTo>
                    <a:lnTo>
                      <a:pt x="369" y="8"/>
                    </a:lnTo>
                    <a:lnTo>
                      <a:pt x="373" y="8"/>
                    </a:lnTo>
                    <a:lnTo>
                      <a:pt x="377" y="8"/>
                    </a:lnTo>
                    <a:lnTo>
                      <a:pt x="381" y="8"/>
                    </a:lnTo>
                    <a:lnTo>
                      <a:pt x="385" y="8"/>
                    </a:lnTo>
                    <a:lnTo>
                      <a:pt x="389" y="8"/>
                    </a:lnTo>
                    <a:lnTo>
                      <a:pt x="393" y="8"/>
                    </a:lnTo>
                    <a:lnTo>
                      <a:pt x="398" y="8"/>
                    </a:lnTo>
                    <a:lnTo>
                      <a:pt x="402" y="8"/>
                    </a:lnTo>
                    <a:lnTo>
                      <a:pt x="406" y="8"/>
                    </a:lnTo>
                    <a:lnTo>
                      <a:pt x="410" y="8"/>
                    </a:lnTo>
                    <a:lnTo>
                      <a:pt x="414" y="8"/>
                    </a:lnTo>
                    <a:lnTo>
                      <a:pt x="418" y="8"/>
                    </a:lnTo>
                    <a:lnTo>
                      <a:pt x="422" y="8"/>
                    </a:lnTo>
                    <a:lnTo>
                      <a:pt x="426" y="8"/>
                    </a:lnTo>
                    <a:lnTo>
                      <a:pt x="430" y="8"/>
                    </a:lnTo>
                    <a:lnTo>
                      <a:pt x="434" y="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" name="Freeform 127"/>
              <p:cNvSpPr>
                <a:spLocks/>
              </p:cNvSpPr>
              <p:nvPr/>
            </p:nvSpPr>
            <p:spPr bwMode="auto">
              <a:xfrm>
                <a:off x="1592" y="3412"/>
                <a:ext cx="409" cy="58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0" y="8"/>
                  </a:cxn>
                  <a:cxn ang="0">
                    <a:pos x="33" y="16"/>
                  </a:cxn>
                  <a:cxn ang="0">
                    <a:pos x="45" y="32"/>
                  </a:cxn>
                  <a:cxn ang="0">
                    <a:pos x="57" y="49"/>
                  </a:cxn>
                  <a:cxn ang="0">
                    <a:pos x="65" y="61"/>
                  </a:cxn>
                  <a:cxn ang="0">
                    <a:pos x="69" y="77"/>
                  </a:cxn>
                  <a:cxn ang="0">
                    <a:pos x="77" y="93"/>
                  </a:cxn>
                  <a:cxn ang="0">
                    <a:pos x="85" y="109"/>
                  </a:cxn>
                  <a:cxn ang="0">
                    <a:pos x="89" y="126"/>
                  </a:cxn>
                  <a:cxn ang="0">
                    <a:pos x="98" y="142"/>
                  </a:cxn>
                  <a:cxn ang="0">
                    <a:pos x="106" y="162"/>
                  </a:cxn>
                  <a:cxn ang="0">
                    <a:pos x="114" y="183"/>
                  </a:cxn>
                  <a:cxn ang="0">
                    <a:pos x="118" y="199"/>
                  </a:cxn>
                  <a:cxn ang="0">
                    <a:pos x="126" y="219"/>
                  </a:cxn>
                  <a:cxn ang="0">
                    <a:pos x="134" y="243"/>
                  </a:cxn>
                  <a:cxn ang="0">
                    <a:pos x="138" y="264"/>
                  </a:cxn>
                  <a:cxn ang="0">
                    <a:pos x="146" y="284"/>
                  </a:cxn>
                  <a:cxn ang="0">
                    <a:pos x="154" y="304"/>
                  </a:cxn>
                  <a:cxn ang="0">
                    <a:pos x="163" y="329"/>
                  </a:cxn>
                  <a:cxn ang="0">
                    <a:pos x="167" y="349"/>
                  </a:cxn>
                  <a:cxn ang="0">
                    <a:pos x="175" y="369"/>
                  </a:cxn>
                  <a:cxn ang="0">
                    <a:pos x="183" y="394"/>
                  </a:cxn>
                  <a:cxn ang="0">
                    <a:pos x="187" y="414"/>
                  </a:cxn>
                  <a:cxn ang="0">
                    <a:pos x="195" y="434"/>
                  </a:cxn>
                  <a:cxn ang="0">
                    <a:pos x="203" y="455"/>
                  </a:cxn>
                  <a:cxn ang="0">
                    <a:pos x="211" y="471"/>
                  </a:cxn>
                  <a:cxn ang="0">
                    <a:pos x="215" y="491"/>
                  </a:cxn>
                  <a:cxn ang="0">
                    <a:pos x="224" y="507"/>
                  </a:cxn>
                  <a:cxn ang="0">
                    <a:pos x="232" y="528"/>
                  </a:cxn>
                  <a:cxn ang="0">
                    <a:pos x="236" y="544"/>
                  </a:cxn>
                  <a:cxn ang="0">
                    <a:pos x="244" y="560"/>
                  </a:cxn>
                  <a:cxn ang="0">
                    <a:pos x="252" y="572"/>
                  </a:cxn>
                  <a:cxn ang="0">
                    <a:pos x="260" y="589"/>
                  </a:cxn>
                  <a:cxn ang="0">
                    <a:pos x="264" y="601"/>
                  </a:cxn>
                  <a:cxn ang="0">
                    <a:pos x="272" y="613"/>
                  </a:cxn>
                  <a:cxn ang="0">
                    <a:pos x="284" y="629"/>
                  </a:cxn>
                  <a:cxn ang="0">
                    <a:pos x="297" y="645"/>
                  </a:cxn>
                  <a:cxn ang="0">
                    <a:pos x="305" y="658"/>
                  </a:cxn>
                  <a:cxn ang="0">
                    <a:pos x="317" y="670"/>
                  </a:cxn>
                  <a:cxn ang="0">
                    <a:pos x="329" y="678"/>
                  </a:cxn>
                  <a:cxn ang="0">
                    <a:pos x="341" y="686"/>
                  </a:cxn>
                </a:cxnLst>
                <a:rect l="0" t="0" r="r" b="b"/>
                <a:pathLst>
                  <a:path w="349" h="690">
                    <a:moveTo>
                      <a:pt x="0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4"/>
                    </a:lnTo>
                    <a:lnTo>
                      <a:pt x="20" y="8"/>
                    </a:lnTo>
                    <a:lnTo>
                      <a:pt x="25" y="12"/>
                    </a:lnTo>
                    <a:lnTo>
                      <a:pt x="29" y="12"/>
                    </a:lnTo>
                    <a:lnTo>
                      <a:pt x="33" y="16"/>
                    </a:lnTo>
                    <a:lnTo>
                      <a:pt x="37" y="24"/>
                    </a:lnTo>
                    <a:lnTo>
                      <a:pt x="41" y="28"/>
                    </a:lnTo>
                    <a:lnTo>
                      <a:pt x="45" y="32"/>
                    </a:lnTo>
                    <a:lnTo>
                      <a:pt x="53" y="40"/>
                    </a:lnTo>
                    <a:lnTo>
                      <a:pt x="53" y="44"/>
                    </a:lnTo>
                    <a:lnTo>
                      <a:pt x="57" y="49"/>
                    </a:lnTo>
                    <a:lnTo>
                      <a:pt x="57" y="53"/>
                    </a:lnTo>
                    <a:lnTo>
                      <a:pt x="61" y="57"/>
                    </a:lnTo>
                    <a:lnTo>
                      <a:pt x="65" y="61"/>
                    </a:lnTo>
                    <a:lnTo>
                      <a:pt x="65" y="69"/>
                    </a:lnTo>
                    <a:lnTo>
                      <a:pt x="69" y="73"/>
                    </a:lnTo>
                    <a:lnTo>
                      <a:pt x="69" y="77"/>
                    </a:lnTo>
                    <a:lnTo>
                      <a:pt x="73" y="81"/>
                    </a:lnTo>
                    <a:lnTo>
                      <a:pt x="73" y="85"/>
                    </a:lnTo>
                    <a:lnTo>
                      <a:pt x="77" y="93"/>
                    </a:lnTo>
                    <a:lnTo>
                      <a:pt x="81" y="97"/>
                    </a:lnTo>
                    <a:lnTo>
                      <a:pt x="81" y="101"/>
                    </a:lnTo>
                    <a:lnTo>
                      <a:pt x="85" y="109"/>
                    </a:lnTo>
                    <a:lnTo>
                      <a:pt x="85" y="114"/>
                    </a:lnTo>
                    <a:lnTo>
                      <a:pt x="89" y="118"/>
                    </a:lnTo>
                    <a:lnTo>
                      <a:pt x="89" y="126"/>
                    </a:lnTo>
                    <a:lnTo>
                      <a:pt x="94" y="130"/>
                    </a:lnTo>
                    <a:lnTo>
                      <a:pt x="98" y="138"/>
                    </a:lnTo>
                    <a:lnTo>
                      <a:pt x="98" y="142"/>
                    </a:lnTo>
                    <a:lnTo>
                      <a:pt x="102" y="150"/>
                    </a:lnTo>
                    <a:lnTo>
                      <a:pt x="102" y="154"/>
                    </a:lnTo>
                    <a:lnTo>
                      <a:pt x="106" y="162"/>
                    </a:lnTo>
                    <a:lnTo>
                      <a:pt x="106" y="166"/>
                    </a:lnTo>
                    <a:lnTo>
                      <a:pt x="110" y="174"/>
                    </a:lnTo>
                    <a:lnTo>
                      <a:pt x="114" y="183"/>
                    </a:lnTo>
                    <a:lnTo>
                      <a:pt x="114" y="187"/>
                    </a:lnTo>
                    <a:lnTo>
                      <a:pt x="118" y="195"/>
                    </a:lnTo>
                    <a:lnTo>
                      <a:pt x="118" y="199"/>
                    </a:lnTo>
                    <a:lnTo>
                      <a:pt x="122" y="207"/>
                    </a:lnTo>
                    <a:lnTo>
                      <a:pt x="122" y="215"/>
                    </a:lnTo>
                    <a:lnTo>
                      <a:pt x="126" y="219"/>
                    </a:lnTo>
                    <a:lnTo>
                      <a:pt x="130" y="227"/>
                    </a:lnTo>
                    <a:lnTo>
                      <a:pt x="130" y="235"/>
                    </a:lnTo>
                    <a:lnTo>
                      <a:pt x="134" y="243"/>
                    </a:lnTo>
                    <a:lnTo>
                      <a:pt x="134" y="248"/>
                    </a:lnTo>
                    <a:lnTo>
                      <a:pt x="138" y="256"/>
                    </a:lnTo>
                    <a:lnTo>
                      <a:pt x="138" y="264"/>
                    </a:lnTo>
                    <a:lnTo>
                      <a:pt x="142" y="272"/>
                    </a:lnTo>
                    <a:lnTo>
                      <a:pt x="146" y="276"/>
                    </a:lnTo>
                    <a:lnTo>
                      <a:pt x="146" y="284"/>
                    </a:lnTo>
                    <a:lnTo>
                      <a:pt x="150" y="292"/>
                    </a:lnTo>
                    <a:lnTo>
                      <a:pt x="150" y="300"/>
                    </a:lnTo>
                    <a:lnTo>
                      <a:pt x="154" y="304"/>
                    </a:lnTo>
                    <a:lnTo>
                      <a:pt x="154" y="312"/>
                    </a:lnTo>
                    <a:lnTo>
                      <a:pt x="159" y="321"/>
                    </a:lnTo>
                    <a:lnTo>
                      <a:pt x="163" y="329"/>
                    </a:lnTo>
                    <a:lnTo>
                      <a:pt x="163" y="337"/>
                    </a:lnTo>
                    <a:lnTo>
                      <a:pt x="167" y="341"/>
                    </a:lnTo>
                    <a:lnTo>
                      <a:pt x="167" y="349"/>
                    </a:lnTo>
                    <a:lnTo>
                      <a:pt x="171" y="357"/>
                    </a:lnTo>
                    <a:lnTo>
                      <a:pt x="171" y="365"/>
                    </a:lnTo>
                    <a:lnTo>
                      <a:pt x="175" y="369"/>
                    </a:lnTo>
                    <a:lnTo>
                      <a:pt x="179" y="377"/>
                    </a:lnTo>
                    <a:lnTo>
                      <a:pt x="179" y="386"/>
                    </a:lnTo>
                    <a:lnTo>
                      <a:pt x="183" y="394"/>
                    </a:lnTo>
                    <a:lnTo>
                      <a:pt x="183" y="398"/>
                    </a:lnTo>
                    <a:lnTo>
                      <a:pt x="187" y="406"/>
                    </a:lnTo>
                    <a:lnTo>
                      <a:pt x="187" y="414"/>
                    </a:lnTo>
                    <a:lnTo>
                      <a:pt x="191" y="418"/>
                    </a:lnTo>
                    <a:lnTo>
                      <a:pt x="195" y="426"/>
                    </a:lnTo>
                    <a:lnTo>
                      <a:pt x="195" y="434"/>
                    </a:lnTo>
                    <a:lnTo>
                      <a:pt x="199" y="438"/>
                    </a:lnTo>
                    <a:lnTo>
                      <a:pt x="199" y="446"/>
                    </a:lnTo>
                    <a:lnTo>
                      <a:pt x="203" y="455"/>
                    </a:lnTo>
                    <a:lnTo>
                      <a:pt x="203" y="459"/>
                    </a:lnTo>
                    <a:lnTo>
                      <a:pt x="207" y="467"/>
                    </a:lnTo>
                    <a:lnTo>
                      <a:pt x="211" y="471"/>
                    </a:lnTo>
                    <a:lnTo>
                      <a:pt x="211" y="479"/>
                    </a:lnTo>
                    <a:lnTo>
                      <a:pt x="215" y="483"/>
                    </a:lnTo>
                    <a:lnTo>
                      <a:pt x="215" y="491"/>
                    </a:lnTo>
                    <a:lnTo>
                      <a:pt x="219" y="495"/>
                    </a:lnTo>
                    <a:lnTo>
                      <a:pt x="219" y="503"/>
                    </a:lnTo>
                    <a:lnTo>
                      <a:pt x="224" y="507"/>
                    </a:lnTo>
                    <a:lnTo>
                      <a:pt x="228" y="516"/>
                    </a:lnTo>
                    <a:lnTo>
                      <a:pt x="228" y="520"/>
                    </a:lnTo>
                    <a:lnTo>
                      <a:pt x="232" y="528"/>
                    </a:lnTo>
                    <a:lnTo>
                      <a:pt x="232" y="532"/>
                    </a:lnTo>
                    <a:lnTo>
                      <a:pt x="236" y="536"/>
                    </a:lnTo>
                    <a:lnTo>
                      <a:pt x="236" y="544"/>
                    </a:lnTo>
                    <a:lnTo>
                      <a:pt x="240" y="548"/>
                    </a:lnTo>
                    <a:lnTo>
                      <a:pt x="244" y="552"/>
                    </a:lnTo>
                    <a:lnTo>
                      <a:pt x="244" y="560"/>
                    </a:lnTo>
                    <a:lnTo>
                      <a:pt x="248" y="564"/>
                    </a:lnTo>
                    <a:lnTo>
                      <a:pt x="248" y="568"/>
                    </a:lnTo>
                    <a:lnTo>
                      <a:pt x="252" y="572"/>
                    </a:lnTo>
                    <a:lnTo>
                      <a:pt x="252" y="576"/>
                    </a:lnTo>
                    <a:lnTo>
                      <a:pt x="256" y="585"/>
                    </a:lnTo>
                    <a:lnTo>
                      <a:pt x="260" y="589"/>
                    </a:lnTo>
                    <a:lnTo>
                      <a:pt x="260" y="593"/>
                    </a:lnTo>
                    <a:lnTo>
                      <a:pt x="264" y="597"/>
                    </a:lnTo>
                    <a:lnTo>
                      <a:pt x="264" y="601"/>
                    </a:lnTo>
                    <a:lnTo>
                      <a:pt x="268" y="605"/>
                    </a:lnTo>
                    <a:lnTo>
                      <a:pt x="268" y="609"/>
                    </a:lnTo>
                    <a:lnTo>
                      <a:pt x="272" y="613"/>
                    </a:lnTo>
                    <a:lnTo>
                      <a:pt x="276" y="617"/>
                    </a:lnTo>
                    <a:lnTo>
                      <a:pt x="276" y="621"/>
                    </a:lnTo>
                    <a:lnTo>
                      <a:pt x="284" y="629"/>
                    </a:lnTo>
                    <a:lnTo>
                      <a:pt x="284" y="633"/>
                    </a:lnTo>
                    <a:lnTo>
                      <a:pt x="288" y="637"/>
                    </a:lnTo>
                    <a:lnTo>
                      <a:pt x="297" y="645"/>
                    </a:lnTo>
                    <a:lnTo>
                      <a:pt x="297" y="650"/>
                    </a:lnTo>
                    <a:lnTo>
                      <a:pt x="301" y="654"/>
                    </a:lnTo>
                    <a:lnTo>
                      <a:pt x="305" y="658"/>
                    </a:lnTo>
                    <a:lnTo>
                      <a:pt x="309" y="662"/>
                    </a:lnTo>
                    <a:lnTo>
                      <a:pt x="313" y="666"/>
                    </a:lnTo>
                    <a:lnTo>
                      <a:pt x="317" y="670"/>
                    </a:lnTo>
                    <a:lnTo>
                      <a:pt x="321" y="674"/>
                    </a:lnTo>
                    <a:lnTo>
                      <a:pt x="325" y="674"/>
                    </a:lnTo>
                    <a:lnTo>
                      <a:pt x="329" y="678"/>
                    </a:lnTo>
                    <a:lnTo>
                      <a:pt x="333" y="682"/>
                    </a:lnTo>
                    <a:lnTo>
                      <a:pt x="337" y="682"/>
                    </a:lnTo>
                    <a:lnTo>
                      <a:pt x="341" y="686"/>
                    </a:lnTo>
                    <a:lnTo>
                      <a:pt x="345" y="686"/>
                    </a:lnTo>
                    <a:lnTo>
                      <a:pt x="349" y="690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" name="Freeform 128"/>
              <p:cNvSpPr>
                <a:spLocks/>
              </p:cNvSpPr>
              <p:nvPr/>
            </p:nvSpPr>
            <p:spPr bwMode="auto">
              <a:xfrm>
                <a:off x="2001" y="3973"/>
                <a:ext cx="605" cy="28"/>
              </a:xfrm>
              <a:custGeom>
                <a:avLst/>
                <a:gdLst/>
                <a:ahLst/>
                <a:cxnLst>
                  <a:cxn ang="0">
                    <a:pos x="9" y="32"/>
                  </a:cxn>
                  <a:cxn ang="0">
                    <a:pos x="21" y="32"/>
                  </a:cxn>
                  <a:cxn ang="0">
                    <a:pos x="33" y="32"/>
                  </a:cxn>
                  <a:cxn ang="0">
                    <a:pos x="45" y="32"/>
                  </a:cxn>
                  <a:cxn ang="0">
                    <a:pos x="57" y="32"/>
                  </a:cxn>
                  <a:cxn ang="0">
                    <a:pos x="69" y="28"/>
                  </a:cxn>
                  <a:cxn ang="0">
                    <a:pos x="82" y="24"/>
                  </a:cxn>
                  <a:cxn ang="0">
                    <a:pos x="94" y="20"/>
                  </a:cxn>
                  <a:cxn ang="0">
                    <a:pos x="106" y="16"/>
                  </a:cxn>
                  <a:cxn ang="0">
                    <a:pos x="118" y="12"/>
                  </a:cxn>
                  <a:cxn ang="0">
                    <a:pos x="130" y="8"/>
                  </a:cxn>
                  <a:cxn ang="0">
                    <a:pos x="143" y="8"/>
                  </a:cxn>
                  <a:cxn ang="0">
                    <a:pos x="155" y="4"/>
                  </a:cxn>
                  <a:cxn ang="0">
                    <a:pos x="167" y="4"/>
                  </a:cxn>
                  <a:cxn ang="0">
                    <a:pos x="179" y="4"/>
                  </a:cxn>
                  <a:cxn ang="0">
                    <a:pos x="191" y="0"/>
                  </a:cxn>
                  <a:cxn ang="0">
                    <a:pos x="203" y="4"/>
                  </a:cxn>
                  <a:cxn ang="0">
                    <a:pos x="216" y="4"/>
                  </a:cxn>
                  <a:cxn ang="0">
                    <a:pos x="228" y="4"/>
                  </a:cxn>
                  <a:cxn ang="0">
                    <a:pos x="240" y="8"/>
                  </a:cxn>
                  <a:cxn ang="0">
                    <a:pos x="252" y="8"/>
                  </a:cxn>
                  <a:cxn ang="0">
                    <a:pos x="264" y="12"/>
                  </a:cxn>
                  <a:cxn ang="0">
                    <a:pos x="277" y="16"/>
                  </a:cxn>
                  <a:cxn ang="0">
                    <a:pos x="289" y="16"/>
                  </a:cxn>
                  <a:cxn ang="0">
                    <a:pos x="301" y="20"/>
                  </a:cxn>
                  <a:cxn ang="0">
                    <a:pos x="313" y="24"/>
                  </a:cxn>
                  <a:cxn ang="0">
                    <a:pos x="325" y="24"/>
                  </a:cxn>
                  <a:cxn ang="0">
                    <a:pos x="337" y="28"/>
                  </a:cxn>
                  <a:cxn ang="0">
                    <a:pos x="350" y="28"/>
                  </a:cxn>
                  <a:cxn ang="0">
                    <a:pos x="362" y="32"/>
                  </a:cxn>
                  <a:cxn ang="0">
                    <a:pos x="374" y="32"/>
                  </a:cxn>
                  <a:cxn ang="0">
                    <a:pos x="386" y="32"/>
                  </a:cxn>
                  <a:cxn ang="0">
                    <a:pos x="398" y="32"/>
                  </a:cxn>
                  <a:cxn ang="0">
                    <a:pos x="411" y="32"/>
                  </a:cxn>
                  <a:cxn ang="0">
                    <a:pos x="423" y="32"/>
                  </a:cxn>
                  <a:cxn ang="0">
                    <a:pos x="435" y="32"/>
                  </a:cxn>
                  <a:cxn ang="0">
                    <a:pos x="447" y="32"/>
                  </a:cxn>
                  <a:cxn ang="0">
                    <a:pos x="459" y="32"/>
                  </a:cxn>
                  <a:cxn ang="0">
                    <a:pos x="472" y="32"/>
                  </a:cxn>
                  <a:cxn ang="0">
                    <a:pos x="484" y="28"/>
                  </a:cxn>
                  <a:cxn ang="0">
                    <a:pos x="496" y="28"/>
                  </a:cxn>
                  <a:cxn ang="0">
                    <a:pos x="508" y="28"/>
                  </a:cxn>
                </a:cxnLst>
                <a:rect l="0" t="0" r="r" b="b"/>
                <a:pathLst>
                  <a:path w="516" h="32">
                    <a:moveTo>
                      <a:pt x="0" y="32"/>
                    </a:moveTo>
                    <a:lnTo>
                      <a:pt x="4" y="32"/>
                    </a:lnTo>
                    <a:lnTo>
                      <a:pt x="9" y="32"/>
                    </a:lnTo>
                    <a:lnTo>
                      <a:pt x="13" y="32"/>
                    </a:lnTo>
                    <a:lnTo>
                      <a:pt x="17" y="32"/>
                    </a:lnTo>
                    <a:lnTo>
                      <a:pt x="21" y="32"/>
                    </a:lnTo>
                    <a:lnTo>
                      <a:pt x="25" y="32"/>
                    </a:lnTo>
                    <a:lnTo>
                      <a:pt x="29" y="32"/>
                    </a:lnTo>
                    <a:lnTo>
                      <a:pt x="33" y="32"/>
                    </a:lnTo>
                    <a:lnTo>
                      <a:pt x="37" y="32"/>
                    </a:lnTo>
                    <a:lnTo>
                      <a:pt x="41" y="32"/>
                    </a:lnTo>
                    <a:lnTo>
                      <a:pt x="45" y="32"/>
                    </a:lnTo>
                    <a:lnTo>
                      <a:pt x="49" y="32"/>
                    </a:lnTo>
                    <a:lnTo>
                      <a:pt x="53" y="32"/>
                    </a:lnTo>
                    <a:lnTo>
                      <a:pt x="57" y="32"/>
                    </a:lnTo>
                    <a:lnTo>
                      <a:pt x="61" y="28"/>
                    </a:lnTo>
                    <a:lnTo>
                      <a:pt x="65" y="28"/>
                    </a:lnTo>
                    <a:lnTo>
                      <a:pt x="69" y="28"/>
                    </a:lnTo>
                    <a:lnTo>
                      <a:pt x="74" y="28"/>
                    </a:lnTo>
                    <a:lnTo>
                      <a:pt x="78" y="24"/>
                    </a:lnTo>
                    <a:lnTo>
                      <a:pt x="82" y="24"/>
                    </a:lnTo>
                    <a:lnTo>
                      <a:pt x="86" y="24"/>
                    </a:lnTo>
                    <a:lnTo>
                      <a:pt x="90" y="20"/>
                    </a:lnTo>
                    <a:lnTo>
                      <a:pt x="94" y="20"/>
                    </a:lnTo>
                    <a:lnTo>
                      <a:pt x="98" y="20"/>
                    </a:lnTo>
                    <a:lnTo>
                      <a:pt x="102" y="20"/>
                    </a:lnTo>
                    <a:lnTo>
                      <a:pt x="106" y="16"/>
                    </a:lnTo>
                    <a:lnTo>
                      <a:pt x="110" y="16"/>
                    </a:lnTo>
                    <a:lnTo>
                      <a:pt x="114" y="16"/>
                    </a:lnTo>
                    <a:lnTo>
                      <a:pt x="118" y="12"/>
                    </a:lnTo>
                    <a:lnTo>
                      <a:pt x="122" y="12"/>
                    </a:lnTo>
                    <a:lnTo>
                      <a:pt x="126" y="12"/>
                    </a:lnTo>
                    <a:lnTo>
                      <a:pt x="130" y="8"/>
                    </a:lnTo>
                    <a:lnTo>
                      <a:pt x="134" y="8"/>
                    </a:lnTo>
                    <a:lnTo>
                      <a:pt x="138" y="8"/>
                    </a:lnTo>
                    <a:lnTo>
                      <a:pt x="143" y="8"/>
                    </a:lnTo>
                    <a:lnTo>
                      <a:pt x="147" y="4"/>
                    </a:lnTo>
                    <a:lnTo>
                      <a:pt x="151" y="4"/>
                    </a:lnTo>
                    <a:lnTo>
                      <a:pt x="155" y="4"/>
                    </a:lnTo>
                    <a:lnTo>
                      <a:pt x="159" y="4"/>
                    </a:lnTo>
                    <a:lnTo>
                      <a:pt x="163" y="4"/>
                    </a:lnTo>
                    <a:lnTo>
                      <a:pt x="167" y="4"/>
                    </a:lnTo>
                    <a:lnTo>
                      <a:pt x="171" y="4"/>
                    </a:lnTo>
                    <a:lnTo>
                      <a:pt x="175" y="4"/>
                    </a:lnTo>
                    <a:lnTo>
                      <a:pt x="179" y="4"/>
                    </a:lnTo>
                    <a:lnTo>
                      <a:pt x="183" y="0"/>
                    </a:lnTo>
                    <a:lnTo>
                      <a:pt x="187" y="0"/>
                    </a:lnTo>
                    <a:lnTo>
                      <a:pt x="191" y="0"/>
                    </a:lnTo>
                    <a:lnTo>
                      <a:pt x="195" y="0"/>
                    </a:lnTo>
                    <a:lnTo>
                      <a:pt x="199" y="0"/>
                    </a:lnTo>
                    <a:lnTo>
                      <a:pt x="203" y="4"/>
                    </a:lnTo>
                    <a:lnTo>
                      <a:pt x="208" y="4"/>
                    </a:lnTo>
                    <a:lnTo>
                      <a:pt x="212" y="4"/>
                    </a:lnTo>
                    <a:lnTo>
                      <a:pt x="216" y="4"/>
                    </a:lnTo>
                    <a:lnTo>
                      <a:pt x="220" y="4"/>
                    </a:lnTo>
                    <a:lnTo>
                      <a:pt x="224" y="4"/>
                    </a:lnTo>
                    <a:lnTo>
                      <a:pt x="228" y="4"/>
                    </a:lnTo>
                    <a:lnTo>
                      <a:pt x="232" y="4"/>
                    </a:lnTo>
                    <a:lnTo>
                      <a:pt x="236" y="4"/>
                    </a:lnTo>
                    <a:lnTo>
                      <a:pt x="240" y="8"/>
                    </a:lnTo>
                    <a:lnTo>
                      <a:pt x="244" y="8"/>
                    </a:lnTo>
                    <a:lnTo>
                      <a:pt x="248" y="8"/>
                    </a:lnTo>
                    <a:lnTo>
                      <a:pt x="252" y="8"/>
                    </a:lnTo>
                    <a:lnTo>
                      <a:pt x="256" y="8"/>
                    </a:lnTo>
                    <a:lnTo>
                      <a:pt x="260" y="12"/>
                    </a:lnTo>
                    <a:lnTo>
                      <a:pt x="264" y="12"/>
                    </a:lnTo>
                    <a:lnTo>
                      <a:pt x="268" y="12"/>
                    </a:lnTo>
                    <a:lnTo>
                      <a:pt x="273" y="12"/>
                    </a:lnTo>
                    <a:lnTo>
                      <a:pt x="277" y="16"/>
                    </a:lnTo>
                    <a:lnTo>
                      <a:pt x="281" y="16"/>
                    </a:lnTo>
                    <a:lnTo>
                      <a:pt x="285" y="16"/>
                    </a:lnTo>
                    <a:lnTo>
                      <a:pt x="289" y="16"/>
                    </a:lnTo>
                    <a:lnTo>
                      <a:pt x="293" y="20"/>
                    </a:lnTo>
                    <a:lnTo>
                      <a:pt x="297" y="20"/>
                    </a:lnTo>
                    <a:lnTo>
                      <a:pt x="301" y="20"/>
                    </a:lnTo>
                    <a:lnTo>
                      <a:pt x="305" y="20"/>
                    </a:lnTo>
                    <a:lnTo>
                      <a:pt x="309" y="24"/>
                    </a:lnTo>
                    <a:lnTo>
                      <a:pt x="313" y="24"/>
                    </a:lnTo>
                    <a:lnTo>
                      <a:pt x="317" y="24"/>
                    </a:lnTo>
                    <a:lnTo>
                      <a:pt x="321" y="24"/>
                    </a:lnTo>
                    <a:lnTo>
                      <a:pt x="325" y="24"/>
                    </a:lnTo>
                    <a:lnTo>
                      <a:pt x="329" y="28"/>
                    </a:lnTo>
                    <a:lnTo>
                      <a:pt x="333" y="28"/>
                    </a:lnTo>
                    <a:lnTo>
                      <a:pt x="337" y="28"/>
                    </a:lnTo>
                    <a:lnTo>
                      <a:pt x="342" y="28"/>
                    </a:lnTo>
                    <a:lnTo>
                      <a:pt x="346" y="28"/>
                    </a:lnTo>
                    <a:lnTo>
                      <a:pt x="350" y="28"/>
                    </a:lnTo>
                    <a:lnTo>
                      <a:pt x="354" y="32"/>
                    </a:lnTo>
                    <a:lnTo>
                      <a:pt x="358" y="32"/>
                    </a:lnTo>
                    <a:lnTo>
                      <a:pt x="362" y="32"/>
                    </a:lnTo>
                    <a:lnTo>
                      <a:pt x="366" y="32"/>
                    </a:lnTo>
                    <a:lnTo>
                      <a:pt x="370" y="32"/>
                    </a:lnTo>
                    <a:lnTo>
                      <a:pt x="374" y="32"/>
                    </a:lnTo>
                    <a:lnTo>
                      <a:pt x="378" y="32"/>
                    </a:lnTo>
                    <a:lnTo>
                      <a:pt x="382" y="32"/>
                    </a:lnTo>
                    <a:lnTo>
                      <a:pt x="386" y="32"/>
                    </a:lnTo>
                    <a:lnTo>
                      <a:pt x="390" y="32"/>
                    </a:lnTo>
                    <a:lnTo>
                      <a:pt x="394" y="32"/>
                    </a:lnTo>
                    <a:lnTo>
                      <a:pt x="398" y="32"/>
                    </a:lnTo>
                    <a:lnTo>
                      <a:pt x="402" y="32"/>
                    </a:lnTo>
                    <a:lnTo>
                      <a:pt x="407" y="32"/>
                    </a:lnTo>
                    <a:lnTo>
                      <a:pt x="411" y="32"/>
                    </a:lnTo>
                    <a:lnTo>
                      <a:pt x="415" y="32"/>
                    </a:lnTo>
                    <a:lnTo>
                      <a:pt x="419" y="32"/>
                    </a:lnTo>
                    <a:lnTo>
                      <a:pt x="423" y="32"/>
                    </a:lnTo>
                    <a:lnTo>
                      <a:pt x="427" y="32"/>
                    </a:lnTo>
                    <a:lnTo>
                      <a:pt x="431" y="32"/>
                    </a:lnTo>
                    <a:lnTo>
                      <a:pt x="435" y="32"/>
                    </a:lnTo>
                    <a:lnTo>
                      <a:pt x="439" y="32"/>
                    </a:lnTo>
                    <a:lnTo>
                      <a:pt x="443" y="32"/>
                    </a:lnTo>
                    <a:lnTo>
                      <a:pt x="447" y="32"/>
                    </a:lnTo>
                    <a:lnTo>
                      <a:pt x="451" y="32"/>
                    </a:lnTo>
                    <a:lnTo>
                      <a:pt x="455" y="32"/>
                    </a:lnTo>
                    <a:lnTo>
                      <a:pt x="459" y="32"/>
                    </a:lnTo>
                    <a:lnTo>
                      <a:pt x="463" y="32"/>
                    </a:lnTo>
                    <a:lnTo>
                      <a:pt x="467" y="32"/>
                    </a:lnTo>
                    <a:lnTo>
                      <a:pt x="472" y="32"/>
                    </a:lnTo>
                    <a:lnTo>
                      <a:pt x="476" y="28"/>
                    </a:lnTo>
                    <a:lnTo>
                      <a:pt x="480" y="28"/>
                    </a:lnTo>
                    <a:lnTo>
                      <a:pt x="484" y="28"/>
                    </a:lnTo>
                    <a:lnTo>
                      <a:pt x="488" y="28"/>
                    </a:lnTo>
                    <a:lnTo>
                      <a:pt x="492" y="28"/>
                    </a:lnTo>
                    <a:lnTo>
                      <a:pt x="496" y="28"/>
                    </a:lnTo>
                    <a:lnTo>
                      <a:pt x="500" y="28"/>
                    </a:lnTo>
                    <a:lnTo>
                      <a:pt x="504" y="28"/>
                    </a:lnTo>
                    <a:lnTo>
                      <a:pt x="508" y="28"/>
                    </a:lnTo>
                    <a:lnTo>
                      <a:pt x="512" y="28"/>
                    </a:lnTo>
                    <a:lnTo>
                      <a:pt x="516" y="24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" name="Freeform 129"/>
              <p:cNvSpPr>
                <a:spLocks/>
              </p:cNvSpPr>
              <p:nvPr/>
            </p:nvSpPr>
            <p:spPr bwMode="auto">
              <a:xfrm>
                <a:off x="2606" y="3994"/>
                <a:ext cx="605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0" y="0"/>
                  </a:cxn>
                  <a:cxn ang="0">
                    <a:pos x="33" y="0"/>
                  </a:cxn>
                  <a:cxn ang="0">
                    <a:pos x="45" y="0"/>
                  </a:cxn>
                  <a:cxn ang="0">
                    <a:pos x="57" y="0"/>
                  </a:cxn>
                  <a:cxn ang="0">
                    <a:pos x="69" y="0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106" y="0"/>
                  </a:cxn>
                  <a:cxn ang="0">
                    <a:pos x="118" y="0"/>
                  </a:cxn>
                  <a:cxn ang="0">
                    <a:pos x="130" y="0"/>
                  </a:cxn>
                  <a:cxn ang="0">
                    <a:pos x="142" y="4"/>
                  </a:cxn>
                  <a:cxn ang="0">
                    <a:pos x="155" y="4"/>
                  </a:cxn>
                  <a:cxn ang="0">
                    <a:pos x="167" y="4"/>
                  </a:cxn>
                  <a:cxn ang="0">
                    <a:pos x="179" y="4"/>
                  </a:cxn>
                  <a:cxn ang="0">
                    <a:pos x="191" y="8"/>
                  </a:cxn>
                  <a:cxn ang="0">
                    <a:pos x="203" y="8"/>
                  </a:cxn>
                  <a:cxn ang="0">
                    <a:pos x="215" y="8"/>
                  </a:cxn>
                  <a:cxn ang="0">
                    <a:pos x="228" y="8"/>
                  </a:cxn>
                  <a:cxn ang="0">
                    <a:pos x="240" y="8"/>
                  </a:cxn>
                  <a:cxn ang="0">
                    <a:pos x="252" y="8"/>
                  </a:cxn>
                  <a:cxn ang="0">
                    <a:pos x="264" y="8"/>
                  </a:cxn>
                  <a:cxn ang="0">
                    <a:pos x="276" y="8"/>
                  </a:cxn>
                  <a:cxn ang="0">
                    <a:pos x="289" y="8"/>
                  </a:cxn>
                  <a:cxn ang="0">
                    <a:pos x="301" y="8"/>
                  </a:cxn>
                  <a:cxn ang="0">
                    <a:pos x="313" y="8"/>
                  </a:cxn>
                  <a:cxn ang="0">
                    <a:pos x="325" y="8"/>
                  </a:cxn>
                  <a:cxn ang="0">
                    <a:pos x="337" y="8"/>
                  </a:cxn>
                  <a:cxn ang="0">
                    <a:pos x="349" y="8"/>
                  </a:cxn>
                  <a:cxn ang="0">
                    <a:pos x="362" y="8"/>
                  </a:cxn>
                  <a:cxn ang="0">
                    <a:pos x="374" y="8"/>
                  </a:cxn>
                  <a:cxn ang="0">
                    <a:pos x="386" y="4"/>
                  </a:cxn>
                  <a:cxn ang="0">
                    <a:pos x="398" y="4"/>
                  </a:cxn>
                  <a:cxn ang="0">
                    <a:pos x="410" y="4"/>
                  </a:cxn>
                  <a:cxn ang="0">
                    <a:pos x="423" y="4"/>
                  </a:cxn>
                  <a:cxn ang="0">
                    <a:pos x="435" y="4"/>
                  </a:cxn>
                  <a:cxn ang="0">
                    <a:pos x="447" y="4"/>
                  </a:cxn>
                  <a:cxn ang="0">
                    <a:pos x="459" y="4"/>
                  </a:cxn>
                  <a:cxn ang="0">
                    <a:pos x="471" y="4"/>
                  </a:cxn>
                  <a:cxn ang="0">
                    <a:pos x="483" y="4"/>
                  </a:cxn>
                  <a:cxn ang="0">
                    <a:pos x="496" y="4"/>
                  </a:cxn>
                  <a:cxn ang="0">
                    <a:pos x="508" y="4"/>
                  </a:cxn>
                </a:cxnLst>
                <a:rect l="0" t="0" r="r" b="b"/>
                <a:pathLst>
                  <a:path w="516" h="8">
                    <a:moveTo>
                      <a:pt x="0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8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10" y="0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8" y="4"/>
                    </a:lnTo>
                    <a:lnTo>
                      <a:pt x="142" y="4"/>
                    </a:lnTo>
                    <a:lnTo>
                      <a:pt x="146" y="4"/>
                    </a:lnTo>
                    <a:lnTo>
                      <a:pt x="150" y="4"/>
                    </a:lnTo>
                    <a:lnTo>
                      <a:pt x="155" y="4"/>
                    </a:lnTo>
                    <a:lnTo>
                      <a:pt x="159" y="4"/>
                    </a:lnTo>
                    <a:lnTo>
                      <a:pt x="163" y="4"/>
                    </a:lnTo>
                    <a:lnTo>
                      <a:pt x="167" y="4"/>
                    </a:lnTo>
                    <a:lnTo>
                      <a:pt x="171" y="4"/>
                    </a:lnTo>
                    <a:lnTo>
                      <a:pt x="175" y="4"/>
                    </a:lnTo>
                    <a:lnTo>
                      <a:pt x="179" y="4"/>
                    </a:lnTo>
                    <a:lnTo>
                      <a:pt x="183" y="4"/>
                    </a:lnTo>
                    <a:lnTo>
                      <a:pt x="187" y="8"/>
                    </a:lnTo>
                    <a:lnTo>
                      <a:pt x="191" y="8"/>
                    </a:lnTo>
                    <a:lnTo>
                      <a:pt x="195" y="8"/>
                    </a:lnTo>
                    <a:lnTo>
                      <a:pt x="199" y="8"/>
                    </a:lnTo>
                    <a:lnTo>
                      <a:pt x="203" y="8"/>
                    </a:lnTo>
                    <a:lnTo>
                      <a:pt x="207" y="8"/>
                    </a:lnTo>
                    <a:lnTo>
                      <a:pt x="211" y="8"/>
                    </a:lnTo>
                    <a:lnTo>
                      <a:pt x="215" y="8"/>
                    </a:lnTo>
                    <a:lnTo>
                      <a:pt x="219" y="8"/>
                    </a:lnTo>
                    <a:lnTo>
                      <a:pt x="224" y="8"/>
                    </a:lnTo>
                    <a:lnTo>
                      <a:pt x="228" y="8"/>
                    </a:lnTo>
                    <a:lnTo>
                      <a:pt x="232" y="8"/>
                    </a:lnTo>
                    <a:lnTo>
                      <a:pt x="236" y="8"/>
                    </a:lnTo>
                    <a:lnTo>
                      <a:pt x="240" y="8"/>
                    </a:lnTo>
                    <a:lnTo>
                      <a:pt x="244" y="8"/>
                    </a:lnTo>
                    <a:lnTo>
                      <a:pt x="248" y="8"/>
                    </a:lnTo>
                    <a:lnTo>
                      <a:pt x="252" y="8"/>
                    </a:lnTo>
                    <a:lnTo>
                      <a:pt x="256" y="8"/>
                    </a:lnTo>
                    <a:lnTo>
                      <a:pt x="260" y="8"/>
                    </a:lnTo>
                    <a:lnTo>
                      <a:pt x="264" y="8"/>
                    </a:lnTo>
                    <a:lnTo>
                      <a:pt x="268" y="8"/>
                    </a:lnTo>
                    <a:lnTo>
                      <a:pt x="272" y="8"/>
                    </a:lnTo>
                    <a:lnTo>
                      <a:pt x="276" y="8"/>
                    </a:lnTo>
                    <a:lnTo>
                      <a:pt x="280" y="8"/>
                    </a:lnTo>
                    <a:lnTo>
                      <a:pt x="284" y="8"/>
                    </a:lnTo>
                    <a:lnTo>
                      <a:pt x="289" y="8"/>
                    </a:lnTo>
                    <a:lnTo>
                      <a:pt x="293" y="8"/>
                    </a:lnTo>
                    <a:lnTo>
                      <a:pt x="297" y="8"/>
                    </a:lnTo>
                    <a:lnTo>
                      <a:pt x="301" y="8"/>
                    </a:lnTo>
                    <a:lnTo>
                      <a:pt x="305" y="8"/>
                    </a:lnTo>
                    <a:lnTo>
                      <a:pt x="309" y="8"/>
                    </a:lnTo>
                    <a:lnTo>
                      <a:pt x="313" y="8"/>
                    </a:lnTo>
                    <a:lnTo>
                      <a:pt x="317" y="8"/>
                    </a:lnTo>
                    <a:lnTo>
                      <a:pt x="321" y="8"/>
                    </a:lnTo>
                    <a:lnTo>
                      <a:pt x="325" y="8"/>
                    </a:lnTo>
                    <a:lnTo>
                      <a:pt x="329" y="8"/>
                    </a:lnTo>
                    <a:lnTo>
                      <a:pt x="333" y="8"/>
                    </a:lnTo>
                    <a:lnTo>
                      <a:pt x="337" y="8"/>
                    </a:lnTo>
                    <a:lnTo>
                      <a:pt x="341" y="8"/>
                    </a:lnTo>
                    <a:lnTo>
                      <a:pt x="345" y="8"/>
                    </a:lnTo>
                    <a:lnTo>
                      <a:pt x="349" y="8"/>
                    </a:lnTo>
                    <a:lnTo>
                      <a:pt x="354" y="8"/>
                    </a:lnTo>
                    <a:lnTo>
                      <a:pt x="358" y="8"/>
                    </a:lnTo>
                    <a:lnTo>
                      <a:pt x="362" y="8"/>
                    </a:lnTo>
                    <a:lnTo>
                      <a:pt x="366" y="8"/>
                    </a:lnTo>
                    <a:lnTo>
                      <a:pt x="370" y="8"/>
                    </a:lnTo>
                    <a:lnTo>
                      <a:pt x="374" y="8"/>
                    </a:lnTo>
                    <a:lnTo>
                      <a:pt x="378" y="8"/>
                    </a:lnTo>
                    <a:lnTo>
                      <a:pt x="382" y="4"/>
                    </a:lnTo>
                    <a:lnTo>
                      <a:pt x="386" y="4"/>
                    </a:lnTo>
                    <a:lnTo>
                      <a:pt x="390" y="4"/>
                    </a:lnTo>
                    <a:lnTo>
                      <a:pt x="394" y="4"/>
                    </a:lnTo>
                    <a:lnTo>
                      <a:pt x="398" y="4"/>
                    </a:lnTo>
                    <a:lnTo>
                      <a:pt x="402" y="4"/>
                    </a:lnTo>
                    <a:lnTo>
                      <a:pt x="406" y="4"/>
                    </a:lnTo>
                    <a:lnTo>
                      <a:pt x="410" y="4"/>
                    </a:lnTo>
                    <a:lnTo>
                      <a:pt x="414" y="4"/>
                    </a:lnTo>
                    <a:lnTo>
                      <a:pt x="418" y="4"/>
                    </a:lnTo>
                    <a:lnTo>
                      <a:pt x="423" y="4"/>
                    </a:lnTo>
                    <a:lnTo>
                      <a:pt x="427" y="4"/>
                    </a:lnTo>
                    <a:lnTo>
                      <a:pt x="431" y="4"/>
                    </a:lnTo>
                    <a:lnTo>
                      <a:pt x="435" y="4"/>
                    </a:lnTo>
                    <a:lnTo>
                      <a:pt x="439" y="4"/>
                    </a:lnTo>
                    <a:lnTo>
                      <a:pt x="443" y="4"/>
                    </a:lnTo>
                    <a:lnTo>
                      <a:pt x="447" y="4"/>
                    </a:lnTo>
                    <a:lnTo>
                      <a:pt x="451" y="4"/>
                    </a:lnTo>
                    <a:lnTo>
                      <a:pt x="455" y="4"/>
                    </a:lnTo>
                    <a:lnTo>
                      <a:pt x="459" y="4"/>
                    </a:lnTo>
                    <a:lnTo>
                      <a:pt x="463" y="4"/>
                    </a:lnTo>
                    <a:lnTo>
                      <a:pt x="467" y="4"/>
                    </a:lnTo>
                    <a:lnTo>
                      <a:pt x="471" y="4"/>
                    </a:lnTo>
                    <a:lnTo>
                      <a:pt x="475" y="4"/>
                    </a:lnTo>
                    <a:lnTo>
                      <a:pt x="479" y="4"/>
                    </a:lnTo>
                    <a:lnTo>
                      <a:pt x="483" y="4"/>
                    </a:lnTo>
                    <a:lnTo>
                      <a:pt x="488" y="4"/>
                    </a:lnTo>
                    <a:lnTo>
                      <a:pt x="492" y="4"/>
                    </a:lnTo>
                    <a:lnTo>
                      <a:pt x="496" y="4"/>
                    </a:lnTo>
                    <a:lnTo>
                      <a:pt x="500" y="4"/>
                    </a:lnTo>
                    <a:lnTo>
                      <a:pt x="504" y="4"/>
                    </a:lnTo>
                    <a:lnTo>
                      <a:pt x="508" y="4"/>
                    </a:lnTo>
                    <a:lnTo>
                      <a:pt x="512" y="4"/>
                    </a:lnTo>
                    <a:lnTo>
                      <a:pt x="516" y="4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" name="Freeform 130"/>
              <p:cNvSpPr>
                <a:spLocks/>
              </p:cNvSpPr>
              <p:nvPr/>
            </p:nvSpPr>
            <p:spPr bwMode="auto">
              <a:xfrm>
                <a:off x="3211" y="3997"/>
                <a:ext cx="605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0" y="4"/>
                  </a:cxn>
                  <a:cxn ang="0">
                    <a:pos x="32" y="4"/>
                  </a:cxn>
                  <a:cxn ang="0">
                    <a:pos x="45" y="4"/>
                  </a:cxn>
                  <a:cxn ang="0">
                    <a:pos x="57" y="4"/>
                  </a:cxn>
                  <a:cxn ang="0">
                    <a:pos x="69" y="4"/>
                  </a:cxn>
                  <a:cxn ang="0">
                    <a:pos x="81" y="4"/>
                  </a:cxn>
                  <a:cxn ang="0">
                    <a:pos x="93" y="4"/>
                  </a:cxn>
                  <a:cxn ang="0">
                    <a:pos x="106" y="4"/>
                  </a:cxn>
                  <a:cxn ang="0">
                    <a:pos x="118" y="4"/>
                  </a:cxn>
                  <a:cxn ang="0">
                    <a:pos x="130" y="4"/>
                  </a:cxn>
                  <a:cxn ang="0">
                    <a:pos x="142" y="4"/>
                  </a:cxn>
                  <a:cxn ang="0">
                    <a:pos x="154" y="4"/>
                  </a:cxn>
                  <a:cxn ang="0">
                    <a:pos x="166" y="4"/>
                  </a:cxn>
                  <a:cxn ang="0">
                    <a:pos x="179" y="4"/>
                  </a:cxn>
                  <a:cxn ang="0">
                    <a:pos x="191" y="4"/>
                  </a:cxn>
                  <a:cxn ang="0">
                    <a:pos x="203" y="4"/>
                  </a:cxn>
                  <a:cxn ang="0">
                    <a:pos x="215" y="4"/>
                  </a:cxn>
                  <a:cxn ang="0">
                    <a:pos x="227" y="4"/>
                  </a:cxn>
                  <a:cxn ang="0">
                    <a:pos x="240" y="4"/>
                  </a:cxn>
                  <a:cxn ang="0">
                    <a:pos x="252" y="4"/>
                  </a:cxn>
                  <a:cxn ang="0">
                    <a:pos x="264" y="4"/>
                  </a:cxn>
                  <a:cxn ang="0">
                    <a:pos x="276" y="4"/>
                  </a:cxn>
                  <a:cxn ang="0">
                    <a:pos x="288" y="4"/>
                  </a:cxn>
                  <a:cxn ang="0">
                    <a:pos x="300" y="4"/>
                  </a:cxn>
                  <a:cxn ang="0">
                    <a:pos x="313" y="4"/>
                  </a:cxn>
                  <a:cxn ang="0">
                    <a:pos x="325" y="4"/>
                  </a:cxn>
                  <a:cxn ang="0">
                    <a:pos x="337" y="4"/>
                  </a:cxn>
                  <a:cxn ang="0">
                    <a:pos x="349" y="4"/>
                  </a:cxn>
                  <a:cxn ang="0">
                    <a:pos x="361" y="4"/>
                  </a:cxn>
                  <a:cxn ang="0">
                    <a:pos x="374" y="4"/>
                  </a:cxn>
                  <a:cxn ang="0">
                    <a:pos x="386" y="4"/>
                  </a:cxn>
                  <a:cxn ang="0">
                    <a:pos x="398" y="4"/>
                  </a:cxn>
                  <a:cxn ang="0">
                    <a:pos x="410" y="4"/>
                  </a:cxn>
                  <a:cxn ang="0">
                    <a:pos x="422" y="4"/>
                  </a:cxn>
                  <a:cxn ang="0">
                    <a:pos x="435" y="4"/>
                  </a:cxn>
                  <a:cxn ang="0">
                    <a:pos x="447" y="4"/>
                  </a:cxn>
                  <a:cxn ang="0">
                    <a:pos x="459" y="4"/>
                  </a:cxn>
                  <a:cxn ang="0">
                    <a:pos x="471" y="4"/>
                  </a:cxn>
                  <a:cxn ang="0">
                    <a:pos x="483" y="4"/>
                  </a:cxn>
                  <a:cxn ang="0">
                    <a:pos x="495" y="4"/>
                  </a:cxn>
                  <a:cxn ang="0">
                    <a:pos x="508" y="4"/>
                  </a:cxn>
                </a:cxnLst>
                <a:rect l="0" t="0" r="r" b="b"/>
                <a:pathLst>
                  <a:path w="516" h="4">
                    <a:moveTo>
                      <a:pt x="0" y="0"/>
                    </a:moveTo>
                    <a:lnTo>
                      <a:pt x="4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7" y="4"/>
                    </a:lnTo>
                    <a:lnTo>
                      <a:pt x="41" y="4"/>
                    </a:lnTo>
                    <a:lnTo>
                      <a:pt x="45" y="4"/>
                    </a:lnTo>
                    <a:lnTo>
                      <a:pt x="49" y="4"/>
                    </a:lnTo>
                    <a:lnTo>
                      <a:pt x="53" y="4"/>
                    </a:lnTo>
                    <a:lnTo>
                      <a:pt x="57" y="4"/>
                    </a:lnTo>
                    <a:lnTo>
                      <a:pt x="61" y="4"/>
                    </a:lnTo>
                    <a:lnTo>
                      <a:pt x="65" y="4"/>
                    </a:lnTo>
                    <a:lnTo>
                      <a:pt x="69" y="4"/>
                    </a:lnTo>
                    <a:lnTo>
                      <a:pt x="73" y="4"/>
                    </a:lnTo>
                    <a:lnTo>
                      <a:pt x="77" y="4"/>
                    </a:lnTo>
                    <a:lnTo>
                      <a:pt x="81" y="4"/>
                    </a:lnTo>
                    <a:lnTo>
                      <a:pt x="85" y="4"/>
                    </a:lnTo>
                    <a:lnTo>
                      <a:pt x="89" y="4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101" y="4"/>
                    </a:lnTo>
                    <a:lnTo>
                      <a:pt x="106" y="4"/>
                    </a:lnTo>
                    <a:lnTo>
                      <a:pt x="110" y="4"/>
                    </a:lnTo>
                    <a:lnTo>
                      <a:pt x="114" y="4"/>
                    </a:lnTo>
                    <a:lnTo>
                      <a:pt x="118" y="4"/>
                    </a:lnTo>
                    <a:lnTo>
                      <a:pt x="122" y="4"/>
                    </a:lnTo>
                    <a:lnTo>
                      <a:pt x="126" y="4"/>
                    </a:lnTo>
                    <a:lnTo>
                      <a:pt x="130" y="4"/>
                    </a:lnTo>
                    <a:lnTo>
                      <a:pt x="134" y="4"/>
                    </a:lnTo>
                    <a:lnTo>
                      <a:pt x="138" y="4"/>
                    </a:lnTo>
                    <a:lnTo>
                      <a:pt x="142" y="4"/>
                    </a:lnTo>
                    <a:lnTo>
                      <a:pt x="146" y="4"/>
                    </a:lnTo>
                    <a:lnTo>
                      <a:pt x="150" y="4"/>
                    </a:lnTo>
                    <a:lnTo>
                      <a:pt x="154" y="4"/>
                    </a:lnTo>
                    <a:lnTo>
                      <a:pt x="158" y="4"/>
                    </a:lnTo>
                    <a:lnTo>
                      <a:pt x="162" y="4"/>
                    </a:lnTo>
                    <a:lnTo>
                      <a:pt x="166" y="4"/>
                    </a:lnTo>
                    <a:lnTo>
                      <a:pt x="171" y="4"/>
                    </a:lnTo>
                    <a:lnTo>
                      <a:pt x="175" y="4"/>
                    </a:lnTo>
                    <a:lnTo>
                      <a:pt x="179" y="4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91" y="4"/>
                    </a:lnTo>
                    <a:lnTo>
                      <a:pt x="195" y="4"/>
                    </a:lnTo>
                    <a:lnTo>
                      <a:pt x="199" y="4"/>
                    </a:lnTo>
                    <a:lnTo>
                      <a:pt x="203" y="4"/>
                    </a:lnTo>
                    <a:lnTo>
                      <a:pt x="207" y="4"/>
                    </a:lnTo>
                    <a:lnTo>
                      <a:pt x="211" y="4"/>
                    </a:lnTo>
                    <a:lnTo>
                      <a:pt x="215" y="4"/>
                    </a:lnTo>
                    <a:lnTo>
                      <a:pt x="219" y="4"/>
                    </a:lnTo>
                    <a:lnTo>
                      <a:pt x="223" y="4"/>
                    </a:lnTo>
                    <a:lnTo>
                      <a:pt x="227" y="4"/>
                    </a:lnTo>
                    <a:lnTo>
                      <a:pt x="231" y="4"/>
                    </a:lnTo>
                    <a:lnTo>
                      <a:pt x="236" y="4"/>
                    </a:lnTo>
                    <a:lnTo>
                      <a:pt x="240" y="4"/>
                    </a:lnTo>
                    <a:lnTo>
                      <a:pt x="244" y="4"/>
                    </a:lnTo>
                    <a:lnTo>
                      <a:pt x="248" y="4"/>
                    </a:lnTo>
                    <a:lnTo>
                      <a:pt x="252" y="4"/>
                    </a:lnTo>
                    <a:lnTo>
                      <a:pt x="256" y="4"/>
                    </a:lnTo>
                    <a:lnTo>
                      <a:pt x="260" y="4"/>
                    </a:lnTo>
                    <a:lnTo>
                      <a:pt x="264" y="4"/>
                    </a:lnTo>
                    <a:lnTo>
                      <a:pt x="268" y="4"/>
                    </a:lnTo>
                    <a:lnTo>
                      <a:pt x="272" y="4"/>
                    </a:lnTo>
                    <a:lnTo>
                      <a:pt x="276" y="4"/>
                    </a:lnTo>
                    <a:lnTo>
                      <a:pt x="280" y="4"/>
                    </a:lnTo>
                    <a:lnTo>
                      <a:pt x="284" y="4"/>
                    </a:lnTo>
                    <a:lnTo>
                      <a:pt x="288" y="4"/>
                    </a:lnTo>
                    <a:lnTo>
                      <a:pt x="292" y="4"/>
                    </a:lnTo>
                    <a:lnTo>
                      <a:pt x="296" y="4"/>
                    </a:lnTo>
                    <a:lnTo>
                      <a:pt x="300" y="4"/>
                    </a:lnTo>
                    <a:lnTo>
                      <a:pt x="305" y="4"/>
                    </a:lnTo>
                    <a:lnTo>
                      <a:pt x="309" y="4"/>
                    </a:lnTo>
                    <a:lnTo>
                      <a:pt x="313" y="4"/>
                    </a:lnTo>
                    <a:lnTo>
                      <a:pt x="317" y="4"/>
                    </a:lnTo>
                    <a:lnTo>
                      <a:pt x="321" y="4"/>
                    </a:lnTo>
                    <a:lnTo>
                      <a:pt x="325" y="4"/>
                    </a:lnTo>
                    <a:lnTo>
                      <a:pt x="329" y="4"/>
                    </a:lnTo>
                    <a:lnTo>
                      <a:pt x="333" y="4"/>
                    </a:lnTo>
                    <a:lnTo>
                      <a:pt x="337" y="4"/>
                    </a:lnTo>
                    <a:lnTo>
                      <a:pt x="341" y="4"/>
                    </a:lnTo>
                    <a:lnTo>
                      <a:pt x="345" y="4"/>
                    </a:lnTo>
                    <a:lnTo>
                      <a:pt x="349" y="4"/>
                    </a:lnTo>
                    <a:lnTo>
                      <a:pt x="353" y="4"/>
                    </a:lnTo>
                    <a:lnTo>
                      <a:pt x="357" y="4"/>
                    </a:lnTo>
                    <a:lnTo>
                      <a:pt x="361" y="4"/>
                    </a:lnTo>
                    <a:lnTo>
                      <a:pt x="365" y="4"/>
                    </a:lnTo>
                    <a:lnTo>
                      <a:pt x="370" y="4"/>
                    </a:lnTo>
                    <a:lnTo>
                      <a:pt x="374" y="4"/>
                    </a:lnTo>
                    <a:lnTo>
                      <a:pt x="378" y="4"/>
                    </a:lnTo>
                    <a:lnTo>
                      <a:pt x="382" y="4"/>
                    </a:lnTo>
                    <a:lnTo>
                      <a:pt x="386" y="4"/>
                    </a:lnTo>
                    <a:lnTo>
                      <a:pt x="390" y="4"/>
                    </a:lnTo>
                    <a:lnTo>
                      <a:pt x="394" y="4"/>
                    </a:lnTo>
                    <a:lnTo>
                      <a:pt x="398" y="4"/>
                    </a:lnTo>
                    <a:lnTo>
                      <a:pt x="402" y="4"/>
                    </a:lnTo>
                    <a:lnTo>
                      <a:pt x="406" y="4"/>
                    </a:lnTo>
                    <a:lnTo>
                      <a:pt x="410" y="4"/>
                    </a:lnTo>
                    <a:lnTo>
                      <a:pt x="414" y="4"/>
                    </a:lnTo>
                    <a:lnTo>
                      <a:pt x="418" y="4"/>
                    </a:lnTo>
                    <a:lnTo>
                      <a:pt x="422" y="4"/>
                    </a:lnTo>
                    <a:lnTo>
                      <a:pt x="426" y="4"/>
                    </a:lnTo>
                    <a:lnTo>
                      <a:pt x="430" y="4"/>
                    </a:lnTo>
                    <a:lnTo>
                      <a:pt x="435" y="4"/>
                    </a:lnTo>
                    <a:lnTo>
                      <a:pt x="439" y="4"/>
                    </a:lnTo>
                    <a:lnTo>
                      <a:pt x="443" y="4"/>
                    </a:lnTo>
                    <a:lnTo>
                      <a:pt x="447" y="4"/>
                    </a:lnTo>
                    <a:lnTo>
                      <a:pt x="451" y="4"/>
                    </a:lnTo>
                    <a:lnTo>
                      <a:pt x="455" y="4"/>
                    </a:lnTo>
                    <a:lnTo>
                      <a:pt x="459" y="4"/>
                    </a:lnTo>
                    <a:lnTo>
                      <a:pt x="463" y="4"/>
                    </a:lnTo>
                    <a:lnTo>
                      <a:pt x="467" y="4"/>
                    </a:lnTo>
                    <a:lnTo>
                      <a:pt x="471" y="4"/>
                    </a:lnTo>
                    <a:lnTo>
                      <a:pt x="475" y="4"/>
                    </a:lnTo>
                    <a:lnTo>
                      <a:pt x="479" y="4"/>
                    </a:lnTo>
                    <a:lnTo>
                      <a:pt x="483" y="4"/>
                    </a:lnTo>
                    <a:lnTo>
                      <a:pt x="487" y="4"/>
                    </a:lnTo>
                    <a:lnTo>
                      <a:pt x="491" y="4"/>
                    </a:lnTo>
                    <a:lnTo>
                      <a:pt x="495" y="4"/>
                    </a:lnTo>
                    <a:lnTo>
                      <a:pt x="499" y="4"/>
                    </a:lnTo>
                    <a:lnTo>
                      <a:pt x="504" y="4"/>
                    </a:lnTo>
                    <a:lnTo>
                      <a:pt x="508" y="4"/>
                    </a:lnTo>
                    <a:lnTo>
                      <a:pt x="512" y="4"/>
                    </a:lnTo>
                    <a:lnTo>
                      <a:pt x="516" y="4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" name="Freeform 131"/>
              <p:cNvSpPr>
                <a:spLocks/>
              </p:cNvSpPr>
              <p:nvPr/>
            </p:nvSpPr>
            <p:spPr bwMode="auto">
              <a:xfrm>
                <a:off x="3816" y="4001"/>
                <a:ext cx="495" cy="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36" y="0"/>
                  </a:cxn>
                  <a:cxn ang="0">
                    <a:pos x="44" y="0"/>
                  </a:cxn>
                  <a:cxn ang="0">
                    <a:pos x="53" y="0"/>
                  </a:cxn>
                  <a:cxn ang="0">
                    <a:pos x="61" y="0"/>
                  </a:cxn>
                  <a:cxn ang="0">
                    <a:pos x="69" y="0"/>
                  </a:cxn>
                  <a:cxn ang="0">
                    <a:pos x="77" y="0"/>
                  </a:cxn>
                  <a:cxn ang="0">
                    <a:pos x="85" y="0"/>
                  </a:cxn>
                  <a:cxn ang="0">
                    <a:pos x="93" y="0"/>
                  </a:cxn>
                  <a:cxn ang="0">
                    <a:pos x="101" y="0"/>
                  </a:cxn>
                  <a:cxn ang="0">
                    <a:pos x="109" y="0"/>
                  </a:cxn>
                  <a:cxn ang="0">
                    <a:pos x="118" y="0"/>
                  </a:cxn>
                  <a:cxn ang="0">
                    <a:pos x="126" y="0"/>
                  </a:cxn>
                  <a:cxn ang="0">
                    <a:pos x="134" y="0"/>
                  </a:cxn>
                  <a:cxn ang="0">
                    <a:pos x="142" y="0"/>
                  </a:cxn>
                  <a:cxn ang="0">
                    <a:pos x="150" y="0"/>
                  </a:cxn>
                  <a:cxn ang="0">
                    <a:pos x="158" y="0"/>
                  </a:cxn>
                  <a:cxn ang="0">
                    <a:pos x="166" y="0"/>
                  </a:cxn>
                  <a:cxn ang="0">
                    <a:pos x="174" y="0"/>
                  </a:cxn>
                  <a:cxn ang="0">
                    <a:pos x="182" y="0"/>
                  </a:cxn>
                  <a:cxn ang="0">
                    <a:pos x="191" y="0"/>
                  </a:cxn>
                  <a:cxn ang="0">
                    <a:pos x="199" y="0"/>
                  </a:cxn>
                  <a:cxn ang="0">
                    <a:pos x="207" y="0"/>
                  </a:cxn>
                  <a:cxn ang="0">
                    <a:pos x="215" y="0"/>
                  </a:cxn>
                  <a:cxn ang="0">
                    <a:pos x="223" y="0"/>
                  </a:cxn>
                  <a:cxn ang="0">
                    <a:pos x="231" y="0"/>
                  </a:cxn>
                  <a:cxn ang="0">
                    <a:pos x="239" y="0"/>
                  </a:cxn>
                  <a:cxn ang="0">
                    <a:pos x="247" y="0"/>
                  </a:cxn>
                  <a:cxn ang="0">
                    <a:pos x="256" y="0"/>
                  </a:cxn>
                  <a:cxn ang="0">
                    <a:pos x="264" y="0"/>
                  </a:cxn>
                  <a:cxn ang="0">
                    <a:pos x="272" y="0"/>
                  </a:cxn>
                  <a:cxn ang="0">
                    <a:pos x="280" y="0"/>
                  </a:cxn>
                  <a:cxn ang="0">
                    <a:pos x="288" y="0"/>
                  </a:cxn>
                  <a:cxn ang="0">
                    <a:pos x="296" y="0"/>
                  </a:cxn>
                  <a:cxn ang="0">
                    <a:pos x="304" y="0"/>
                  </a:cxn>
                  <a:cxn ang="0">
                    <a:pos x="312" y="0"/>
                  </a:cxn>
                  <a:cxn ang="0">
                    <a:pos x="321" y="0"/>
                  </a:cxn>
                  <a:cxn ang="0">
                    <a:pos x="329" y="0"/>
                  </a:cxn>
                  <a:cxn ang="0">
                    <a:pos x="337" y="0"/>
                  </a:cxn>
                  <a:cxn ang="0">
                    <a:pos x="345" y="0"/>
                  </a:cxn>
                  <a:cxn ang="0">
                    <a:pos x="353" y="0"/>
                  </a:cxn>
                  <a:cxn ang="0">
                    <a:pos x="361" y="0"/>
                  </a:cxn>
                  <a:cxn ang="0">
                    <a:pos x="369" y="0"/>
                  </a:cxn>
                  <a:cxn ang="0">
                    <a:pos x="377" y="0"/>
                  </a:cxn>
                  <a:cxn ang="0">
                    <a:pos x="386" y="0"/>
                  </a:cxn>
                  <a:cxn ang="0">
                    <a:pos x="394" y="0"/>
                  </a:cxn>
                  <a:cxn ang="0">
                    <a:pos x="402" y="0"/>
                  </a:cxn>
                  <a:cxn ang="0">
                    <a:pos x="410" y="0"/>
                  </a:cxn>
                  <a:cxn ang="0">
                    <a:pos x="418" y="0"/>
                  </a:cxn>
                </a:cxnLst>
                <a:rect l="0" t="0" r="r" b="b"/>
                <a:pathLst>
                  <a:path w="422">
                    <a:moveTo>
                      <a:pt x="0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5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6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1" y="0"/>
                    </a:lnTo>
                    <a:lnTo>
                      <a:pt x="195" y="0"/>
                    </a:lnTo>
                    <a:lnTo>
                      <a:pt x="199" y="0"/>
                    </a:lnTo>
                    <a:lnTo>
                      <a:pt x="203" y="0"/>
                    </a:lnTo>
                    <a:lnTo>
                      <a:pt x="207" y="0"/>
                    </a:lnTo>
                    <a:lnTo>
                      <a:pt x="211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23" y="0"/>
                    </a:lnTo>
                    <a:lnTo>
                      <a:pt x="227" y="0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9" y="0"/>
                    </a:lnTo>
                    <a:lnTo>
                      <a:pt x="243" y="0"/>
                    </a:lnTo>
                    <a:lnTo>
                      <a:pt x="247" y="0"/>
                    </a:lnTo>
                    <a:lnTo>
                      <a:pt x="252" y="0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4" y="0"/>
                    </a:lnTo>
                    <a:lnTo>
                      <a:pt x="268" y="0"/>
                    </a:lnTo>
                    <a:lnTo>
                      <a:pt x="272" y="0"/>
                    </a:lnTo>
                    <a:lnTo>
                      <a:pt x="276" y="0"/>
                    </a:lnTo>
                    <a:lnTo>
                      <a:pt x="280" y="0"/>
                    </a:lnTo>
                    <a:lnTo>
                      <a:pt x="284" y="0"/>
                    </a:lnTo>
                    <a:lnTo>
                      <a:pt x="288" y="0"/>
                    </a:lnTo>
                    <a:lnTo>
                      <a:pt x="292" y="0"/>
                    </a:lnTo>
                    <a:lnTo>
                      <a:pt x="296" y="0"/>
                    </a:lnTo>
                    <a:lnTo>
                      <a:pt x="300" y="0"/>
                    </a:lnTo>
                    <a:lnTo>
                      <a:pt x="304" y="0"/>
                    </a:lnTo>
                    <a:lnTo>
                      <a:pt x="308" y="0"/>
                    </a:lnTo>
                    <a:lnTo>
                      <a:pt x="312" y="0"/>
                    </a:lnTo>
                    <a:lnTo>
                      <a:pt x="317" y="0"/>
                    </a:lnTo>
                    <a:lnTo>
                      <a:pt x="321" y="0"/>
                    </a:lnTo>
                    <a:lnTo>
                      <a:pt x="325" y="0"/>
                    </a:lnTo>
                    <a:lnTo>
                      <a:pt x="329" y="0"/>
                    </a:lnTo>
                    <a:lnTo>
                      <a:pt x="333" y="0"/>
                    </a:lnTo>
                    <a:lnTo>
                      <a:pt x="337" y="0"/>
                    </a:lnTo>
                    <a:lnTo>
                      <a:pt x="341" y="0"/>
                    </a:lnTo>
                    <a:lnTo>
                      <a:pt x="345" y="0"/>
                    </a:lnTo>
                    <a:lnTo>
                      <a:pt x="349" y="0"/>
                    </a:lnTo>
                    <a:lnTo>
                      <a:pt x="353" y="0"/>
                    </a:lnTo>
                    <a:lnTo>
                      <a:pt x="357" y="0"/>
                    </a:lnTo>
                    <a:lnTo>
                      <a:pt x="361" y="0"/>
                    </a:lnTo>
                    <a:lnTo>
                      <a:pt x="365" y="0"/>
                    </a:lnTo>
                    <a:lnTo>
                      <a:pt x="369" y="0"/>
                    </a:lnTo>
                    <a:lnTo>
                      <a:pt x="373" y="0"/>
                    </a:lnTo>
                    <a:lnTo>
                      <a:pt x="377" y="0"/>
                    </a:lnTo>
                    <a:lnTo>
                      <a:pt x="381" y="0"/>
                    </a:lnTo>
                    <a:lnTo>
                      <a:pt x="386" y="0"/>
                    </a:lnTo>
                    <a:lnTo>
                      <a:pt x="390" y="0"/>
                    </a:lnTo>
                    <a:lnTo>
                      <a:pt x="394" y="0"/>
                    </a:lnTo>
                    <a:lnTo>
                      <a:pt x="398" y="0"/>
                    </a:lnTo>
                    <a:lnTo>
                      <a:pt x="402" y="0"/>
                    </a:lnTo>
                    <a:lnTo>
                      <a:pt x="406" y="0"/>
                    </a:lnTo>
                    <a:lnTo>
                      <a:pt x="410" y="0"/>
                    </a:lnTo>
                    <a:lnTo>
                      <a:pt x="414" y="0"/>
                    </a:lnTo>
                    <a:lnTo>
                      <a:pt x="418" y="0"/>
                    </a:lnTo>
                    <a:lnTo>
                      <a:pt x="422" y="0"/>
                    </a:lnTo>
                  </a:path>
                </a:pathLst>
              </a:custGeom>
              <a:noFill/>
              <a:ln w="15875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aphicFrame>
            <p:nvGraphicFramePr>
              <p:cNvPr id="181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7784520"/>
                  </p:ext>
                </p:extLst>
              </p:nvPr>
            </p:nvGraphicFramePr>
            <p:xfrm>
              <a:off x="1610" y="2358"/>
              <a:ext cx="448" cy="2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753" name="Równanie" r:id="rId7" imgW="406080" imgH="228600" progId="Equation.3">
                      <p:embed/>
                    </p:oleObj>
                  </mc:Choice>
                  <mc:Fallback>
                    <p:oleObj name="Równanie" r:id="rId7" imgW="4060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0" y="2358"/>
                            <a:ext cx="448" cy="2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1916566"/>
                  </p:ext>
                </p:extLst>
              </p:nvPr>
            </p:nvGraphicFramePr>
            <p:xfrm>
              <a:off x="4236" y="3761"/>
              <a:ext cx="232" cy="2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754" name="Równanie" r:id="rId9" imgW="152280" imgH="203040" progId="Equation.3">
                      <p:embed/>
                    </p:oleObj>
                  </mc:Choice>
                  <mc:Fallback>
                    <p:oleObj name="Równanie" r:id="rId9" imgW="15228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6" y="3761"/>
                            <a:ext cx="232" cy="2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3" name="Rectangle 134"/>
              <p:cNvSpPr>
                <a:spLocks noChangeArrowheads="1"/>
              </p:cNvSpPr>
              <p:nvPr/>
            </p:nvSpPr>
            <p:spPr bwMode="auto">
              <a:xfrm>
                <a:off x="1377" y="2383"/>
                <a:ext cx="3058" cy="1791"/>
              </a:xfrm>
              <a:prstGeom prst="rect">
                <a:avLst/>
              </a:prstGeom>
              <a:noFill/>
              <a:ln w="15875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  <p:graphicFrame>
            <p:nvGraphicFramePr>
              <p:cNvPr id="184" name="Object 6"/>
              <p:cNvGraphicFramePr>
                <a:graphicFrameLocks noChangeAspect="1"/>
              </p:cNvGraphicFramePr>
              <p:nvPr/>
            </p:nvGraphicFramePr>
            <p:xfrm>
              <a:off x="3844" y="2383"/>
              <a:ext cx="591" cy="1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755" name="Równanie" r:id="rId11" imgW="482400" imgH="203040" progId="Equation.3">
                      <p:embed/>
                    </p:oleObj>
                  </mc:Choice>
                  <mc:Fallback>
                    <p:oleObj name="Równanie" r:id="rId11" imgW="48240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4" y="2383"/>
                            <a:ext cx="591" cy="164"/>
                          </a:xfrm>
                          <a:prstGeom prst="rect">
                            <a:avLst/>
                          </a:prstGeom>
                          <a:solidFill>
                            <a:srgbClr val="FF66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5" name="Text Box 136"/>
              <p:cNvSpPr txBox="1">
                <a:spLocks noChangeArrowheads="1"/>
              </p:cNvSpPr>
              <p:nvPr/>
            </p:nvSpPr>
            <p:spPr bwMode="auto">
              <a:xfrm>
                <a:off x="2541" y="3326"/>
                <a:ext cx="1894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200" b="1" dirty="0" smtClean="0">
                    <a:solidFill>
                      <a:schemeClr val="tx1"/>
                    </a:solidFill>
                  </a:rPr>
                  <a:t>AMI, PRS </a:t>
                </a:r>
                <a:r>
                  <a:rPr lang="pl-PL" sz="1200" b="1" dirty="0" err="1" smtClean="0">
                    <a:solidFill>
                      <a:schemeClr val="tx1"/>
                    </a:solidFill>
                  </a:rPr>
                  <a:t>duobinarny</a:t>
                </a:r>
                <a:r>
                  <a:rPr lang="pl-PL" sz="1200" b="1" dirty="0">
                    <a:solidFill>
                      <a:schemeClr val="tx1"/>
                    </a:solidFill>
                  </a:rPr>
                  <a:t> </a:t>
                </a:r>
                <a:r>
                  <a:rPr lang="pl-PL" sz="1200" b="1" dirty="0" err="1" smtClean="0">
                    <a:solidFill>
                      <a:schemeClr val="tx1"/>
                    </a:solidFill>
                  </a:rPr>
                  <a:t>modified</a:t>
                </a:r>
                <a:endParaRPr lang="pl-PL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Text Box 137"/>
              <p:cNvSpPr txBox="1">
                <a:spLocks noChangeArrowheads="1"/>
              </p:cNvSpPr>
              <p:nvPr/>
            </p:nvSpPr>
            <p:spPr bwMode="auto">
              <a:xfrm>
                <a:off x="2541" y="2955"/>
                <a:ext cx="7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200" b="1" dirty="0" err="1" smtClean="0">
                    <a:solidFill>
                      <a:srgbClr val="00FF00"/>
                    </a:solidFill>
                  </a:rPr>
                  <a:t>Mille’s</a:t>
                </a:r>
                <a:r>
                  <a:rPr lang="pl-PL" sz="1200" b="1" dirty="0" smtClean="0">
                    <a:solidFill>
                      <a:srgbClr val="00FF00"/>
                    </a:solidFill>
                  </a:rPr>
                  <a:t> </a:t>
                </a:r>
                <a:r>
                  <a:rPr lang="pl-PL" sz="1200" b="1" dirty="0" err="1" smtClean="0">
                    <a:solidFill>
                      <a:srgbClr val="00FF00"/>
                    </a:solidFill>
                  </a:rPr>
                  <a:t>code</a:t>
                </a:r>
                <a:endParaRPr lang="pl-PL" sz="1200" b="1" dirty="0">
                  <a:solidFill>
                    <a:srgbClr val="00FF00"/>
                  </a:solidFill>
                </a:endParaRPr>
              </a:p>
            </p:txBody>
          </p:sp>
          <p:sp>
            <p:nvSpPr>
              <p:cNvPr id="187" name="Text Box 138"/>
              <p:cNvSpPr txBox="1">
                <a:spLocks noChangeArrowheads="1"/>
              </p:cNvSpPr>
              <p:nvPr/>
            </p:nvSpPr>
            <p:spPr bwMode="auto">
              <a:xfrm>
                <a:off x="2541" y="3081"/>
                <a:ext cx="84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200" b="1" dirty="0" err="1" smtClean="0">
                    <a:solidFill>
                      <a:srgbClr val="0000FF"/>
                    </a:solidFill>
                  </a:rPr>
                  <a:t>Bipolar</a:t>
                </a:r>
                <a:r>
                  <a:rPr lang="pl-PL" sz="1200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pl-PL" sz="1200" b="1" dirty="0" err="1" smtClean="0">
                    <a:solidFill>
                      <a:srgbClr val="0000FF"/>
                    </a:solidFill>
                  </a:rPr>
                  <a:t>code</a:t>
                </a:r>
                <a:endParaRPr lang="pl-PL" sz="12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88" name="Text Box 139"/>
              <p:cNvSpPr txBox="1">
                <a:spLocks noChangeArrowheads="1"/>
              </p:cNvSpPr>
              <p:nvPr/>
            </p:nvSpPr>
            <p:spPr bwMode="auto">
              <a:xfrm>
                <a:off x="2791" y="3603"/>
                <a:ext cx="7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200" b="1" dirty="0" err="1" smtClean="0">
                    <a:solidFill>
                      <a:srgbClr val="FF3300"/>
                    </a:solidFill>
                  </a:rPr>
                  <a:t>Biphase</a:t>
                </a:r>
                <a:r>
                  <a:rPr lang="pl-PL" sz="1200" b="1" dirty="0" smtClean="0">
                    <a:solidFill>
                      <a:srgbClr val="FF3300"/>
                    </a:solidFill>
                  </a:rPr>
                  <a:t> </a:t>
                </a:r>
                <a:r>
                  <a:rPr lang="pl-PL" sz="1200" b="1" dirty="0" err="1" smtClean="0">
                    <a:solidFill>
                      <a:srgbClr val="FF3300"/>
                    </a:solidFill>
                  </a:rPr>
                  <a:t>code</a:t>
                </a:r>
                <a:endParaRPr lang="pl-PL" sz="1200" b="1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189" name="Text Box 140"/>
              <p:cNvSpPr txBox="1">
                <a:spLocks noChangeArrowheads="1"/>
              </p:cNvSpPr>
              <p:nvPr/>
            </p:nvSpPr>
            <p:spPr bwMode="auto">
              <a:xfrm>
                <a:off x="2541" y="3206"/>
                <a:ext cx="107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200" b="1" dirty="0" smtClean="0">
                    <a:solidFill>
                      <a:srgbClr val="D60093"/>
                    </a:solidFill>
                  </a:rPr>
                  <a:t>PRS </a:t>
                </a:r>
                <a:r>
                  <a:rPr lang="pl-PL" sz="1200" b="1" dirty="0" err="1" smtClean="0">
                    <a:solidFill>
                      <a:srgbClr val="D60093"/>
                    </a:solidFill>
                  </a:rPr>
                  <a:t>duobinarny</a:t>
                </a:r>
                <a:endParaRPr lang="pl-PL" sz="1200" b="1" dirty="0">
                  <a:solidFill>
                    <a:srgbClr val="D60093"/>
                  </a:solidFill>
                </a:endParaRPr>
              </a:p>
            </p:txBody>
          </p:sp>
          <p:sp>
            <p:nvSpPr>
              <p:cNvPr id="190" name="Line 141"/>
              <p:cNvSpPr>
                <a:spLocks noChangeShapeType="1"/>
              </p:cNvSpPr>
              <p:nvPr/>
            </p:nvSpPr>
            <p:spPr bwMode="auto">
              <a:xfrm flipH="1" flipV="1">
                <a:off x="1942" y="2842"/>
                <a:ext cx="632" cy="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" name="Line 142"/>
              <p:cNvSpPr>
                <a:spLocks noChangeShapeType="1"/>
              </p:cNvSpPr>
              <p:nvPr/>
            </p:nvSpPr>
            <p:spPr bwMode="auto">
              <a:xfrm flipH="1">
                <a:off x="1743" y="3157"/>
                <a:ext cx="864" cy="2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" name="Line 143"/>
              <p:cNvSpPr>
                <a:spLocks noChangeShapeType="1"/>
              </p:cNvSpPr>
              <p:nvPr/>
            </p:nvSpPr>
            <p:spPr bwMode="auto">
              <a:xfrm flipH="1">
                <a:off x="1743" y="3278"/>
                <a:ext cx="831" cy="2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" name="Line 144"/>
              <p:cNvSpPr>
                <a:spLocks noChangeShapeType="1"/>
              </p:cNvSpPr>
              <p:nvPr/>
            </p:nvSpPr>
            <p:spPr bwMode="auto">
              <a:xfrm flipH="1">
                <a:off x="1909" y="3399"/>
                <a:ext cx="665" cy="2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" name="Line 145"/>
              <p:cNvSpPr>
                <a:spLocks noChangeShapeType="1"/>
              </p:cNvSpPr>
              <p:nvPr/>
            </p:nvSpPr>
            <p:spPr bwMode="auto">
              <a:xfrm flipH="1">
                <a:off x="2658" y="3670"/>
                <a:ext cx="166" cy="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225436" name="Text Box 156"/>
            <p:cNvSpPr txBox="1">
              <a:spLocks noChangeArrowheads="1"/>
            </p:cNvSpPr>
            <p:nvPr/>
          </p:nvSpPr>
          <p:spPr bwMode="auto">
            <a:xfrm>
              <a:off x="4358418" y="4014065"/>
              <a:ext cx="4785582" cy="1202510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l"/>
              <a:r>
                <a:rPr lang="pl-PL" sz="1800" b="1" dirty="0" smtClean="0"/>
                <a:t>W kodzie bipolarnym i PRS </a:t>
              </a:r>
              <a:r>
                <a:rPr lang="pl-PL" sz="1800" b="1" dirty="0" err="1" smtClean="0"/>
                <a:t>duobinarnym</a:t>
              </a:r>
              <a:r>
                <a:rPr lang="pl-PL" sz="1800" b="1" dirty="0" smtClean="0"/>
                <a:t/>
              </a:r>
              <a:br>
                <a:rPr lang="pl-PL" sz="1800" b="1" dirty="0" smtClean="0"/>
              </a:br>
              <a:r>
                <a:rPr lang="pl-PL" sz="1800" b="1" dirty="0" smtClean="0"/>
                <a:t>stosowane są te same impulsy, ale widmo</a:t>
              </a:r>
              <a:br>
                <a:rPr lang="pl-PL" sz="1800" b="1" dirty="0" smtClean="0"/>
              </a:br>
              <a:r>
                <a:rPr lang="pl-PL" sz="1800" b="1" dirty="0" smtClean="0"/>
                <a:t>kodu </a:t>
              </a:r>
              <a:r>
                <a:rPr lang="pl-PL" sz="1800" b="1" dirty="0" err="1" smtClean="0"/>
                <a:t>duobinarnego</a:t>
              </a:r>
              <a:r>
                <a:rPr lang="pl-PL" sz="1800" b="1" dirty="0" smtClean="0"/>
                <a:t> jest 2</a:t>
              </a:r>
              <a:r>
                <a:rPr lang="pl-PL" sz="16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⨉</a:t>
              </a:r>
              <a:r>
                <a:rPr lang="pl-PL" sz="1800" b="1" dirty="0" smtClean="0"/>
                <a:t> węższe. Kod PRS</a:t>
              </a:r>
              <a:br>
                <a:rPr lang="pl-PL" sz="1800" b="1" dirty="0" smtClean="0"/>
              </a:br>
              <a:r>
                <a:rPr lang="pl-PL" sz="1800" b="1" dirty="0" err="1" smtClean="0"/>
                <a:t>duobinarny</a:t>
              </a:r>
              <a:r>
                <a:rPr lang="pl-PL" sz="1800" b="1" dirty="0" smtClean="0"/>
                <a:t> nie zawiera niskich częstotliwości. </a:t>
              </a:r>
              <a:endParaRPr lang="pl-PL" sz="1800" b="1" dirty="0"/>
            </a:p>
          </p:txBody>
        </p:sp>
      </p:grpSp>
      <p:grpSp>
        <p:nvGrpSpPr>
          <p:cNvPr id="2" name="Grupa 1"/>
          <p:cNvGrpSpPr/>
          <p:nvPr/>
        </p:nvGrpSpPr>
        <p:grpSpPr>
          <a:xfrm>
            <a:off x="828676" y="2619375"/>
            <a:ext cx="8315324" cy="886292"/>
            <a:chOff x="828676" y="2619375"/>
            <a:chExt cx="8315324" cy="886292"/>
          </a:xfrm>
        </p:grpSpPr>
        <p:sp>
          <p:nvSpPr>
            <p:cNvPr id="150" name="Rectangle 95"/>
            <p:cNvSpPr>
              <a:spLocks noChangeArrowheads="1"/>
            </p:cNvSpPr>
            <p:nvPr/>
          </p:nvSpPr>
          <p:spPr bwMode="auto">
            <a:xfrm>
              <a:off x="971550" y="2619375"/>
              <a:ext cx="7772400" cy="44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SzPct val="70000"/>
                <a:buFont typeface="Monotype Sorts" charset="2"/>
                <a:buNone/>
              </a:pPr>
              <a:r>
                <a:rPr kumimoji="1" lang="pl-PL" sz="1800" dirty="0" smtClean="0">
                  <a:solidFill>
                    <a:schemeClr val="tx1"/>
                  </a:solidFill>
                  <a:latin typeface="Arial" pitchFamily="34" charset="0"/>
                </a:rPr>
                <a:t>Widmowa gęstość mocy </a:t>
              </a:r>
              <a:r>
                <a:rPr kumimoji="1" lang="pl-PL" sz="1800" dirty="0">
                  <a:solidFill>
                    <a:schemeClr val="tx1"/>
                  </a:solidFill>
                  <a:latin typeface="Arial" pitchFamily="34" charset="0"/>
                </a:rPr>
                <a:t>(</a:t>
              </a:r>
              <a:r>
                <a:rPr kumimoji="1" lang="pl-PL" sz="1800" i="1" dirty="0">
                  <a:solidFill>
                    <a:schemeClr val="tx1"/>
                  </a:solidFill>
                  <a:latin typeface="Arial" pitchFamily="34" charset="0"/>
                </a:rPr>
                <a:t>p</a:t>
              </a:r>
              <a:r>
                <a:rPr kumimoji="1" lang="pl-PL" sz="1800" dirty="0">
                  <a:solidFill>
                    <a:schemeClr val="tx1"/>
                  </a:solidFill>
                  <a:latin typeface="Arial" pitchFamily="34" charset="0"/>
                </a:rPr>
                <a:t> = 0.5</a:t>
              </a:r>
              <a:r>
                <a:rPr kumimoji="1" lang="pl-PL" sz="1800" dirty="0" smtClean="0">
                  <a:solidFill>
                    <a:schemeClr val="tx1"/>
                  </a:solidFill>
                  <a:latin typeface="Arial" pitchFamily="34" charset="0"/>
                </a:rPr>
                <a:t>):</a:t>
              </a:r>
              <a:endParaRPr kumimoji="1" lang="pl-PL" sz="1800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aphicFrame>
          <p:nvGraphicFramePr>
            <p:cNvPr id="15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3688881"/>
                </p:ext>
              </p:extLst>
            </p:nvPr>
          </p:nvGraphicFramePr>
          <p:xfrm>
            <a:off x="6261100" y="2865904"/>
            <a:ext cx="2882900" cy="639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756" name="Równanie" r:id="rId13" imgW="1638000" imgH="393480" progId="Equation.3">
                    <p:embed/>
                  </p:oleObj>
                </mc:Choice>
                <mc:Fallback>
                  <p:oleObj name="Równanie" r:id="rId13" imgW="16380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61100" y="2865904"/>
                          <a:ext cx="2882900" cy="639763"/>
                        </a:xfrm>
                        <a:prstGeom prst="rect">
                          <a:avLst/>
                        </a:prstGeom>
                        <a:solidFill>
                          <a:srgbClr val="FFCC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6031861"/>
                </p:ext>
              </p:extLst>
            </p:nvPr>
          </p:nvGraphicFramePr>
          <p:xfrm>
            <a:off x="2057400" y="3113554"/>
            <a:ext cx="1787525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757" name="Równanie" r:id="rId15" imgW="1041120" imgH="241200" progId="Equation.3">
                    <p:embed/>
                  </p:oleObj>
                </mc:Choice>
                <mc:Fallback>
                  <p:oleObj name="Równanie" r:id="rId15" imgW="10411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3113554"/>
                          <a:ext cx="1787525" cy="392113"/>
                        </a:xfrm>
                        <a:prstGeom prst="rect">
                          <a:avLst/>
                        </a:prstGeom>
                        <a:solidFill>
                          <a:srgbClr val="CCFFC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0" name="Text Box 67"/>
            <p:cNvSpPr txBox="1">
              <a:spLocks noChangeArrowheads="1"/>
            </p:cNvSpPr>
            <p:nvPr/>
          </p:nvSpPr>
          <p:spPr bwMode="auto">
            <a:xfrm>
              <a:off x="828676" y="2982447"/>
              <a:ext cx="13589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400" dirty="0" smtClean="0">
                  <a:solidFill>
                    <a:schemeClr val="tx1"/>
                  </a:solidFill>
                </a:rPr>
                <a:t>PRS</a:t>
              </a:r>
              <a:br>
                <a:rPr lang="pl-PL" sz="1400" dirty="0" smtClean="0">
                  <a:solidFill>
                    <a:schemeClr val="tx1"/>
                  </a:solidFill>
                </a:rPr>
              </a:br>
              <a:r>
                <a:rPr lang="pl-PL" sz="1400" dirty="0" err="1" smtClean="0">
                  <a:solidFill>
                    <a:schemeClr val="tx1"/>
                  </a:solidFill>
                </a:rPr>
                <a:t>duobinarny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sp>
          <p:nvSpPr>
            <p:cNvPr id="201" name="Text Box 5"/>
            <p:cNvSpPr txBox="1">
              <a:spLocks noChangeArrowheads="1"/>
            </p:cNvSpPr>
            <p:nvPr/>
          </p:nvSpPr>
          <p:spPr bwMode="auto">
            <a:xfrm>
              <a:off x="4397376" y="2982447"/>
              <a:ext cx="17160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400" dirty="0" smtClean="0">
                  <a:solidFill>
                    <a:schemeClr val="tx1"/>
                  </a:solidFill>
                </a:rPr>
                <a:t>PRS </a:t>
              </a:r>
              <a:r>
                <a:rPr lang="pl-PL" sz="1400" dirty="0" err="1" smtClean="0">
                  <a:solidFill>
                    <a:schemeClr val="tx1"/>
                  </a:solidFill>
                </a:rPr>
                <a:t>duobinary</a:t>
              </a:r>
              <a:r>
                <a:rPr lang="pl-PL" sz="1400" dirty="0">
                  <a:solidFill>
                    <a:schemeClr val="tx1"/>
                  </a:solidFill>
                </a:rPr>
                <a:t/>
              </a:r>
              <a:br>
                <a:rPr lang="pl-PL" sz="1400" dirty="0">
                  <a:solidFill>
                    <a:schemeClr val="tx1"/>
                  </a:solidFill>
                </a:rPr>
              </a:br>
              <a:r>
                <a:rPr lang="pl-PL" sz="1400" dirty="0" smtClean="0">
                  <a:solidFill>
                    <a:schemeClr val="tx1"/>
                  </a:solidFill>
                </a:rPr>
                <a:t>zmodyfikowany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F664-CE75-4480-A8AE-22AAA6A583F9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graphicFrame>
        <p:nvGraphicFramePr>
          <p:cNvPr id="265216" name="Object 0"/>
          <p:cNvGraphicFramePr>
            <a:graphicFrameLocks noChangeAspect="1"/>
          </p:cNvGraphicFramePr>
          <p:nvPr/>
        </p:nvGraphicFramePr>
        <p:xfrm>
          <a:off x="7172325" y="1143000"/>
          <a:ext cx="19050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948" name="Równanie" r:id="rId3" imgW="1447560" imgH="393480" progId="Equation.3">
                  <p:embed/>
                </p:oleObj>
              </mc:Choice>
              <mc:Fallback>
                <p:oleObj name="Równanie" r:id="rId3" imgW="1447560" imgH="39348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2325" y="1143000"/>
                        <a:ext cx="1905000" cy="5476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17" name="Object 1"/>
          <p:cNvGraphicFramePr>
            <a:graphicFrameLocks noChangeAspect="1"/>
          </p:cNvGraphicFramePr>
          <p:nvPr/>
        </p:nvGraphicFramePr>
        <p:xfrm>
          <a:off x="6867525" y="1828800"/>
          <a:ext cx="22098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949" name="Równanie" r:id="rId5" imgW="1523880" imgH="393480" progId="Equation.3">
                  <p:embed/>
                </p:oleObj>
              </mc:Choice>
              <mc:Fallback>
                <p:oleObj name="Równanie" r:id="rId5" imgW="1523880" imgH="393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525" y="1828800"/>
                        <a:ext cx="2209800" cy="603250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64" name="Text Box 52"/>
          <p:cNvSpPr txBox="1">
            <a:spLocks noChangeArrowheads="1"/>
          </p:cNvSpPr>
          <p:nvPr/>
        </p:nvSpPr>
        <p:spPr bwMode="auto">
          <a:xfrm>
            <a:off x="1524000" y="609600"/>
            <a:ext cx="72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i="1">
                <a:solidFill>
                  <a:schemeClr val="tx1"/>
                </a:solidFill>
              </a:rPr>
              <a:t>x</a:t>
            </a:r>
            <a:r>
              <a:rPr lang="pl-PL" sz="1800" b="1">
                <a:solidFill>
                  <a:schemeClr val="tx1"/>
                </a:solidFill>
              </a:rPr>
              <a:t>’(</a:t>
            </a:r>
            <a:r>
              <a:rPr lang="pl-PL" sz="1800" b="1" i="1">
                <a:solidFill>
                  <a:schemeClr val="tx1"/>
                </a:solidFill>
              </a:rPr>
              <a:t>t</a:t>
            </a:r>
            <a:r>
              <a:rPr lang="pl-PL" sz="1800" b="1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43766" name="Group 54"/>
          <p:cNvGrpSpPr>
            <a:grpSpLocks/>
          </p:cNvGrpSpPr>
          <p:nvPr/>
        </p:nvGrpSpPr>
        <p:grpSpPr bwMode="auto">
          <a:xfrm>
            <a:off x="1150938" y="790575"/>
            <a:ext cx="4552950" cy="1895475"/>
            <a:chOff x="725" y="498"/>
            <a:chExt cx="2868" cy="1194"/>
          </a:xfrm>
        </p:grpSpPr>
        <p:sp>
          <p:nvSpPr>
            <p:cNvPr id="243767" name="Line 55"/>
            <p:cNvSpPr>
              <a:spLocks noChangeShapeType="1"/>
            </p:cNvSpPr>
            <p:nvPr/>
          </p:nvSpPr>
          <p:spPr bwMode="auto">
            <a:xfrm>
              <a:off x="1093" y="913"/>
              <a:ext cx="246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68" name="Line 56"/>
            <p:cNvSpPr>
              <a:spLocks noChangeShapeType="1"/>
            </p:cNvSpPr>
            <p:nvPr/>
          </p:nvSpPr>
          <p:spPr bwMode="auto">
            <a:xfrm flipV="1">
              <a:off x="963" y="498"/>
              <a:ext cx="0" cy="11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69" name="Line 57"/>
            <p:cNvSpPr>
              <a:spLocks noChangeShapeType="1"/>
            </p:cNvSpPr>
            <p:nvPr/>
          </p:nvSpPr>
          <p:spPr bwMode="auto">
            <a:xfrm>
              <a:off x="2709" y="714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70" name="Line 58"/>
            <p:cNvSpPr>
              <a:spLocks noChangeShapeType="1"/>
            </p:cNvSpPr>
            <p:nvPr/>
          </p:nvSpPr>
          <p:spPr bwMode="auto">
            <a:xfrm>
              <a:off x="1405" y="714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71" name="Line 59"/>
            <p:cNvSpPr>
              <a:spLocks noChangeShapeType="1"/>
            </p:cNvSpPr>
            <p:nvPr/>
          </p:nvSpPr>
          <p:spPr bwMode="auto">
            <a:xfrm>
              <a:off x="1688" y="913"/>
              <a:ext cx="0" cy="1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72" name="Line 60"/>
            <p:cNvSpPr>
              <a:spLocks noChangeShapeType="1"/>
            </p:cNvSpPr>
            <p:nvPr/>
          </p:nvSpPr>
          <p:spPr bwMode="auto">
            <a:xfrm rot="5400000">
              <a:off x="1478" y="641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73" name="Line 61"/>
            <p:cNvSpPr>
              <a:spLocks noChangeShapeType="1"/>
            </p:cNvSpPr>
            <p:nvPr/>
          </p:nvSpPr>
          <p:spPr bwMode="auto">
            <a:xfrm>
              <a:off x="2426" y="913"/>
              <a:ext cx="0" cy="1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74" name="Line 62"/>
            <p:cNvSpPr>
              <a:spLocks noChangeShapeType="1"/>
            </p:cNvSpPr>
            <p:nvPr/>
          </p:nvSpPr>
          <p:spPr bwMode="auto">
            <a:xfrm>
              <a:off x="1830" y="884"/>
              <a:ext cx="1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75" name="Line 63"/>
            <p:cNvSpPr>
              <a:spLocks noChangeShapeType="1"/>
            </p:cNvSpPr>
            <p:nvPr/>
          </p:nvSpPr>
          <p:spPr bwMode="auto">
            <a:xfrm>
              <a:off x="2567" y="714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76" name="Text Box 64"/>
            <p:cNvSpPr txBox="1">
              <a:spLocks noChangeArrowheads="1"/>
            </p:cNvSpPr>
            <p:nvPr/>
          </p:nvSpPr>
          <p:spPr bwMode="auto">
            <a:xfrm>
              <a:off x="950" y="550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3777" name="Text Box 65"/>
            <p:cNvSpPr txBox="1">
              <a:spLocks noChangeArrowheads="1"/>
            </p:cNvSpPr>
            <p:nvPr/>
          </p:nvSpPr>
          <p:spPr bwMode="auto">
            <a:xfrm>
              <a:off x="1968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3778" name="Text Box 66"/>
            <p:cNvSpPr txBox="1">
              <a:spLocks noChangeArrowheads="1"/>
            </p:cNvSpPr>
            <p:nvPr/>
          </p:nvSpPr>
          <p:spPr bwMode="auto">
            <a:xfrm>
              <a:off x="1820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3779" name="Text Box 67"/>
            <p:cNvSpPr txBox="1">
              <a:spLocks noChangeArrowheads="1"/>
            </p:cNvSpPr>
            <p:nvPr/>
          </p:nvSpPr>
          <p:spPr bwMode="auto">
            <a:xfrm>
              <a:off x="1673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3780" name="Text Box 68"/>
            <p:cNvSpPr txBox="1">
              <a:spLocks noChangeArrowheads="1"/>
            </p:cNvSpPr>
            <p:nvPr/>
          </p:nvSpPr>
          <p:spPr bwMode="auto">
            <a:xfrm>
              <a:off x="1082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3781" name="Text Box 69"/>
            <p:cNvSpPr txBox="1">
              <a:spLocks noChangeArrowheads="1"/>
            </p:cNvSpPr>
            <p:nvPr/>
          </p:nvSpPr>
          <p:spPr bwMode="auto">
            <a:xfrm>
              <a:off x="1151" y="884"/>
              <a:ext cx="2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2</a:t>
              </a: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3782" name="Text Box 70"/>
            <p:cNvSpPr txBox="1">
              <a:spLocks noChangeArrowheads="1"/>
            </p:cNvSpPr>
            <p:nvPr/>
          </p:nvSpPr>
          <p:spPr bwMode="auto">
            <a:xfrm>
              <a:off x="1009" y="88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3783" name="Text Box 71"/>
            <p:cNvSpPr txBox="1">
              <a:spLocks noChangeArrowheads="1"/>
            </p:cNvSpPr>
            <p:nvPr/>
          </p:nvSpPr>
          <p:spPr bwMode="auto">
            <a:xfrm>
              <a:off x="3446" y="1423"/>
              <a:ext cx="1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3784" name="Line 72"/>
            <p:cNvSpPr>
              <a:spLocks noChangeShapeType="1"/>
            </p:cNvSpPr>
            <p:nvPr/>
          </p:nvSpPr>
          <p:spPr bwMode="auto">
            <a:xfrm>
              <a:off x="1258" y="881"/>
              <a:ext cx="1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85" name="Line 73"/>
            <p:cNvSpPr>
              <a:spLocks noChangeShapeType="1"/>
            </p:cNvSpPr>
            <p:nvPr/>
          </p:nvSpPr>
          <p:spPr bwMode="auto">
            <a:xfrm flipV="1">
              <a:off x="1093" y="884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86" name="Line 74"/>
            <p:cNvSpPr>
              <a:spLocks noChangeShapeType="1"/>
            </p:cNvSpPr>
            <p:nvPr/>
          </p:nvSpPr>
          <p:spPr bwMode="auto">
            <a:xfrm>
              <a:off x="3021" y="714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87" name="Text Box 75"/>
            <p:cNvSpPr txBox="1">
              <a:spLocks noChangeArrowheads="1"/>
            </p:cNvSpPr>
            <p:nvPr/>
          </p:nvSpPr>
          <p:spPr bwMode="auto">
            <a:xfrm>
              <a:off x="753" y="60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243788" name="Line 76"/>
            <p:cNvSpPr>
              <a:spLocks noChangeShapeType="1"/>
            </p:cNvSpPr>
            <p:nvPr/>
          </p:nvSpPr>
          <p:spPr bwMode="auto">
            <a:xfrm rot="5400000">
              <a:off x="953" y="1053"/>
              <a:ext cx="0" cy="6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89" name="Text Box 77"/>
            <p:cNvSpPr txBox="1">
              <a:spLocks noChangeArrowheads="1"/>
            </p:cNvSpPr>
            <p:nvPr/>
          </p:nvSpPr>
          <p:spPr bwMode="auto">
            <a:xfrm>
              <a:off x="725" y="969"/>
              <a:ext cx="2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-</a:t>
              </a: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243790" name="Line 78"/>
            <p:cNvSpPr>
              <a:spLocks noChangeShapeType="1"/>
            </p:cNvSpPr>
            <p:nvPr/>
          </p:nvSpPr>
          <p:spPr bwMode="auto">
            <a:xfrm rot="5400000">
              <a:off x="3237" y="640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1" name="Line 79"/>
            <p:cNvSpPr>
              <a:spLocks noChangeShapeType="1"/>
            </p:cNvSpPr>
            <p:nvPr/>
          </p:nvSpPr>
          <p:spPr bwMode="auto">
            <a:xfrm rot="5400000">
              <a:off x="1762" y="1009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2" name="Line 80"/>
            <p:cNvSpPr>
              <a:spLocks noChangeShapeType="1"/>
            </p:cNvSpPr>
            <p:nvPr/>
          </p:nvSpPr>
          <p:spPr bwMode="auto">
            <a:xfrm rot="5400000">
              <a:off x="1915" y="998"/>
              <a:ext cx="0" cy="1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3" name="Line 81"/>
            <p:cNvSpPr>
              <a:spLocks noChangeShapeType="1"/>
            </p:cNvSpPr>
            <p:nvPr/>
          </p:nvSpPr>
          <p:spPr bwMode="auto">
            <a:xfrm rot="5400000">
              <a:off x="2070" y="1009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4" name="Line 82"/>
            <p:cNvSpPr>
              <a:spLocks noChangeShapeType="1"/>
            </p:cNvSpPr>
            <p:nvPr/>
          </p:nvSpPr>
          <p:spPr bwMode="auto">
            <a:xfrm rot="5400000">
              <a:off x="3094" y="641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5" name="Line 83"/>
            <p:cNvSpPr>
              <a:spLocks noChangeShapeType="1"/>
            </p:cNvSpPr>
            <p:nvPr/>
          </p:nvSpPr>
          <p:spPr bwMode="auto">
            <a:xfrm flipV="1">
              <a:off x="2142" y="884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6" name="Line 84"/>
            <p:cNvSpPr>
              <a:spLocks noChangeShapeType="1"/>
            </p:cNvSpPr>
            <p:nvPr/>
          </p:nvSpPr>
          <p:spPr bwMode="auto">
            <a:xfrm flipV="1">
              <a:off x="2291" y="881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7" name="Line 85"/>
            <p:cNvSpPr>
              <a:spLocks noChangeShapeType="1"/>
            </p:cNvSpPr>
            <p:nvPr/>
          </p:nvSpPr>
          <p:spPr bwMode="auto">
            <a:xfrm flipV="1">
              <a:off x="2851" y="884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8" name="Line 86"/>
            <p:cNvSpPr>
              <a:spLocks noChangeShapeType="1"/>
            </p:cNvSpPr>
            <p:nvPr/>
          </p:nvSpPr>
          <p:spPr bwMode="auto">
            <a:xfrm flipV="1">
              <a:off x="3163" y="884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799" name="Line 87"/>
            <p:cNvSpPr>
              <a:spLocks noChangeShapeType="1"/>
            </p:cNvSpPr>
            <p:nvPr/>
          </p:nvSpPr>
          <p:spPr bwMode="auto">
            <a:xfrm>
              <a:off x="1263" y="1395"/>
              <a:ext cx="229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0" name="Line 88"/>
            <p:cNvSpPr>
              <a:spLocks noChangeShapeType="1"/>
            </p:cNvSpPr>
            <p:nvPr/>
          </p:nvSpPr>
          <p:spPr bwMode="auto">
            <a:xfrm>
              <a:off x="3305" y="714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1" name="Line 89"/>
            <p:cNvSpPr>
              <a:spLocks noChangeShapeType="1"/>
            </p:cNvSpPr>
            <p:nvPr/>
          </p:nvSpPr>
          <p:spPr bwMode="auto">
            <a:xfrm>
              <a:off x="1405" y="1395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2" name="Line 90"/>
            <p:cNvSpPr>
              <a:spLocks noChangeShapeType="1"/>
            </p:cNvSpPr>
            <p:nvPr/>
          </p:nvSpPr>
          <p:spPr bwMode="auto">
            <a:xfrm>
              <a:off x="1547" y="1395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3" name="Line 91"/>
            <p:cNvSpPr>
              <a:spLocks noChangeShapeType="1"/>
            </p:cNvSpPr>
            <p:nvPr/>
          </p:nvSpPr>
          <p:spPr bwMode="auto">
            <a:xfrm rot="5400000">
              <a:off x="1478" y="1520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4" name="Line 92"/>
            <p:cNvSpPr>
              <a:spLocks noChangeShapeType="1"/>
            </p:cNvSpPr>
            <p:nvPr/>
          </p:nvSpPr>
          <p:spPr bwMode="auto">
            <a:xfrm>
              <a:off x="2426" y="1395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5" name="Line 93"/>
            <p:cNvSpPr>
              <a:spLocks noChangeShapeType="1"/>
            </p:cNvSpPr>
            <p:nvPr/>
          </p:nvSpPr>
          <p:spPr bwMode="auto">
            <a:xfrm>
              <a:off x="3163" y="1395"/>
              <a:ext cx="5" cy="20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6" name="Line 94"/>
            <p:cNvSpPr>
              <a:spLocks noChangeShapeType="1"/>
            </p:cNvSpPr>
            <p:nvPr/>
          </p:nvSpPr>
          <p:spPr bwMode="auto">
            <a:xfrm>
              <a:off x="1830" y="1224"/>
              <a:ext cx="1" cy="1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7" name="Line 95"/>
            <p:cNvSpPr>
              <a:spLocks noChangeShapeType="1"/>
            </p:cNvSpPr>
            <p:nvPr/>
          </p:nvSpPr>
          <p:spPr bwMode="auto">
            <a:xfrm>
              <a:off x="1258" y="1376"/>
              <a:ext cx="1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8" name="Line 96"/>
            <p:cNvSpPr>
              <a:spLocks noChangeShapeType="1"/>
            </p:cNvSpPr>
            <p:nvPr/>
          </p:nvSpPr>
          <p:spPr bwMode="auto">
            <a:xfrm flipV="1">
              <a:off x="1093" y="1366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09" name="Line 97"/>
            <p:cNvSpPr>
              <a:spLocks noChangeShapeType="1"/>
            </p:cNvSpPr>
            <p:nvPr/>
          </p:nvSpPr>
          <p:spPr bwMode="auto">
            <a:xfrm rot="5400000">
              <a:off x="3094" y="1520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0" name="Line 98"/>
            <p:cNvSpPr>
              <a:spLocks noChangeShapeType="1"/>
            </p:cNvSpPr>
            <p:nvPr/>
          </p:nvSpPr>
          <p:spPr bwMode="auto">
            <a:xfrm rot="5400000">
              <a:off x="1762" y="1150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1" name="Line 99"/>
            <p:cNvSpPr>
              <a:spLocks noChangeShapeType="1"/>
            </p:cNvSpPr>
            <p:nvPr/>
          </p:nvSpPr>
          <p:spPr bwMode="auto">
            <a:xfrm rot="5400000">
              <a:off x="2497" y="1522"/>
              <a:ext cx="0" cy="14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2" name="Line 100"/>
            <p:cNvSpPr>
              <a:spLocks noChangeShapeType="1"/>
            </p:cNvSpPr>
            <p:nvPr/>
          </p:nvSpPr>
          <p:spPr bwMode="auto">
            <a:xfrm rot="5400000">
              <a:off x="1025" y="839"/>
              <a:ext cx="0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3" name="Line 101"/>
            <p:cNvSpPr>
              <a:spLocks noChangeShapeType="1"/>
            </p:cNvSpPr>
            <p:nvPr/>
          </p:nvSpPr>
          <p:spPr bwMode="auto">
            <a:xfrm flipV="1">
              <a:off x="2000" y="1366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4" name="Line 102"/>
            <p:cNvSpPr>
              <a:spLocks noChangeShapeType="1"/>
            </p:cNvSpPr>
            <p:nvPr/>
          </p:nvSpPr>
          <p:spPr bwMode="auto">
            <a:xfrm flipH="1" flipV="1">
              <a:off x="2284" y="1366"/>
              <a:ext cx="7" cy="3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5" name="Line 103"/>
            <p:cNvSpPr>
              <a:spLocks noChangeShapeType="1"/>
            </p:cNvSpPr>
            <p:nvPr/>
          </p:nvSpPr>
          <p:spPr bwMode="auto">
            <a:xfrm flipV="1">
              <a:off x="2142" y="1366"/>
              <a:ext cx="0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6" name="Line 104"/>
            <p:cNvSpPr>
              <a:spLocks noChangeShapeType="1"/>
            </p:cNvSpPr>
            <p:nvPr/>
          </p:nvSpPr>
          <p:spPr bwMode="auto">
            <a:xfrm>
              <a:off x="3021" y="1395"/>
              <a:ext cx="0" cy="20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7" name="Line 105"/>
            <p:cNvSpPr>
              <a:spLocks noChangeShapeType="1"/>
            </p:cNvSpPr>
            <p:nvPr/>
          </p:nvSpPr>
          <p:spPr bwMode="auto">
            <a:xfrm>
              <a:off x="1547" y="1224"/>
              <a:ext cx="0" cy="18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8" name="Line 106"/>
            <p:cNvSpPr>
              <a:spLocks noChangeShapeType="1"/>
            </p:cNvSpPr>
            <p:nvPr/>
          </p:nvSpPr>
          <p:spPr bwMode="auto">
            <a:xfrm rot="5400000">
              <a:off x="1621" y="1150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19" name="Line 107"/>
            <p:cNvSpPr>
              <a:spLocks noChangeShapeType="1"/>
            </p:cNvSpPr>
            <p:nvPr/>
          </p:nvSpPr>
          <p:spPr bwMode="auto">
            <a:xfrm>
              <a:off x="2709" y="1395"/>
              <a:ext cx="0" cy="1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20" name="Line 108"/>
            <p:cNvSpPr>
              <a:spLocks noChangeShapeType="1"/>
            </p:cNvSpPr>
            <p:nvPr/>
          </p:nvSpPr>
          <p:spPr bwMode="auto">
            <a:xfrm rot="5400000">
              <a:off x="2639" y="1522"/>
              <a:ext cx="0" cy="14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21" name="Line 109"/>
            <p:cNvSpPr>
              <a:spLocks noChangeShapeType="1"/>
            </p:cNvSpPr>
            <p:nvPr/>
          </p:nvSpPr>
          <p:spPr bwMode="auto">
            <a:xfrm>
              <a:off x="2851" y="1224"/>
              <a:ext cx="0" cy="17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22" name="Line 110"/>
            <p:cNvSpPr>
              <a:spLocks noChangeShapeType="1"/>
            </p:cNvSpPr>
            <p:nvPr/>
          </p:nvSpPr>
          <p:spPr bwMode="auto">
            <a:xfrm rot="5400000">
              <a:off x="2783" y="1150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23" name="Line 111"/>
            <p:cNvSpPr>
              <a:spLocks noChangeShapeType="1"/>
            </p:cNvSpPr>
            <p:nvPr/>
          </p:nvSpPr>
          <p:spPr bwMode="auto">
            <a:xfrm>
              <a:off x="2709" y="1224"/>
              <a:ext cx="0" cy="18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24" name="Text Box 112"/>
            <p:cNvSpPr txBox="1">
              <a:spLocks noChangeArrowheads="1"/>
            </p:cNvSpPr>
            <p:nvPr/>
          </p:nvSpPr>
          <p:spPr bwMode="auto">
            <a:xfrm>
              <a:off x="753" y="1111"/>
              <a:ext cx="2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243825" name="Text Box 113"/>
            <p:cNvSpPr txBox="1">
              <a:spLocks noChangeArrowheads="1"/>
            </p:cNvSpPr>
            <p:nvPr/>
          </p:nvSpPr>
          <p:spPr bwMode="auto">
            <a:xfrm>
              <a:off x="725" y="1480"/>
              <a:ext cx="2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-</a:t>
              </a:r>
              <a:r>
                <a:rPr lang="pl-PL" sz="1600" i="1">
                  <a:solidFill>
                    <a:schemeClr val="tx1"/>
                  </a:solidFill>
                </a:rPr>
                <a:t>1</a:t>
              </a:r>
              <a:endParaRPr lang="pl-PL" sz="1600" baseline="-25000">
                <a:solidFill>
                  <a:schemeClr val="tx1"/>
                </a:solidFill>
              </a:endParaRPr>
            </a:p>
          </p:txBody>
        </p:sp>
        <p:sp>
          <p:nvSpPr>
            <p:cNvPr id="243826" name="Line 114"/>
            <p:cNvSpPr>
              <a:spLocks noChangeShapeType="1"/>
            </p:cNvSpPr>
            <p:nvPr/>
          </p:nvSpPr>
          <p:spPr bwMode="auto">
            <a:xfrm>
              <a:off x="923" y="1593"/>
              <a:ext cx="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27" name="Text Box 115"/>
            <p:cNvSpPr txBox="1">
              <a:spLocks noChangeArrowheads="1"/>
            </p:cNvSpPr>
            <p:nvPr/>
          </p:nvSpPr>
          <p:spPr bwMode="auto">
            <a:xfrm>
              <a:off x="1229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3828" name="Text Box 116"/>
            <p:cNvSpPr txBox="1">
              <a:spLocks noChangeArrowheads="1"/>
            </p:cNvSpPr>
            <p:nvPr/>
          </p:nvSpPr>
          <p:spPr bwMode="auto">
            <a:xfrm>
              <a:off x="1377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3829" name="Text Box 117"/>
            <p:cNvSpPr txBox="1">
              <a:spLocks noChangeArrowheads="1"/>
            </p:cNvSpPr>
            <p:nvPr/>
          </p:nvSpPr>
          <p:spPr bwMode="auto">
            <a:xfrm>
              <a:off x="1525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3830" name="Text Box 118"/>
            <p:cNvSpPr txBox="1">
              <a:spLocks noChangeArrowheads="1"/>
            </p:cNvSpPr>
            <p:nvPr/>
          </p:nvSpPr>
          <p:spPr bwMode="auto">
            <a:xfrm>
              <a:off x="2116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3831" name="Text Box 119"/>
            <p:cNvSpPr txBox="1">
              <a:spLocks noChangeArrowheads="1"/>
            </p:cNvSpPr>
            <p:nvPr/>
          </p:nvSpPr>
          <p:spPr bwMode="auto">
            <a:xfrm>
              <a:off x="2263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3832" name="Text Box 120"/>
            <p:cNvSpPr txBox="1">
              <a:spLocks noChangeArrowheads="1"/>
            </p:cNvSpPr>
            <p:nvPr/>
          </p:nvSpPr>
          <p:spPr bwMode="auto">
            <a:xfrm>
              <a:off x="2411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3833" name="Text Box 121"/>
            <p:cNvSpPr txBox="1">
              <a:spLocks noChangeArrowheads="1"/>
            </p:cNvSpPr>
            <p:nvPr/>
          </p:nvSpPr>
          <p:spPr bwMode="auto">
            <a:xfrm>
              <a:off x="2559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3834" name="Text Box 122"/>
            <p:cNvSpPr txBox="1">
              <a:spLocks noChangeArrowheads="1"/>
            </p:cNvSpPr>
            <p:nvPr/>
          </p:nvSpPr>
          <p:spPr bwMode="auto">
            <a:xfrm>
              <a:off x="2706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3835" name="Text Box 123"/>
            <p:cNvSpPr txBox="1">
              <a:spLocks noChangeArrowheads="1"/>
            </p:cNvSpPr>
            <p:nvPr/>
          </p:nvSpPr>
          <p:spPr bwMode="auto">
            <a:xfrm>
              <a:off x="2853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3836" name="Text Box 124"/>
            <p:cNvSpPr txBox="1">
              <a:spLocks noChangeArrowheads="1"/>
            </p:cNvSpPr>
            <p:nvPr/>
          </p:nvSpPr>
          <p:spPr bwMode="auto">
            <a:xfrm>
              <a:off x="2993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3837" name="Text Box 125"/>
            <p:cNvSpPr txBox="1">
              <a:spLocks noChangeArrowheads="1"/>
            </p:cNvSpPr>
            <p:nvPr/>
          </p:nvSpPr>
          <p:spPr bwMode="auto">
            <a:xfrm>
              <a:off x="3141" y="544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43838" name="Text Box 126"/>
            <p:cNvSpPr txBox="1">
              <a:spLocks noChangeArrowheads="1"/>
            </p:cNvSpPr>
            <p:nvPr/>
          </p:nvSpPr>
          <p:spPr bwMode="auto">
            <a:xfrm>
              <a:off x="3446" y="913"/>
              <a:ext cx="1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3839" name="Line 127"/>
            <p:cNvSpPr>
              <a:spLocks noChangeShapeType="1"/>
            </p:cNvSpPr>
            <p:nvPr/>
          </p:nvSpPr>
          <p:spPr bwMode="auto">
            <a:xfrm>
              <a:off x="1547" y="714"/>
              <a:ext cx="0" cy="19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0" name="Line 128"/>
            <p:cNvSpPr>
              <a:spLocks noChangeShapeType="1"/>
            </p:cNvSpPr>
            <p:nvPr/>
          </p:nvSpPr>
          <p:spPr bwMode="auto">
            <a:xfrm>
              <a:off x="2000" y="884"/>
              <a:ext cx="1" cy="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1" name="Line 129"/>
            <p:cNvSpPr>
              <a:spLocks noChangeShapeType="1"/>
            </p:cNvSpPr>
            <p:nvPr/>
          </p:nvSpPr>
          <p:spPr bwMode="auto">
            <a:xfrm rot="5400000">
              <a:off x="2216" y="1009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2" name="Line 130"/>
            <p:cNvSpPr>
              <a:spLocks noChangeShapeType="1"/>
            </p:cNvSpPr>
            <p:nvPr/>
          </p:nvSpPr>
          <p:spPr bwMode="auto">
            <a:xfrm rot="5400000">
              <a:off x="2358" y="1009"/>
              <a:ext cx="0" cy="1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3" name="Line 131"/>
            <p:cNvSpPr>
              <a:spLocks noChangeShapeType="1"/>
            </p:cNvSpPr>
            <p:nvPr/>
          </p:nvSpPr>
          <p:spPr bwMode="auto">
            <a:xfrm rot="5400000">
              <a:off x="2640" y="641"/>
              <a:ext cx="0" cy="1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4" name="Line 132"/>
            <p:cNvSpPr>
              <a:spLocks noChangeShapeType="1"/>
            </p:cNvSpPr>
            <p:nvPr/>
          </p:nvSpPr>
          <p:spPr bwMode="auto">
            <a:xfrm rot="5400000">
              <a:off x="1036" y="1310"/>
              <a:ext cx="0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5" name="Line 133"/>
            <p:cNvSpPr>
              <a:spLocks noChangeShapeType="1"/>
            </p:cNvSpPr>
            <p:nvPr/>
          </p:nvSpPr>
          <p:spPr bwMode="auto">
            <a:xfrm rot="5400000">
              <a:off x="1192" y="1324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6" name="Line 134"/>
            <p:cNvSpPr>
              <a:spLocks noChangeShapeType="1"/>
            </p:cNvSpPr>
            <p:nvPr/>
          </p:nvSpPr>
          <p:spPr bwMode="auto">
            <a:xfrm>
              <a:off x="923" y="1224"/>
              <a:ext cx="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7" name="Line 135"/>
            <p:cNvSpPr>
              <a:spLocks noChangeShapeType="1"/>
            </p:cNvSpPr>
            <p:nvPr/>
          </p:nvSpPr>
          <p:spPr bwMode="auto">
            <a:xfrm>
              <a:off x="923" y="714"/>
              <a:ext cx="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8" name="Line 136"/>
            <p:cNvSpPr>
              <a:spLocks noChangeShapeType="1"/>
            </p:cNvSpPr>
            <p:nvPr/>
          </p:nvSpPr>
          <p:spPr bwMode="auto">
            <a:xfrm flipH="1" flipV="1">
              <a:off x="3305" y="1366"/>
              <a:ext cx="0" cy="2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49" name="Line 137"/>
            <p:cNvSpPr>
              <a:spLocks noChangeShapeType="1"/>
            </p:cNvSpPr>
            <p:nvPr/>
          </p:nvSpPr>
          <p:spPr bwMode="auto">
            <a:xfrm flipH="1" flipV="1">
              <a:off x="2568" y="1366"/>
              <a:ext cx="0" cy="2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50" name="Line 138"/>
            <p:cNvSpPr>
              <a:spLocks noChangeShapeType="1"/>
            </p:cNvSpPr>
            <p:nvPr/>
          </p:nvSpPr>
          <p:spPr bwMode="auto">
            <a:xfrm flipH="1" flipV="1">
              <a:off x="1688" y="1366"/>
              <a:ext cx="0" cy="2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43851" name="Text Box 139"/>
            <p:cNvSpPr txBox="1">
              <a:spLocks noChangeArrowheads="1"/>
            </p:cNvSpPr>
            <p:nvPr/>
          </p:nvSpPr>
          <p:spPr bwMode="auto">
            <a:xfrm>
              <a:off x="1151" y="1366"/>
              <a:ext cx="2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2</a:t>
              </a: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3852" name="Text Box 140"/>
            <p:cNvSpPr txBox="1">
              <a:spLocks noChangeArrowheads="1"/>
            </p:cNvSpPr>
            <p:nvPr/>
          </p:nvSpPr>
          <p:spPr bwMode="auto">
            <a:xfrm>
              <a:off x="1009" y="1366"/>
              <a:ext cx="1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i="1">
                  <a:solidFill>
                    <a:schemeClr val="tx1"/>
                  </a:solidFill>
                </a:rPr>
                <a:t>T</a:t>
              </a:r>
            </a:p>
          </p:txBody>
        </p:sp>
      </p:grpSp>
      <p:graphicFrame>
        <p:nvGraphicFramePr>
          <p:cNvPr id="265218" name="Object 2"/>
          <p:cNvGraphicFramePr>
            <a:graphicFrameLocks noChangeAspect="1"/>
          </p:cNvGraphicFramePr>
          <p:nvPr/>
        </p:nvGraphicFramePr>
        <p:xfrm>
          <a:off x="2286000" y="2895600"/>
          <a:ext cx="5024438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950" name="Równanie" r:id="rId7" imgW="2946240" imgH="393480" progId="Equation.3">
                  <p:embed/>
                </p:oleObj>
              </mc:Choice>
              <mc:Fallback>
                <p:oleObj name="Równanie" r:id="rId7" imgW="29462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895600"/>
                        <a:ext cx="5024438" cy="7096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3862" name="Group 150"/>
          <p:cNvGrpSpPr>
            <a:grpSpLocks/>
          </p:cNvGrpSpPr>
          <p:nvPr/>
        </p:nvGrpSpPr>
        <p:grpSpPr bwMode="auto">
          <a:xfrm>
            <a:off x="2743200" y="3733800"/>
            <a:ext cx="4256088" cy="992188"/>
            <a:chOff x="1728" y="2352"/>
            <a:chExt cx="2681" cy="625"/>
          </a:xfrm>
        </p:grpSpPr>
        <p:graphicFrame>
          <p:nvGraphicFramePr>
            <p:cNvPr id="265220" name="Object 4"/>
            <p:cNvGraphicFramePr>
              <a:graphicFrameLocks noChangeAspect="1"/>
            </p:cNvGraphicFramePr>
            <p:nvPr/>
          </p:nvGraphicFramePr>
          <p:xfrm>
            <a:off x="2392" y="2407"/>
            <a:ext cx="1415" cy="5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5951" name="Równanie" r:id="rId9" imgW="1130040" imgH="431640" progId="Equation.3">
                    <p:embed/>
                  </p:oleObj>
                </mc:Choice>
                <mc:Fallback>
                  <p:oleObj name="Równanie" r:id="rId9" imgW="1130040" imgH="43164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2" y="2407"/>
                          <a:ext cx="1415" cy="570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FF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3857" name="Line 145"/>
            <p:cNvSpPr>
              <a:spLocks noChangeShapeType="1"/>
            </p:cNvSpPr>
            <p:nvPr/>
          </p:nvSpPr>
          <p:spPr bwMode="auto">
            <a:xfrm>
              <a:off x="1824" y="2688"/>
              <a:ext cx="5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43858" name="Line 146"/>
            <p:cNvSpPr>
              <a:spLocks noChangeShapeType="1"/>
            </p:cNvSpPr>
            <p:nvPr/>
          </p:nvSpPr>
          <p:spPr bwMode="auto">
            <a:xfrm>
              <a:off x="3822" y="2688"/>
              <a:ext cx="5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aphicFrame>
          <p:nvGraphicFramePr>
            <p:cNvPr id="265221" name="Object 5"/>
            <p:cNvGraphicFramePr>
              <a:graphicFrameLocks noChangeAspect="1"/>
            </p:cNvGraphicFramePr>
            <p:nvPr/>
          </p:nvGraphicFramePr>
          <p:xfrm>
            <a:off x="1728" y="2352"/>
            <a:ext cx="372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5952" name="Równanie" r:id="rId11" imgW="266400" imgH="215640" progId="Equation.3">
                    <p:embed/>
                  </p:oleObj>
                </mc:Choice>
                <mc:Fallback>
                  <p:oleObj name="Równanie" r:id="rId11" imgW="266400" imgH="21564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352"/>
                          <a:ext cx="372" cy="3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5222" name="Object 6"/>
            <p:cNvGraphicFramePr>
              <a:graphicFrameLocks noChangeAspect="1"/>
            </p:cNvGraphicFramePr>
            <p:nvPr/>
          </p:nvGraphicFramePr>
          <p:xfrm>
            <a:off x="3984" y="2352"/>
            <a:ext cx="425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5953" name="Równanie" r:id="rId13" imgW="304560" imgH="215640" progId="Equation.3">
                    <p:embed/>
                  </p:oleObj>
                </mc:Choice>
                <mc:Fallback>
                  <p:oleObj name="Równanie" r:id="rId13" imgW="304560" imgH="21564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2352"/>
                          <a:ext cx="425" cy="3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5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631410"/>
              </p:ext>
            </p:extLst>
          </p:nvPr>
        </p:nvGraphicFramePr>
        <p:xfrm>
          <a:off x="4128675" y="4959573"/>
          <a:ext cx="44958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954" name="Równanie" r:id="rId15" imgW="2133360" imgH="634680" progId="Equation.3">
                  <p:embed/>
                </p:oleObj>
              </mc:Choice>
              <mc:Fallback>
                <p:oleObj name="Równanie" r:id="rId15" imgW="2133360" imgH="634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675" y="4959573"/>
                        <a:ext cx="4495800" cy="133826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865" name="Rectangle 153"/>
          <p:cNvSpPr>
            <a:spLocks noGrp="1" noChangeArrowheads="1"/>
          </p:cNvSpPr>
          <p:nvPr>
            <p:ph type="title"/>
          </p:nvPr>
        </p:nvSpPr>
        <p:spPr>
          <a:xfrm>
            <a:off x="795338" y="-69655"/>
            <a:ext cx="8382000" cy="720725"/>
          </a:xfrm>
          <a:noFill/>
          <a:ln/>
        </p:spPr>
        <p:txBody>
          <a:bodyPr/>
          <a:lstStyle/>
          <a:p>
            <a:pPr algn="r"/>
            <a: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PARTIAL RESPONSE SIGNALING (PRS)</a:t>
            </a:r>
          </a:p>
        </p:txBody>
      </p:sp>
      <p:sp>
        <p:nvSpPr>
          <p:cNvPr id="104" name="Text Box 5"/>
          <p:cNvSpPr txBox="1">
            <a:spLocks noChangeArrowheads="1"/>
          </p:cNvSpPr>
          <p:nvPr/>
        </p:nvSpPr>
        <p:spPr bwMode="auto">
          <a:xfrm>
            <a:off x="5652120" y="1853825"/>
            <a:ext cx="1435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400" dirty="0" smtClean="0">
                <a:solidFill>
                  <a:schemeClr val="tx1"/>
                </a:solidFill>
              </a:rPr>
              <a:t>Kod PRS duo-</a:t>
            </a:r>
            <a:br>
              <a:rPr lang="pl-PL" sz="1400" dirty="0" smtClean="0">
                <a:solidFill>
                  <a:schemeClr val="tx1"/>
                </a:solidFill>
              </a:rPr>
            </a:br>
            <a:r>
              <a:rPr lang="pl-PL" sz="1400" dirty="0" err="1" smtClean="0">
                <a:solidFill>
                  <a:schemeClr val="tx1"/>
                </a:solidFill>
              </a:rPr>
              <a:t>binary</a:t>
            </a:r>
            <a:r>
              <a:rPr lang="pl-PL" sz="1400" dirty="0" smtClean="0">
                <a:solidFill>
                  <a:schemeClr val="tx1"/>
                </a:solidFill>
              </a:rPr>
              <a:t> zmodyfikowany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105" name="Text Box 67"/>
          <p:cNvSpPr txBox="1">
            <a:spLocks noChangeArrowheads="1"/>
          </p:cNvSpPr>
          <p:nvPr/>
        </p:nvSpPr>
        <p:spPr bwMode="auto">
          <a:xfrm>
            <a:off x="5697125" y="1178750"/>
            <a:ext cx="1358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400" dirty="0" smtClean="0">
                <a:solidFill>
                  <a:schemeClr val="tx1"/>
                </a:solidFill>
              </a:rPr>
              <a:t>Kod PRS </a:t>
            </a:r>
            <a:r>
              <a:rPr lang="pl-PL" sz="1400" dirty="0" err="1" smtClean="0">
                <a:solidFill>
                  <a:schemeClr val="tx1"/>
                </a:solidFill>
              </a:rPr>
              <a:t>duobinarny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F664-CE75-4480-A8AE-22AAA6A583F9}" type="slidenum">
              <a:rPr lang="pl-PL" smtClean="0"/>
              <a:pPr/>
              <a:t>18</a:t>
            </a:fld>
            <a:endParaRPr lang="pl-PL"/>
          </a:p>
        </p:txBody>
      </p:sp>
      <p:graphicFrame>
        <p:nvGraphicFramePr>
          <p:cNvPr id="10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0095"/>
              </p:ext>
            </p:extLst>
          </p:nvPr>
        </p:nvGraphicFramePr>
        <p:xfrm>
          <a:off x="1312166" y="5268521"/>
          <a:ext cx="19764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955" name="Equation" r:id="rId17" imgW="1104840" imgH="393480" progId="Equation.3">
                  <p:embed/>
                </p:oleObj>
              </mc:Choice>
              <mc:Fallback>
                <p:oleObj name="Equation" r:id="rId17" imgW="1104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166" y="5268521"/>
                        <a:ext cx="1976437" cy="7048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" name="Picture 22" descr="http://bridportcab.org/wp-content/uploads/2013/09/Work-in-Progress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783297" y="3186993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720725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PODSUMOWANIE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39759" name="Text Box 143"/>
          <p:cNvSpPr txBox="1">
            <a:spLocks noChangeArrowheads="1"/>
          </p:cNvSpPr>
          <p:nvPr/>
        </p:nvSpPr>
        <p:spPr bwMode="auto">
          <a:xfrm>
            <a:off x="1016605" y="638690"/>
            <a:ext cx="8253711" cy="526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>
              <a:buFontTx/>
              <a:buChar char="•"/>
            </a:pPr>
            <a:r>
              <a:rPr lang="pl-PL" sz="2400" b="1" dirty="0"/>
              <a:t> </a:t>
            </a:r>
            <a:r>
              <a:rPr lang="pl-PL" sz="2400" b="1" dirty="0" smtClean="0"/>
              <a:t>Kod transmisyjny jest odwzorowaniem naturalnego sygnału</a:t>
            </a:r>
            <a:br>
              <a:rPr lang="pl-PL" sz="2400" b="1" dirty="0" smtClean="0"/>
            </a:br>
            <a:r>
              <a:rPr lang="pl-PL" sz="2400" b="1" dirty="0" smtClean="0"/>
              <a:t>cyfrowego w dyskretny sygnał elektryczny.</a:t>
            </a:r>
          </a:p>
          <a:p>
            <a:pPr algn="l">
              <a:buFontTx/>
              <a:buChar char="•"/>
            </a:pPr>
            <a:r>
              <a:rPr lang="pl-PL" sz="2400" b="1" dirty="0" smtClean="0"/>
              <a:t> Pożądane właściwości kodu transmisyjnego to: brak</a:t>
            </a:r>
            <a:br>
              <a:rPr lang="pl-PL" sz="2400" b="1" dirty="0" smtClean="0"/>
            </a:br>
            <a:r>
              <a:rPr lang="pl-PL" sz="2400" b="1" dirty="0" smtClean="0"/>
              <a:t>składowej stałej, niski poziom małych częstotliwości, wąskie</a:t>
            </a:r>
            <a:br>
              <a:rPr lang="pl-PL" sz="2400" b="1" dirty="0" smtClean="0"/>
            </a:br>
            <a:r>
              <a:rPr lang="pl-PL" sz="2400" b="1" dirty="0" smtClean="0"/>
              <a:t>widmo gęstości mocy oraz odpowiedni poziom składowej</a:t>
            </a:r>
            <a:br>
              <a:rPr lang="pl-PL" sz="2400" b="1" dirty="0" smtClean="0"/>
            </a:br>
            <a:r>
              <a:rPr lang="pl-PL" sz="2400" b="1" dirty="0" smtClean="0"/>
              <a:t>czasowej (</a:t>
            </a:r>
            <a:r>
              <a:rPr lang="pl-PL" sz="2400" b="1" i="1" dirty="0" smtClean="0"/>
              <a:t>timing </a:t>
            </a:r>
            <a:r>
              <a:rPr lang="pl-PL" sz="2400" b="1" i="1" dirty="0" err="1" smtClean="0"/>
              <a:t>content</a:t>
            </a:r>
            <a:r>
              <a:rPr lang="pl-PL" sz="2400" b="1" dirty="0" smtClean="0"/>
              <a:t>)</a:t>
            </a:r>
            <a:r>
              <a:rPr lang="pl-PL" sz="2400" b="1" i="1" dirty="0" smtClean="0"/>
              <a:t>.</a:t>
            </a:r>
            <a:endParaRPr lang="pl-PL" sz="2400" b="1" i="1" dirty="0"/>
          </a:p>
          <a:p>
            <a:pPr algn="l">
              <a:buFontTx/>
              <a:buChar char="•"/>
            </a:pPr>
            <a:r>
              <a:rPr lang="pl-PL" sz="2400" b="1" dirty="0"/>
              <a:t> </a:t>
            </a:r>
            <a:r>
              <a:rPr lang="pl-PL" sz="2400" b="1" dirty="0" smtClean="0"/>
              <a:t>Właściwości kodu transmisyjnego można oceniać na</a:t>
            </a:r>
            <a:br>
              <a:rPr lang="pl-PL" sz="2400" b="1" dirty="0" smtClean="0"/>
            </a:br>
            <a:r>
              <a:rPr lang="pl-PL" sz="2400" b="1" dirty="0" smtClean="0"/>
              <a:t>podstawie znajomości jego widma gęstości mocy.</a:t>
            </a:r>
          </a:p>
          <a:p>
            <a:pPr algn="l">
              <a:buFontTx/>
              <a:buChar char="•"/>
            </a:pPr>
            <a:r>
              <a:rPr lang="pl-PL" sz="2400" b="1" dirty="0" smtClean="0"/>
              <a:t> Właściwości kodu transmisyjnego można kształtować</a:t>
            </a:r>
            <a:br>
              <a:rPr lang="pl-PL" sz="2400" b="1" dirty="0" smtClean="0"/>
            </a:br>
            <a:r>
              <a:rPr lang="pl-PL" sz="2400" b="1" dirty="0" smtClean="0"/>
              <a:t>zarówno przez dobór kształtu impulsów, jak i zasady</a:t>
            </a:r>
            <a:br>
              <a:rPr lang="pl-PL" sz="2400" b="1" dirty="0" smtClean="0"/>
            </a:br>
            <a:r>
              <a:rPr lang="pl-PL" sz="2400" b="1" dirty="0" smtClean="0"/>
              <a:t>odwzorowania naturalnego sygnału cyfrowego w impulsy</a:t>
            </a:r>
            <a:br>
              <a:rPr lang="pl-PL" sz="2400" b="1" dirty="0" smtClean="0"/>
            </a:br>
            <a:r>
              <a:rPr lang="pl-PL" sz="2400" b="1" dirty="0" smtClean="0"/>
              <a:t>kodu.</a:t>
            </a:r>
            <a:endParaRPr lang="pl-PL" sz="2400" b="1" dirty="0">
              <a:solidFill>
                <a:srgbClr val="33CC33"/>
              </a:solidFill>
            </a:endParaRPr>
          </a:p>
          <a:p>
            <a:pPr algn="l">
              <a:buFontTx/>
              <a:buChar char="•"/>
            </a:pPr>
            <a:r>
              <a:rPr lang="pl-PL" sz="2400" b="1" dirty="0"/>
              <a:t> </a:t>
            </a:r>
            <a:r>
              <a:rPr lang="pl-PL" sz="2400" b="1" dirty="0" err="1" smtClean="0"/>
              <a:t>Prekodowanie</a:t>
            </a:r>
            <a:r>
              <a:rPr lang="pl-PL" sz="2400" b="1" dirty="0" smtClean="0"/>
              <a:t> różnicowe jest wykorzystywane do usuwania</a:t>
            </a:r>
            <a:br>
              <a:rPr lang="pl-PL" sz="2400" b="1" dirty="0" smtClean="0"/>
            </a:br>
            <a:r>
              <a:rPr lang="pl-PL" sz="2400" b="1" dirty="0" smtClean="0"/>
              <a:t>składowej stałej.</a:t>
            </a:r>
            <a:endParaRPr lang="pl-PL" sz="2400" b="1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F664-CE75-4480-A8AE-22AAA6A583F9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33363"/>
            <a:ext cx="7772400" cy="1143000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SPIS TREŚCI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605" y="1449388"/>
            <a:ext cx="8127395" cy="4454525"/>
          </a:xfrm>
        </p:spPr>
        <p:txBody>
          <a:bodyPr/>
          <a:lstStyle/>
          <a:p>
            <a:r>
              <a:rPr lang="pl-PL" dirty="0" smtClean="0"/>
              <a:t>Cyfrowy </a:t>
            </a:r>
            <a:r>
              <a:rPr lang="pl-PL" dirty="0" err="1" smtClean="0"/>
              <a:t>system</a:t>
            </a:r>
            <a:r>
              <a:rPr lang="pl-PL" dirty="0" smtClean="0"/>
              <a:t> telekomunikacyjny</a:t>
            </a:r>
            <a:endParaRPr lang="pl-PL" dirty="0"/>
          </a:p>
          <a:p>
            <a:r>
              <a:rPr lang="pl-PL" dirty="0" smtClean="0"/>
              <a:t>Naturalny sygnał cyfrowy (kod unipolarny)</a:t>
            </a:r>
            <a:endParaRPr lang="pl-PL" dirty="0"/>
          </a:p>
          <a:p>
            <a:r>
              <a:rPr lang="pl-PL" dirty="0" smtClean="0"/>
              <a:t>Właściwości kodów transmisyjnych</a:t>
            </a:r>
            <a:endParaRPr lang="pl-PL" dirty="0"/>
          </a:p>
          <a:p>
            <a:r>
              <a:rPr lang="pl-PL" dirty="0" smtClean="0"/>
              <a:t>Kody: bipolarny, </a:t>
            </a:r>
            <a:r>
              <a:rPr lang="pl-PL" dirty="0" err="1" smtClean="0"/>
              <a:t>bifazowy</a:t>
            </a:r>
            <a:r>
              <a:rPr lang="pl-PL" dirty="0" smtClean="0"/>
              <a:t>, Millera</a:t>
            </a:r>
          </a:p>
          <a:p>
            <a:r>
              <a:rPr lang="pl-PL" dirty="0" smtClean="0"/>
              <a:t>Kodowanie różnicowe</a:t>
            </a:r>
            <a:endParaRPr lang="pl-PL" dirty="0"/>
          </a:p>
          <a:p>
            <a:r>
              <a:rPr lang="pl-PL" dirty="0" smtClean="0"/>
              <a:t>Kody </a:t>
            </a:r>
            <a:r>
              <a:rPr lang="pl-PL" dirty="0" err="1" smtClean="0"/>
              <a:t>pseudoternarne</a:t>
            </a:r>
            <a:r>
              <a:rPr lang="pl-PL" dirty="0" smtClean="0"/>
              <a:t>: AMI </a:t>
            </a:r>
            <a:r>
              <a:rPr lang="pl-PL" dirty="0"/>
              <a:t>&amp; HDB, </a:t>
            </a:r>
            <a:r>
              <a:rPr lang="pl-PL" dirty="0" smtClean="0"/>
              <a:t>PRS</a:t>
            </a:r>
            <a:endParaRPr lang="pl-PL" dirty="0"/>
          </a:p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28065" y="1583795"/>
            <a:ext cx="8415935" cy="2057400"/>
          </a:xfrm>
        </p:spPr>
        <p:txBody>
          <a:bodyPr/>
          <a:lstStyle/>
          <a:p>
            <a:pPr algn="ctr"/>
            <a:r>
              <a:rPr kumimoji="0" lang="pl-PL" sz="4800" b="1" dirty="0" smtClean="0"/>
              <a:t>INTERFERENCJA</a:t>
            </a:r>
            <a:br>
              <a:rPr kumimoji="0" lang="pl-PL" sz="4800" b="1" dirty="0" smtClean="0"/>
            </a:br>
            <a:r>
              <a:rPr kumimoji="0" lang="pl-PL" sz="4800" b="1" dirty="0" smtClean="0"/>
              <a:t>MIĘDZYSYMBOLOWA (11)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556250" y="6553200"/>
            <a:ext cx="32047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</a:t>
            </a:r>
            <a:r>
              <a:rPr lang="pl-PL" sz="1400" b="1" dirty="0" smtClean="0">
                <a:solidFill>
                  <a:srgbClr val="669900"/>
                </a:solidFill>
              </a:rPr>
              <a:t>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31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3D180-F089-4464-A7B5-011D2735C4FF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  <p:sp>
        <p:nvSpPr>
          <p:cNvPr id="3" name="Symbol zastępczy numeru slajdu 1"/>
          <p:cNvSpPr txBox="1">
            <a:spLocks/>
          </p:cNvSpPr>
          <p:nvPr/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AE3D180-F089-4464-A7B5-011D2735C4FF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03325" y="241435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5" name="Line 45"/>
          <p:cNvSpPr>
            <a:spLocks noChangeShapeType="1"/>
          </p:cNvSpPr>
          <p:nvPr/>
        </p:nvSpPr>
        <p:spPr bwMode="auto">
          <a:xfrm>
            <a:off x="1024699" y="3788930"/>
            <a:ext cx="769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 flipV="1">
            <a:off x="1295400" y="1728555"/>
            <a:ext cx="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7" name="Line 49"/>
          <p:cNvSpPr>
            <a:spLocks noChangeShapeType="1"/>
          </p:cNvSpPr>
          <p:nvPr/>
        </p:nvSpPr>
        <p:spPr bwMode="auto">
          <a:xfrm>
            <a:off x="17526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Line 50"/>
          <p:cNvSpPr>
            <a:spLocks noChangeShapeType="1"/>
          </p:cNvSpPr>
          <p:nvPr/>
        </p:nvSpPr>
        <p:spPr bwMode="auto">
          <a:xfrm>
            <a:off x="39878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9" name="Line 51"/>
          <p:cNvSpPr>
            <a:spLocks noChangeShapeType="1"/>
          </p:cNvSpPr>
          <p:nvPr/>
        </p:nvSpPr>
        <p:spPr bwMode="auto">
          <a:xfrm>
            <a:off x="45466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0" name="Line 52"/>
          <p:cNvSpPr>
            <a:spLocks noChangeShapeType="1"/>
          </p:cNvSpPr>
          <p:nvPr/>
        </p:nvSpPr>
        <p:spPr bwMode="auto">
          <a:xfrm>
            <a:off x="51054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1" name="Line 53"/>
          <p:cNvSpPr>
            <a:spLocks noChangeShapeType="1"/>
          </p:cNvSpPr>
          <p:nvPr/>
        </p:nvSpPr>
        <p:spPr bwMode="auto">
          <a:xfrm>
            <a:off x="56642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Line 54"/>
          <p:cNvSpPr>
            <a:spLocks noChangeShapeType="1"/>
          </p:cNvSpPr>
          <p:nvPr/>
        </p:nvSpPr>
        <p:spPr bwMode="auto">
          <a:xfrm>
            <a:off x="62230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3" name="Line 55"/>
          <p:cNvSpPr>
            <a:spLocks noChangeShapeType="1"/>
          </p:cNvSpPr>
          <p:nvPr/>
        </p:nvSpPr>
        <p:spPr bwMode="auto">
          <a:xfrm>
            <a:off x="67818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4" name="Line 56"/>
          <p:cNvSpPr>
            <a:spLocks noChangeShapeType="1"/>
          </p:cNvSpPr>
          <p:nvPr/>
        </p:nvSpPr>
        <p:spPr bwMode="auto">
          <a:xfrm>
            <a:off x="73406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" name="Line 57"/>
          <p:cNvSpPr>
            <a:spLocks noChangeShapeType="1"/>
          </p:cNvSpPr>
          <p:nvPr/>
        </p:nvSpPr>
        <p:spPr bwMode="auto">
          <a:xfrm>
            <a:off x="78994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84582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>
            <a:off x="23114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8" name="Line 62"/>
          <p:cNvSpPr>
            <a:spLocks noChangeShapeType="1"/>
          </p:cNvSpPr>
          <p:nvPr/>
        </p:nvSpPr>
        <p:spPr bwMode="auto">
          <a:xfrm>
            <a:off x="28702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9" name="Line 63"/>
          <p:cNvSpPr>
            <a:spLocks noChangeShapeType="1"/>
          </p:cNvSpPr>
          <p:nvPr/>
        </p:nvSpPr>
        <p:spPr bwMode="auto">
          <a:xfrm>
            <a:off x="3429000" y="1880955"/>
            <a:ext cx="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" name="Text Box 64"/>
          <p:cNvSpPr txBox="1">
            <a:spLocks noChangeArrowheads="1"/>
          </p:cNvSpPr>
          <p:nvPr/>
        </p:nvSpPr>
        <p:spPr bwMode="auto">
          <a:xfrm>
            <a:off x="1355725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1</a:t>
            </a:r>
            <a:endParaRPr lang="pl-PL"/>
          </a:p>
        </p:txBody>
      </p:sp>
      <p:sp>
        <p:nvSpPr>
          <p:cNvPr id="21" name="Text Box 65"/>
          <p:cNvSpPr txBox="1">
            <a:spLocks noChangeArrowheads="1"/>
          </p:cNvSpPr>
          <p:nvPr/>
        </p:nvSpPr>
        <p:spPr bwMode="auto">
          <a:xfrm>
            <a:off x="1908175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0</a:t>
            </a:r>
            <a:endParaRPr lang="pl-PL"/>
          </a:p>
        </p:txBody>
      </p:sp>
      <p:sp>
        <p:nvSpPr>
          <p:cNvPr id="22" name="Text Box 66"/>
          <p:cNvSpPr txBox="1">
            <a:spLocks noChangeArrowheads="1"/>
          </p:cNvSpPr>
          <p:nvPr/>
        </p:nvSpPr>
        <p:spPr bwMode="auto">
          <a:xfrm>
            <a:off x="4124325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0</a:t>
            </a:r>
            <a:endParaRPr lang="pl-PL"/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3570288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0</a:t>
            </a:r>
            <a:endParaRPr lang="pl-PL"/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2462213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1</a:t>
            </a:r>
            <a:endParaRPr lang="pl-PL"/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3016250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1</a:t>
            </a:r>
            <a:endParaRPr lang="pl-PL"/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5230813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0</a:t>
            </a:r>
            <a:endParaRPr lang="pl-PL"/>
          </a:p>
        </p:txBody>
      </p:sp>
      <p:sp>
        <p:nvSpPr>
          <p:cNvPr id="27" name="Text Box 71"/>
          <p:cNvSpPr txBox="1">
            <a:spLocks noChangeArrowheads="1"/>
          </p:cNvSpPr>
          <p:nvPr/>
        </p:nvSpPr>
        <p:spPr bwMode="auto">
          <a:xfrm>
            <a:off x="4678363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0</a:t>
            </a:r>
            <a:endParaRPr lang="pl-PL"/>
          </a:p>
        </p:txBody>
      </p:sp>
      <p:sp>
        <p:nvSpPr>
          <p:cNvPr id="28" name="Text Box 72"/>
          <p:cNvSpPr txBox="1">
            <a:spLocks noChangeArrowheads="1"/>
          </p:cNvSpPr>
          <p:nvPr/>
        </p:nvSpPr>
        <p:spPr bwMode="auto">
          <a:xfrm>
            <a:off x="7446963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0</a:t>
            </a:r>
            <a:endParaRPr lang="pl-PL"/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5784850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0</a:t>
            </a:r>
            <a:endParaRPr lang="pl-PL"/>
          </a:p>
        </p:txBody>
      </p:sp>
      <p:sp>
        <p:nvSpPr>
          <p:cNvPr id="30" name="Text Box 74"/>
          <p:cNvSpPr txBox="1">
            <a:spLocks noChangeArrowheads="1"/>
          </p:cNvSpPr>
          <p:nvPr/>
        </p:nvSpPr>
        <p:spPr bwMode="auto">
          <a:xfrm>
            <a:off x="6338888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1</a:t>
            </a:r>
            <a:endParaRPr lang="pl-PL"/>
          </a:p>
        </p:txBody>
      </p:sp>
      <p:sp>
        <p:nvSpPr>
          <p:cNvPr id="31" name="Text Box 75"/>
          <p:cNvSpPr txBox="1">
            <a:spLocks noChangeArrowheads="1"/>
          </p:cNvSpPr>
          <p:nvPr/>
        </p:nvSpPr>
        <p:spPr bwMode="auto">
          <a:xfrm>
            <a:off x="6892925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1</a:t>
            </a:r>
            <a:endParaRPr lang="pl-PL"/>
          </a:p>
        </p:txBody>
      </p:sp>
      <p:sp>
        <p:nvSpPr>
          <p:cNvPr id="32" name="Text Box 76"/>
          <p:cNvSpPr txBox="1">
            <a:spLocks noChangeArrowheads="1"/>
          </p:cNvSpPr>
          <p:nvPr/>
        </p:nvSpPr>
        <p:spPr bwMode="auto">
          <a:xfrm>
            <a:off x="8001000" y="171585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b="1"/>
              <a:t>1</a:t>
            </a:r>
            <a:endParaRPr lang="pl-PL"/>
          </a:p>
        </p:txBody>
      </p:sp>
      <p:sp>
        <p:nvSpPr>
          <p:cNvPr id="33" name="Line 77"/>
          <p:cNvSpPr>
            <a:spLocks noChangeShapeType="1"/>
          </p:cNvSpPr>
          <p:nvPr/>
        </p:nvSpPr>
        <p:spPr bwMode="auto">
          <a:xfrm>
            <a:off x="1259050" y="2261636"/>
            <a:ext cx="4572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4" name="Line 78"/>
          <p:cNvSpPr>
            <a:spLocks noChangeShapeType="1"/>
          </p:cNvSpPr>
          <p:nvPr/>
        </p:nvSpPr>
        <p:spPr bwMode="auto">
          <a:xfrm>
            <a:off x="1739822" y="2244443"/>
            <a:ext cx="0" cy="152400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5" name="Line 81"/>
          <p:cNvSpPr>
            <a:spLocks noChangeShapeType="1"/>
          </p:cNvSpPr>
          <p:nvPr/>
        </p:nvSpPr>
        <p:spPr bwMode="auto">
          <a:xfrm>
            <a:off x="7325273" y="3784141"/>
            <a:ext cx="566869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Line 82"/>
          <p:cNvSpPr>
            <a:spLocks noChangeShapeType="1"/>
          </p:cNvSpPr>
          <p:nvPr/>
        </p:nvSpPr>
        <p:spPr bwMode="auto">
          <a:xfrm>
            <a:off x="2304695" y="2276537"/>
            <a:ext cx="0" cy="152400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7" name="Line 83"/>
          <p:cNvSpPr>
            <a:spLocks noChangeShapeType="1"/>
          </p:cNvSpPr>
          <p:nvPr/>
        </p:nvSpPr>
        <p:spPr bwMode="auto">
          <a:xfrm>
            <a:off x="3454017" y="2233557"/>
            <a:ext cx="0" cy="152400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8" name="Line 88"/>
          <p:cNvSpPr>
            <a:spLocks noChangeShapeType="1"/>
          </p:cNvSpPr>
          <p:nvPr/>
        </p:nvSpPr>
        <p:spPr bwMode="auto">
          <a:xfrm flipV="1">
            <a:off x="1744312" y="3772444"/>
            <a:ext cx="558800" cy="127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9" name="Line 92"/>
          <p:cNvSpPr>
            <a:spLocks noChangeShapeType="1"/>
          </p:cNvSpPr>
          <p:nvPr/>
        </p:nvSpPr>
        <p:spPr bwMode="auto">
          <a:xfrm>
            <a:off x="3428586" y="3778449"/>
            <a:ext cx="2808928" cy="5691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0" name="Line 93"/>
          <p:cNvSpPr>
            <a:spLocks noChangeShapeType="1"/>
          </p:cNvSpPr>
          <p:nvPr/>
        </p:nvSpPr>
        <p:spPr bwMode="auto">
          <a:xfrm>
            <a:off x="6238709" y="2272221"/>
            <a:ext cx="0" cy="152400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1" name="Line 95"/>
          <p:cNvSpPr>
            <a:spLocks noChangeShapeType="1"/>
          </p:cNvSpPr>
          <p:nvPr/>
        </p:nvSpPr>
        <p:spPr bwMode="auto">
          <a:xfrm>
            <a:off x="6225389" y="2259932"/>
            <a:ext cx="1111582" cy="11094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2" name="Line 96"/>
          <p:cNvSpPr>
            <a:spLocks noChangeShapeType="1"/>
          </p:cNvSpPr>
          <p:nvPr/>
        </p:nvSpPr>
        <p:spPr bwMode="auto">
          <a:xfrm>
            <a:off x="7330728" y="2267465"/>
            <a:ext cx="0" cy="152400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3" name="Line 98"/>
          <p:cNvSpPr>
            <a:spLocks noChangeShapeType="1"/>
          </p:cNvSpPr>
          <p:nvPr/>
        </p:nvSpPr>
        <p:spPr bwMode="auto">
          <a:xfrm flipV="1">
            <a:off x="2308650" y="2260141"/>
            <a:ext cx="11684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4" name="Line 100"/>
          <p:cNvSpPr>
            <a:spLocks noChangeShapeType="1"/>
          </p:cNvSpPr>
          <p:nvPr/>
        </p:nvSpPr>
        <p:spPr bwMode="auto">
          <a:xfrm>
            <a:off x="7899106" y="2250325"/>
            <a:ext cx="0" cy="152400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5" name="Line 101"/>
          <p:cNvSpPr>
            <a:spLocks noChangeShapeType="1"/>
          </p:cNvSpPr>
          <p:nvPr/>
        </p:nvSpPr>
        <p:spPr bwMode="auto">
          <a:xfrm>
            <a:off x="7913496" y="2244508"/>
            <a:ext cx="544704" cy="15632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6" name="pole tekstowe 45"/>
          <p:cNvSpPr txBox="1"/>
          <p:nvPr/>
        </p:nvSpPr>
        <p:spPr>
          <a:xfrm>
            <a:off x="1203325" y="239398"/>
            <a:ext cx="6510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pl-PL" sz="3200" b="1" dirty="0" smtClean="0">
                <a:latin typeface="+mj-lt"/>
                <a:ea typeface="+mj-ea"/>
                <a:cs typeface="+mj-cs"/>
              </a:rPr>
              <a:t>SYGNAŁ BINARNY (LOGICZNY)</a:t>
            </a:r>
            <a:endParaRPr kumimoji="1" lang="pl-PL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791393" y="4741646"/>
            <a:ext cx="75680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kumimoji="1" lang="pl-PL" sz="2400" b="1" kern="0" dirty="0">
                <a:solidFill>
                  <a:srgbClr val="FF0066"/>
                </a:solidFill>
                <a:latin typeface="Albertus Extra Bold" pitchFamily="34" charset="0"/>
              </a:rPr>
              <a:t>U</a:t>
            </a:r>
            <a:r>
              <a:rPr kumimoji="1" lang="pl-PL" sz="2400" b="1" kern="0" dirty="0" smtClean="0">
                <a:solidFill>
                  <a:srgbClr val="FF0066"/>
                </a:solidFill>
                <a:latin typeface="Albertus Extra Bold" pitchFamily="34" charset="0"/>
              </a:rPr>
              <a:t>nipolarny kod transmisyjny (RZ – Return to Zero)</a:t>
            </a:r>
          </a:p>
          <a:p>
            <a:pPr lvl="0" algn="l">
              <a:defRPr/>
            </a:pPr>
            <a:r>
              <a:rPr kumimoji="1" lang="pl-PL" sz="2400" b="1" kern="0" dirty="0">
                <a:solidFill>
                  <a:srgbClr val="FF0066"/>
                </a:solidFill>
                <a:latin typeface="Albertus Extra Bold" pitchFamily="34" charset="0"/>
              </a:rPr>
              <a:t>(najprostszy kod transmisyjny)</a:t>
            </a:r>
          </a:p>
        </p:txBody>
      </p:sp>
      <p:sp>
        <p:nvSpPr>
          <p:cNvPr id="48" name="pole tekstowe 47"/>
          <p:cNvSpPr txBox="1"/>
          <p:nvPr/>
        </p:nvSpPr>
        <p:spPr>
          <a:xfrm>
            <a:off x="1534432" y="4164881"/>
            <a:ext cx="404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i="1" dirty="0" smtClean="0">
                <a:solidFill>
                  <a:srgbClr val="006600"/>
                </a:solidFill>
              </a:rPr>
              <a:t>T</a:t>
            </a:r>
            <a:endParaRPr lang="pl-PL" sz="2800" b="1" i="1" dirty="0">
              <a:solidFill>
                <a:srgbClr val="006600"/>
              </a:solidFill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2034235" y="4164881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006600"/>
                </a:solidFill>
              </a:rPr>
              <a:t>2</a:t>
            </a:r>
            <a:r>
              <a:rPr lang="pl-PL" sz="2800" b="1" i="1" dirty="0" smtClean="0">
                <a:solidFill>
                  <a:srgbClr val="006600"/>
                </a:solidFill>
              </a:rPr>
              <a:t>T</a:t>
            </a:r>
            <a:endParaRPr lang="pl-PL" sz="2800" b="1" i="1" dirty="0">
              <a:solidFill>
                <a:srgbClr val="006600"/>
              </a:solidFill>
            </a:endParaRPr>
          </a:p>
        </p:txBody>
      </p:sp>
      <p:sp>
        <p:nvSpPr>
          <p:cNvPr id="50" name="pole tekstowe 49"/>
          <p:cNvSpPr txBox="1"/>
          <p:nvPr/>
        </p:nvSpPr>
        <p:spPr>
          <a:xfrm>
            <a:off x="2583692" y="4164881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006600"/>
                </a:solidFill>
              </a:rPr>
              <a:t>3</a:t>
            </a:r>
            <a:r>
              <a:rPr lang="pl-PL" sz="2800" b="1" i="1" dirty="0" smtClean="0">
                <a:solidFill>
                  <a:srgbClr val="006600"/>
                </a:solidFill>
              </a:rPr>
              <a:t>T</a:t>
            </a:r>
            <a:endParaRPr lang="pl-PL" sz="2800" b="1" i="1" dirty="0">
              <a:solidFill>
                <a:srgbClr val="006600"/>
              </a:solidFill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791393" y="5649046"/>
            <a:ext cx="8162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l-PL" sz="2400" b="1" dirty="0" smtClean="0">
                <a:latin typeface="Albertus Medium" pitchFamily="34" charset="0"/>
              </a:rPr>
              <a:t>Kod transmisyjny to odwzorowanie sygnału binarnego</a:t>
            </a:r>
            <a:br>
              <a:rPr lang="pl-PL" sz="2400" b="1" dirty="0" smtClean="0">
                <a:latin typeface="Albertus Medium" pitchFamily="34" charset="0"/>
              </a:rPr>
            </a:br>
            <a:r>
              <a:rPr lang="pl-PL" sz="2400" b="1" dirty="0" smtClean="0">
                <a:latin typeface="Albertus Medium" pitchFamily="34" charset="0"/>
              </a:rPr>
              <a:t>w dyskretny sygnał elektryczny wg. ustalonej reguły.</a:t>
            </a: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54" name="pole tekstowe 53"/>
          <p:cNvSpPr txBox="1"/>
          <p:nvPr/>
        </p:nvSpPr>
        <p:spPr>
          <a:xfrm>
            <a:off x="3837747" y="4244330"/>
            <a:ext cx="4482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i="1" dirty="0">
                <a:solidFill>
                  <a:srgbClr val="006600"/>
                </a:solidFill>
                <a:latin typeface="+mj-lt"/>
              </a:rPr>
              <a:t>T</a:t>
            </a:r>
            <a:r>
              <a:rPr lang="pl-PL" sz="2000" b="1" dirty="0">
                <a:solidFill>
                  <a:srgbClr val="006600"/>
                </a:solidFill>
                <a:latin typeface="+mj-lt"/>
              </a:rPr>
              <a:t> – bitowa podstawa czasu (</a:t>
            </a:r>
            <a:r>
              <a:rPr lang="pl-PL" sz="2000" b="1" dirty="0" smtClean="0">
                <a:solidFill>
                  <a:srgbClr val="006600"/>
                </a:solidFill>
                <a:latin typeface="+mj-lt"/>
              </a:rPr>
              <a:t>zegar, takt)</a:t>
            </a:r>
            <a:endParaRPr lang="pl-PL" sz="2000" b="1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82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39" b="76372"/>
          <a:stretch/>
        </p:blipFill>
        <p:spPr>
          <a:xfrm>
            <a:off x="785745" y="1398147"/>
            <a:ext cx="2068676" cy="1621021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3D180-F089-4464-A7B5-011D2735C4FF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0" y="152400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l-PL" sz="3200" b="1" dirty="0" smtClean="0"/>
              <a:t>DWA ASPEKTY TRANSMISJI</a:t>
            </a:r>
            <a:br>
              <a:rPr lang="pl-PL" sz="3200" b="1" dirty="0" smtClean="0"/>
            </a:br>
            <a:r>
              <a:rPr lang="pl-PL" sz="3200" b="1" dirty="0" smtClean="0"/>
              <a:t>KODÓW TRANSMISYJNYCH</a:t>
            </a:r>
            <a:endParaRPr lang="pl-PL" sz="32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394994" y="2551016"/>
            <a:ext cx="160875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 smtClean="0">
                <a:solidFill>
                  <a:srgbClr val="FF0000"/>
                </a:solidFill>
                <a:latin typeface="Albertus Medium" pitchFamily="34" charset="0"/>
              </a:rPr>
              <a:t>Kanał</a:t>
            </a:r>
            <a:r>
              <a:rPr lang="pl-PL" sz="1800" b="1" dirty="0" smtClean="0">
                <a:latin typeface="Albertus Medium" pitchFamily="34" charset="0"/>
              </a:rPr>
              <a:t/>
            </a:r>
            <a:br>
              <a:rPr lang="pl-PL" sz="1800" b="1" dirty="0" smtClean="0">
                <a:latin typeface="Albertus Medium" pitchFamily="34" charset="0"/>
              </a:rPr>
            </a:br>
            <a:r>
              <a:rPr lang="pl-PL" sz="1800" b="1" dirty="0" smtClean="0">
                <a:solidFill>
                  <a:schemeClr val="tx2">
                    <a:lumMod val="75000"/>
                  </a:schemeClr>
                </a:solidFill>
                <a:latin typeface="Albertus Medium" pitchFamily="34" charset="0"/>
              </a:rPr>
              <a:t>transmisyjny</a:t>
            </a:r>
            <a:endParaRPr lang="pl-PL" sz="1800" b="1" dirty="0">
              <a:solidFill>
                <a:schemeClr val="tx2">
                  <a:lumMod val="75000"/>
                </a:schemeClr>
              </a:solidFill>
              <a:latin typeface="Albertus Medium" pitchFamily="34" charset="0"/>
            </a:endParaRPr>
          </a:p>
        </p:txBody>
      </p:sp>
      <p:cxnSp>
        <p:nvCxnSpPr>
          <p:cNvPr id="7" name="Łącznik prosty ze strzałką 6"/>
          <p:cNvCxnSpPr/>
          <p:nvPr/>
        </p:nvCxnSpPr>
        <p:spPr bwMode="auto">
          <a:xfrm>
            <a:off x="5029275" y="2881484"/>
            <a:ext cx="485490" cy="18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Łącznik prosty ze strzałką 10"/>
          <p:cNvCxnSpPr/>
          <p:nvPr/>
        </p:nvCxnSpPr>
        <p:spPr bwMode="auto">
          <a:xfrm flipH="1">
            <a:off x="4070640" y="2032774"/>
            <a:ext cx="2" cy="5178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Łącznik prosty ze strzałką 11"/>
          <p:cNvCxnSpPr/>
          <p:nvPr/>
        </p:nvCxnSpPr>
        <p:spPr bwMode="auto">
          <a:xfrm flipV="1">
            <a:off x="566555" y="2920660"/>
            <a:ext cx="1260140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pole tekstowe 12"/>
          <p:cNvSpPr txBox="1"/>
          <p:nvPr/>
        </p:nvSpPr>
        <p:spPr>
          <a:xfrm>
            <a:off x="4086974" y="2141883"/>
            <a:ext cx="822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  <a:latin typeface="Albertus Medium" pitchFamily="34" charset="0"/>
              </a:rPr>
              <a:t>AWGN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790573" y="2968941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tx1"/>
                </a:solidFill>
                <a:latin typeface="Albertus Medium" pitchFamily="34" charset="0"/>
              </a:rPr>
              <a:t>Kod trans-</a:t>
            </a:r>
            <a:br>
              <a:rPr lang="pl-PL" sz="1400" b="1" dirty="0" smtClean="0">
                <a:solidFill>
                  <a:schemeClr val="tx1"/>
                </a:solidFill>
                <a:latin typeface="Albertus Medium" pitchFamily="34" charset="0"/>
              </a:rPr>
            </a:br>
            <a:r>
              <a:rPr lang="pl-PL" sz="1400" b="1" dirty="0" smtClean="0">
                <a:solidFill>
                  <a:schemeClr val="tx1"/>
                </a:solidFill>
                <a:latin typeface="Albertus Medium" pitchFamily="34" charset="0"/>
              </a:rPr>
              <a:t>misyjny</a:t>
            </a:r>
            <a:endParaRPr lang="pl-PL" sz="1400" b="1" dirty="0">
              <a:solidFill>
                <a:schemeClr val="tx1"/>
              </a:solidFill>
              <a:latin typeface="Albertus Medium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6034659" y="1295536"/>
            <a:ext cx="1546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rgbClr val="003366"/>
                </a:solidFill>
                <a:latin typeface="Albertus Medium" pitchFamily="34" charset="0"/>
              </a:rPr>
              <a:t>zniekształcony</a:t>
            </a:r>
          </a:p>
          <a:p>
            <a:pPr algn="ctr"/>
            <a:r>
              <a:rPr lang="pl-PL" sz="1200" b="1" dirty="0">
                <a:solidFill>
                  <a:srgbClr val="FF0000"/>
                </a:solidFill>
                <a:latin typeface="Albertus Medium" pitchFamily="34" charset="0"/>
              </a:rPr>
              <a:t>z</a:t>
            </a:r>
            <a:r>
              <a:rPr lang="pl-PL" sz="1200" b="1" dirty="0" smtClean="0">
                <a:solidFill>
                  <a:srgbClr val="FF0000"/>
                </a:solidFill>
                <a:latin typeface="Albertus Medium" pitchFamily="34" charset="0"/>
              </a:rPr>
              <a:t>aszumiony ANGN</a:t>
            </a:r>
            <a:r>
              <a:rPr lang="pl-PL" sz="1200" b="1" dirty="0" smtClean="0">
                <a:solidFill>
                  <a:schemeClr val="tx1"/>
                </a:solidFill>
                <a:latin typeface="Albertus Medium" pitchFamily="34" charset="0"/>
              </a:rPr>
              <a:t/>
            </a:r>
            <a:br>
              <a:rPr lang="pl-PL" sz="1200" b="1" dirty="0" smtClean="0">
                <a:solidFill>
                  <a:schemeClr val="tx1"/>
                </a:solidFill>
                <a:latin typeface="Albertus Medium" pitchFamily="34" charset="0"/>
              </a:rPr>
            </a:br>
            <a:r>
              <a:rPr lang="pl-PL" sz="1200" b="1" dirty="0" smtClean="0">
                <a:solidFill>
                  <a:schemeClr val="tx1"/>
                </a:solidFill>
                <a:latin typeface="Albertus Medium" pitchFamily="34" charset="0"/>
              </a:rPr>
              <a:t>kod</a:t>
            </a:r>
            <a:r>
              <a:rPr lang="pl-PL" sz="1200" b="1" dirty="0">
                <a:solidFill>
                  <a:schemeClr val="tx1"/>
                </a:solidFill>
                <a:latin typeface="Albertus Medium" pitchFamily="34" charset="0"/>
              </a:rPr>
              <a:t> </a:t>
            </a:r>
            <a:r>
              <a:rPr lang="pl-PL" sz="1200" b="1" dirty="0" smtClean="0">
                <a:solidFill>
                  <a:schemeClr val="tx1"/>
                </a:solidFill>
                <a:latin typeface="Albertus Medium" pitchFamily="34" charset="0"/>
              </a:rPr>
              <a:t>transmisyjny</a:t>
            </a:r>
            <a:endParaRPr lang="pl-PL" sz="1200" b="1" dirty="0">
              <a:solidFill>
                <a:schemeClr val="tx1"/>
              </a:solidFill>
              <a:latin typeface="Albertus Medium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994181" y="4091955"/>
            <a:ext cx="7264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b="1" dirty="0" smtClean="0">
                <a:solidFill>
                  <a:srgbClr val="FF0000"/>
                </a:solidFill>
                <a:latin typeface="Albertus Medium" pitchFamily="34" charset="0"/>
              </a:rPr>
              <a:t>Zaszumiony kod transmisyjny: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Albertus Medium" pitchFamily="34" charset="0"/>
              </a:rPr>
              <a:t>w</a:t>
            </a:r>
            <a:r>
              <a:rPr lang="pl-PL" sz="1600" b="1" dirty="0" smtClean="0">
                <a:solidFill>
                  <a:srgbClr val="FF0000"/>
                </a:solidFill>
                <a:latin typeface="Albertus Medium" pitchFamily="34" charset="0"/>
              </a:rPr>
              <a:t>pływ szumu AWGN na kształt impulsów</a:t>
            </a:r>
            <a:br>
              <a:rPr lang="pl-PL" sz="1600" b="1" dirty="0" smtClean="0">
                <a:solidFill>
                  <a:srgbClr val="FF0000"/>
                </a:solidFill>
                <a:latin typeface="Albertus Medium" pitchFamily="34" charset="0"/>
              </a:rPr>
            </a:br>
            <a:r>
              <a:rPr lang="pl-PL" sz="1600" b="1" dirty="0" smtClean="0">
                <a:solidFill>
                  <a:srgbClr val="FF0000"/>
                </a:solidFill>
                <a:latin typeface="Albertus Medium" pitchFamily="34" charset="0"/>
              </a:rPr>
              <a:t>(</a:t>
            </a:r>
            <a:r>
              <a:rPr lang="pl-PL" sz="1600" b="1" dirty="0" err="1" smtClean="0">
                <a:solidFill>
                  <a:srgbClr val="FF0000"/>
                </a:solidFill>
                <a:latin typeface="Albertus Medium" pitchFamily="34" charset="0"/>
              </a:rPr>
              <a:t>Additive</a:t>
            </a:r>
            <a:r>
              <a:rPr lang="pl-PL" sz="1600" b="1" dirty="0" smtClean="0">
                <a:solidFill>
                  <a:srgbClr val="FF0000"/>
                </a:solidFill>
                <a:latin typeface="Albertus Medium" pitchFamily="34" charset="0"/>
              </a:rPr>
              <a:t> White </a:t>
            </a:r>
            <a:r>
              <a:rPr lang="pl-PL" sz="1600" b="1" dirty="0" err="1" smtClean="0">
                <a:solidFill>
                  <a:srgbClr val="FF0000"/>
                </a:solidFill>
                <a:latin typeface="Albertus Medium" pitchFamily="34" charset="0"/>
              </a:rPr>
              <a:t>Gaussian</a:t>
            </a:r>
            <a:r>
              <a:rPr lang="pl-PL" sz="1600" b="1" dirty="0" smtClean="0">
                <a:solidFill>
                  <a:srgbClr val="FF0000"/>
                </a:solidFill>
                <a:latin typeface="Albertus Medium" pitchFamily="34" charset="0"/>
              </a:rPr>
              <a:t> </a:t>
            </a:r>
            <a:r>
              <a:rPr lang="pl-PL" sz="1600" b="1" dirty="0" err="1" smtClean="0">
                <a:solidFill>
                  <a:srgbClr val="FF0000"/>
                </a:solidFill>
                <a:latin typeface="Albertus Medium" pitchFamily="34" charset="0"/>
              </a:rPr>
              <a:t>Noise</a:t>
            </a:r>
            <a:r>
              <a:rPr lang="pl-PL" sz="1600" b="1" dirty="0" smtClean="0">
                <a:solidFill>
                  <a:srgbClr val="FF0000"/>
                </a:solidFill>
                <a:latin typeface="Albertus Medium" pitchFamily="34" charset="0"/>
              </a:rPr>
              <a:t>)</a:t>
            </a:r>
            <a:br>
              <a:rPr lang="pl-PL" sz="1600" b="1" dirty="0" smtClean="0">
                <a:solidFill>
                  <a:srgbClr val="FF0000"/>
                </a:solidFill>
                <a:latin typeface="Albertus Medium" pitchFamily="34" charset="0"/>
              </a:rPr>
            </a:br>
            <a:r>
              <a:rPr lang="pl-PL" sz="1600" b="1" dirty="0" smtClean="0">
                <a:solidFill>
                  <a:srgbClr val="006600"/>
                </a:solidFill>
                <a:latin typeface="Albertus Medium" pitchFamily="34" charset="0"/>
              </a:rPr>
              <a:t>(podejście decyzyjne do detekcji kodu transmisyjnego)</a:t>
            </a:r>
          </a:p>
          <a:p>
            <a:endParaRPr lang="pl-PL" sz="1600" b="1" dirty="0" smtClean="0">
              <a:solidFill>
                <a:srgbClr val="006600"/>
              </a:solidFill>
              <a:latin typeface="Albertus Medium" pitchFamily="34" charset="0"/>
            </a:endParaRPr>
          </a:p>
          <a:p>
            <a:pPr algn="l"/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  <a:latin typeface="Albertus Medium" pitchFamily="34" charset="0"/>
              </a:rPr>
              <a:t>Zniekształcony kod transmisyjny: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  <a:latin typeface="Albertus Medium" pitchFamily="34" charset="0"/>
              </a:rPr>
              <a:t>wpływ kształtu pasma przepustowego filtrów (nadajnika i odbiornika) i kanału </a:t>
            </a:r>
            <a:r>
              <a:rPr lang="pl-PL" sz="1600" b="1" i="1" dirty="0" smtClean="0">
                <a:solidFill>
                  <a:schemeClr val="tx2">
                    <a:lumMod val="75000"/>
                  </a:schemeClr>
                </a:solidFill>
                <a:latin typeface="Albertus Medium" pitchFamily="34" charset="0"/>
              </a:rPr>
              <a:t>H</a:t>
            </a: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  <a:latin typeface="Albertus Medium" pitchFamily="34" charset="0"/>
              </a:rPr>
              <a:t>(</a:t>
            </a:r>
            <a:r>
              <a:rPr lang="el-GR" sz="1600" b="1" i="1" dirty="0" smtClean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ω</a:t>
            </a: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r>
              <a:rPr lang="pl-PL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600" b="1" dirty="0" smtClean="0">
                <a:solidFill>
                  <a:schemeClr val="tx2">
                    <a:lumMod val="75000"/>
                  </a:schemeClr>
                </a:solidFill>
                <a:latin typeface="Albertus Medium" pitchFamily="34" charset="0"/>
              </a:rPr>
              <a:t>na kształt impulsów</a:t>
            </a:r>
            <a:r>
              <a:rPr lang="pl-PL" sz="1600" b="1" dirty="0">
                <a:latin typeface="Albertus Medium" pitchFamily="34" charset="0"/>
              </a:rPr>
              <a:t/>
            </a:r>
            <a:br>
              <a:rPr lang="pl-PL" sz="1600" b="1" dirty="0">
                <a:latin typeface="Albertus Medium" pitchFamily="34" charset="0"/>
              </a:rPr>
            </a:br>
            <a:r>
              <a:rPr lang="pl-PL" sz="1600" b="1" dirty="0">
                <a:solidFill>
                  <a:srgbClr val="006600"/>
                </a:solidFill>
                <a:latin typeface="Albertus Medium" pitchFamily="34" charset="0"/>
              </a:rPr>
              <a:t>(zerowa </a:t>
            </a:r>
            <a:r>
              <a:rPr lang="pl-PL" sz="1600" b="1" dirty="0" smtClean="0">
                <a:solidFill>
                  <a:srgbClr val="006600"/>
                </a:solidFill>
                <a:latin typeface="Albertus Medium" pitchFamily="34" charset="0"/>
              </a:rPr>
              <a:t>Interferencja </a:t>
            </a:r>
            <a:r>
              <a:rPr lang="pl-PL" sz="1600" b="1" dirty="0" err="1" smtClean="0">
                <a:solidFill>
                  <a:srgbClr val="006600"/>
                </a:solidFill>
                <a:latin typeface="Albertus Medium" pitchFamily="34" charset="0"/>
              </a:rPr>
              <a:t>MiędzySymbolowa</a:t>
            </a:r>
            <a:r>
              <a:rPr lang="pl-PL" sz="1600" b="1" dirty="0" smtClean="0">
                <a:solidFill>
                  <a:srgbClr val="006600"/>
                </a:solidFill>
                <a:latin typeface="Albertus Medium" pitchFamily="34" charset="0"/>
              </a:rPr>
              <a:t/>
            </a:r>
            <a:br>
              <a:rPr lang="pl-PL" sz="1600" b="1" dirty="0" smtClean="0">
                <a:solidFill>
                  <a:srgbClr val="006600"/>
                </a:solidFill>
                <a:latin typeface="Albertus Medium" pitchFamily="34" charset="0"/>
              </a:rPr>
            </a:br>
            <a:r>
              <a:rPr lang="pl-PL" sz="1600" b="1" dirty="0" smtClean="0">
                <a:solidFill>
                  <a:srgbClr val="006600"/>
                </a:solidFill>
                <a:latin typeface="Albertus Medium" pitchFamily="34" charset="0"/>
              </a:rPr>
              <a:t>(IMS </a:t>
            </a:r>
            <a:r>
              <a:rPr lang="pl-PL" sz="1600" b="1" dirty="0">
                <a:solidFill>
                  <a:srgbClr val="006600"/>
                </a:solidFill>
                <a:latin typeface="Albertus Medium" pitchFamily="34" charset="0"/>
              </a:rPr>
              <a:t>= </a:t>
            </a:r>
            <a:r>
              <a:rPr lang="pl-PL" sz="1600" b="1" dirty="0" smtClean="0">
                <a:solidFill>
                  <a:srgbClr val="006600"/>
                </a:solidFill>
                <a:latin typeface="Albertus Medium" pitchFamily="34" charset="0"/>
              </a:rPr>
              <a:t>0 zapewnia kryterium </a:t>
            </a:r>
            <a:r>
              <a:rPr lang="pl-PL" sz="1600" b="1" dirty="0" err="1" smtClean="0">
                <a:solidFill>
                  <a:srgbClr val="006600"/>
                </a:solidFill>
                <a:latin typeface="Albertus Medium" pitchFamily="34" charset="0"/>
              </a:rPr>
              <a:t>Nyquista</a:t>
            </a:r>
            <a:r>
              <a:rPr lang="pl-PL" sz="1600" b="1" dirty="0" smtClean="0">
                <a:solidFill>
                  <a:srgbClr val="006600"/>
                </a:solidFill>
                <a:latin typeface="Albertus Medium" pitchFamily="34" charset="0"/>
              </a:rPr>
              <a:t>)</a:t>
            </a:r>
            <a:endParaRPr lang="pl-PL" sz="1600" b="1" dirty="0">
              <a:solidFill>
                <a:srgbClr val="006600"/>
              </a:solidFill>
              <a:latin typeface="Albertus Medium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826695" y="2623400"/>
            <a:ext cx="104048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latin typeface="Albertus Medium" pitchFamily="34" charset="0"/>
              </a:rPr>
              <a:t>Filtr</a:t>
            </a:r>
          </a:p>
          <a:p>
            <a:pPr algn="ctr"/>
            <a:r>
              <a:rPr lang="pl-PL" sz="1400" b="1" dirty="0" smtClean="0">
                <a:latin typeface="Albertus Medium" pitchFamily="34" charset="0"/>
              </a:rPr>
              <a:t>nad. </a:t>
            </a:r>
            <a:r>
              <a:rPr lang="pl-PL" sz="1400" b="1" i="1" dirty="0" smtClean="0">
                <a:latin typeface="Albertus Medium" pitchFamily="34" charset="0"/>
              </a:rPr>
              <a:t>T</a:t>
            </a:r>
            <a:r>
              <a:rPr lang="pl-PL" sz="1400" b="1" dirty="0" smtClean="0">
                <a:latin typeface="Albertus Medium" pitchFamily="34" charset="0"/>
              </a:rPr>
              <a:t>(</a:t>
            </a:r>
            <a:r>
              <a:rPr lang="el-GR" sz="1400" b="1" dirty="0" smtClean="0">
                <a:cs typeface="Times New Roman" panose="02020603050405020304" pitchFamily="18" charset="0"/>
              </a:rPr>
              <a:t>ω</a:t>
            </a:r>
            <a:r>
              <a:rPr lang="pl-PL" sz="1400" b="1" dirty="0" smtClean="0">
                <a:latin typeface="Albertus Medium" pitchFamily="34" charset="0"/>
              </a:rPr>
              <a:t>)</a:t>
            </a:r>
            <a:endParaRPr lang="pl-PL" sz="1400" b="1" dirty="0">
              <a:latin typeface="Albertus Medium" pitchFamily="34" charset="0"/>
            </a:endParaRPr>
          </a:p>
        </p:txBody>
      </p:sp>
      <p:cxnSp>
        <p:nvCxnSpPr>
          <p:cNvPr id="20" name="Łącznik prosty ze strzałką 19"/>
          <p:cNvCxnSpPr>
            <a:stCxn id="17" idx="3"/>
            <a:endCxn id="5" idx="1"/>
          </p:cNvCxnSpPr>
          <p:nvPr/>
        </p:nvCxnSpPr>
        <p:spPr bwMode="auto">
          <a:xfrm flipV="1">
            <a:off x="2867182" y="2874182"/>
            <a:ext cx="527812" cy="108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pole tekstowe 23"/>
          <p:cNvSpPr txBox="1"/>
          <p:nvPr/>
        </p:nvSpPr>
        <p:spPr>
          <a:xfrm>
            <a:off x="5540288" y="2623400"/>
            <a:ext cx="988743" cy="52322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latin typeface="Albertus Medium" pitchFamily="34" charset="0"/>
              </a:rPr>
              <a:t>Filtr odb. </a:t>
            </a:r>
            <a:r>
              <a:rPr lang="pl-PL" sz="1400" b="1" i="1" dirty="0" smtClean="0">
                <a:latin typeface="Albertus Medium" pitchFamily="34" charset="0"/>
              </a:rPr>
              <a:t>R</a:t>
            </a:r>
            <a:r>
              <a:rPr lang="pl-PL" sz="1400" b="1" dirty="0" smtClean="0">
                <a:latin typeface="Albertus Medium" pitchFamily="34" charset="0"/>
              </a:rPr>
              <a:t>(</a:t>
            </a:r>
            <a:r>
              <a:rPr lang="el-GR" sz="1400" b="1" dirty="0" smtClean="0">
                <a:cs typeface="Times New Roman" panose="02020603050405020304" pitchFamily="18" charset="0"/>
              </a:rPr>
              <a:t>ω</a:t>
            </a:r>
            <a:r>
              <a:rPr lang="pl-PL" sz="1400" b="1" dirty="0" smtClean="0">
                <a:latin typeface="Albertus Medium" pitchFamily="34" charset="0"/>
              </a:rPr>
              <a:t>)</a:t>
            </a:r>
            <a:endParaRPr lang="pl-PL" sz="1400" b="1" dirty="0">
              <a:latin typeface="Albertus Medium" pitchFamily="34" charset="0"/>
            </a:endParaRPr>
          </a:p>
        </p:txBody>
      </p:sp>
      <p:cxnSp>
        <p:nvCxnSpPr>
          <p:cNvPr id="29" name="Łącznik prosty ze strzałką 28"/>
          <p:cNvCxnSpPr/>
          <p:nvPr/>
        </p:nvCxnSpPr>
        <p:spPr bwMode="auto">
          <a:xfrm flipH="1">
            <a:off x="4087722" y="3197629"/>
            <a:ext cx="2" cy="5178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0" name="pole tekstowe 29"/>
          <p:cNvSpPr txBox="1"/>
          <p:nvPr/>
        </p:nvSpPr>
        <p:spPr>
          <a:xfrm>
            <a:off x="3582971" y="3356192"/>
            <a:ext cx="550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latin typeface="Albertus Medium" pitchFamily="34" charset="0"/>
              </a:rPr>
              <a:t>IMS</a:t>
            </a:r>
            <a:endParaRPr lang="pl-PL" sz="1600" b="1" dirty="0">
              <a:latin typeface="Albertus Medium" pitchFamily="34" charset="0"/>
            </a:endParaRPr>
          </a:p>
        </p:txBody>
      </p:sp>
      <p:cxnSp>
        <p:nvCxnSpPr>
          <p:cNvPr id="31" name="Łącznik prosty ze strzałką 30"/>
          <p:cNvCxnSpPr/>
          <p:nvPr/>
        </p:nvCxnSpPr>
        <p:spPr bwMode="auto">
          <a:xfrm flipH="1">
            <a:off x="2344878" y="3156672"/>
            <a:ext cx="2" cy="5178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2" name="pole tekstowe 31"/>
          <p:cNvSpPr txBox="1"/>
          <p:nvPr/>
        </p:nvSpPr>
        <p:spPr>
          <a:xfrm>
            <a:off x="2615167" y="3367403"/>
            <a:ext cx="550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latin typeface="Albertus Medium" pitchFamily="34" charset="0"/>
              </a:rPr>
              <a:t>IMS</a:t>
            </a:r>
            <a:endParaRPr lang="pl-PL" sz="1600" b="1" dirty="0">
              <a:latin typeface="Albertus Medium" pitchFamily="34" charset="0"/>
            </a:endParaRPr>
          </a:p>
        </p:txBody>
      </p:sp>
      <p:cxnSp>
        <p:nvCxnSpPr>
          <p:cNvPr id="34" name="Łącznik prosty ze strzałką 33"/>
          <p:cNvCxnSpPr/>
          <p:nvPr/>
        </p:nvCxnSpPr>
        <p:spPr bwMode="auto">
          <a:xfrm>
            <a:off x="6533333" y="2878738"/>
            <a:ext cx="485490" cy="18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pole tekstowe 34"/>
          <p:cNvSpPr txBox="1"/>
          <p:nvPr/>
        </p:nvSpPr>
        <p:spPr>
          <a:xfrm>
            <a:off x="7018823" y="2550641"/>
            <a:ext cx="130529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 smtClean="0">
                <a:solidFill>
                  <a:schemeClr val="tx1"/>
                </a:solidFill>
                <a:latin typeface="Albertus Medium" pitchFamily="34" charset="0"/>
              </a:rPr>
              <a:t>Układ</a:t>
            </a:r>
            <a:br>
              <a:rPr lang="pl-PL" sz="1800" b="1" dirty="0" smtClean="0">
                <a:solidFill>
                  <a:schemeClr val="tx1"/>
                </a:solidFill>
                <a:latin typeface="Albertus Medium" pitchFamily="34" charset="0"/>
              </a:rPr>
            </a:br>
            <a:r>
              <a:rPr lang="pl-PL" sz="1800" b="1" dirty="0" smtClean="0">
                <a:solidFill>
                  <a:schemeClr val="tx1"/>
                </a:solidFill>
                <a:latin typeface="Albertus Medium" pitchFamily="34" charset="0"/>
              </a:rPr>
              <a:t>decyzyjny</a:t>
            </a:r>
            <a:endParaRPr lang="pl-PL" sz="1800" b="1" dirty="0">
              <a:solidFill>
                <a:schemeClr val="tx1"/>
              </a:solidFill>
              <a:latin typeface="Albertus Medium" pitchFamily="34" charset="0"/>
            </a:endParaRPr>
          </a:p>
        </p:txBody>
      </p:sp>
      <p:cxnSp>
        <p:nvCxnSpPr>
          <p:cNvPr id="36" name="Łącznik prosty ze strzałką 35"/>
          <p:cNvCxnSpPr/>
          <p:nvPr/>
        </p:nvCxnSpPr>
        <p:spPr bwMode="auto">
          <a:xfrm>
            <a:off x="8324117" y="2880552"/>
            <a:ext cx="591283" cy="9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pole tekstowe 36"/>
          <p:cNvSpPr txBox="1"/>
          <p:nvPr/>
        </p:nvSpPr>
        <p:spPr>
          <a:xfrm>
            <a:off x="7568635" y="1479191"/>
            <a:ext cx="1449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tx1"/>
                </a:solidFill>
                <a:latin typeface="Albertus Medium" pitchFamily="34" charset="0"/>
              </a:rPr>
              <a:t>odtworzony</a:t>
            </a:r>
            <a:br>
              <a:rPr lang="pl-PL" sz="1200" b="1" dirty="0" smtClean="0">
                <a:solidFill>
                  <a:schemeClr val="tx1"/>
                </a:solidFill>
                <a:latin typeface="Albertus Medium" pitchFamily="34" charset="0"/>
              </a:rPr>
            </a:br>
            <a:r>
              <a:rPr lang="pl-PL" sz="1200" b="1" dirty="0" smtClean="0">
                <a:solidFill>
                  <a:schemeClr val="tx1"/>
                </a:solidFill>
                <a:latin typeface="Albertus Medium" pitchFamily="34" charset="0"/>
              </a:rPr>
              <a:t>kod</a:t>
            </a:r>
            <a:r>
              <a:rPr lang="pl-PL" sz="1200" b="1" dirty="0">
                <a:solidFill>
                  <a:schemeClr val="tx1"/>
                </a:solidFill>
                <a:latin typeface="Albertus Medium" pitchFamily="34" charset="0"/>
              </a:rPr>
              <a:t> </a:t>
            </a:r>
            <a:r>
              <a:rPr lang="pl-PL" sz="1200" b="1" dirty="0" smtClean="0">
                <a:solidFill>
                  <a:schemeClr val="tx1"/>
                </a:solidFill>
                <a:latin typeface="Albertus Medium" pitchFamily="34" charset="0"/>
              </a:rPr>
              <a:t>transmisyjny</a:t>
            </a:r>
            <a:endParaRPr lang="pl-PL" sz="1200" b="1" dirty="0">
              <a:solidFill>
                <a:schemeClr val="tx1"/>
              </a:solidFill>
              <a:latin typeface="Albertus Medium" pitchFamily="34" charset="0"/>
            </a:endParaRPr>
          </a:p>
        </p:txBody>
      </p:sp>
      <p:cxnSp>
        <p:nvCxnSpPr>
          <p:cNvPr id="15" name="Łącznik prosty ze strzałką 14"/>
          <p:cNvCxnSpPr/>
          <p:nvPr/>
        </p:nvCxnSpPr>
        <p:spPr bwMode="auto">
          <a:xfrm>
            <a:off x="2215680" y="3914083"/>
            <a:ext cx="4224872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triangle"/>
          </a:ln>
          <a:effectLst/>
        </p:spPr>
      </p:cxnSp>
      <p:cxnSp>
        <p:nvCxnSpPr>
          <p:cNvPr id="33" name="Łącznik prosty ze strzałką 32"/>
          <p:cNvCxnSpPr/>
          <p:nvPr/>
        </p:nvCxnSpPr>
        <p:spPr bwMode="auto">
          <a:xfrm flipH="1">
            <a:off x="6009189" y="2089914"/>
            <a:ext cx="2" cy="5178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pole tekstowe 37"/>
          <p:cNvSpPr txBox="1"/>
          <p:nvPr/>
        </p:nvSpPr>
        <p:spPr>
          <a:xfrm>
            <a:off x="5312624" y="2018811"/>
            <a:ext cx="550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latin typeface="Albertus Medium" pitchFamily="34" charset="0"/>
              </a:rPr>
              <a:t>IMS</a:t>
            </a:r>
            <a:endParaRPr lang="pl-PL" sz="1600" b="1" dirty="0">
              <a:latin typeface="Albertus Medium" pitchFamily="34" charset="0"/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4352089" y="3352576"/>
            <a:ext cx="217694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i="1" dirty="0" smtClean="0">
                <a:solidFill>
                  <a:schemeClr val="tx1"/>
                </a:solidFill>
                <a:latin typeface="Albertus Medium" pitchFamily="34" charset="0"/>
              </a:rPr>
              <a:t>H</a:t>
            </a:r>
            <a:r>
              <a:rPr lang="pl-PL" sz="1400" b="1" dirty="0" smtClean="0">
                <a:solidFill>
                  <a:schemeClr val="tx1"/>
                </a:solidFill>
                <a:latin typeface="Albertus Medium" pitchFamily="34" charset="0"/>
              </a:rPr>
              <a:t>(</a:t>
            </a:r>
            <a:r>
              <a:rPr lang="el-GR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ω</a:t>
            </a:r>
            <a:r>
              <a:rPr lang="pl-PL" sz="1400" b="1" dirty="0" smtClean="0">
                <a:solidFill>
                  <a:schemeClr val="tx1"/>
                </a:solidFill>
                <a:latin typeface="Albertus Medium" pitchFamily="34" charset="0"/>
              </a:rPr>
              <a:t>) – łączna </a:t>
            </a:r>
            <a:r>
              <a:rPr lang="pl-PL" sz="1400" b="1" dirty="0" err="1" smtClean="0">
                <a:solidFill>
                  <a:schemeClr val="tx1"/>
                </a:solidFill>
                <a:latin typeface="Albertus Medium" pitchFamily="34" charset="0"/>
              </a:rPr>
              <a:t>transmi</a:t>
            </a:r>
            <a:r>
              <a:rPr lang="pl-PL" sz="1400" b="1" dirty="0" smtClean="0">
                <a:solidFill>
                  <a:schemeClr val="tx1"/>
                </a:solidFill>
                <a:latin typeface="Albertus Medium" pitchFamily="34" charset="0"/>
              </a:rPr>
              <a:t>-</a:t>
            </a:r>
            <a:br>
              <a:rPr lang="pl-PL" sz="1400" b="1" dirty="0" smtClean="0">
                <a:solidFill>
                  <a:schemeClr val="tx1"/>
                </a:solidFill>
                <a:latin typeface="Albertus Medium" pitchFamily="34" charset="0"/>
              </a:rPr>
            </a:br>
            <a:r>
              <a:rPr lang="pl-PL" sz="1400" b="1" dirty="0" err="1" smtClean="0">
                <a:solidFill>
                  <a:schemeClr val="tx1"/>
                </a:solidFill>
                <a:latin typeface="Albertus Medium" pitchFamily="34" charset="0"/>
              </a:rPr>
              <a:t>tancja</a:t>
            </a:r>
            <a:r>
              <a:rPr lang="pl-PL" sz="1400" b="1" dirty="0" smtClean="0">
                <a:solidFill>
                  <a:schemeClr val="tx1"/>
                </a:solidFill>
                <a:latin typeface="Albertus Medium" pitchFamily="34" charset="0"/>
              </a:rPr>
              <a:t> filtrów i kanału</a:t>
            </a:r>
            <a:endParaRPr lang="pl-PL" sz="1400" b="1" dirty="0">
              <a:solidFill>
                <a:schemeClr val="tx1"/>
              </a:solidFill>
              <a:latin typeface="Albertus Medium" pitchFamily="34" charset="0"/>
            </a:endParaRPr>
          </a:p>
        </p:txBody>
      </p:sp>
      <p:cxnSp>
        <p:nvCxnSpPr>
          <p:cNvPr id="9" name="Łącznik prosty ze strzałką 8"/>
          <p:cNvCxnSpPr>
            <a:stCxn id="18" idx="2"/>
          </p:cNvCxnSpPr>
          <p:nvPr/>
        </p:nvCxnSpPr>
        <p:spPr bwMode="auto">
          <a:xfrm>
            <a:off x="6807820" y="1941867"/>
            <a:ext cx="0" cy="81205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40" name="Łącznik prosty ze strzałką 39"/>
          <p:cNvCxnSpPr/>
          <p:nvPr/>
        </p:nvCxnSpPr>
        <p:spPr bwMode="auto">
          <a:xfrm>
            <a:off x="8685959" y="1940856"/>
            <a:ext cx="0" cy="81205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936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3D180-F089-4464-A7B5-011D2735C4FF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  <p:sp>
        <p:nvSpPr>
          <p:cNvPr id="49" name="Prostokąt 48"/>
          <p:cNvSpPr/>
          <p:nvPr/>
        </p:nvSpPr>
        <p:spPr>
          <a:xfrm>
            <a:off x="947626" y="0"/>
            <a:ext cx="8188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200" b="1" dirty="0" smtClean="0">
                <a:latin typeface="+mj-lt"/>
                <a:ea typeface="+mj-ea"/>
                <a:cs typeface="+mj-cs"/>
              </a:rPr>
              <a:t>ODBIORNIK KODU TRANSMISYJNEGO – PRÓBKOWANIE i UKŁAD DECYZYJNY</a:t>
            </a:r>
            <a:endParaRPr kumimoji="1" lang="pl-PL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144" name="pole tekstowe 143"/>
          <p:cNvSpPr txBox="1"/>
          <p:nvPr/>
        </p:nvSpPr>
        <p:spPr>
          <a:xfrm>
            <a:off x="728965" y="3821379"/>
            <a:ext cx="818643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  <a:latin typeface="Albertus Medium" pitchFamily="34" charset="0"/>
              </a:rPr>
              <a:t>Podejście decyzyjne do detekcji kodu transmisyjnego: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1800" b="1" dirty="0" smtClean="0">
                <a:latin typeface="Albertus Medium" pitchFamily="34" charset="0"/>
              </a:rPr>
              <a:t>Synchronizacja nadajnika z odbiornikiem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1800" b="1" dirty="0" smtClean="0">
                <a:latin typeface="Albertus Medium" pitchFamily="34" charset="0"/>
              </a:rPr>
              <a:t>Sygnał odbierany (kod transmisyjny + AWGN + IMS) jest</a:t>
            </a:r>
            <a:br>
              <a:rPr lang="pl-PL" sz="1800" b="1" dirty="0" smtClean="0">
                <a:latin typeface="Albertus Medium" pitchFamily="34" charset="0"/>
              </a:rPr>
            </a:br>
            <a:r>
              <a:rPr lang="pl-PL" sz="1800" b="1" dirty="0" smtClean="0">
                <a:latin typeface="Albertus Medium" pitchFamily="34" charset="0"/>
              </a:rPr>
              <a:t>synchronicznie próbkowany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1800" b="1" dirty="0" smtClean="0">
                <a:latin typeface="Albertus Medium" pitchFamily="34" charset="0"/>
              </a:rPr>
              <a:t>Układ progowy podejmuje decyzję o nadaniu symbolu „1” lub „0”</a:t>
            </a:r>
            <a:br>
              <a:rPr lang="pl-PL" sz="1800" b="1" dirty="0" smtClean="0">
                <a:latin typeface="Albertus Medium" pitchFamily="34" charset="0"/>
              </a:rPr>
            </a:br>
            <a:r>
              <a:rPr lang="pl-PL" sz="1800" b="1" dirty="0" smtClean="0">
                <a:latin typeface="Albertus Medium" pitchFamily="34" charset="0"/>
              </a:rPr>
              <a:t>na podstawie poziomu próbki (poniżej/powyżej progu decyzji)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1800" b="1" dirty="0" smtClean="0">
                <a:latin typeface="Albertus Medium" pitchFamily="34" charset="0"/>
              </a:rPr>
              <a:t>Na podstawie podjętych decyzji można odtworzyć</a:t>
            </a:r>
            <a:r>
              <a:rPr lang="pl-PL" sz="1800" b="1" dirty="0">
                <a:latin typeface="Albertus Medium" pitchFamily="34" charset="0"/>
              </a:rPr>
              <a:t> </a:t>
            </a:r>
            <a:r>
              <a:rPr lang="pl-PL" sz="1800" b="1" dirty="0" smtClean="0">
                <a:latin typeface="Albertus Medium" pitchFamily="34" charset="0"/>
              </a:rPr>
              <a:t>sygnał </a:t>
            </a:r>
            <a:r>
              <a:rPr lang="pl-PL" sz="1800" b="1" dirty="0">
                <a:latin typeface="Albertus Medium" pitchFamily="34" charset="0"/>
              </a:rPr>
              <a:t>binarny (kod transmisyjny</a:t>
            </a:r>
            <a:r>
              <a:rPr lang="pl-PL" sz="1800" b="1" dirty="0" smtClean="0">
                <a:latin typeface="Albertus Medium" pitchFamily="34" charset="0"/>
              </a:rPr>
              <a:t>).</a:t>
            </a:r>
            <a:endParaRPr lang="pl-PL" sz="1800" b="1" dirty="0">
              <a:latin typeface="Albertus Medium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947626" y="1223755"/>
            <a:ext cx="7204305" cy="2299053"/>
            <a:chOff x="947626" y="1223755"/>
            <a:chExt cx="7204305" cy="2299053"/>
          </a:xfrm>
        </p:grpSpPr>
        <p:grpSp>
          <p:nvGrpSpPr>
            <p:cNvPr id="7" name="Grupa 6"/>
            <p:cNvGrpSpPr/>
            <p:nvPr/>
          </p:nvGrpSpPr>
          <p:grpSpPr>
            <a:xfrm>
              <a:off x="947626" y="1223755"/>
              <a:ext cx="7204305" cy="2299053"/>
              <a:chOff x="947626" y="1223755"/>
              <a:chExt cx="7204305" cy="2299053"/>
            </a:xfrm>
          </p:grpSpPr>
          <p:grpSp>
            <p:nvGrpSpPr>
              <p:cNvPr id="4" name="Grupa 3"/>
              <p:cNvGrpSpPr/>
              <p:nvPr/>
            </p:nvGrpSpPr>
            <p:grpSpPr>
              <a:xfrm>
                <a:off x="1331640" y="1223755"/>
                <a:ext cx="6806016" cy="2269165"/>
                <a:chOff x="1527669" y="1412445"/>
                <a:chExt cx="6806016" cy="2269165"/>
              </a:xfrm>
            </p:grpSpPr>
            <p:grpSp>
              <p:nvGrpSpPr>
                <p:cNvPr id="59" name="Grupa 58"/>
                <p:cNvGrpSpPr/>
                <p:nvPr/>
              </p:nvGrpSpPr>
              <p:grpSpPr>
                <a:xfrm>
                  <a:off x="1527669" y="1462142"/>
                  <a:ext cx="6806016" cy="2219468"/>
                  <a:chOff x="1370990" y="1138026"/>
                  <a:chExt cx="6806016" cy="2219468"/>
                </a:xfrm>
              </p:grpSpPr>
              <p:grpSp>
                <p:nvGrpSpPr>
                  <p:cNvPr id="60" name="Group 9342"/>
                  <p:cNvGrpSpPr>
                    <a:grpSpLocks/>
                  </p:cNvGrpSpPr>
                  <p:nvPr/>
                </p:nvGrpSpPr>
                <p:grpSpPr bwMode="auto">
                  <a:xfrm>
                    <a:off x="1599993" y="1236593"/>
                    <a:ext cx="6577013" cy="2120901"/>
                    <a:chOff x="1122" y="1054"/>
                    <a:chExt cx="4143" cy="1336"/>
                  </a:xfrm>
                </p:grpSpPr>
                <p:sp>
                  <p:nvSpPr>
                    <p:cNvPr id="70" name="AutoShape 92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2" y="1395"/>
                      <a:ext cx="624" cy="85"/>
                    </a:xfrm>
                    <a:custGeom>
                      <a:avLst/>
                      <a:gdLst>
                        <a:gd name="T0" fmla="*/ 14 w 21600"/>
                        <a:gd name="T1" fmla="*/ 0 h 21600"/>
                        <a:gd name="T2" fmla="*/ 0 w 21600"/>
                        <a:gd name="T3" fmla="*/ 0 h 21600"/>
                        <a:gd name="T4" fmla="*/ 14 w 21600"/>
                        <a:gd name="T5" fmla="*/ 0 h 21600"/>
                        <a:gd name="T6" fmla="*/ 18 w 21600"/>
                        <a:gd name="T7" fmla="*/ 0 h 21600"/>
                        <a:gd name="T8" fmla="*/ 17694720 60000 65536"/>
                        <a:gd name="T9" fmla="*/ 11796480 60000 65536"/>
                        <a:gd name="T10" fmla="*/ 5898240 60000 65536"/>
                        <a:gd name="T11" fmla="*/ 0 60000 65536"/>
                        <a:gd name="T12" fmla="*/ 3358 w 21600"/>
                        <a:gd name="T13" fmla="*/ 5336 h 21600"/>
                        <a:gd name="T14" fmla="*/ 18900 w 21600"/>
                        <a:gd name="T15" fmla="*/ 162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6200" y="0"/>
                          </a:moveTo>
                          <a:lnTo>
                            <a:pt x="16200" y="5400"/>
                          </a:lnTo>
                          <a:lnTo>
                            <a:pt x="3375" y="5400"/>
                          </a:lnTo>
                          <a:lnTo>
                            <a:pt x="3375" y="16200"/>
                          </a:lnTo>
                          <a:lnTo>
                            <a:pt x="16200" y="16200"/>
                          </a:lnTo>
                          <a:lnTo>
                            <a:pt x="16200" y="21600"/>
                          </a:lnTo>
                          <a:lnTo>
                            <a:pt x="21600" y="10800"/>
                          </a:lnTo>
                          <a:close/>
                        </a:path>
                        <a:path w="21600" h="21600">
                          <a:moveTo>
                            <a:pt x="1350" y="5400"/>
                          </a:moveTo>
                          <a:lnTo>
                            <a:pt x="1350" y="16200"/>
                          </a:lnTo>
                          <a:lnTo>
                            <a:pt x="2700" y="16200"/>
                          </a:lnTo>
                          <a:lnTo>
                            <a:pt x="2700" y="5400"/>
                          </a:lnTo>
                          <a:close/>
                        </a:path>
                        <a:path w="21600" h="21600">
                          <a:moveTo>
                            <a:pt x="0" y="5400"/>
                          </a:moveTo>
                          <a:lnTo>
                            <a:pt x="0" y="16200"/>
                          </a:lnTo>
                          <a:lnTo>
                            <a:pt x="675" y="16200"/>
                          </a:lnTo>
                          <a:lnTo>
                            <a:pt x="675" y="5400"/>
                          </a:lnTo>
                          <a:close/>
                        </a:path>
                      </a:pathLst>
                    </a:custGeom>
                    <a:solidFill>
                      <a:schemeClr val="fol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72" name="AutoShape 92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0" y="1395"/>
                      <a:ext cx="624" cy="85"/>
                    </a:xfrm>
                    <a:custGeom>
                      <a:avLst/>
                      <a:gdLst>
                        <a:gd name="T0" fmla="*/ 14 w 21600"/>
                        <a:gd name="T1" fmla="*/ 0 h 21600"/>
                        <a:gd name="T2" fmla="*/ 0 w 21600"/>
                        <a:gd name="T3" fmla="*/ 0 h 21600"/>
                        <a:gd name="T4" fmla="*/ 14 w 21600"/>
                        <a:gd name="T5" fmla="*/ 0 h 21600"/>
                        <a:gd name="T6" fmla="*/ 18 w 21600"/>
                        <a:gd name="T7" fmla="*/ 0 h 21600"/>
                        <a:gd name="T8" fmla="*/ 17694720 60000 65536"/>
                        <a:gd name="T9" fmla="*/ 11796480 60000 65536"/>
                        <a:gd name="T10" fmla="*/ 5898240 60000 65536"/>
                        <a:gd name="T11" fmla="*/ 0 60000 65536"/>
                        <a:gd name="T12" fmla="*/ 3358 w 21600"/>
                        <a:gd name="T13" fmla="*/ 5336 h 21600"/>
                        <a:gd name="T14" fmla="*/ 18900 w 21600"/>
                        <a:gd name="T15" fmla="*/ 162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6200" y="0"/>
                          </a:moveTo>
                          <a:lnTo>
                            <a:pt x="16200" y="5400"/>
                          </a:lnTo>
                          <a:lnTo>
                            <a:pt x="3375" y="5400"/>
                          </a:lnTo>
                          <a:lnTo>
                            <a:pt x="3375" y="16200"/>
                          </a:lnTo>
                          <a:lnTo>
                            <a:pt x="16200" y="16200"/>
                          </a:lnTo>
                          <a:lnTo>
                            <a:pt x="16200" y="21600"/>
                          </a:lnTo>
                          <a:lnTo>
                            <a:pt x="21600" y="10800"/>
                          </a:lnTo>
                          <a:close/>
                        </a:path>
                        <a:path w="21600" h="21600">
                          <a:moveTo>
                            <a:pt x="1350" y="5400"/>
                          </a:moveTo>
                          <a:lnTo>
                            <a:pt x="1350" y="16200"/>
                          </a:lnTo>
                          <a:lnTo>
                            <a:pt x="2700" y="16200"/>
                          </a:lnTo>
                          <a:lnTo>
                            <a:pt x="2700" y="5400"/>
                          </a:lnTo>
                          <a:close/>
                        </a:path>
                        <a:path w="21600" h="21600">
                          <a:moveTo>
                            <a:pt x="0" y="5400"/>
                          </a:moveTo>
                          <a:lnTo>
                            <a:pt x="0" y="16200"/>
                          </a:lnTo>
                          <a:lnTo>
                            <a:pt x="675" y="16200"/>
                          </a:lnTo>
                          <a:lnTo>
                            <a:pt x="675" y="5400"/>
                          </a:lnTo>
                          <a:close/>
                        </a:path>
                      </a:pathLst>
                    </a:custGeom>
                    <a:solidFill>
                      <a:schemeClr val="fol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l-PL"/>
                    </a:p>
                  </p:txBody>
                </p:sp>
                <p:grpSp>
                  <p:nvGrpSpPr>
                    <p:cNvPr id="73" name="Group 92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2" y="1508"/>
                      <a:ext cx="369" cy="114"/>
                      <a:chOff x="3220" y="1593"/>
                      <a:chExt cx="369" cy="114"/>
                    </a:xfrm>
                  </p:grpSpPr>
                  <p:sp>
                    <p:nvSpPr>
                      <p:cNvPr id="141" name="Line 926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20" y="1707"/>
                        <a:ext cx="199" cy="0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142" name="Line 926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19" y="1593"/>
                        <a:ext cx="170" cy="114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grpSp>
                  <p:nvGrpSpPr>
                    <p:cNvPr id="78" name="Group 92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02" y="1083"/>
                      <a:ext cx="851" cy="538"/>
                      <a:chOff x="1859" y="1168"/>
                      <a:chExt cx="851" cy="538"/>
                    </a:xfrm>
                  </p:grpSpPr>
                  <p:sp>
                    <p:nvSpPr>
                      <p:cNvPr id="138" name="Rectangle 9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59" y="1395"/>
                        <a:ext cx="426" cy="3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139" name="Line 92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59" y="1168"/>
                        <a:ext cx="0" cy="51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140" name="Line 925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59" y="1706"/>
                        <a:ext cx="85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sp>
                  <p:nvSpPr>
                    <p:cNvPr id="79" name="Text Box 926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774" y="1139"/>
                      <a:ext cx="312" cy="17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l-GR" sz="1200" b="1">
                          <a:sym typeface="Symbol" pitchFamily="18" charset="2"/>
                        </a:rPr>
                        <a:t></a:t>
                      </a:r>
                      <a:r>
                        <a:rPr lang="pl-PL" sz="1200" b="1"/>
                        <a:t>/</a:t>
                      </a:r>
                      <a:r>
                        <a:rPr lang="pl-PL" sz="1200" b="1" i="1"/>
                        <a:t>W</a:t>
                      </a:r>
                      <a:endParaRPr lang="el-GR" sz="1200" b="1" i="1"/>
                    </a:p>
                  </p:txBody>
                </p:sp>
                <p:sp>
                  <p:nvSpPr>
                    <p:cNvPr id="80" name="Text Box 92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86" y="1593"/>
                      <a:ext cx="312" cy="17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800" b="1"/>
                        <a:t>  </a:t>
                      </a:r>
                      <a:r>
                        <a:rPr lang="pl-PL" sz="1200" b="1" i="1"/>
                        <a:t>W</a:t>
                      </a:r>
                      <a:endParaRPr lang="el-GR" sz="1200" b="1" i="1"/>
                    </a:p>
                  </p:txBody>
                </p:sp>
                <p:sp>
                  <p:nvSpPr>
                    <p:cNvPr id="81" name="Text Box 926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36" y="1139"/>
                      <a:ext cx="369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800" b="1" i="1">
                          <a:sym typeface="Symbol" pitchFamily="18" charset="2"/>
                        </a:rPr>
                        <a:t></a:t>
                      </a:r>
                      <a:r>
                        <a:rPr lang="pl-PL" sz="1800" b="1"/>
                        <a:t>(</a:t>
                      </a:r>
                      <a:r>
                        <a:rPr lang="pl-PL" sz="1800" b="1" i="1"/>
                        <a:t>t</a:t>
                      </a:r>
                      <a:r>
                        <a:rPr lang="pl-PL" sz="1800" b="1"/>
                        <a:t>)</a:t>
                      </a:r>
                    </a:p>
                  </p:txBody>
                </p:sp>
                <p:sp>
                  <p:nvSpPr>
                    <p:cNvPr id="82" name="Text Box 926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23" y="1168"/>
                      <a:ext cx="633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800" b="1"/>
                        <a:t>Sa(</a:t>
                      </a:r>
                      <a:r>
                        <a:rPr lang="pl-PL" sz="1800" b="1" i="1"/>
                        <a:t>Wt</a:t>
                      </a:r>
                      <a:r>
                        <a:rPr lang="pl-PL" sz="1800" b="1"/>
                        <a:t>)</a:t>
                      </a:r>
                    </a:p>
                  </p:txBody>
                </p:sp>
                <p:sp>
                  <p:nvSpPr>
                    <p:cNvPr id="87" name="Text Box 928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28" y="1054"/>
                      <a:ext cx="397" cy="179"/>
                    </a:xfrm>
                    <a:prstGeom prst="rect">
                      <a:avLst/>
                    </a:prstGeom>
                    <a:solidFill>
                      <a:srgbClr val="C5F4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dirty="0" smtClean="0"/>
                        <a:t>ILPF</a:t>
                      </a:r>
                      <a:endParaRPr lang="pl-PL" sz="1200" b="1" dirty="0"/>
                    </a:p>
                  </p:txBody>
                </p:sp>
                <p:sp>
                  <p:nvSpPr>
                    <p:cNvPr id="88" name="Text Box 93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26" y="1593"/>
                      <a:ext cx="312" cy="17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800" b="1"/>
                        <a:t>  </a:t>
                      </a:r>
                      <a:r>
                        <a:rPr lang="el-GR" sz="1200" b="1" i="1">
                          <a:cs typeface="Times New Roman" pitchFamily="18" charset="0"/>
                        </a:rPr>
                        <a:t>ω</a:t>
                      </a:r>
                    </a:p>
                  </p:txBody>
                </p:sp>
                <p:sp>
                  <p:nvSpPr>
                    <p:cNvPr id="122" name="Text Box 930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74" y="1310"/>
                      <a:ext cx="624" cy="19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200" b="1" i="1" dirty="0"/>
                        <a:t> </a:t>
                      </a:r>
                      <a:r>
                        <a:rPr lang="pl-PL" sz="1400" b="1" i="1" dirty="0"/>
                        <a:t>f </a:t>
                      </a:r>
                      <a:r>
                        <a:rPr lang="pl-PL" sz="1400" b="1" dirty="0"/>
                        <a:t>= 1/</a:t>
                      </a:r>
                      <a:r>
                        <a:rPr lang="pl-PL" sz="1400" b="1" i="1" dirty="0"/>
                        <a:t>T</a:t>
                      </a:r>
                      <a:endParaRPr lang="el-GR" sz="1400" b="1" i="1" dirty="0"/>
                    </a:p>
                  </p:txBody>
                </p:sp>
                <p:sp>
                  <p:nvSpPr>
                    <p:cNvPr id="125" name="Line 9309"/>
                    <p:cNvSpPr>
                      <a:spLocks noChangeShapeType="1"/>
                    </p:cNvSpPr>
                    <p:nvPr/>
                  </p:nvSpPr>
                  <p:spPr bwMode="auto">
                    <a:xfrm rot="10800000">
                      <a:off x="1406" y="1762"/>
                      <a:ext cx="0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26" name="Line 9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6" y="2245"/>
                      <a:ext cx="48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27" name="Line 9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6" y="2245"/>
                      <a:ext cx="170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28" name="Line 9315"/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1491" y="2160"/>
                      <a:ext cx="170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29" name="Line 9316"/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1491" y="1990"/>
                      <a:ext cx="170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30" name="Line 9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6" y="1905"/>
                      <a:ext cx="170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31" name="Line 93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46" y="2216"/>
                      <a:ext cx="0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32" name="Line 9319"/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1407" y="1876"/>
                      <a:ext cx="0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33" name="Text Box 93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1" y="2216"/>
                      <a:ext cx="200" cy="17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000" b="1" dirty="0"/>
                        <a:t> </a:t>
                      </a:r>
                      <a:r>
                        <a:rPr lang="pl-PL" sz="1200" b="1" dirty="0"/>
                        <a:t>0</a:t>
                      </a:r>
                      <a:endParaRPr lang="el-GR" sz="1200" b="1" baseline="-25000" dirty="0"/>
                    </a:p>
                  </p:txBody>
                </p:sp>
                <p:sp>
                  <p:nvSpPr>
                    <p:cNvPr id="134" name="Text Box 93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88" y="2216"/>
                      <a:ext cx="170" cy="17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200" b="1" dirty="0"/>
                        <a:t>1</a:t>
                      </a:r>
                      <a:endParaRPr lang="el-GR" sz="1200" b="1" baseline="-25000" dirty="0"/>
                    </a:p>
                  </p:txBody>
                </p:sp>
                <p:sp>
                  <p:nvSpPr>
                    <p:cNvPr id="137" name="Text Box 934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896" y="1776"/>
                      <a:ext cx="369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800" b="1" i="1">
                          <a:sym typeface="Symbol" pitchFamily="18" charset="2"/>
                        </a:rPr>
                        <a:t></a:t>
                      </a:r>
                      <a:r>
                        <a:rPr lang="pl-PL" sz="1800" b="1"/>
                        <a:t>(</a:t>
                      </a:r>
                      <a:r>
                        <a:rPr lang="pl-PL" sz="1800" b="1" i="1"/>
                        <a:t>t</a:t>
                      </a:r>
                      <a:r>
                        <a:rPr lang="pl-PL" sz="1800" b="1"/>
                        <a:t>)</a:t>
                      </a:r>
                    </a:p>
                  </p:txBody>
                </p:sp>
              </p:grpSp>
              <p:sp>
                <p:nvSpPr>
                  <p:cNvPr id="61" name="Prostokąt 60"/>
                  <p:cNvSpPr/>
                  <p:nvPr/>
                </p:nvSpPr>
                <p:spPr bwMode="auto">
                  <a:xfrm>
                    <a:off x="1370990" y="1138026"/>
                    <a:ext cx="3888869" cy="128727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3" name="pole tekstowe 62"/>
                  <p:cNvSpPr txBox="1"/>
                  <p:nvPr/>
                </p:nvSpPr>
                <p:spPr>
                  <a:xfrm>
                    <a:off x="1394428" y="1422099"/>
                    <a:ext cx="333136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pl-PL" sz="1600" b="1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Kod transmisyjny</a:t>
                    </a:r>
                    <a:r>
                      <a:rPr lang="pl-PL" sz="16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/>
                    </a:r>
                    <a:br>
                      <a:rPr lang="pl-PL" sz="16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pl-PL" sz="1600" b="1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+</a:t>
                    </a:r>
                    <a:r>
                      <a:rPr lang="pl-PL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IMS (</a:t>
                    </a:r>
                    <a:r>
                      <a:rPr lang="pl-PL" sz="1600" b="1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filtry + kanał) + </a:t>
                    </a:r>
                    <a:r>
                      <a:rPr lang="pl-PL" sz="1600" b="1" dirty="0" smtClean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ANGN</a:t>
                    </a:r>
                  </a:p>
                </p:txBody>
              </p:sp>
              <p:cxnSp>
                <p:nvCxnSpPr>
                  <p:cNvPr id="66" name="Łącznik prosty ze strzałką 65"/>
                  <p:cNvCxnSpPr/>
                  <p:nvPr/>
                </p:nvCxnSpPr>
                <p:spPr bwMode="auto">
                  <a:xfrm>
                    <a:off x="3395519" y="2139245"/>
                    <a:ext cx="2045161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69" name="Prostokąt 68"/>
                  <p:cNvSpPr/>
                  <p:nvPr/>
                </p:nvSpPr>
                <p:spPr bwMode="auto">
                  <a:xfrm>
                    <a:off x="7584118" y="2382768"/>
                    <a:ext cx="592888" cy="36195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45" name="Text Box 9305"/>
                <p:cNvSpPr txBox="1">
                  <a:spLocks noChangeArrowheads="1"/>
                </p:cNvSpPr>
                <p:nvPr/>
              </p:nvSpPr>
              <p:spPr bwMode="auto">
                <a:xfrm>
                  <a:off x="5622087" y="1412445"/>
                  <a:ext cx="1683211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>
                      <a:solidFill>
                        <a:schemeClr val="tx1"/>
                      </a:solidFill>
                    </a:rPr>
                    <a:t>PRÓBKOWANIE</a:t>
                  </a:r>
                  <a:br>
                    <a:rPr lang="pl-PL" sz="1200" b="1" dirty="0" smtClean="0">
                      <a:solidFill>
                        <a:schemeClr val="tx1"/>
                      </a:solidFill>
                    </a:rPr>
                  </a:br>
                  <a:r>
                    <a:rPr lang="pl-PL" sz="1200" b="1" dirty="0" smtClean="0">
                      <a:solidFill>
                        <a:schemeClr val="tx1"/>
                      </a:solidFill>
                    </a:rPr>
                    <a:t>SYNCHRONIZACJA</a:t>
                  </a:r>
                  <a:endParaRPr lang="pl-PL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8" name="Text Box 9306"/>
                <p:cNvSpPr txBox="1">
                  <a:spLocks noChangeArrowheads="1"/>
                </p:cNvSpPr>
                <p:nvPr/>
              </p:nvSpPr>
              <p:spPr bwMode="auto">
                <a:xfrm>
                  <a:off x="3339164" y="2975616"/>
                  <a:ext cx="1216025" cy="461963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>
                      <a:solidFill>
                        <a:schemeClr val="tx1"/>
                      </a:solidFill>
                    </a:rPr>
                    <a:t>UKŁAD</a:t>
                  </a:r>
                  <a:br>
                    <a:rPr lang="pl-PL" sz="1200" b="1" dirty="0" smtClean="0">
                      <a:solidFill>
                        <a:schemeClr val="tx1"/>
                      </a:solidFill>
                    </a:rPr>
                  </a:br>
                  <a:r>
                    <a:rPr lang="pl-PL" sz="1200" b="1" dirty="0" smtClean="0">
                      <a:solidFill>
                        <a:schemeClr val="tx1"/>
                      </a:solidFill>
                    </a:rPr>
                    <a:t>PROGOWY</a:t>
                  </a:r>
                  <a:endParaRPr lang="pl-PL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" name="pole tekstowe 2"/>
                <p:cNvSpPr txBox="1"/>
                <p:nvPr/>
              </p:nvSpPr>
              <p:spPr>
                <a:xfrm>
                  <a:off x="5449259" y="2944987"/>
                  <a:ext cx="2021662" cy="461665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200" b="1" dirty="0" smtClean="0">
                      <a:solidFill>
                        <a:schemeClr val="tx1"/>
                      </a:solidFill>
                    </a:rPr>
                    <a:t>ODTWARZANIE</a:t>
                  </a:r>
                  <a:br>
                    <a:rPr lang="pl-PL" sz="1200" b="1" dirty="0" smtClean="0">
                      <a:solidFill>
                        <a:schemeClr val="tx1"/>
                      </a:solidFill>
                    </a:rPr>
                  </a:br>
                  <a:r>
                    <a:rPr lang="pl-PL" sz="1200" b="1" dirty="0" smtClean="0">
                      <a:solidFill>
                        <a:schemeClr val="tx1"/>
                      </a:solidFill>
                    </a:rPr>
                    <a:t>SYGNAŁU BINARNEGO</a:t>
                  </a:r>
                  <a:endParaRPr lang="pl-PL" sz="12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1" name="Text Box 9321"/>
              <p:cNvSpPr txBox="1">
                <a:spLocks noChangeArrowheads="1"/>
              </p:cNvSpPr>
              <p:nvPr/>
            </p:nvSpPr>
            <p:spPr bwMode="auto">
              <a:xfrm>
                <a:off x="1741617" y="2596494"/>
                <a:ext cx="269875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l-PL" sz="1200" b="1" dirty="0"/>
                  <a:t>1</a:t>
                </a:r>
                <a:endParaRPr lang="el-GR" sz="1200" b="1" baseline="-25000" dirty="0"/>
              </a:p>
            </p:txBody>
          </p:sp>
          <p:sp>
            <p:nvSpPr>
              <p:cNvPr id="52" name="Text Box 9321"/>
              <p:cNvSpPr txBox="1">
                <a:spLocks noChangeArrowheads="1"/>
              </p:cNvSpPr>
              <p:nvPr/>
            </p:nvSpPr>
            <p:spPr bwMode="auto">
              <a:xfrm>
                <a:off x="1953549" y="3276587"/>
                <a:ext cx="5207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l-PL" sz="1000" b="1" dirty="0" smtClean="0"/>
                  <a:t>1/2</a:t>
                </a:r>
                <a:endParaRPr lang="el-GR" sz="1000" b="1" baseline="-25000" dirty="0"/>
              </a:p>
            </p:txBody>
          </p:sp>
          <p:cxnSp>
            <p:nvCxnSpPr>
              <p:cNvPr id="54" name="Łącznik prosty ze strzałką 53"/>
              <p:cNvCxnSpPr/>
              <p:nvPr/>
            </p:nvCxnSpPr>
            <p:spPr bwMode="auto">
              <a:xfrm flipV="1">
                <a:off x="6038298" y="2265387"/>
                <a:ext cx="894070" cy="6745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Łącznik prosty ze strzałką 54"/>
              <p:cNvCxnSpPr/>
              <p:nvPr/>
            </p:nvCxnSpPr>
            <p:spPr bwMode="auto">
              <a:xfrm flipV="1">
                <a:off x="947626" y="3010719"/>
                <a:ext cx="894070" cy="6745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6" name="Łącznik prosty ze strzałką 55"/>
              <p:cNvCxnSpPr/>
              <p:nvPr/>
            </p:nvCxnSpPr>
            <p:spPr bwMode="auto">
              <a:xfrm flipV="1">
                <a:off x="4359160" y="3017464"/>
                <a:ext cx="894070" cy="6745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7" name="Łącznik prosty ze strzałką 56"/>
              <p:cNvCxnSpPr/>
              <p:nvPr/>
            </p:nvCxnSpPr>
            <p:spPr bwMode="auto">
              <a:xfrm flipV="1">
                <a:off x="7257861" y="2987129"/>
                <a:ext cx="894070" cy="6745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4346330" y="2558550"/>
              <a:ext cx="1133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/>
                <a:t>„0”</a:t>
              </a:r>
              <a:endParaRPr lang="pl-PL" sz="1600" b="1" dirty="0"/>
            </a:p>
          </p:txBody>
        </p:sp>
        <p:sp>
          <p:nvSpPr>
            <p:cNvPr id="62" name="Text Box 26"/>
            <p:cNvSpPr txBox="1">
              <a:spLocks noChangeArrowheads="1"/>
            </p:cNvSpPr>
            <p:nvPr/>
          </p:nvSpPr>
          <p:spPr bwMode="auto">
            <a:xfrm>
              <a:off x="4346330" y="3142749"/>
              <a:ext cx="1133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/>
                <a:t>„1”</a:t>
              </a:r>
              <a:endParaRPr lang="pl-PL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2729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3D180-F089-4464-A7B5-011D2735C4FF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  <p:sp>
        <p:nvSpPr>
          <p:cNvPr id="49" name="Prostokąt 48"/>
          <p:cNvSpPr/>
          <p:nvPr/>
        </p:nvSpPr>
        <p:spPr>
          <a:xfrm>
            <a:off x="947626" y="0"/>
            <a:ext cx="7965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2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Wpływ 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szumu AWGN na kształt </a:t>
            </a:r>
            <a:r>
              <a:rPr kumimoji="1" lang="pl-PL" sz="32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impulsów (kod unipolarny)</a:t>
            </a:r>
            <a:endParaRPr kumimoji="1" lang="pl-PL" sz="3200" b="1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pic>
        <p:nvPicPr>
          <p:cNvPr id="41" name="Obraz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16" y="1352517"/>
            <a:ext cx="3333750" cy="2500313"/>
          </a:xfrm>
          <a:prstGeom prst="rect">
            <a:avLst/>
          </a:prstGeom>
        </p:spPr>
      </p:pic>
      <p:grpSp>
        <p:nvGrpSpPr>
          <p:cNvPr id="42" name="Grupa 41"/>
          <p:cNvGrpSpPr/>
          <p:nvPr/>
        </p:nvGrpSpPr>
        <p:grpSpPr>
          <a:xfrm>
            <a:off x="1107857" y="3969645"/>
            <a:ext cx="3333750" cy="2500313"/>
            <a:chOff x="1107857" y="3969645"/>
            <a:chExt cx="3333750" cy="2500313"/>
          </a:xfrm>
        </p:grpSpPr>
        <p:pic>
          <p:nvPicPr>
            <p:cNvPr id="43" name="Obraz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857" y="3969645"/>
              <a:ext cx="3333750" cy="2500313"/>
            </a:xfrm>
            <a:prstGeom prst="rect">
              <a:avLst/>
            </a:prstGeom>
          </p:spPr>
        </p:pic>
        <p:cxnSp>
          <p:nvCxnSpPr>
            <p:cNvPr id="47" name="Łącznik prosty 46"/>
            <p:cNvCxnSpPr/>
            <p:nvPr/>
          </p:nvCxnSpPr>
          <p:spPr bwMode="auto">
            <a:xfrm>
              <a:off x="1167435" y="5181562"/>
              <a:ext cx="309051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Łącznik prosty 47"/>
            <p:cNvCxnSpPr/>
            <p:nvPr/>
          </p:nvCxnSpPr>
          <p:spPr bwMode="auto">
            <a:xfrm>
              <a:off x="1167435" y="4669494"/>
              <a:ext cx="307025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Łącznik prosty 54"/>
            <p:cNvCxnSpPr/>
            <p:nvPr/>
          </p:nvCxnSpPr>
          <p:spPr bwMode="auto">
            <a:xfrm>
              <a:off x="1167435" y="5679250"/>
              <a:ext cx="307025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upa 55"/>
          <p:cNvGrpSpPr/>
          <p:nvPr/>
        </p:nvGrpSpPr>
        <p:grpSpPr>
          <a:xfrm>
            <a:off x="4973716" y="3969645"/>
            <a:ext cx="3333750" cy="2500313"/>
            <a:chOff x="4973716" y="3969645"/>
            <a:chExt cx="3333750" cy="2500313"/>
          </a:xfrm>
        </p:grpSpPr>
        <p:grpSp>
          <p:nvGrpSpPr>
            <p:cNvPr id="57" name="Grupa 56"/>
            <p:cNvGrpSpPr/>
            <p:nvPr/>
          </p:nvGrpSpPr>
          <p:grpSpPr>
            <a:xfrm>
              <a:off x="4973716" y="3969645"/>
              <a:ext cx="3333750" cy="2500313"/>
              <a:chOff x="4973716" y="3969645"/>
              <a:chExt cx="3333750" cy="2500313"/>
            </a:xfrm>
          </p:grpSpPr>
          <p:grpSp>
            <p:nvGrpSpPr>
              <p:cNvPr id="67" name="Grupa 66"/>
              <p:cNvGrpSpPr/>
              <p:nvPr/>
            </p:nvGrpSpPr>
            <p:grpSpPr>
              <a:xfrm>
                <a:off x="4973716" y="3969645"/>
                <a:ext cx="3333750" cy="2500313"/>
                <a:chOff x="4973716" y="3969645"/>
                <a:chExt cx="3333750" cy="2500313"/>
              </a:xfrm>
            </p:grpSpPr>
            <p:pic>
              <p:nvPicPr>
                <p:cNvPr id="77" name="Obraz 7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3716" y="3969645"/>
                  <a:ext cx="3333750" cy="2500313"/>
                </a:xfrm>
                <a:prstGeom prst="rect">
                  <a:avLst/>
                </a:prstGeom>
              </p:spPr>
            </p:pic>
            <p:cxnSp>
              <p:nvCxnSpPr>
                <p:cNvPr id="85" name="Łącznik prosty 84"/>
                <p:cNvCxnSpPr/>
                <p:nvPr/>
              </p:nvCxnSpPr>
              <p:spPr bwMode="auto">
                <a:xfrm>
                  <a:off x="5212463" y="5204614"/>
                  <a:ext cx="3090512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6" name="Łącznik prosty 85"/>
                <p:cNvCxnSpPr/>
                <p:nvPr/>
              </p:nvCxnSpPr>
              <p:spPr bwMode="auto">
                <a:xfrm>
                  <a:off x="5232718" y="4913707"/>
                  <a:ext cx="3070257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66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9" name="Łącznik prosty 88"/>
                <p:cNvCxnSpPr/>
                <p:nvPr/>
              </p:nvCxnSpPr>
              <p:spPr bwMode="auto">
                <a:xfrm>
                  <a:off x="5232718" y="5473019"/>
                  <a:ext cx="3070257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66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68" name="Grupa 67"/>
              <p:cNvGrpSpPr/>
              <p:nvPr/>
            </p:nvGrpSpPr>
            <p:grpSpPr>
              <a:xfrm>
                <a:off x="6320576" y="4831411"/>
                <a:ext cx="757330" cy="1368085"/>
                <a:chOff x="2456765" y="1874982"/>
                <a:chExt cx="757330" cy="1368085"/>
              </a:xfrm>
            </p:grpSpPr>
            <p:cxnSp>
              <p:nvCxnSpPr>
                <p:cNvPr id="75" name="Łącznik prosty 74"/>
                <p:cNvCxnSpPr/>
                <p:nvPr/>
              </p:nvCxnSpPr>
              <p:spPr bwMode="auto">
                <a:xfrm flipV="1">
                  <a:off x="2456765" y="1874982"/>
                  <a:ext cx="9344" cy="136808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C00000"/>
                  </a:solidFill>
                  <a:prstDash val="sysDash"/>
                  <a:round/>
                  <a:headEnd type="none" w="med" len="med"/>
                  <a:tailEnd type="triangle" w="med" len="med"/>
                </a:ln>
                <a:effectLst/>
              </p:spPr>
            </p:cxnSp>
            <p:cxnSp>
              <p:nvCxnSpPr>
                <p:cNvPr id="76" name="Łącznik prosty 75"/>
                <p:cNvCxnSpPr/>
                <p:nvPr/>
              </p:nvCxnSpPr>
              <p:spPr bwMode="auto">
                <a:xfrm flipV="1">
                  <a:off x="3200296" y="2516590"/>
                  <a:ext cx="13799" cy="72313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C00000"/>
                  </a:solidFill>
                  <a:prstDash val="sys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71" name="Łącznik prosty 70"/>
              <p:cNvCxnSpPr/>
              <p:nvPr/>
            </p:nvCxnSpPr>
            <p:spPr bwMode="auto">
              <a:xfrm flipV="1">
                <a:off x="7605343" y="5473019"/>
                <a:ext cx="4672" cy="71697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74" name="Łącznik prosty 73"/>
              <p:cNvCxnSpPr/>
              <p:nvPr/>
            </p:nvCxnSpPr>
            <p:spPr bwMode="auto">
              <a:xfrm flipV="1">
                <a:off x="5827573" y="5121372"/>
                <a:ext cx="6974" cy="106862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58" name="pole tekstowe 57"/>
            <p:cNvSpPr txBox="1"/>
            <p:nvPr/>
          </p:nvSpPr>
          <p:spPr>
            <a:xfrm>
              <a:off x="5633882" y="412501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800" b="1" dirty="0">
                  <a:solidFill>
                    <a:srgbClr val="FF0000"/>
                  </a:solidFill>
                  <a:latin typeface="Albertus Medium" pitchFamily="34" charset="0"/>
                </a:rPr>
                <a:t>1</a:t>
              </a:r>
            </a:p>
          </p:txBody>
        </p:sp>
        <p:sp>
          <p:nvSpPr>
            <p:cNvPr id="62" name="pole tekstowe 61"/>
            <p:cNvSpPr txBox="1"/>
            <p:nvPr/>
          </p:nvSpPr>
          <p:spPr>
            <a:xfrm>
              <a:off x="6323476" y="412501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800" b="1" dirty="0" smtClean="0">
                  <a:latin typeface="Albertus Medium" pitchFamily="34" charset="0"/>
                </a:rPr>
                <a:t>1</a:t>
              </a:r>
              <a:endParaRPr lang="pl-PL" sz="1800" b="1" dirty="0">
                <a:latin typeface="Albertus Medium" pitchFamily="34" charset="0"/>
              </a:endParaRPr>
            </a:p>
          </p:txBody>
        </p:sp>
        <p:sp>
          <p:nvSpPr>
            <p:cNvPr id="64" name="pole tekstowe 63"/>
            <p:cNvSpPr txBox="1"/>
            <p:nvPr/>
          </p:nvSpPr>
          <p:spPr>
            <a:xfrm>
              <a:off x="6915749" y="412501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800" b="1" dirty="0">
                  <a:solidFill>
                    <a:srgbClr val="FF0000"/>
                  </a:solidFill>
                  <a:latin typeface="Albertus Medium" pitchFamily="34" charset="0"/>
                </a:rPr>
                <a:t>0</a:t>
              </a:r>
            </a:p>
          </p:txBody>
        </p:sp>
        <p:sp>
          <p:nvSpPr>
            <p:cNvPr id="65" name="pole tekstowe 64"/>
            <p:cNvSpPr txBox="1"/>
            <p:nvPr/>
          </p:nvSpPr>
          <p:spPr>
            <a:xfrm>
              <a:off x="7605343" y="412501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800" b="1" dirty="0">
                  <a:solidFill>
                    <a:srgbClr val="FF0000"/>
                  </a:solidFill>
                  <a:latin typeface="Albertus Medium" pitchFamily="34" charset="0"/>
                </a:rPr>
                <a:t>1</a:t>
              </a:r>
            </a:p>
          </p:txBody>
        </p:sp>
      </p:grpSp>
      <p:grpSp>
        <p:nvGrpSpPr>
          <p:cNvPr id="90" name="Grupa 89"/>
          <p:cNvGrpSpPr/>
          <p:nvPr/>
        </p:nvGrpSpPr>
        <p:grpSpPr>
          <a:xfrm>
            <a:off x="738371" y="1344655"/>
            <a:ext cx="8368445" cy="2505231"/>
            <a:chOff x="738371" y="1344655"/>
            <a:chExt cx="8368445" cy="2505231"/>
          </a:xfrm>
        </p:grpSpPr>
        <p:grpSp>
          <p:nvGrpSpPr>
            <p:cNvPr id="91" name="Grupa 90"/>
            <p:cNvGrpSpPr/>
            <p:nvPr/>
          </p:nvGrpSpPr>
          <p:grpSpPr>
            <a:xfrm>
              <a:off x="738371" y="1344655"/>
              <a:ext cx="8368445" cy="2505231"/>
              <a:chOff x="738371" y="1344655"/>
              <a:chExt cx="8368445" cy="2505231"/>
            </a:xfrm>
          </p:grpSpPr>
          <p:sp>
            <p:nvSpPr>
              <p:cNvPr id="93" name="pole tekstowe 92"/>
              <p:cNvSpPr txBox="1"/>
              <p:nvPr/>
            </p:nvSpPr>
            <p:spPr>
              <a:xfrm>
                <a:off x="1700439" y="149215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>
                    <a:latin typeface="Albertus Medium" pitchFamily="34" charset="0"/>
                  </a:rPr>
                  <a:t>0</a:t>
                </a:r>
              </a:p>
            </p:txBody>
          </p:sp>
          <p:sp>
            <p:nvSpPr>
              <p:cNvPr id="94" name="pole tekstowe 93"/>
              <p:cNvSpPr txBox="1"/>
              <p:nvPr/>
            </p:nvSpPr>
            <p:spPr>
              <a:xfrm>
                <a:off x="2390033" y="149215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>
                    <a:latin typeface="Albertus Medium" pitchFamily="34" charset="0"/>
                  </a:rPr>
                  <a:t>1</a:t>
                </a:r>
                <a:endParaRPr lang="pl-PL" sz="1800" b="1" dirty="0">
                  <a:latin typeface="Albertus Medium" pitchFamily="34" charset="0"/>
                </a:endParaRPr>
              </a:p>
            </p:txBody>
          </p:sp>
          <p:sp>
            <p:nvSpPr>
              <p:cNvPr id="95" name="pole tekstowe 94"/>
              <p:cNvSpPr txBox="1"/>
              <p:nvPr/>
            </p:nvSpPr>
            <p:spPr>
              <a:xfrm>
                <a:off x="2982306" y="149215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>
                    <a:latin typeface="Albertus Medium" pitchFamily="34" charset="0"/>
                  </a:rPr>
                  <a:t>1</a:t>
                </a:r>
                <a:endParaRPr lang="pl-PL" sz="1800" b="1" dirty="0">
                  <a:latin typeface="Albertus Medium" pitchFamily="34" charset="0"/>
                </a:endParaRPr>
              </a:p>
            </p:txBody>
          </p:sp>
          <p:sp>
            <p:nvSpPr>
              <p:cNvPr id="96" name="pole tekstowe 95"/>
              <p:cNvSpPr txBox="1"/>
              <p:nvPr/>
            </p:nvSpPr>
            <p:spPr>
              <a:xfrm>
                <a:off x="3671900" y="149215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>
                    <a:latin typeface="Albertus Medium" pitchFamily="34" charset="0"/>
                  </a:rPr>
                  <a:t>0</a:t>
                </a:r>
              </a:p>
            </p:txBody>
          </p:sp>
          <p:sp>
            <p:nvSpPr>
              <p:cNvPr id="97" name="pole tekstowe 96"/>
              <p:cNvSpPr txBox="1"/>
              <p:nvPr/>
            </p:nvSpPr>
            <p:spPr>
              <a:xfrm>
                <a:off x="930732" y="30584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>
                    <a:latin typeface="Albertus Medium" pitchFamily="34" charset="0"/>
                  </a:rPr>
                  <a:t>0</a:t>
                </a:r>
              </a:p>
            </p:txBody>
          </p:sp>
          <p:sp>
            <p:nvSpPr>
              <p:cNvPr id="98" name="pole tekstowe 97"/>
              <p:cNvSpPr txBox="1"/>
              <p:nvPr/>
            </p:nvSpPr>
            <p:spPr>
              <a:xfrm>
                <a:off x="930732" y="168773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>
                    <a:latin typeface="Albertus Medium" pitchFamily="34" charset="0"/>
                  </a:rPr>
                  <a:t>1</a:t>
                </a:r>
                <a:endParaRPr lang="pl-PL" sz="1800" b="1" dirty="0">
                  <a:latin typeface="Albertus Medium" pitchFamily="34" charset="0"/>
                </a:endParaRPr>
              </a:p>
            </p:txBody>
          </p:sp>
          <p:sp>
            <p:nvSpPr>
              <p:cNvPr id="99" name="pole tekstowe 98"/>
              <p:cNvSpPr txBox="1"/>
              <p:nvPr/>
            </p:nvSpPr>
            <p:spPr>
              <a:xfrm>
                <a:off x="738371" y="2350690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>
                    <a:latin typeface="Albertus Medium" pitchFamily="34" charset="0"/>
                  </a:rPr>
                  <a:t>1/2</a:t>
                </a:r>
                <a:endParaRPr lang="pl-PL" sz="1800" b="1" dirty="0">
                  <a:latin typeface="Albertus Medium" pitchFamily="34" charset="0"/>
                </a:endParaRPr>
              </a:p>
            </p:txBody>
          </p:sp>
          <p:sp>
            <p:nvSpPr>
              <p:cNvPr id="100" name="pole tekstowe 99"/>
              <p:cNvSpPr txBox="1"/>
              <p:nvPr/>
            </p:nvSpPr>
            <p:spPr>
              <a:xfrm>
                <a:off x="1859939" y="2806912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i="1" dirty="0" smtClean="0"/>
                  <a:t>T</a:t>
                </a:r>
                <a:endParaRPr lang="pl-PL" sz="1800" b="1" i="1" dirty="0"/>
              </a:p>
            </p:txBody>
          </p:sp>
          <p:sp>
            <p:nvSpPr>
              <p:cNvPr id="101" name="pole tekstowe 100"/>
              <p:cNvSpPr txBox="1"/>
              <p:nvPr/>
            </p:nvSpPr>
            <p:spPr>
              <a:xfrm>
                <a:off x="2642122" y="280691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/>
                  <a:t>2</a:t>
                </a:r>
                <a:r>
                  <a:rPr lang="pl-PL" sz="1800" b="1" i="1" dirty="0" smtClean="0"/>
                  <a:t>T</a:t>
                </a:r>
                <a:endParaRPr lang="pl-PL" sz="1800" b="1" i="1" dirty="0"/>
              </a:p>
            </p:txBody>
          </p:sp>
          <p:sp>
            <p:nvSpPr>
              <p:cNvPr id="102" name="pole tekstowe 101"/>
              <p:cNvSpPr txBox="1"/>
              <p:nvPr/>
            </p:nvSpPr>
            <p:spPr>
              <a:xfrm>
                <a:off x="3454374" y="280691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/>
                  <a:t>3</a:t>
                </a:r>
                <a:r>
                  <a:rPr lang="pl-PL" sz="1800" b="1" i="1" dirty="0" smtClean="0"/>
                  <a:t>T</a:t>
                </a:r>
                <a:endParaRPr lang="pl-PL" sz="1800" b="1" i="1" dirty="0"/>
              </a:p>
            </p:txBody>
          </p:sp>
          <p:sp>
            <p:nvSpPr>
              <p:cNvPr id="103" name="pole tekstowe 102"/>
              <p:cNvSpPr txBox="1"/>
              <p:nvPr/>
            </p:nvSpPr>
            <p:spPr>
              <a:xfrm>
                <a:off x="4075372" y="280691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/>
                  <a:t>4</a:t>
                </a:r>
                <a:r>
                  <a:rPr lang="pl-PL" sz="1800" b="1" i="1" dirty="0" smtClean="0"/>
                  <a:t>T</a:t>
                </a:r>
                <a:endParaRPr lang="pl-PL" sz="1800" b="1" i="1" dirty="0"/>
              </a:p>
            </p:txBody>
          </p:sp>
          <p:grpSp>
            <p:nvGrpSpPr>
              <p:cNvPr id="104" name="Grupa 103"/>
              <p:cNvGrpSpPr/>
              <p:nvPr/>
            </p:nvGrpSpPr>
            <p:grpSpPr>
              <a:xfrm>
                <a:off x="1167435" y="1344655"/>
                <a:ext cx="7939381" cy="2505231"/>
                <a:chOff x="1101299" y="1344869"/>
                <a:chExt cx="7939381" cy="2505231"/>
              </a:xfrm>
            </p:grpSpPr>
            <p:pic>
              <p:nvPicPr>
                <p:cNvPr id="110" name="Obraz 10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1299" y="1344869"/>
                  <a:ext cx="3340308" cy="2505231"/>
                </a:xfrm>
                <a:prstGeom prst="rect">
                  <a:avLst/>
                </a:prstGeom>
              </p:spPr>
            </p:pic>
            <p:cxnSp>
              <p:nvCxnSpPr>
                <p:cNvPr id="111" name="Łącznik prosty 110"/>
                <p:cNvCxnSpPr/>
                <p:nvPr/>
              </p:nvCxnSpPr>
              <p:spPr bwMode="auto">
                <a:xfrm>
                  <a:off x="1167435" y="2552179"/>
                  <a:ext cx="7155795" cy="772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12" name="Grupa 111"/>
                <p:cNvGrpSpPr/>
                <p:nvPr/>
              </p:nvGrpSpPr>
              <p:grpSpPr>
                <a:xfrm>
                  <a:off x="1833314" y="1867801"/>
                  <a:ext cx="7207366" cy="1419726"/>
                  <a:chOff x="1833314" y="1867801"/>
                  <a:chExt cx="7207366" cy="1419726"/>
                </a:xfrm>
              </p:grpSpPr>
              <p:sp>
                <p:nvSpPr>
                  <p:cNvPr id="113" name="Text Box 1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63545" y="2093662"/>
                    <a:ext cx="2377135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2000" b="1" dirty="0" smtClean="0">
                        <a:solidFill>
                          <a:srgbClr val="C00000"/>
                        </a:solidFill>
                      </a:rPr>
                      <a:t>Próg decyzji</a:t>
                    </a:r>
                    <a:endParaRPr lang="pl-PL" sz="2000" b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14" name="Trójkąt równoramienny 113"/>
                  <p:cNvSpPr/>
                  <p:nvPr/>
                </p:nvSpPr>
                <p:spPr bwMode="auto">
                  <a:xfrm>
                    <a:off x="1833314" y="3183098"/>
                    <a:ext cx="135015" cy="104429"/>
                  </a:xfrm>
                  <a:prstGeom prst="triangle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15" name="Trójkąt równoramienny 114"/>
                  <p:cNvSpPr/>
                  <p:nvPr/>
                </p:nvSpPr>
                <p:spPr bwMode="auto">
                  <a:xfrm>
                    <a:off x="3674947" y="3183098"/>
                    <a:ext cx="135015" cy="104429"/>
                  </a:xfrm>
                  <a:prstGeom prst="triangle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l-PL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116" name="Grupa 115"/>
                  <p:cNvGrpSpPr/>
                  <p:nvPr/>
                </p:nvGrpSpPr>
                <p:grpSpPr>
                  <a:xfrm>
                    <a:off x="2401463" y="1874982"/>
                    <a:ext cx="135015" cy="1368085"/>
                    <a:chOff x="2401463" y="1874982"/>
                    <a:chExt cx="135015" cy="1368085"/>
                  </a:xfrm>
                </p:grpSpPr>
                <p:cxnSp>
                  <p:nvCxnSpPr>
                    <p:cNvPr id="120" name="Łącznik prosty 119"/>
                    <p:cNvCxnSpPr/>
                    <p:nvPr/>
                  </p:nvCxnSpPr>
                  <p:spPr bwMode="auto">
                    <a:xfrm flipV="1">
                      <a:off x="2456765" y="1874982"/>
                      <a:ext cx="9344" cy="136808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triangle" w="med" len="med"/>
                    </a:ln>
                    <a:effectLst/>
                  </p:spPr>
                </p:cxnSp>
                <p:sp>
                  <p:nvSpPr>
                    <p:cNvPr id="121" name="Trójkąt równoramienny 120"/>
                    <p:cNvSpPr/>
                    <p:nvPr/>
                  </p:nvSpPr>
                  <p:spPr bwMode="auto">
                    <a:xfrm>
                      <a:off x="2401463" y="1886851"/>
                      <a:ext cx="135015" cy="104429"/>
                    </a:xfrm>
                    <a:prstGeom prst="triangl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17" name="Grupa 116"/>
                  <p:cNvGrpSpPr/>
                  <p:nvPr/>
                </p:nvGrpSpPr>
                <p:grpSpPr>
                  <a:xfrm>
                    <a:off x="3144413" y="1867801"/>
                    <a:ext cx="135015" cy="1371919"/>
                    <a:chOff x="3144413" y="1867801"/>
                    <a:chExt cx="135015" cy="1371919"/>
                  </a:xfrm>
                </p:grpSpPr>
                <p:cxnSp>
                  <p:nvCxnSpPr>
                    <p:cNvPr id="118" name="Łącznik prosty 117"/>
                    <p:cNvCxnSpPr/>
                    <p:nvPr/>
                  </p:nvCxnSpPr>
                  <p:spPr bwMode="auto">
                    <a:xfrm flipV="1">
                      <a:off x="3200296" y="1871635"/>
                      <a:ext cx="9344" cy="1368085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triangle" w="med" len="med"/>
                    </a:ln>
                    <a:effectLst/>
                  </p:spPr>
                </p:cxnSp>
                <p:sp>
                  <p:nvSpPr>
                    <p:cNvPr id="119" name="Trójkąt równoramienny 118"/>
                    <p:cNvSpPr/>
                    <p:nvPr/>
                  </p:nvSpPr>
                  <p:spPr bwMode="auto">
                    <a:xfrm>
                      <a:off x="3144413" y="1867801"/>
                      <a:ext cx="135015" cy="104429"/>
                    </a:xfrm>
                    <a:prstGeom prst="triangle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  <p:cxnSp>
            <p:nvCxnSpPr>
              <p:cNvPr id="105" name="Łącznik prosty 104"/>
              <p:cNvCxnSpPr/>
              <p:nvPr/>
            </p:nvCxnSpPr>
            <p:spPr bwMode="auto">
              <a:xfrm>
                <a:off x="1167435" y="1872201"/>
                <a:ext cx="7155795" cy="772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6" name="pole tekstowe 105"/>
              <p:cNvSpPr txBox="1"/>
              <p:nvPr/>
            </p:nvSpPr>
            <p:spPr>
              <a:xfrm>
                <a:off x="1836066" y="14766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>
                    <a:latin typeface="Albertus Medium" pitchFamily="34" charset="0"/>
                  </a:rPr>
                  <a:t>0</a:t>
                </a:r>
                <a:endParaRPr lang="pl-PL" sz="1800" b="1" dirty="0">
                  <a:latin typeface="Albertus Medium" pitchFamily="34" charset="0"/>
                </a:endParaRPr>
              </a:p>
            </p:txBody>
          </p:sp>
          <p:sp>
            <p:nvSpPr>
              <p:cNvPr id="107" name="pole tekstowe 106"/>
              <p:cNvSpPr txBox="1"/>
              <p:nvPr/>
            </p:nvSpPr>
            <p:spPr>
              <a:xfrm>
                <a:off x="2385359" y="14766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>
                    <a:latin typeface="Albertus Medium" pitchFamily="34" charset="0"/>
                  </a:rPr>
                  <a:t>1</a:t>
                </a:r>
                <a:endParaRPr lang="pl-PL" sz="1800" b="1" dirty="0">
                  <a:latin typeface="Albertus Medium" pitchFamily="34" charset="0"/>
                </a:endParaRPr>
              </a:p>
            </p:txBody>
          </p:sp>
          <p:sp>
            <p:nvSpPr>
              <p:cNvPr id="108" name="pole tekstowe 107"/>
              <p:cNvSpPr txBox="1"/>
              <p:nvPr/>
            </p:nvSpPr>
            <p:spPr>
              <a:xfrm>
                <a:off x="3117933" y="14766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 smtClean="0">
                    <a:latin typeface="Albertus Medium" pitchFamily="34" charset="0"/>
                  </a:rPr>
                  <a:t>1</a:t>
                </a:r>
                <a:endParaRPr lang="pl-PL" sz="1800" b="1" dirty="0">
                  <a:latin typeface="Albertus Medium" pitchFamily="34" charset="0"/>
                </a:endParaRPr>
              </a:p>
            </p:txBody>
          </p:sp>
          <p:sp>
            <p:nvSpPr>
              <p:cNvPr id="109" name="pole tekstowe 108"/>
              <p:cNvSpPr txBox="1"/>
              <p:nvPr/>
            </p:nvSpPr>
            <p:spPr>
              <a:xfrm>
                <a:off x="3686141" y="14766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>
                    <a:latin typeface="Albertus Medium" pitchFamily="34" charset="0"/>
                  </a:rPr>
                  <a:t>0</a:t>
                </a:r>
              </a:p>
            </p:txBody>
          </p:sp>
        </p:grpSp>
        <p:cxnSp>
          <p:nvCxnSpPr>
            <p:cNvPr id="92" name="Łącznik prosty 91"/>
            <p:cNvCxnSpPr/>
            <p:nvPr/>
          </p:nvCxnSpPr>
          <p:spPr bwMode="auto">
            <a:xfrm>
              <a:off x="1167435" y="3247611"/>
              <a:ext cx="7155795" cy="7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32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3" name="Text Box 146"/>
          <p:cNvSpPr txBox="1">
            <a:spLocks noChangeArrowheads="1"/>
          </p:cNvSpPr>
          <p:nvPr/>
        </p:nvSpPr>
        <p:spPr bwMode="auto">
          <a:xfrm>
            <a:off x="4994339" y="6553200"/>
            <a:ext cx="4149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l-PL" sz="1400" b="1" dirty="0" smtClean="0">
                <a:solidFill>
                  <a:schemeClr val="bg2"/>
                </a:solidFill>
                <a:sym typeface="Symbol" pitchFamily="18" charset="2"/>
              </a:rPr>
              <a:t>„Digital </a:t>
            </a:r>
            <a:r>
              <a:rPr lang="pl-PL" sz="1400" b="1" dirty="0" err="1" smtClean="0">
                <a:solidFill>
                  <a:schemeClr val="bg2"/>
                </a:solidFill>
                <a:sym typeface="Symbol" pitchFamily="18" charset="2"/>
              </a:rPr>
              <a:t>Transmission</a:t>
            </a:r>
            <a:r>
              <a:rPr lang="pl-PL" sz="1400" b="1" dirty="0" smtClean="0">
                <a:solidFill>
                  <a:schemeClr val="bg2"/>
                </a:solidFill>
                <a:sym typeface="Symbol" pitchFamily="18" charset="2"/>
              </a:rPr>
              <a:t> Engineering”, J. B. Anderson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02061" y="73145"/>
            <a:ext cx="848654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kumimoji="1" lang="pl-PL" b="1" dirty="0" smtClean="0">
                <a:latin typeface="+mj-lt"/>
                <a:ea typeface="+mj-ea"/>
                <a:cs typeface="+mj-cs"/>
              </a:rPr>
              <a:t>Zaszumienie kodu </a:t>
            </a:r>
            <a:r>
              <a:rPr kumimoji="1" lang="pl-PL" b="1" dirty="0" err="1" smtClean="0">
                <a:latin typeface="+mj-lt"/>
                <a:ea typeface="+mj-ea"/>
                <a:cs typeface="+mj-cs"/>
              </a:rPr>
              <a:t>transm</a:t>
            </a:r>
            <a:r>
              <a:rPr kumimoji="1" lang="pl-PL" b="1" dirty="0" smtClean="0">
                <a:latin typeface="+mj-lt"/>
                <a:ea typeface="+mj-ea"/>
                <a:cs typeface="+mj-cs"/>
              </a:rPr>
              <a:t>. </a:t>
            </a:r>
            <a:r>
              <a:rPr kumimoji="1" lang="pl-PL" b="1" dirty="0">
                <a:latin typeface="+mj-lt"/>
                <a:ea typeface="+mj-ea"/>
                <a:cs typeface="+mj-cs"/>
              </a:rPr>
              <a:t>p</a:t>
            </a:r>
            <a:r>
              <a:rPr kumimoji="1" lang="pl-PL" b="1" dirty="0" smtClean="0">
                <a:latin typeface="+mj-lt"/>
                <a:ea typeface="+mj-ea"/>
                <a:cs typeface="+mj-cs"/>
              </a:rPr>
              <a:t>rzez AWGN</a:t>
            </a:r>
            <a:r>
              <a:rPr kumimoji="1" lang="pl-PL" b="1" dirty="0">
                <a:latin typeface="+mj-lt"/>
                <a:ea typeface="+mj-ea"/>
                <a:cs typeface="+mj-cs"/>
              </a:rPr>
              <a:t> </a:t>
            </a:r>
            <a:r>
              <a:rPr kumimoji="1" lang="pl-PL" b="1" dirty="0" smtClean="0">
                <a:latin typeface="+mj-lt"/>
                <a:ea typeface="+mj-ea"/>
                <a:cs typeface="+mj-cs"/>
              </a:rPr>
              <a:t>(wykres oczkowy)</a:t>
            </a:r>
            <a:endParaRPr kumimoji="1" lang="pl-PL" b="1" dirty="0">
              <a:latin typeface="+mj-lt"/>
              <a:ea typeface="+mj-ea"/>
              <a:cs typeface="+mj-cs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1782514" y="888753"/>
            <a:ext cx="7247738" cy="1412829"/>
            <a:chOff x="1782514" y="888753"/>
            <a:chExt cx="7247738" cy="1412829"/>
          </a:xfrm>
        </p:grpSpPr>
        <p:sp>
          <p:nvSpPr>
            <p:cNvPr id="6" name="pole tekstowe 5"/>
            <p:cNvSpPr txBox="1"/>
            <p:nvPr/>
          </p:nvSpPr>
          <p:spPr>
            <a:xfrm>
              <a:off x="3308428" y="1682007"/>
              <a:ext cx="2715808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2800" b="1" dirty="0" smtClean="0">
                  <a:latin typeface="+mn-lt"/>
                </a:rPr>
                <a:t>OSCYLOSKOP</a:t>
              </a:r>
              <a:endParaRPr lang="pl-PL" sz="2800" b="1" dirty="0">
                <a:latin typeface="+mn-lt"/>
              </a:endParaRPr>
            </a:p>
          </p:txBody>
        </p:sp>
        <p:cxnSp>
          <p:nvCxnSpPr>
            <p:cNvPr id="7" name="Łącznik prosty ze strzałką 6"/>
            <p:cNvCxnSpPr>
              <a:endCxn id="6" idx="1"/>
            </p:cNvCxnSpPr>
            <p:nvPr/>
          </p:nvCxnSpPr>
          <p:spPr bwMode="auto">
            <a:xfrm>
              <a:off x="2103120" y="1938528"/>
              <a:ext cx="1205308" cy="508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Prostokąt 7"/>
            <p:cNvSpPr/>
            <p:nvPr/>
          </p:nvSpPr>
          <p:spPr>
            <a:xfrm>
              <a:off x="1782514" y="1241198"/>
              <a:ext cx="15360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Kod liniowy</a:t>
              </a:r>
              <a:b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AWGN</a:t>
              </a:r>
              <a:endParaRPr lang="pl-PL" sz="1800" dirty="0"/>
            </a:p>
          </p:txBody>
        </p:sp>
        <p:cxnSp>
          <p:nvCxnSpPr>
            <p:cNvPr id="9" name="Łącznik łamany 8"/>
            <p:cNvCxnSpPr>
              <a:stCxn id="6" idx="0"/>
            </p:cNvCxnSpPr>
            <p:nvPr/>
          </p:nvCxnSpPr>
          <p:spPr bwMode="auto">
            <a:xfrm rot="5400000" flipH="1" flipV="1">
              <a:off x="5116170" y="773941"/>
              <a:ext cx="458228" cy="1357904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7030A0"/>
              </a:solidFill>
              <a:prstDash val="sysDash"/>
              <a:round/>
              <a:headEnd type="triangle" w="med" len="med"/>
              <a:tailEnd type="none"/>
            </a:ln>
            <a:effectLst/>
          </p:spPr>
        </p:cxnSp>
        <p:sp>
          <p:nvSpPr>
            <p:cNvPr id="10" name="Prostokąt 9"/>
            <p:cNvSpPr/>
            <p:nvPr/>
          </p:nvSpPr>
          <p:spPr>
            <a:xfrm>
              <a:off x="6024236" y="888753"/>
              <a:ext cx="3006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pl-PL" sz="1800" b="1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Podstawa czasu </a:t>
              </a:r>
              <a:r>
                <a:rPr lang="pl-PL" sz="1800" b="1" dirty="0" err="1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wyzwa</a:t>
              </a:r>
              <a:r>
                <a:rPr lang="pl-PL" sz="1800" b="1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br>
                <a:rPr lang="pl-PL" sz="1800" b="1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pl-PL" sz="1800" b="1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lana taktem kodu</a:t>
              </a:r>
              <a:endParaRPr lang="pl-PL" sz="1800" dirty="0">
                <a:solidFill>
                  <a:srgbClr val="7030A0"/>
                </a:solidFill>
              </a:endParaRPr>
            </a:p>
          </p:txBody>
        </p:sp>
        <p:cxnSp>
          <p:nvCxnSpPr>
            <p:cNvPr id="11" name="Łącznik prosty ze strzałką 10"/>
            <p:cNvCxnSpPr/>
            <p:nvPr/>
          </p:nvCxnSpPr>
          <p:spPr bwMode="auto">
            <a:xfrm>
              <a:off x="6012692" y="1901297"/>
              <a:ext cx="1359300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Prostokąt 11"/>
            <p:cNvSpPr/>
            <p:nvPr/>
          </p:nvSpPr>
          <p:spPr>
            <a:xfrm>
              <a:off x="6024236" y="1932250"/>
              <a:ext cx="21243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Wykres oczkowy</a:t>
              </a:r>
              <a:endParaRPr lang="pl-PL" sz="1800" dirty="0"/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1041491" y="2542755"/>
            <a:ext cx="8102510" cy="4133946"/>
            <a:chOff x="1041491" y="2542755"/>
            <a:chExt cx="8102510" cy="4133946"/>
          </a:xfrm>
        </p:grpSpPr>
        <p:grpSp>
          <p:nvGrpSpPr>
            <p:cNvPr id="13" name="Grupa 12"/>
            <p:cNvGrpSpPr/>
            <p:nvPr/>
          </p:nvGrpSpPr>
          <p:grpSpPr>
            <a:xfrm>
              <a:off x="1041491" y="2650477"/>
              <a:ext cx="8102510" cy="4026224"/>
              <a:chOff x="1041490" y="2640136"/>
              <a:chExt cx="8102510" cy="4026224"/>
            </a:xfrm>
          </p:grpSpPr>
          <p:pic>
            <p:nvPicPr>
              <p:cNvPr id="14" name="Obraz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7" t="30312" r="23014" b="51313"/>
              <a:stretch/>
            </p:blipFill>
            <p:spPr>
              <a:xfrm>
                <a:off x="1041490" y="2640136"/>
                <a:ext cx="8102510" cy="3195355"/>
              </a:xfrm>
              <a:prstGeom prst="rect">
                <a:avLst/>
              </a:prstGeom>
            </p:spPr>
          </p:pic>
          <p:sp>
            <p:nvSpPr>
              <p:cNvPr id="15" name="Prostokąt 14"/>
              <p:cNvSpPr/>
              <p:nvPr/>
            </p:nvSpPr>
            <p:spPr>
              <a:xfrm>
                <a:off x="1776276" y="5184195"/>
                <a:ext cx="14013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1800" b="1" dirty="0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AWGN = 0</a:t>
                </a:r>
                <a:endParaRPr lang="pl-PL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6884596" y="5184195"/>
                <a:ext cx="16674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1800" b="1" dirty="0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SNR = 19 </a:t>
                </a:r>
                <a:r>
                  <a:rPr lang="pl-PL" sz="1800" b="1" dirty="0" err="1" smtClean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dB</a:t>
                </a:r>
                <a:endParaRPr lang="pl-PL" sz="1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7" name="Łącznik prosty ze strzałką 16"/>
              <p:cNvCxnSpPr/>
              <p:nvPr/>
            </p:nvCxnSpPr>
            <p:spPr bwMode="auto">
              <a:xfrm>
                <a:off x="2494099" y="5593284"/>
                <a:ext cx="0" cy="694873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030A0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18" name="Łącznik prosty ze strzałką 17"/>
              <p:cNvCxnSpPr/>
              <p:nvPr/>
            </p:nvCxnSpPr>
            <p:spPr bwMode="auto">
              <a:xfrm>
                <a:off x="7655752" y="5622657"/>
                <a:ext cx="0" cy="694873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030A0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sp>
            <p:nvSpPr>
              <p:cNvPr id="19" name="Prostokąt 18"/>
              <p:cNvSpPr/>
              <p:nvPr/>
            </p:nvSpPr>
            <p:spPr bwMode="auto">
              <a:xfrm>
                <a:off x="4964171" y="5648533"/>
                <a:ext cx="192894" cy="20979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20" name="Łącznik prosty ze strzałką 19"/>
              <p:cNvCxnSpPr/>
              <p:nvPr/>
            </p:nvCxnSpPr>
            <p:spPr bwMode="auto">
              <a:xfrm>
                <a:off x="5066144" y="5603803"/>
                <a:ext cx="0" cy="694873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030A0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sp>
            <p:nvSpPr>
              <p:cNvPr id="21" name="Prostokąt 20"/>
              <p:cNvSpPr/>
              <p:nvPr/>
            </p:nvSpPr>
            <p:spPr>
              <a:xfrm>
                <a:off x="3620013" y="6297028"/>
                <a:ext cx="25474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1800" b="1" dirty="0" smtClean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Chwile próbkowania</a:t>
                </a:r>
                <a:endParaRPr lang="pl-PL" sz="1800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22" name="Prostokąt 21"/>
            <p:cNvSpPr/>
            <p:nvPr/>
          </p:nvSpPr>
          <p:spPr>
            <a:xfrm>
              <a:off x="2038251" y="2542755"/>
              <a:ext cx="11208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IMS = 0</a:t>
              </a:r>
              <a:endParaRPr lang="pl-PL" sz="1800" dirty="0"/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4532335" y="2542755"/>
              <a:ext cx="11208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IMS = 0</a:t>
              </a:r>
              <a:endParaRPr lang="pl-PL" sz="1800" dirty="0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7272300" y="2542755"/>
              <a:ext cx="11208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IMS = 0</a:t>
              </a:r>
              <a:endParaRPr lang="pl-PL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378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3D180-F089-4464-A7B5-011D2735C4FF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21550" y="148541"/>
            <a:ext cx="8393850" cy="914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Dwa aspekty transmisji kodów transmisyjnych</a:t>
            </a:r>
            <a:endParaRPr lang="pl-PL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942442" y="1186928"/>
            <a:ext cx="8010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rgbClr val="008000"/>
                </a:solidFill>
                <a:latin typeface="Albertus Medium" pitchFamily="34" charset="0"/>
              </a:rPr>
              <a:t>Kody transmisyjne są w dużej mierze odporne na szum kanałowy, ponieważ odbiornik podejmuje progową decyzję o przesłanym symbolu („0” lub „1”) </a:t>
            </a:r>
            <a:r>
              <a:rPr lang="pl-PL" sz="2000" b="1" u="sng" dirty="0" smtClean="0">
                <a:solidFill>
                  <a:srgbClr val="008000"/>
                </a:solidFill>
                <a:latin typeface="Albertus Medium" pitchFamily="34" charset="0"/>
              </a:rPr>
              <a:t>na podstawie próbki odebranego sygnału</a:t>
            </a:r>
            <a:r>
              <a:rPr lang="pl-PL" sz="2000" b="1" dirty="0" smtClean="0">
                <a:solidFill>
                  <a:srgbClr val="008000"/>
                </a:solidFill>
                <a:latin typeface="Albertus Medium" pitchFamily="34" charset="0"/>
              </a:rPr>
              <a:t>, a nie </a:t>
            </a:r>
            <a:r>
              <a:rPr lang="pl-PL" sz="2000" b="1" u="sng" dirty="0" smtClean="0">
                <a:solidFill>
                  <a:srgbClr val="008000"/>
                </a:solidFill>
                <a:latin typeface="Albertus Medium" pitchFamily="34" charset="0"/>
              </a:rPr>
              <a:t>zachowanego kształtu impulsu</a:t>
            </a:r>
            <a:r>
              <a:rPr lang="pl-PL" sz="2000" b="1" dirty="0" smtClean="0">
                <a:solidFill>
                  <a:srgbClr val="008000"/>
                </a:solidFill>
                <a:latin typeface="Albertus Medium" pitchFamily="34" charset="0"/>
              </a:rPr>
              <a:t>.</a:t>
            </a:r>
          </a:p>
        </p:txBody>
      </p:sp>
      <p:sp>
        <p:nvSpPr>
          <p:cNvPr id="5" name="Text Box 108"/>
          <p:cNvSpPr txBox="1">
            <a:spLocks noChangeArrowheads="1"/>
          </p:cNvSpPr>
          <p:nvPr/>
        </p:nvSpPr>
        <p:spPr bwMode="auto">
          <a:xfrm>
            <a:off x="905703" y="2596991"/>
            <a:ext cx="70294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000" b="1" dirty="0" smtClean="0">
                <a:latin typeface="Albertus Medium" pitchFamily="34" charset="0"/>
              </a:rPr>
              <a:t>Skoro odbiornik podejmuje decyzję na podstawie</a:t>
            </a:r>
            <a:r>
              <a:rPr lang="pl-PL" sz="2000" dirty="0">
                <a:latin typeface="Albertus Medium" pitchFamily="34" charset="0"/>
              </a:rPr>
              <a:t/>
            </a:r>
            <a:br>
              <a:rPr lang="pl-PL" sz="2000" dirty="0">
                <a:latin typeface="Albertus Medium" pitchFamily="34" charset="0"/>
              </a:rPr>
            </a:br>
            <a:r>
              <a:rPr lang="pl-PL" sz="2000" b="1" dirty="0">
                <a:latin typeface="Albertus Medium" pitchFamily="34" charset="0"/>
              </a:rPr>
              <a:t>próbki sygnału, to możemy </a:t>
            </a:r>
            <a:r>
              <a:rPr lang="pl-PL" sz="2000" b="1" dirty="0" smtClean="0">
                <a:latin typeface="Albertus Medium" pitchFamily="34" charset="0"/>
              </a:rPr>
              <a:t>do pewnego stopnia</a:t>
            </a:r>
            <a:br>
              <a:rPr lang="pl-PL" sz="2000" b="1" dirty="0" smtClean="0">
                <a:latin typeface="Albertus Medium" pitchFamily="34" charset="0"/>
              </a:rPr>
            </a:br>
            <a:r>
              <a:rPr lang="pl-PL" sz="2000" b="1" dirty="0" smtClean="0">
                <a:latin typeface="Albertus Medium" pitchFamily="34" charset="0"/>
              </a:rPr>
              <a:t>ograniczyć pasmo przepustowe kanału dopuszczając</a:t>
            </a:r>
            <a:br>
              <a:rPr lang="pl-PL" sz="2000" b="1" dirty="0" smtClean="0">
                <a:latin typeface="Albertus Medium" pitchFamily="34" charset="0"/>
              </a:rPr>
            </a:br>
            <a:r>
              <a:rPr lang="pl-PL" sz="2000" b="1" dirty="0" smtClean="0">
                <a:latin typeface="Albertus Medium" pitchFamily="34" charset="0"/>
              </a:rPr>
              <a:t>pewien poziom zniekształcenia kształtu impulsów.</a:t>
            </a:r>
            <a:endParaRPr lang="pl-PL" sz="2000" b="1" dirty="0">
              <a:latin typeface="Albertus Medium" pitchFamily="34" charset="0"/>
            </a:endParaRPr>
          </a:p>
        </p:txBody>
      </p:sp>
      <p:sp>
        <p:nvSpPr>
          <p:cNvPr id="6" name="Text Box 108"/>
          <p:cNvSpPr txBox="1">
            <a:spLocks noChangeArrowheads="1"/>
          </p:cNvSpPr>
          <p:nvPr/>
        </p:nvSpPr>
        <p:spPr bwMode="auto">
          <a:xfrm>
            <a:off x="942442" y="3968168"/>
            <a:ext cx="66367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rgbClr val="C00000"/>
                </a:solidFill>
                <a:latin typeface="Albertus Medium" pitchFamily="34" charset="0"/>
              </a:rPr>
              <a:t>Zniekształcenie kształtu impulsów wskutek</a:t>
            </a:r>
            <a:br>
              <a:rPr lang="pl-PL" sz="2000" b="1" dirty="0" smtClean="0">
                <a:solidFill>
                  <a:srgbClr val="C00000"/>
                </a:solidFill>
                <a:latin typeface="Albertus Medium" pitchFamily="34" charset="0"/>
              </a:rPr>
            </a:br>
            <a:r>
              <a:rPr lang="pl-PL" sz="2000" b="1" dirty="0" smtClean="0">
                <a:solidFill>
                  <a:srgbClr val="C00000"/>
                </a:solidFill>
                <a:latin typeface="Albertus Medium" pitchFamily="34" charset="0"/>
              </a:rPr>
              <a:t>ograniczenia pasma kanału i filtrów jest nazywane</a:t>
            </a:r>
            <a:br>
              <a:rPr lang="pl-PL" sz="2000" b="1" dirty="0" smtClean="0">
                <a:solidFill>
                  <a:srgbClr val="C00000"/>
                </a:solidFill>
                <a:latin typeface="Albertus Medium" pitchFamily="34" charset="0"/>
              </a:rPr>
            </a:br>
            <a:r>
              <a:rPr lang="pl-PL" sz="2000" b="1" dirty="0" smtClean="0">
                <a:solidFill>
                  <a:srgbClr val="C00000"/>
                </a:solidFill>
                <a:latin typeface="Albertus Medium" pitchFamily="34" charset="0"/>
              </a:rPr>
              <a:t>interferencją międzysymbolową (IMS).</a:t>
            </a:r>
            <a:endParaRPr lang="pl-PL" sz="2000" dirty="0">
              <a:solidFill>
                <a:srgbClr val="C00000"/>
              </a:solidFill>
              <a:latin typeface="Albertus Medium" pitchFamily="34" charset="0"/>
            </a:endParaRPr>
          </a:p>
        </p:txBody>
      </p:sp>
      <p:sp>
        <p:nvSpPr>
          <p:cNvPr id="7" name="Text Box 108"/>
          <p:cNvSpPr txBox="1">
            <a:spLocks noChangeArrowheads="1"/>
          </p:cNvSpPr>
          <p:nvPr/>
        </p:nvSpPr>
        <p:spPr bwMode="auto">
          <a:xfrm>
            <a:off x="908822" y="5065808"/>
            <a:ext cx="785843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  <a:t>IMS można wyeliminować całkowicie, jeżeli</a:t>
            </a:r>
            <a:b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</a:br>
            <a: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  <a:t>transmisja</a:t>
            </a:r>
            <a:r>
              <a:rPr lang="pl-PL" sz="2000" b="1" dirty="0">
                <a:solidFill>
                  <a:srgbClr val="3333FF"/>
                </a:solidFill>
                <a:latin typeface="Albertus Medium" pitchFamily="34" charset="0"/>
              </a:rPr>
              <a:t> </a:t>
            </a:r>
            <a: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  <a:t>odbywa się wg. kryterium </a:t>
            </a:r>
            <a:r>
              <a:rPr lang="pl-PL" sz="2000" b="1" dirty="0" err="1" smtClean="0">
                <a:solidFill>
                  <a:srgbClr val="3333FF"/>
                </a:solidFill>
                <a:latin typeface="Albertus Medium" pitchFamily="34" charset="0"/>
              </a:rPr>
              <a:t>Nyquista</a:t>
            </a:r>
            <a: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  <a:t> (kod </a:t>
            </a:r>
            <a:r>
              <a:rPr lang="pl-PL" sz="2000" b="1" dirty="0" err="1" smtClean="0">
                <a:solidFill>
                  <a:srgbClr val="3333FF"/>
                </a:solidFill>
                <a:latin typeface="Albertus Medium" pitchFamily="34" charset="0"/>
              </a:rPr>
              <a:t>transmi</a:t>
            </a:r>
            <a: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  <a:t>-</a:t>
            </a:r>
            <a:b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</a:br>
            <a:r>
              <a:rPr lang="pl-PL" sz="2000" b="1" dirty="0" err="1" smtClean="0">
                <a:solidFill>
                  <a:srgbClr val="3333FF"/>
                </a:solidFill>
                <a:latin typeface="Albertus Medium" pitchFamily="34" charset="0"/>
              </a:rPr>
              <a:t>syjny</a:t>
            </a:r>
            <a: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  <a:t> jest zniekształcony, ale jego próbki są równe próbkom</a:t>
            </a:r>
            <a:b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</a:br>
            <a:r>
              <a:rPr lang="pl-PL" sz="2000" b="1" dirty="0" smtClean="0">
                <a:solidFill>
                  <a:srgbClr val="3333FF"/>
                </a:solidFill>
                <a:latin typeface="Albertus Medium" pitchFamily="34" charset="0"/>
              </a:rPr>
              <a:t>kodu generowanego w nadajniku).</a:t>
            </a:r>
            <a:endParaRPr lang="pl-PL" sz="2000" dirty="0">
              <a:solidFill>
                <a:srgbClr val="3333FF"/>
              </a:solidFill>
              <a:latin typeface="Albertus Medium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9"/>
          <p:cNvSpPr txBox="1">
            <a:spLocks noChangeArrowheads="1"/>
          </p:cNvSpPr>
          <p:nvPr/>
        </p:nvSpPr>
        <p:spPr bwMode="auto">
          <a:xfrm>
            <a:off x="938313" y="5589240"/>
            <a:ext cx="7663883" cy="830997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sz="2400" b="1" dirty="0" smtClean="0">
                <a:solidFill>
                  <a:srgbClr val="CC0099"/>
                </a:solidFill>
              </a:rPr>
              <a:t>Czas narastania </a:t>
            </a:r>
            <a:r>
              <a:rPr lang="pl-PL" sz="2400" b="1" i="1" dirty="0" err="1" smtClean="0">
                <a:solidFill>
                  <a:srgbClr val="CC0099"/>
                </a:solidFill>
              </a:rPr>
              <a:t>t</a:t>
            </a:r>
            <a:r>
              <a:rPr lang="pl-PL" sz="2400" b="1" baseline="-25000" dirty="0" err="1" smtClean="0">
                <a:solidFill>
                  <a:srgbClr val="CC0099"/>
                </a:solidFill>
              </a:rPr>
              <a:t>r</a:t>
            </a:r>
            <a:r>
              <a:rPr lang="pl-PL" sz="2400" b="1" dirty="0" smtClean="0">
                <a:solidFill>
                  <a:srgbClr val="CC0099"/>
                </a:solidFill>
              </a:rPr>
              <a:t> zbocza sygnału wyjściowego</a:t>
            </a:r>
          </a:p>
          <a:p>
            <a:pPr algn="l"/>
            <a:r>
              <a:rPr lang="pl-PL" sz="2400" b="1" dirty="0" smtClean="0">
                <a:solidFill>
                  <a:srgbClr val="CC0099"/>
                </a:solidFill>
              </a:rPr>
              <a:t>jest odwrotnie proporcjonalny do szerokości pasma </a:t>
            </a:r>
            <a:r>
              <a:rPr lang="pl-PL" sz="2400" b="1" i="1" dirty="0" smtClean="0">
                <a:solidFill>
                  <a:srgbClr val="CC0099"/>
                </a:solidFill>
              </a:rPr>
              <a:t>B</a:t>
            </a:r>
            <a:r>
              <a:rPr lang="pl-PL" sz="2400" b="1" dirty="0" smtClean="0">
                <a:solidFill>
                  <a:srgbClr val="CC0099"/>
                </a:solidFill>
              </a:rPr>
              <a:t>.</a:t>
            </a:r>
            <a:endParaRPr lang="pl-PL" sz="2400" b="1" dirty="0">
              <a:solidFill>
                <a:srgbClr val="CC0099"/>
              </a:solidFill>
            </a:endParaRPr>
          </a:p>
        </p:txBody>
      </p:sp>
      <p:sp>
        <p:nvSpPr>
          <p:cNvPr id="3" name="Text Box 94"/>
          <p:cNvSpPr txBox="1">
            <a:spLocks noChangeArrowheads="1"/>
          </p:cNvSpPr>
          <p:nvPr/>
        </p:nvSpPr>
        <p:spPr bwMode="auto">
          <a:xfrm>
            <a:off x="597497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chemeClr val="bg2"/>
                </a:solidFill>
              </a:rPr>
              <a:t>„Sygnały i systemy” </a:t>
            </a:r>
            <a:r>
              <a:rPr lang="pl-PL" sz="1400" b="1" dirty="0">
                <a:solidFill>
                  <a:schemeClr val="bg2"/>
                </a:solidFill>
                <a:sym typeface="Symbol" pitchFamily="18" charset="2"/>
              </a:rPr>
              <a:t> </a:t>
            </a:r>
            <a:r>
              <a:rPr lang="pl-PL" sz="1400" b="1" dirty="0">
                <a:solidFill>
                  <a:schemeClr val="bg2"/>
                </a:solidFill>
              </a:rPr>
              <a:t>Zdzisław Papir</a:t>
            </a:r>
            <a:endParaRPr lang="pl-PL" dirty="0"/>
          </a:p>
        </p:txBody>
      </p:sp>
      <p:grpSp>
        <p:nvGrpSpPr>
          <p:cNvPr id="5" name="Grupa 4"/>
          <p:cNvGrpSpPr/>
          <p:nvPr/>
        </p:nvGrpSpPr>
        <p:grpSpPr>
          <a:xfrm>
            <a:off x="2692946" y="980728"/>
            <a:ext cx="6198390" cy="4495800"/>
            <a:chOff x="2692946" y="980728"/>
            <a:chExt cx="6198390" cy="4495800"/>
          </a:xfrm>
        </p:grpSpPr>
        <p:grpSp>
          <p:nvGrpSpPr>
            <p:cNvPr id="6" name="Grupa 50"/>
            <p:cNvGrpSpPr/>
            <p:nvPr/>
          </p:nvGrpSpPr>
          <p:grpSpPr>
            <a:xfrm>
              <a:off x="2692946" y="980728"/>
              <a:ext cx="6198390" cy="4495800"/>
              <a:chOff x="2692946" y="980728"/>
              <a:chExt cx="6198390" cy="4495800"/>
            </a:xfrm>
          </p:grpSpPr>
          <p:sp>
            <p:nvSpPr>
              <p:cNvPr id="12" name="Rectangle 96"/>
              <p:cNvSpPr>
                <a:spLocks noChangeArrowheads="1"/>
              </p:cNvSpPr>
              <p:nvPr/>
            </p:nvSpPr>
            <p:spPr bwMode="auto">
              <a:xfrm>
                <a:off x="5150396" y="999778"/>
                <a:ext cx="704850" cy="4381500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3" name="Line 85"/>
              <p:cNvSpPr>
                <a:spLocks noChangeShapeType="1"/>
              </p:cNvSpPr>
              <p:nvPr/>
            </p:nvSpPr>
            <p:spPr bwMode="auto">
              <a:xfrm>
                <a:off x="5159921" y="999778"/>
                <a:ext cx="0" cy="441960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2692946" y="999778"/>
                <a:ext cx="5667375" cy="4476750"/>
              </a:xfrm>
              <a:prstGeom prst="rect">
                <a:avLst/>
              </a:prstGeom>
              <a:noFill/>
              <a:ln w="381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2692946" y="999778"/>
                <a:ext cx="5667375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3397796" y="999778"/>
                <a:ext cx="1588" cy="476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" name="Line 24"/>
              <p:cNvSpPr>
                <a:spLocks noChangeShapeType="1"/>
              </p:cNvSpPr>
              <p:nvPr/>
            </p:nvSpPr>
            <p:spPr bwMode="auto">
              <a:xfrm>
                <a:off x="4102646" y="999778"/>
                <a:ext cx="1588" cy="476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" name="Line 27"/>
              <p:cNvSpPr>
                <a:spLocks noChangeShapeType="1"/>
              </p:cNvSpPr>
              <p:nvPr/>
            </p:nvSpPr>
            <p:spPr bwMode="auto">
              <a:xfrm>
                <a:off x="4817021" y="999778"/>
                <a:ext cx="1588" cy="476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" name="Line 30"/>
              <p:cNvSpPr>
                <a:spLocks noChangeShapeType="1"/>
              </p:cNvSpPr>
              <p:nvPr/>
            </p:nvSpPr>
            <p:spPr bwMode="auto">
              <a:xfrm>
                <a:off x="5521871" y="999778"/>
                <a:ext cx="1588" cy="476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Line 33"/>
              <p:cNvSpPr>
                <a:spLocks noChangeShapeType="1"/>
              </p:cNvSpPr>
              <p:nvPr/>
            </p:nvSpPr>
            <p:spPr bwMode="auto">
              <a:xfrm>
                <a:off x="6226721" y="999778"/>
                <a:ext cx="1588" cy="476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" name="Line 36"/>
              <p:cNvSpPr>
                <a:spLocks noChangeShapeType="1"/>
              </p:cNvSpPr>
              <p:nvPr/>
            </p:nvSpPr>
            <p:spPr bwMode="auto">
              <a:xfrm>
                <a:off x="6941096" y="999778"/>
                <a:ext cx="1588" cy="476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" name="Line 39"/>
              <p:cNvSpPr>
                <a:spLocks noChangeShapeType="1"/>
              </p:cNvSpPr>
              <p:nvPr/>
            </p:nvSpPr>
            <p:spPr bwMode="auto">
              <a:xfrm>
                <a:off x="7645946" y="999778"/>
                <a:ext cx="1588" cy="476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" name="Line 42"/>
              <p:cNvSpPr>
                <a:spLocks noChangeShapeType="1"/>
              </p:cNvSpPr>
              <p:nvPr/>
            </p:nvSpPr>
            <p:spPr bwMode="auto">
              <a:xfrm>
                <a:off x="8360321" y="999778"/>
                <a:ext cx="1588" cy="476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" name="Line 48"/>
              <p:cNvSpPr>
                <a:spLocks noChangeShapeType="1"/>
              </p:cNvSpPr>
              <p:nvPr/>
            </p:nvSpPr>
            <p:spPr bwMode="auto">
              <a:xfrm flipH="1">
                <a:off x="8303171" y="4828828"/>
                <a:ext cx="5715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5" name="Line 51"/>
              <p:cNvSpPr>
                <a:spLocks noChangeShapeType="1"/>
              </p:cNvSpPr>
              <p:nvPr/>
            </p:nvSpPr>
            <p:spPr bwMode="auto">
              <a:xfrm flipH="1">
                <a:off x="8303171" y="4190653"/>
                <a:ext cx="5715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6" name="Line 54"/>
              <p:cNvSpPr>
                <a:spLocks noChangeShapeType="1"/>
              </p:cNvSpPr>
              <p:nvPr/>
            </p:nvSpPr>
            <p:spPr bwMode="auto">
              <a:xfrm flipH="1">
                <a:off x="8303171" y="3552478"/>
                <a:ext cx="5715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7" name="Line 57"/>
              <p:cNvSpPr>
                <a:spLocks noChangeShapeType="1"/>
              </p:cNvSpPr>
              <p:nvPr/>
            </p:nvSpPr>
            <p:spPr bwMode="auto">
              <a:xfrm flipH="1">
                <a:off x="8303171" y="2914303"/>
                <a:ext cx="5715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8" name="Line 60"/>
              <p:cNvSpPr>
                <a:spLocks noChangeShapeType="1"/>
              </p:cNvSpPr>
              <p:nvPr/>
            </p:nvSpPr>
            <p:spPr bwMode="auto">
              <a:xfrm flipH="1">
                <a:off x="8303171" y="2276128"/>
                <a:ext cx="5715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9" name="Line 63"/>
              <p:cNvSpPr>
                <a:spLocks noChangeShapeType="1"/>
              </p:cNvSpPr>
              <p:nvPr/>
            </p:nvSpPr>
            <p:spPr bwMode="auto">
              <a:xfrm flipH="1">
                <a:off x="8303171" y="1637953"/>
                <a:ext cx="5715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0" name="Line 65"/>
              <p:cNvSpPr>
                <a:spLocks noChangeShapeType="1"/>
              </p:cNvSpPr>
              <p:nvPr/>
            </p:nvSpPr>
            <p:spPr bwMode="auto">
              <a:xfrm>
                <a:off x="2692946" y="999778"/>
                <a:ext cx="47625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1" name="Line 66"/>
              <p:cNvSpPr>
                <a:spLocks noChangeShapeType="1"/>
              </p:cNvSpPr>
              <p:nvPr/>
            </p:nvSpPr>
            <p:spPr bwMode="auto">
              <a:xfrm flipH="1">
                <a:off x="8303171" y="999778"/>
                <a:ext cx="5715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2" name="Line 68"/>
              <p:cNvSpPr>
                <a:spLocks noChangeShapeType="1"/>
              </p:cNvSpPr>
              <p:nvPr/>
            </p:nvSpPr>
            <p:spPr bwMode="auto">
              <a:xfrm>
                <a:off x="2692946" y="999778"/>
                <a:ext cx="5667375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3" name="Line 69"/>
              <p:cNvSpPr>
                <a:spLocks noChangeShapeType="1"/>
              </p:cNvSpPr>
              <p:nvPr/>
            </p:nvSpPr>
            <p:spPr bwMode="auto">
              <a:xfrm>
                <a:off x="2711996" y="5381278"/>
                <a:ext cx="5667375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4" name="Line 70"/>
              <p:cNvSpPr>
                <a:spLocks noChangeShapeType="1"/>
              </p:cNvSpPr>
              <p:nvPr/>
            </p:nvSpPr>
            <p:spPr bwMode="auto">
              <a:xfrm flipH="1" flipV="1">
                <a:off x="8361909" y="999778"/>
                <a:ext cx="7938" cy="43910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5" name="Freeform 72"/>
              <p:cNvSpPr>
                <a:spLocks/>
              </p:cNvSpPr>
              <p:nvPr/>
            </p:nvSpPr>
            <p:spPr bwMode="auto">
              <a:xfrm>
                <a:off x="3264446" y="4771678"/>
                <a:ext cx="1209675" cy="190500"/>
              </a:xfrm>
              <a:custGeom>
                <a:avLst/>
                <a:gdLst>
                  <a:gd name="T0" fmla="*/ 12 w 762"/>
                  <a:gd name="T1" fmla="*/ 36 h 120"/>
                  <a:gd name="T2" fmla="*/ 30 w 762"/>
                  <a:gd name="T3" fmla="*/ 24 h 120"/>
                  <a:gd name="T4" fmla="*/ 48 w 762"/>
                  <a:gd name="T5" fmla="*/ 24 h 120"/>
                  <a:gd name="T6" fmla="*/ 66 w 762"/>
                  <a:gd name="T7" fmla="*/ 18 h 120"/>
                  <a:gd name="T8" fmla="*/ 84 w 762"/>
                  <a:gd name="T9" fmla="*/ 18 h 120"/>
                  <a:gd name="T10" fmla="*/ 102 w 762"/>
                  <a:gd name="T11" fmla="*/ 18 h 120"/>
                  <a:gd name="T12" fmla="*/ 120 w 762"/>
                  <a:gd name="T13" fmla="*/ 24 h 120"/>
                  <a:gd name="T14" fmla="*/ 138 w 762"/>
                  <a:gd name="T15" fmla="*/ 30 h 120"/>
                  <a:gd name="T16" fmla="*/ 156 w 762"/>
                  <a:gd name="T17" fmla="*/ 36 h 120"/>
                  <a:gd name="T18" fmla="*/ 174 w 762"/>
                  <a:gd name="T19" fmla="*/ 42 h 120"/>
                  <a:gd name="T20" fmla="*/ 192 w 762"/>
                  <a:gd name="T21" fmla="*/ 54 h 120"/>
                  <a:gd name="T22" fmla="*/ 210 w 762"/>
                  <a:gd name="T23" fmla="*/ 66 h 120"/>
                  <a:gd name="T24" fmla="*/ 228 w 762"/>
                  <a:gd name="T25" fmla="*/ 72 h 120"/>
                  <a:gd name="T26" fmla="*/ 246 w 762"/>
                  <a:gd name="T27" fmla="*/ 78 h 120"/>
                  <a:gd name="T28" fmla="*/ 264 w 762"/>
                  <a:gd name="T29" fmla="*/ 84 h 120"/>
                  <a:gd name="T30" fmla="*/ 282 w 762"/>
                  <a:gd name="T31" fmla="*/ 90 h 120"/>
                  <a:gd name="T32" fmla="*/ 300 w 762"/>
                  <a:gd name="T33" fmla="*/ 96 h 120"/>
                  <a:gd name="T34" fmla="*/ 318 w 762"/>
                  <a:gd name="T35" fmla="*/ 90 h 120"/>
                  <a:gd name="T36" fmla="*/ 336 w 762"/>
                  <a:gd name="T37" fmla="*/ 90 h 120"/>
                  <a:gd name="T38" fmla="*/ 354 w 762"/>
                  <a:gd name="T39" fmla="*/ 84 h 120"/>
                  <a:gd name="T40" fmla="*/ 372 w 762"/>
                  <a:gd name="T41" fmla="*/ 78 h 120"/>
                  <a:gd name="T42" fmla="*/ 390 w 762"/>
                  <a:gd name="T43" fmla="*/ 66 h 120"/>
                  <a:gd name="T44" fmla="*/ 408 w 762"/>
                  <a:gd name="T45" fmla="*/ 54 h 120"/>
                  <a:gd name="T46" fmla="*/ 426 w 762"/>
                  <a:gd name="T47" fmla="*/ 42 h 120"/>
                  <a:gd name="T48" fmla="*/ 444 w 762"/>
                  <a:gd name="T49" fmla="*/ 30 h 120"/>
                  <a:gd name="T50" fmla="*/ 462 w 762"/>
                  <a:gd name="T51" fmla="*/ 24 h 120"/>
                  <a:gd name="T52" fmla="*/ 480 w 762"/>
                  <a:gd name="T53" fmla="*/ 12 h 120"/>
                  <a:gd name="T54" fmla="*/ 498 w 762"/>
                  <a:gd name="T55" fmla="*/ 6 h 120"/>
                  <a:gd name="T56" fmla="*/ 516 w 762"/>
                  <a:gd name="T57" fmla="*/ 6 h 120"/>
                  <a:gd name="T58" fmla="*/ 534 w 762"/>
                  <a:gd name="T59" fmla="*/ 0 h 120"/>
                  <a:gd name="T60" fmla="*/ 552 w 762"/>
                  <a:gd name="T61" fmla="*/ 6 h 120"/>
                  <a:gd name="T62" fmla="*/ 570 w 762"/>
                  <a:gd name="T63" fmla="*/ 12 h 120"/>
                  <a:gd name="T64" fmla="*/ 588 w 762"/>
                  <a:gd name="T65" fmla="*/ 18 h 120"/>
                  <a:gd name="T66" fmla="*/ 606 w 762"/>
                  <a:gd name="T67" fmla="*/ 30 h 120"/>
                  <a:gd name="T68" fmla="*/ 624 w 762"/>
                  <a:gd name="T69" fmla="*/ 42 h 120"/>
                  <a:gd name="T70" fmla="*/ 642 w 762"/>
                  <a:gd name="T71" fmla="*/ 60 h 120"/>
                  <a:gd name="T72" fmla="*/ 660 w 762"/>
                  <a:gd name="T73" fmla="*/ 72 h 120"/>
                  <a:gd name="T74" fmla="*/ 678 w 762"/>
                  <a:gd name="T75" fmla="*/ 90 h 120"/>
                  <a:gd name="T76" fmla="*/ 696 w 762"/>
                  <a:gd name="T77" fmla="*/ 102 h 120"/>
                  <a:gd name="T78" fmla="*/ 714 w 762"/>
                  <a:gd name="T79" fmla="*/ 108 h 120"/>
                  <a:gd name="T80" fmla="*/ 732 w 762"/>
                  <a:gd name="T81" fmla="*/ 114 h 120"/>
                  <a:gd name="T82" fmla="*/ 750 w 762"/>
                  <a:gd name="T83" fmla="*/ 120 h 1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2"/>
                  <a:gd name="T127" fmla="*/ 0 h 120"/>
                  <a:gd name="T128" fmla="*/ 762 w 762"/>
                  <a:gd name="T129" fmla="*/ 120 h 1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2" h="120">
                    <a:moveTo>
                      <a:pt x="0" y="36"/>
                    </a:moveTo>
                    <a:lnTo>
                      <a:pt x="6" y="36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24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78" y="18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20" y="24"/>
                    </a:lnTo>
                    <a:lnTo>
                      <a:pt x="126" y="24"/>
                    </a:lnTo>
                    <a:lnTo>
                      <a:pt x="132" y="24"/>
                    </a:lnTo>
                    <a:lnTo>
                      <a:pt x="138" y="30"/>
                    </a:lnTo>
                    <a:lnTo>
                      <a:pt x="144" y="30"/>
                    </a:lnTo>
                    <a:lnTo>
                      <a:pt x="150" y="36"/>
                    </a:lnTo>
                    <a:lnTo>
                      <a:pt x="156" y="36"/>
                    </a:lnTo>
                    <a:lnTo>
                      <a:pt x="162" y="42"/>
                    </a:lnTo>
                    <a:lnTo>
                      <a:pt x="168" y="42"/>
                    </a:lnTo>
                    <a:lnTo>
                      <a:pt x="174" y="42"/>
                    </a:lnTo>
                    <a:lnTo>
                      <a:pt x="180" y="48"/>
                    </a:lnTo>
                    <a:lnTo>
                      <a:pt x="186" y="48"/>
                    </a:lnTo>
                    <a:lnTo>
                      <a:pt x="192" y="54"/>
                    </a:lnTo>
                    <a:lnTo>
                      <a:pt x="198" y="60"/>
                    </a:lnTo>
                    <a:lnTo>
                      <a:pt x="204" y="60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2" y="72"/>
                    </a:lnTo>
                    <a:lnTo>
                      <a:pt x="228" y="72"/>
                    </a:lnTo>
                    <a:lnTo>
                      <a:pt x="234" y="72"/>
                    </a:lnTo>
                    <a:lnTo>
                      <a:pt x="240" y="78"/>
                    </a:lnTo>
                    <a:lnTo>
                      <a:pt x="246" y="78"/>
                    </a:lnTo>
                    <a:lnTo>
                      <a:pt x="252" y="84"/>
                    </a:lnTo>
                    <a:lnTo>
                      <a:pt x="258" y="84"/>
                    </a:lnTo>
                    <a:lnTo>
                      <a:pt x="264" y="84"/>
                    </a:lnTo>
                    <a:lnTo>
                      <a:pt x="270" y="9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88" y="90"/>
                    </a:lnTo>
                    <a:lnTo>
                      <a:pt x="294" y="90"/>
                    </a:lnTo>
                    <a:lnTo>
                      <a:pt x="300" y="96"/>
                    </a:lnTo>
                    <a:lnTo>
                      <a:pt x="306" y="96"/>
                    </a:lnTo>
                    <a:lnTo>
                      <a:pt x="312" y="90"/>
                    </a:lnTo>
                    <a:lnTo>
                      <a:pt x="318" y="90"/>
                    </a:lnTo>
                    <a:lnTo>
                      <a:pt x="324" y="90"/>
                    </a:lnTo>
                    <a:lnTo>
                      <a:pt x="330" y="90"/>
                    </a:lnTo>
                    <a:lnTo>
                      <a:pt x="336" y="90"/>
                    </a:lnTo>
                    <a:lnTo>
                      <a:pt x="342" y="90"/>
                    </a:lnTo>
                    <a:lnTo>
                      <a:pt x="348" y="84"/>
                    </a:lnTo>
                    <a:lnTo>
                      <a:pt x="354" y="84"/>
                    </a:lnTo>
                    <a:lnTo>
                      <a:pt x="360" y="78"/>
                    </a:lnTo>
                    <a:lnTo>
                      <a:pt x="366" y="78"/>
                    </a:lnTo>
                    <a:lnTo>
                      <a:pt x="372" y="78"/>
                    </a:lnTo>
                    <a:lnTo>
                      <a:pt x="378" y="72"/>
                    </a:lnTo>
                    <a:lnTo>
                      <a:pt x="384" y="72"/>
                    </a:lnTo>
                    <a:lnTo>
                      <a:pt x="390" y="66"/>
                    </a:lnTo>
                    <a:lnTo>
                      <a:pt x="396" y="60"/>
                    </a:lnTo>
                    <a:lnTo>
                      <a:pt x="402" y="60"/>
                    </a:lnTo>
                    <a:lnTo>
                      <a:pt x="408" y="54"/>
                    </a:lnTo>
                    <a:lnTo>
                      <a:pt x="414" y="48"/>
                    </a:lnTo>
                    <a:lnTo>
                      <a:pt x="420" y="48"/>
                    </a:lnTo>
                    <a:lnTo>
                      <a:pt x="426" y="42"/>
                    </a:lnTo>
                    <a:lnTo>
                      <a:pt x="432" y="42"/>
                    </a:lnTo>
                    <a:lnTo>
                      <a:pt x="438" y="36"/>
                    </a:lnTo>
                    <a:lnTo>
                      <a:pt x="444" y="30"/>
                    </a:lnTo>
                    <a:lnTo>
                      <a:pt x="450" y="30"/>
                    </a:lnTo>
                    <a:lnTo>
                      <a:pt x="456" y="24"/>
                    </a:lnTo>
                    <a:lnTo>
                      <a:pt x="462" y="24"/>
                    </a:lnTo>
                    <a:lnTo>
                      <a:pt x="468" y="18"/>
                    </a:lnTo>
                    <a:lnTo>
                      <a:pt x="474" y="18"/>
                    </a:lnTo>
                    <a:lnTo>
                      <a:pt x="480" y="12"/>
                    </a:lnTo>
                    <a:lnTo>
                      <a:pt x="486" y="12"/>
                    </a:lnTo>
                    <a:lnTo>
                      <a:pt x="492" y="6"/>
                    </a:lnTo>
                    <a:lnTo>
                      <a:pt x="498" y="6"/>
                    </a:lnTo>
                    <a:lnTo>
                      <a:pt x="504" y="6"/>
                    </a:lnTo>
                    <a:lnTo>
                      <a:pt x="510" y="6"/>
                    </a:lnTo>
                    <a:lnTo>
                      <a:pt x="516" y="6"/>
                    </a:lnTo>
                    <a:lnTo>
                      <a:pt x="522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6" y="6"/>
                    </a:lnTo>
                    <a:lnTo>
                      <a:pt x="552" y="6"/>
                    </a:lnTo>
                    <a:lnTo>
                      <a:pt x="558" y="6"/>
                    </a:lnTo>
                    <a:lnTo>
                      <a:pt x="564" y="6"/>
                    </a:lnTo>
                    <a:lnTo>
                      <a:pt x="570" y="12"/>
                    </a:lnTo>
                    <a:lnTo>
                      <a:pt x="576" y="12"/>
                    </a:lnTo>
                    <a:lnTo>
                      <a:pt x="582" y="18"/>
                    </a:lnTo>
                    <a:lnTo>
                      <a:pt x="588" y="18"/>
                    </a:lnTo>
                    <a:lnTo>
                      <a:pt x="594" y="24"/>
                    </a:lnTo>
                    <a:lnTo>
                      <a:pt x="600" y="30"/>
                    </a:lnTo>
                    <a:lnTo>
                      <a:pt x="606" y="30"/>
                    </a:lnTo>
                    <a:lnTo>
                      <a:pt x="612" y="36"/>
                    </a:lnTo>
                    <a:lnTo>
                      <a:pt x="618" y="42"/>
                    </a:lnTo>
                    <a:lnTo>
                      <a:pt x="624" y="42"/>
                    </a:lnTo>
                    <a:lnTo>
                      <a:pt x="630" y="48"/>
                    </a:lnTo>
                    <a:lnTo>
                      <a:pt x="636" y="54"/>
                    </a:lnTo>
                    <a:lnTo>
                      <a:pt x="642" y="60"/>
                    </a:lnTo>
                    <a:lnTo>
                      <a:pt x="648" y="66"/>
                    </a:lnTo>
                    <a:lnTo>
                      <a:pt x="654" y="72"/>
                    </a:lnTo>
                    <a:lnTo>
                      <a:pt x="660" y="72"/>
                    </a:lnTo>
                    <a:lnTo>
                      <a:pt x="666" y="78"/>
                    </a:lnTo>
                    <a:lnTo>
                      <a:pt x="672" y="84"/>
                    </a:lnTo>
                    <a:lnTo>
                      <a:pt x="678" y="90"/>
                    </a:lnTo>
                    <a:lnTo>
                      <a:pt x="684" y="96"/>
                    </a:lnTo>
                    <a:lnTo>
                      <a:pt x="690" y="96"/>
                    </a:lnTo>
                    <a:lnTo>
                      <a:pt x="696" y="102"/>
                    </a:lnTo>
                    <a:lnTo>
                      <a:pt x="702" y="102"/>
                    </a:lnTo>
                    <a:lnTo>
                      <a:pt x="708" y="108"/>
                    </a:lnTo>
                    <a:lnTo>
                      <a:pt x="714" y="108"/>
                    </a:lnTo>
                    <a:lnTo>
                      <a:pt x="720" y="114"/>
                    </a:lnTo>
                    <a:lnTo>
                      <a:pt x="726" y="114"/>
                    </a:lnTo>
                    <a:lnTo>
                      <a:pt x="732" y="114"/>
                    </a:lnTo>
                    <a:lnTo>
                      <a:pt x="738" y="120"/>
                    </a:lnTo>
                    <a:lnTo>
                      <a:pt x="744" y="120"/>
                    </a:lnTo>
                    <a:lnTo>
                      <a:pt x="750" y="120"/>
                    </a:lnTo>
                    <a:lnTo>
                      <a:pt x="756" y="120"/>
                    </a:lnTo>
                    <a:lnTo>
                      <a:pt x="762" y="12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6" name="Freeform 73"/>
              <p:cNvSpPr>
                <a:spLocks/>
              </p:cNvSpPr>
              <p:nvPr/>
            </p:nvSpPr>
            <p:spPr bwMode="auto">
              <a:xfrm>
                <a:off x="4474121" y="4238278"/>
                <a:ext cx="933450" cy="904875"/>
              </a:xfrm>
              <a:custGeom>
                <a:avLst/>
                <a:gdLst>
                  <a:gd name="T0" fmla="*/ 12 w 588"/>
                  <a:gd name="T1" fmla="*/ 450 h 570"/>
                  <a:gd name="T2" fmla="*/ 30 w 588"/>
                  <a:gd name="T3" fmla="*/ 444 h 570"/>
                  <a:gd name="T4" fmla="*/ 48 w 588"/>
                  <a:gd name="T5" fmla="*/ 432 h 570"/>
                  <a:gd name="T6" fmla="*/ 66 w 588"/>
                  <a:gd name="T7" fmla="*/ 414 h 570"/>
                  <a:gd name="T8" fmla="*/ 84 w 588"/>
                  <a:gd name="T9" fmla="*/ 396 h 570"/>
                  <a:gd name="T10" fmla="*/ 102 w 588"/>
                  <a:gd name="T11" fmla="*/ 378 h 570"/>
                  <a:gd name="T12" fmla="*/ 120 w 588"/>
                  <a:gd name="T13" fmla="*/ 360 h 570"/>
                  <a:gd name="T14" fmla="*/ 138 w 588"/>
                  <a:gd name="T15" fmla="*/ 336 h 570"/>
                  <a:gd name="T16" fmla="*/ 156 w 588"/>
                  <a:gd name="T17" fmla="*/ 318 h 570"/>
                  <a:gd name="T18" fmla="*/ 174 w 588"/>
                  <a:gd name="T19" fmla="*/ 306 h 570"/>
                  <a:gd name="T20" fmla="*/ 192 w 588"/>
                  <a:gd name="T21" fmla="*/ 294 h 570"/>
                  <a:gd name="T22" fmla="*/ 210 w 588"/>
                  <a:gd name="T23" fmla="*/ 288 h 570"/>
                  <a:gd name="T24" fmla="*/ 228 w 588"/>
                  <a:gd name="T25" fmla="*/ 294 h 570"/>
                  <a:gd name="T26" fmla="*/ 246 w 588"/>
                  <a:gd name="T27" fmla="*/ 300 h 570"/>
                  <a:gd name="T28" fmla="*/ 264 w 588"/>
                  <a:gd name="T29" fmla="*/ 318 h 570"/>
                  <a:gd name="T30" fmla="*/ 282 w 588"/>
                  <a:gd name="T31" fmla="*/ 342 h 570"/>
                  <a:gd name="T32" fmla="*/ 300 w 588"/>
                  <a:gd name="T33" fmla="*/ 366 h 570"/>
                  <a:gd name="T34" fmla="*/ 312 w 588"/>
                  <a:gd name="T35" fmla="*/ 390 h 570"/>
                  <a:gd name="T36" fmla="*/ 324 w 588"/>
                  <a:gd name="T37" fmla="*/ 408 h 570"/>
                  <a:gd name="T38" fmla="*/ 330 w 588"/>
                  <a:gd name="T39" fmla="*/ 426 h 570"/>
                  <a:gd name="T40" fmla="*/ 342 w 588"/>
                  <a:gd name="T41" fmla="*/ 444 h 570"/>
                  <a:gd name="T42" fmla="*/ 354 w 588"/>
                  <a:gd name="T43" fmla="*/ 462 h 570"/>
                  <a:gd name="T44" fmla="*/ 360 w 588"/>
                  <a:gd name="T45" fmla="*/ 486 h 570"/>
                  <a:gd name="T46" fmla="*/ 378 w 588"/>
                  <a:gd name="T47" fmla="*/ 510 h 570"/>
                  <a:gd name="T48" fmla="*/ 396 w 588"/>
                  <a:gd name="T49" fmla="*/ 534 h 570"/>
                  <a:gd name="T50" fmla="*/ 408 w 588"/>
                  <a:gd name="T51" fmla="*/ 552 h 570"/>
                  <a:gd name="T52" fmla="*/ 420 w 588"/>
                  <a:gd name="T53" fmla="*/ 564 h 570"/>
                  <a:gd name="T54" fmla="*/ 438 w 588"/>
                  <a:gd name="T55" fmla="*/ 570 h 570"/>
                  <a:gd name="T56" fmla="*/ 456 w 588"/>
                  <a:gd name="T57" fmla="*/ 558 h 570"/>
                  <a:gd name="T58" fmla="*/ 474 w 588"/>
                  <a:gd name="T59" fmla="*/ 540 h 570"/>
                  <a:gd name="T60" fmla="*/ 480 w 588"/>
                  <a:gd name="T61" fmla="*/ 522 h 570"/>
                  <a:gd name="T62" fmla="*/ 492 w 588"/>
                  <a:gd name="T63" fmla="*/ 504 h 570"/>
                  <a:gd name="T64" fmla="*/ 498 w 588"/>
                  <a:gd name="T65" fmla="*/ 480 h 570"/>
                  <a:gd name="T66" fmla="*/ 510 w 588"/>
                  <a:gd name="T67" fmla="*/ 450 h 570"/>
                  <a:gd name="T68" fmla="*/ 516 w 588"/>
                  <a:gd name="T69" fmla="*/ 420 h 570"/>
                  <a:gd name="T70" fmla="*/ 528 w 588"/>
                  <a:gd name="T71" fmla="*/ 366 h 570"/>
                  <a:gd name="T72" fmla="*/ 534 w 588"/>
                  <a:gd name="T73" fmla="*/ 324 h 570"/>
                  <a:gd name="T74" fmla="*/ 546 w 588"/>
                  <a:gd name="T75" fmla="*/ 282 h 570"/>
                  <a:gd name="T76" fmla="*/ 552 w 588"/>
                  <a:gd name="T77" fmla="*/ 234 h 570"/>
                  <a:gd name="T78" fmla="*/ 564 w 588"/>
                  <a:gd name="T79" fmla="*/ 180 h 570"/>
                  <a:gd name="T80" fmla="*/ 570 w 588"/>
                  <a:gd name="T81" fmla="*/ 120 h 570"/>
                  <a:gd name="T82" fmla="*/ 582 w 588"/>
                  <a:gd name="T83" fmla="*/ 42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88"/>
                  <a:gd name="T127" fmla="*/ 0 h 570"/>
                  <a:gd name="T128" fmla="*/ 588 w 58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88" h="570">
                    <a:moveTo>
                      <a:pt x="0" y="456"/>
                    </a:moveTo>
                    <a:lnTo>
                      <a:pt x="6" y="456"/>
                    </a:lnTo>
                    <a:lnTo>
                      <a:pt x="12" y="450"/>
                    </a:lnTo>
                    <a:lnTo>
                      <a:pt x="18" y="450"/>
                    </a:lnTo>
                    <a:lnTo>
                      <a:pt x="24" y="450"/>
                    </a:lnTo>
                    <a:lnTo>
                      <a:pt x="30" y="444"/>
                    </a:lnTo>
                    <a:lnTo>
                      <a:pt x="36" y="438"/>
                    </a:lnTo>
                    <a:lnTo>
                      <a:pt x="42" y="438"/>
                    </a:lnTo>
                    <a:lnTo>
                      <a:pt x="48" y="432"/>
                    </a:lnTo>
                    <a:lnTo>
                      <a:pt x="54" y="426"/>
                    </a:lnTo>
                    <a:lnTo>
                      <a:pt x="60" y="420"/>
                    </a:lnTo>
                    <a:lnTo>
                      <a:pt x="66" y="414"/>
                    </a:lnTo>
                    <a:lnTo>
                      <a:pt x="72" y="414"/>
                    </a:lnTo>
                    <a:lnTo>
                      <a:pt x="78" y="408"/>
                    </a:lnTo>
                    <a:lnTo>
                      <a:pt x="84" y="396"/>
                    </a:lnTo>
                    <a:lnTo>
                      <a:pt x="90" y="390"/>
                    </a:lnTo>
                    <a:lnTo>
                      <a:pt x="96" y="384"/>
                    </a:lnTo>
                    <a:lnTo>
                      <a:pt x="102" y="378"/>
                    </a:lnTo>
                    <a:lnTo>
                      <a:pt x="108" y="372"/>
                    </a:lnTo>
                    <a:lnTo>
                      <a:pt x="114" y="366"/>
                    </a:lnTo>
                    <a:lnTo>
                      <a:pt x="120" y="360"/>
                    </a:lnTo>
                    <a:lnTo>
                      <a:pt x="132" y="348"/>
                    </a:lnTo>
                    <a:lnTo>
                      <a:pt x="132" y="342"/>
                    </a:lnTo>
                    <a:lnTo>
                      <a:pt x="138" y="336"/>
                    </a:lnTo>
                    <a:lnTo>
                      <a:pt x="144" y="330"/>
                    </a:lnTo>
                    <a:lnTo>
                      <a:pt x="150" y="324"/>
                    </a:lnTo>
                    <a:lnTo>
                      <a:pt x="156" y="318"/>
                    </a:lnTo>
                    <a:lnTo>
                      <a:pt x="162" y="312"/>
                    </a:lnTo>
                    <a:lnTo>
                      <a:pt x="168" y="306"/>
                    </a:lnTo>
                    <a:lnTo>
                      <a:pt x="174" y="306"/>
                    </a:lnTo>
                    <a:lnTo>
                      <a:pt x="180" y="300"/>
                    </a:lnTo>
                    <a:lnTo>
                      <a:pt x="186" y="300"/>
                    </a:lnTo>
                    <a:lnTo>
                      <a:pt x="192" y="294"/>
                    </a:lnTo>
                    <a:lnTo>
                      <a:pt x="198" y="294"/>
                    </a:lnTo>
                    <a:lnTo>
                      <a:pt x="204" y="294"/>
                    </a:lnTo>
                    <a:lnTo>
                      <a:pt x="210" y="288"/>
                    </a:lnTo>
                    <a:lnTo>
                      <a:pt x="216" y="288"/>
                    </a:lnTo>
                    <a:lnTo>
                      <a:pt x="222" y="294"/>
                    </a:lnTo>
                    <a:lnTo>
                      <a:pt x="228" y="294"/>
                    </a:lnTo>
                    <a:lnTo>
                      <a:pt x="234" y="294"/>
                    </a:lnTo>
                    <a:lnTo>
                      <a:pt x="240" y="300"/>
                    </a:lnTo>
                    <a:lnTo>
                      <a:pt x="246" y="300"/>
                    </a:lnTo>
                    <a:lnTo>
                      <a:pt x="252" y="306"/>
                    </a:lnTo>
                    <a:lnTo>
                      <a:pt x="258" y="312"/>
                    </a:lnTo>
                    <a:lnTo>
                      <a:pt x="264" y="318"/>
                    </a:lnTo>
                    <a:lnTo>
                      <a:pt x="270" y="324"/>
                    </a:lnTo>
                    <a:lnTo>
                      <a:pt x="276" y="336"/>
                    </a:lnTo>
                    <a:lnTo>
                      <a:pt x="282" y="342"/>
                    </a:lnTo>
                    <a:lnTo>
                      <a:pt x="288" y="348"/>
                    </a:lnTo>
                    <a:lnTo>
                      <a:pt x="300" y="360"/>
                    </a:lnTo>
                    <a:lnTo>
                      <a:pt x="300" y="366"/>
                    </a:lnTo>
                    <a:lnTo>
                      <a:pt x="306" y="372"/>
                    </a:lnTo>
                    <a:lnTo>
                      <a:pt x="306" y="384"/>
                    </a:lnTo>
                    <a:lnTo>
                      <a:pt x="312" y="390"/>
                    </a:lnTo>
                    <a:lnTo>
                      <a:pt x="318" y="396"/>
                    </a:lnTo>
                    <a:lnTo>
                      <a:pt x="318" y="402"/>
                    </a:lnTo>
                    <a:lnTo>
                      <a:pt x="324" y="408"/>
                    </a:lnTo>
                    <a:lnTo>
                      <a:pt x="324" y="414"/>
                    </a:lnTo>
                    <a:lnTo>
                      <a:pt x="330" y="420"/>
                    </a:lnTo>
                    <a:lnTo>
                      <a:pt x="330" y="426"/>
                    </a:lnTo>
                    <a:lnTo>
                      <a:pt x="336" y="432"/>
                    </a:lnTo>
                    <a:lnTo>
                      <a:pt x="336" y="438"/>
                    </a:lnTo>
                    <a:lnTo>
                      <a:pt x="342" y="444"/>
                    </a:lnTo>
                    <a:lnTo>
                      <a:pt x="348" y="450"/>
                    </a:lnTo>
                    <a:lnTo>
                      <a:pt x="348" y="456"/>
                    </a:lnTo>
                    <a:lnTo>
                      <a:pt x="354" y="462"/>
                    </a:lnTo>
                    <a:lnTo>
                      <a:pt x="354" y="468"/>
                    </a:lnTo>
                    <a:lnTo>
                      <a:pt x="360" y="474"/>
                    </a:lnTo>
                    <a:lnTo>
                      <a:pt x="360" y="486"/>
                    </a:lnTo>
                    <a:lnTo>
                      <a:pt x="372" y="498"/>
                    </a:lnTo>
                    <a:lnTo>
                      <a:pt x="372" y="504"/>
                    </a:lnTo>
                    <a:lnTo>
                      <a:pt x="378" y="510"/>
                    </a:lnTo>
                    <a:lnTo>
                      <a:pt x="378" y="516"/>
                    </a:lnTo>
                    <a:lnTo>
                      <a:pt x="384" y="522"/>
                    </a:lnTo>
                    <a:lnTo>
                      <a:pt x="396" y="534"/>
                    </a:lnTo>
                    <a:lnTo>
                      <a:pt x="396" y="540"/>
                    </a:lnTo>
                    <a:lnTo>
                      <a:pt x="402" y="546"/>
                    </a:lnTo>
                    <a:lnTo>
                      <a:pt x="408" y="552"/>
                    </a:lnTo>
                    <a:lnTo>
                      <a:pt x="420" y="564"/>
                    </a:lnTo>
                    <a:lnTo>
                      <a:pt x="414" y="564"/>
                    </a:lnTo>
                    <a:lnTo>
                      <a:pt x="420" y="564"/>
                    </a:lnTo>
                    <a:lnTo>
                      <a:pt x="426" y="570"/>
                    </a:lnTo>
                    <a:lnTo>
                      <a:pt x="432" y="570"/>
                    </a:lnTo>
                    <a:lnTo>
                      <a:pt x="438" y="570"/>
                    </a:lnTo>
                    <a:lnTo>
                      <a:pt x="444" y="570"/>
                    </a:lnTo>
                    <a:lnTo>
                      <a:pt x="450" y="564"/>
                    </a:lnTo>
                    <a:lnTo>
                      <a:pt x="456" y="558"/>
                    </a:lnTo>
                    <a:lnTo>
                      <a:pt x="462" y="552"/>
                    </a:lnTo>
                    <a:lnTo>
                      <a:pt x="468" y="546"/>
                    </a:lnTo>
                    <a:lnTo>
                      <a:pt x="474" y="540"/>
                    </a:lnTo>
                    <a:lnTo>
                      <a:pt x="474" y="534"/>
                    </a:lnTo>
                    <a:lnTo>
                      <a:pt x="480" y="528"/>
                    </a:lnTo>
                    <a:lnTo>
                      <a:pt x="480" y="522"/>
                    </a:lnTo>
                    <a:lnTo>
                      <a:pt x="486" y="516"/>
                    </a:lnTo>
                    <a:lnTo>
                      <a:pt x="486" y="510"/>
                    </a:lnTo>
                    <a:lnTo>
                      <a:pt x="492" y="504"/>
                    </a:lnTo>
                    <a:lnTo>
                      <a:pt x="492" y="492"/>
                    </a:lnTo>
                    <a:lnTo>
                      <a:pt x="498" y="486"/>
                    </a:lnTo>
                    <a:lnTo>
                      <a:pt x="498" y="480"/>
                    </a:lnTo>
                    <a:lnTo>
                      <a:pt x="504" y="468"/>
                    </a:lnTo>
                    <a:lnTo>
                      <a:pt x="504" y="462"/>
                    </a:lnTo>
                    <a:lnTo>
                      <a:pt x="510" y="450"/>
                    </a:lnTo>
                    <a:lnTo>
                      <a:pt x="510" y="438"/>
                    </a:lnTo>
                    <a:lnTo>
                      <a:pt x="516" y="426"/>
                    </a:lnTo>
                    <a:lnTo>
                      <a:pt x="516" y="420"/>
                    </a:lnTo>
                    <a:lnTo>
                      <a:pt x="522" y="408"/>
                    </a:lnTo>
                    <a:lnTo>
                      <a:pt x="522" y="378"/>
                    </a:lnTo>
                    <a:lnTo>
                      <a:pt x="528" y="366"/>
                    </a:lnTo>
                    <a:lnTo>
                      <a:pt x="528" y="354"/>
                    </a:lnTo>
                    <a:lnTo>
                      <a:pt x="534" y="342"/>
                    </a:lnTo>
                    <a:lnTo>
                      <a:pt x="534" y="324"/>
                    </a:lnTo>
                    <a:lnTo>
                      <a:pt x="540" y="312"/>
                    </a:lnTo>
                    <a:lnTo>
                      <a:pt x="540" y="294"/>
                    </a:lnTo>
                    <a:lnTo>
                      <a:pt x="546" y="282"/>
                    </a:lnTo>
                    <a:lnTo>
                      <a:pt x="546" y="264"/>
                    </a:lnTo>
                    <a:lnTo>
                      <a:pt x="552" y="246"/>
                    </a:lnTo>
                    <a:lnTo>
                      <a:pt x="552" y="234"/>
                    </a:lnTo>
                    <a:lnTo>
                      <a:pt x="558" y="216"/>
                    </a:lnTo>
                    <a:lnTo>
                      <a:pt x="558" y="198"/>
                    </a:lnTo>
                    <a:lnTo>
                      <a:pt x="564" y="180"/>
                    </a:lnTo>
                    <a:lnTo>
                      <a:pt x="564" y="162"/>
                    </a:lnTo>
                    <a:lnTo>
                      <a:pt x="570" y="144"/>
                    </a:lnTo>
                    <a:lnTo>
                      <a:pt x="570" y="120"/>
                    </a:lnTo>
                    <a:lnTo>
                      <a:pt x="576" y="102"/>
                    </a:lnTo>
                    <a:lnTo>
                      <a:pt x="576" y="60"/>
                    </a:lnTo>
                    <a:lnTo>
                      <a:pt x="582" y="42"/>
                    </a:lnTo>
                    <a:lnTo>
                      <a:pt x="582" y="18"/>
                    </a:lnTo>
                    <a:lnTo>
                      <a:pt x="588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7" name="Freeform 74"/>
              <p:cNvSpPr>
                <a:spLocks/>
              </p:cNvSpPr>
              <p:nvPr/>
            </p:nvSpPr>
            <p:spPr bwMode="auto">
              <a:xfrm>
                <a:off x="5407571" y="1371253"/>
                <a:ext cx="695325" cy="2867025"/>
              </a:xfrm>
              <a:custGeom>
                <a:avLst/>
                <a:gdLst>
                  <a:gd name="T0" fmla="*/ 6 w 438"/>
                  <a:gd name="T1" fmla="*/ 1764 h 1806"/>
                  <a:gd name="T2" fmla="*/ 12 w 438"/>
                  <a:gd name="T3" fmla="*/ 1692 h 1806"/>
                  <a:gd name="T4" fmla="*/ 24 w 438"/>
                  <a:gd name="T5" fmla="*/ 1626 h 1806"/>
                  <a:gd name="T6" fmla="*/ 30 w 438"/>
                  <a:gd name="T7" fmla="*/ 1554 h 1806"/>
                  <a:gd name="T8" fmla="*/ 42 w 438"/>
                  <a:gd name="T9" fmla="*/ 1482 h 1806"/>
                  <a:gd name="T10" fmla="*/ 48 w 438"/>
                  <a:gd name="T11" fmla="*/ 1380 h 1806"/>
                  <a:gd name="T12" fmla="*/ 60 w 438"/>
                  <a:gd name="T13" fmla="*/ 1302 h 1806"/>
                  <a:gd name="T14" fmla="*/ 66 w 438"/>
                  <a:gd name="T15" fmla="*/ 1224 h 1806"/>
                  <a:gd name="T16" fmla="*/ 78 w 438"/>
                  <a:gd name="T17" fmla="*/ 1146 h 1806"/>
                  <a:gd name="T18" fmla="*/ 84 w 438"/>
                  <a:gd name="T19" fmla="*/ 1074 h 1806"/>
                  <a:gd name="T20" fmla="*/ 96 w 438"/>
                  <a:gd name="T21" fmla="*/ 996 h 1806"/>
                  <a:gd name="T22" fmla="*/ 102 w 438"/>
                  <a:gd name="T23" fmla="*/ 894 h 1806"/>
                  <a:gd name="T24" fmla="*/ 114 w 438"/>
                  <a:gd name="T25" fmla="*/ 822 h 1806"/>
                  <a:gd name="T26" fmla="*/ 120 w 438"/>
                  <a:gd name="T27" fmla="*/ 750 h 1806"/>
                  <a:gd name="T28" fmla="*/ 132 w 438"/>
                  <a:gd name="T29" fmla="*/ 678 h 1806"/>
                  <a:gd name="T30" fmla="*/ 138 w 438"/>
                  <a:gd name="T31" fmla="*/ 612 h 1806"/>
                  <a:gd name="T32" fmla="*/ 150 w 438"/>
                  <a:gd name="T33" fmla="*/ 546 h 1806"/>
                  <a:gd name="T34" fmla="*/ 156 w 438"/>
                  <a:gd name="T35" fmla="*/ 468 h 1806"/>
                  <a:gd name="T36" fmla="*/ 168 w 438"/>
                  <a:gd name="T37" fmla="*/ 408 h 1806"/>
                  <a:gd name="T38" fmla="*/ 174 w 438"/>
                  <a:gd name="T39" fmla="*/ 354 h 1806"/>
                  <a:gd name="T40" fmla="*/ 186 w 438"/>
                  <a:gd name="T41" fmla="*/ 306 h 1806"/>
                  <a:gd name="T42" fmla="*/ 192 w 438"/>
                  <a:gd name="T43" fmla="*/ 258 h 1806"/>
                  <a:gd name="T44" fmla="*/ 204 w 438"/>
                  <a:gd name="T45" fmla="*/ 216 h 1806"/>
                  <a:gd name="T46" fmla="*/ 210 w 438"/>
                  <a:gd name="T47" fmla="*/ 162 h 1806"/>
                  <a:gd name="T48" fmla="*/ 222 w 438"/>
                  <a:gd name="T49" fmla="*/ 132 h 1806"/>
                  <a:gd name="T50" fmla="*/ 228 w 438"/>
                  <a:gd name="T51" fmla="*/ 102 h 1806"/>
                  <a:gd name="T52" fmla="*/ 240 w 438"/>
                  <a:gd name="T53" fmla="*/ 72 h 1806"/>
                  <a:gd name="T54" fmla="*/ 246 w 438"/>
                  <a:gd name="T55" fmla="*/ 54 h 1806"/>
                  <a:gd name="T56" fmla="*/ 258 w 438"/>
                  <a:gd name="T57" fmla="*/ 36 h 1806"/>
                  <a:gd name="T58" fmla="*/ 264 w 438"/>
                  <a:gd name="T59" fmla="*/ 18 h 1806"/>
                  <a:gd name="T60" fmla="*/ 282 w 438"/>
                  <a:gd name="T61" fmla="*/ 0 h 1806"/>
                  <a:gd name="T62" fmla="*/ 300 w 438"/>
                  <a:gd name="T63" fmla="*/ 0 h 1806"/>
                  <a:gd name="T64" fmla="*/ 318 w 438"/>
                  <a:gd name="T65" fmla="*/ 12 h 1806"/>
                  <a:gd name="T66" fmla="*/ 336 w 438"/>
                  <a:gd name="T67" fmla="*/ 30 h 1806"/>
                  <a:gd name="T68" fmla="*/ 354 w 438"/>
                  <a:gd name="T69" fmla="*/ 54 h 1806"/>
                  <a:gd name="T70" fmla="*/ 366 w 438"/>
                  <a:gd name="T71" fmla="*/ 72 h 1806"/>
                  <a:gd name="T72" fmla="*/ 372 w 438"/>
                  <a:gd name="T73" fmla="*/ 96 h 1806"/>
                  <a:gd name="T74" fmla="*/ 390 w 438"/>
                  <a:gd name="T75" fmla="*/ 120 h 1806"/>
                  <a:gd name="T76" fmla="*/ 396 w 438"/>
                  <a:gd name="T77" fmla="*/ 138 h 1806"/>
                  <a:gd name="T78" fmla="*/ 408 w 438"/>
                  <a:gd name="T79" fmla="*/ 156 h 1806"/>
                  <a:gd name="T80" fmla="*/ 420 w 438"/>
                  <a:gd name="T81" fmla="*/ 180 h 1806"/>
                  <a:gd name="T82" fmla="*/ 432 w 438"/>
                  <a:gd name="T83" fmla="*/ 204 h 180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8"/>
                  <a:gd name="T127" fmla="*/ 0 h 1806"/>
                  <a:gd name="T128" fmla="*/ 438 w 438"/>
                  <a:gd name="T129" fmla="*/ 1806 h 180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8" h="1806">
                    <a:moveTo>
                      <a:pt x="0" y="1806"/>
                    </a:moveTo>
                    <a:lnTo>
                      <a:pt x="0" y="1782"/>
                    </a:lnTo>
                    <a:lnTo>
                      <a:pt x="6" y="1764"/>
                    </a:lnTo>
                    <a:lnTo>
                      <a:pt x="6" y="1740"/>
                    </a:lnTo>
                    <a:lnTo>
                      <a:pt x="12" y="1716"/>
                    </a:lnTo>
                    <a:lnTo>
                      <a:pt x="12" y="1692"/>
                    </a:lnTo>
                    <a:lnTo>
                      <a:pt x="18" y="1674"/>
                    </a:lnTo>
                    <a:lnTo>
                      <a:pt x="18" y="1650"/>
                    </a:lnTo>
                    <a:lnTo>
                      <a:pt x="24" y="1626"/>
                    </a:lnTo>
                    <a:lnTo>
                      <a:pt x="24" y="1602"/>
                    </a:lnTo>
                    <a:lnTo>
                      <a:pt x="30" y="1578"/>
                    </a:lnTo>
                    <a:lnTo>
                      <a:pt x="30" y="1554"/>
                    </a:lnTo>
                    <a:lnTo>
                      <a:pt x="36" y="1530"/>
                    </a:lnTo>
                    <a:lnTo>
                      <a:pt x="36" y="1506"/>
                    </a:lnTo>
                    <a:lnTo>
                      <a:pt x="42" y="1482"/>
                    </a:lnTo>
                    <a:lnTo>
                      <a:pt x="42" y="1428"/>
                    </a:lnTo>
                    <a:lnTo>
                      <a:pt x="48" y="1404"/>
                    </a:lnTo>
                    <a:lnTo>
                      <a:pt x="48" y="1380"/>
                    </a:lnTo>
                    <a:lnTo>
                      <a:pt x="54" y="1356"/>
                    </a:lnTo>
                    <a:lnTo>
                      <a:pt x="54" y="1326"/>
                    </a:lnTo>
                    <a:lnTo>
                      <a:pt x="60" y="1302"/>
                    </a:lnTo>
                    <a:lnTo>
                      <a:pt x="60" y="1278"/>
                    </a:lnTo>
                    <a:lnTo>
                      <a:pt x="66" y="1254"/>
                    </a:lnTo>
                    <a:lnTo>
                      <a:pt x="66" y="1224"/>
                    </a:lnTo>
                    <a:lnTo>
                      <a:pt x="72" y="1200"/>
                    </a:lnTo>
                    <a:lnTo>
                      <a:pt x="72" y="1176"/>
                    </a:lnTo>
                    <a:lnTo>
                      <a:pt x="78" y="1146"/>
                    </a:lnTo>
                    <a:lnTo>
                      <a:pt x="78" y="1122"/>
                    </a:lnTo>
                    <a:lnTo>
                      <a:pt x="84" y="1098"/>
                    </a:lnTo>
                    <a:lnTo>
                      <a:pt x="84" y="1074"/>
                    </a:lnTo>
                    <a:lnTo>
                      <a:pt x="90" y="1044"/>
                    </a:lnTo>
                    <a:lnTo>
                      <a:pt x="90" y="1020"/>
                    </a:lnTo>
                    <a:lnTo>
                      <a:pt x="96" y="996"/>
                    </a:lnTo>
                    <a:lnTo>
                      <a:pt x="96" y="972"/>
                    </a:lnTo>
                    <a:lnTo>
                      <a:pt x="102" y="948"/>
                    </a:lnTo>
                    <a:lnTo>
                      <a:pt x="102" y="894"/>
                    </a:lnTo>
                    <a:lnTo>
                      <a:pt x="108" y="870"/>
                    </a:lnTo>
                    <a:lnTo>
                      <a:pt x="108" y="846"/>
                    </a:lnTo>
                    <a:lnTo>
                      <a:pt x="114" y="822"/>
                    </a:lnTo>
                    <a:lnTo>
                      <a:pt x="114" y="798"/>
                    </a:lnTo>
                    <a:lnTo>
                      <a:pt x="120" y="774"/>
                    </a:lnTo>
                    <a:lnTo>
                      <a:pt x="120" y="750"/>
                    </a:lnTo>
                    <a:lnTo>
                      <a:pt x="126" y="726"/>
                    </a:lnTo>
                    <a:lnTo>
                      <a:pt x="126" y="702"/>
                    </a:lnTo>
                    <a:lnTo>
                      <a:pt x="132" y="678"/>
                    </a:lnTo>
                    <a:lnTo>
                      <a:pt x="132" y="660"/>
                    </a:lnTo>
                    <a:lnTo>
                      <a:pt x="138" y="636"/>
                    </a:lnTo>
                    <a:lnTo>
                      <a:pt x="138" y="612"/>
                    </a:lnTo>
                    <a:lnTo>
                      <a:pt x="144" y="594"/>
                    </a:lnTo>
                    <a:lnTo>
                      <a:pt x="144" y="570"/>
                    </a:lnTo>
                    <a:lnTo>
                      <a:pt x="150" y="546"/>
                    </a:lnTo>
                    <a:lnTo>
                      <a:pt x="150" y="528"/>
                    </a:lnTo>
                    <a:lnTo>
                      <a:pt x="156" y="504"/>
                    </a:lnTo>
                    <a:lnTo>
                      <a:pt x="156" y="468"/>
                    </a:lnTo>
                    <a:lnTo>
                      <a:pt x="162" y="444"/>
                    </a:lnTo>
                    <a:lnTo>
                      <a:pt x="162" y="426"/>
                    </a:lnTo>
                    <a:lnTo>
                      <a:pt x="168" y="408"/>
                    </a:lnTo>
                    <a:lnTo>
                      <a:pt x="168" y="390"/>
                    </a:lnTo>
                    <a:lnTo>
                      <a:pt x="174" y="372"/>
                    </a:lnTo>
                    <a:lnTo>
                      <a:pt x="174" y="354"/>
                    </a:lnTo>
                    <a:lnTo>
                      <a:pt x="180" y="336"/>
                    </a:lnTo>
                    <a:lnTo>
                      <a:pt x="180" y="318"/>
                    </a:lnTo>
                    <a:lnTo>
                      <a:pt x="186" y="306"/>
                    </a:lnTo>
                    <a:lnTo>
                      <a:pt x="186" y="288"/>
                    </a:lnTo>
                    <a:lnTo>
                      <a:pt x="192" y="270"/>
                    </a:lnTo>
                    <a:lnTo>
                      <a:pt x="192" y="258"/>
                    </a:lnTo>
                    <a:lnTo>
                      <a:pt x="198" y="240"/>
                    </a:lnTo>
                    <a:lnTo>
                      <a:pt x="198" y="228"/>
                    </a:lnTo>
                    <a:lnTo>
                      <a:pt x="204" y="216"/>
                    </a:lnTo>
                    <a:lnTo>
                      <a:pt x="204" y="204"/>
                    </a:lnTo>
                    <a:lnTo>
                      <a:pt x="210" y="186"/>
                    </a:lnTo>
                    <a:lnTo>
                      <a:pt x="210" y="162"/>
                    </a:lnTo>
                    <a:lnTo>
                      <a:pt x="216" y="150"/>
                    </a:lnTo>
                    <a:lnTo>
                      <a:pt x="216" y="138"/>
                    </a:lnTo>
                    <a:lnTo>
                      <a:pt x="222" y="132"/>
                    </a:lnTo>
                    <a:lnTo>
                      <a:pt x="222" y="120"/>
                    </a:lnTo>
                    <a:lnTo>
                      <a:pt x="228" y="108"/>
                    </a:lnTo>
                    <a:lnTo>
                      <a:pt x="228" y="102"/>
                    </a:lnTo>
                    <a:lnTo>
                      <a:pt x="234" y="90"/>
                    </a:lnTo>
                    <a:lnTo>
                      <a:pt x="234" y="84"/>
                    </a:lnTo>
                    <a:lnTo>
                      <a:pt x="240" y="72"/>
                    </a:lnTo>
                    <a:lnTo>
                      <a:pt x="240" y="66"/>
                    </a:lnTo>
                    <a:lnTo>
                      <a:pt x="246" y="60"/>
                    </a:lnTo>
                    <a:lnTo>
                      <a:pt x="246" y="54"/>
                    </a:lnTo>
                    <a:lnTo>
                      <a:pt x="252" y="48"/>
                    </a:lnTo>
                    <a:lnTo>
                      <a:pt x="252" y="42"/>
                    </a:lnTo>
                    <a:lnTo>
                      <a:pt x="258" y="36"/>
                    </a:lnTo>
                    <a:lnTo>
                      <a:pt x="258" y="30"/>
                    </a:lnTo>
                    <a:lnTo>
                      <a:pt x="264" y="24"/>
                    </a:lnTo>
                    <a:lnTo>
                      <a:pt x="264" y="18"/>
                    </a:lnTo>
                    <a:lnTo>
                      <a:pt x="270" y="12"/>
                    </a:lnTo>
                    <a:lnTo>
                      <a:pt x="288" y="0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12" y="6"/>
                    </a:lnTo>
                    <a:lnTo>
                      <a:pt x="318" y="12"/>
                    </a:lnTo>
                    <a:lnTo>
                      <a:pt x="324" y="18"/>
                    </a:lnTo>
                    <a:lnTo>
                      <a:pt x="330" y="24"/>
                    </a:lnTo>
                    <a:lnTo>
                      <a:pt x="336" y="30"/>
                    </a:lnTo>
                    <a:lnTo>
                      <a:pt x="348" y="42"/>
                    </a:lnTo>
                    <a:lnTo>
                      <a:pt x="348" y="48"/>
                    </a:lnTo>
                    <a:lnTo>
                      <a:pt x="354" y="54"/>
                    </a:lnTo>
                    <a:lnTo>
                      <a:pt x="354" y="60"/>
                    </a:lnTo>
                    <a:lnTo>
                      <a:pt x="360" y="66"/>
                    </a:lnTo>
                    <a:lnTo>
                      <a:pt x="366" y="72"/>
                    </a:lnTo>
                    <a:lnTo>
                      <a:pt x="366" y="78"/>
                    </a:lnTo>
                    <a:lnTo>
                      <a:pt x="372" y="84"/>
                    </a:lnTo>
                    <a:lnTo>
                      <a:pt x="372" y="96"/>
                    </a:lnTo>
                    <a:lnTo>
                      <a:pt x="384" y="108"/>
                    </a:lnTo>
                    <a:lnTo>
                      <a:pt x="384" y="114"/>
                    </a:lnTo>
                    <a:lnTo>
                      <a:pt x="390" y="120"/>
                    </a:lnTo>
                    <a:lnTo>
                      <a:pt x="390" y="126"/>
                    </a:lnTo>
                    <a:lnTo>
                      <a:pt x="396" y="132"/>
                    </a:lnTo>
                    <a:lnTo>
                      <a:pt x="396" y="138"/>
                    </a:lnTo>
                    <a:lnTo>
                      <a:pt x="402" y="144"/>
                    </a:lnTo>
                    <a:lnTo>
                      <a:pt x="402" y="150"/>
                    </a:lnTo>
                    <a:lnTo>
                      <a:pt x="408" y="156"/>
                    </a:lnTo>
                    <a:lnTo>
                      <a:pt x="408" y="162"/>
                    </a:lnTo>
                    <a:lnTo>
                      <a:pt x="420" y="174"/>
                    </a:lnTo>
                    <a:lnTo>
                      <a:pt x="420" y="180"/>
                    </a:lnTo>
                    <a:lnTo>
                      <a:pt x="426" y="186"/>
                    </a:lnTo>
                    <a:lnTo>
                      <a:pt x="426" y="198"/>
                    </a:lnTo>
                    <a:lnTo>
                      <a:pt x="432" y="204"/>
                    </a:lnTo>
                    <a:lnTo>
                      <a:pt x="438" y="210"/>
                    </a:lnTo>
                    <a:lnTo>
                      <a:pt x="438" y="216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8" name="Freeform 75"/>
              <p:cNvSpPr>
                <a:spLocks/>
              </p:cNvSpPr>
              <p:nvPr/>
            </p:nvSpPr>
            <p:spPr bwMode="auto">
              <a:xfrm>
                <a:off x="6102896" y="1552228"/>
                <a:ext cx="1209675" cy="257175"/>
              </a:xfrm>
              <a:custGeom>
                <a:avLst/>
                <a:gdLst>
                  <a:gd name="T0" fmla="*/ 18 w 762"/>
                  <a:gd name="T1" fmla="*/ 120 h 162"/>
                  <a:gd name="T2" fmla="*/ 30 w 762"/>
                  <a:gd name="T3" fmla="*/ 138 h 162"/>
                  <a:gd name="T4" fmla="*/ 48 w 762"/>
                  <a:gd name="T5" fmla="*/ 156 h 162"/>
                  <a:gd name="T6" fmla="*/ 66 w 762"/>
                  <a:gd name="T7" fmla="*/ 162 h 162"/>
                  <a:gd name="T8" fmla="*/ 84 w 762"/>
                  <a:gd name="T9" fmla="*/ 162 h 162"/>
                  <a:gd name="T10" fmla="*/ 102 w 762"/>
                  <a:gd name="T11" fmla="*/ 156 h 162"/>
                  <a:gd name="T12" fmla="*/ 120 w 762"/>
                  <a:gd name="T13" fmla="*/ 150 h 162"/>
                  <a:gd name="T14" fmla="*/ 138 w 762"/>
                  <a:gd name="T15" fmla="*/ 132 h 162"/>
                  <a:gd name="T16" fmla="*/ 156 w 762"/>
                  <a:gd name="T17" fmla="*/ 114 h 162"/>
                  <a:gd name="T18" fmla="*/ 174 w 762"/>
                  <a:gd name="T19" fmla="*/ 96 h 162"/>
                  <a:gd name="T20" fmla="*/ 198 w 762"/>
                  <a:gd name="T21" fmla="*/ 72 h 162"/>
                  <a:gd name="T22" fmla="*/ 210 w 762"/>
                  <a:gd name="T23" fmla="*/ 54 h 162"/>
                  <a:gd name="T24" fmla="*/ 228 w 762"/>
                  <a:gd name="T25" fmla="*/ 36 h 162"/>
                  <a:gd name="T26" fmla="*/ 246 w 762"/>
                  <a:gd name="T27" fmla="*/ 24 h 162"/>
                  <a:gd name="T28" fmla="*/ 264 w 762"/>
                  <a:gd name="T29" fmla="*/ 6 h 162"/>
                  <a:gd name="T30" fmla="*/ 282 w 762"/>
                  <a:gd name="T31" fmla="*/ 0 h 162"/>
                  <a:gd name="T32" fmla="*/ 300 w 762"/>
                  <a:gd name="T33" fmla="*/ 0 h 162"/>
                  <a:gd name="T34" fmla="*/ 318 w 762"/>
                  <a:gd name="T35" fmla="*/ 0 h 162"/>
                  <a:gd name="T36" fmla="*/ 336 w 762"/>
                  <a:gd name="T37" fmla="*/ 6 h 162"/>
                  <a:gd name="T38" fmla="*/ 354 w 762"/>
                  <a:gd name="T39" fmla="*/ 18 h 162"/>
                  <a:gd name="T40" fmla="*/ 372 w 762"/>
                  <a:gd name="T41" fmla="*/ 30 h 162"/>
                  <a:gd name="T42" fmla="*/ 390 w 762"/>
                  <a:gd name="T43" fmla="*/ 42 h 162"/>
                  <a:gd name="T44" fmla="*/ 408 w 762"/>
                  <a:gd name="T45" fmla="*/ 54 h 162"/>
                  <a:gd name="T46" fmla="*/ 426 w 762"/>
                  <a:gd name="T47" fmla="*/ 72 h 162"/>
                  <a:gd name="T48" fmla="*/ 444 w 762"/>
                  <a:gd name="T49" fmla="*/ 84 h 162"/>
                  <a:gd name="T50" fmla="*/ 462 w 762"/>
                  <a:gd name="T51" fmla="*/ 96 h 162"/>
                  <a:gd name="T52" fmla="*/ 480 w 762"/>
                  <a:gd name="T53" fmla="*/ 108 h 162"/>
                  <a:gd name="T54" fmla="*/ 498 w 762"/>
                  <a:gd name="T55" fmla="*/ 114 h 162"/>
                  <a:gd name="T56" fmla="*/ 516 w 762"/>
                  <a:gd name="T57" fmla="*/ 114 h 162"/>
                  <a:gd name="T58" fmla="*/ 534 w 762"/>
                  <a:gd name="T59" fmla="*/ 114 h 162"/>
                  <a:gd name="T60" fmla="*/ 552 w 762"/>
                  <a:gd name="T61" fmla="*/ 114 h 162"/>
                  <a:gd name="T62" fmla="*/ 570 w 762"/>
                  <a:gd name="T63" fmla="*/ 108 h 162"/>
                  <a:gd name="T64" fmla="*/ 588 w 762"/>
                  <a:gd name="T65" fmla="*/ 96 h 162"/>
                  <a:gd name="T66" fmla="*/ 606 w 762"/>
                  <a:gd name="T67" fmla="*/ 90 h 162"/>
                  <a:gd name="T68" fmla="*/ 624 w 762"/>
                  <a:gd name="T69" fmla="*/ 78 h 162"/>
                  <a:gd name="T70" fmla="*/ 642 w 762"/>
                  <a:gd name="T71" fmla="*/ 66 h 162"/>
                  <a:gd name="T72" fmla="*/ 660 w 762"/>
                  <a:gd name="T73" fmla="*/ 54 h 162"/>
                  <a:gd name="T74" fmla="*/ 678 w 762"/>
                  <a:gd name="T75" fmla="*/ 48 h 162"/>
                  <a:gd name="T76" fmla="*/ 696 w 762"/>
                  <a:gd name="T77" fmla="*/ 36 h 162"/>
                  <a:gd name="T78" fmla="*/ 714 w 762"/>
                  <a:gd name="T79" fmla="*/ 30 h 162"/>
                  <a:gd name="T80" fmla="*/ 732 w 762"/>
                  <a:gd name="T81" fmla="*/ 24 h 162"/>
                  <a:gd name="T82" fmla="*/ 750 w 762"/>
                  <a:gd name="T83" fmla="*/ 24 h 16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2"/>
                  <a:gd name="T127" fmla="*/ 0 h 162"/>
                  <a:gd name="T128" fmla="*/ 762 w 762"/>
                  <a:gd name="T129" fmla="*/ 162 h 16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2" h="162">
                    <a:moveTo>
                      <a:pt x="0" y="102"/>
                    </a:moveTo>
                    <a:lnTo>
                      <a:pt x="6" y="108"/>
                    </a:lnTo>
                    <a:lnTo>
                      <a:pt x="18" y="120"/>
                    </a:lnTo>
                    <a:lnTo>
                      <a:pt x="18" y="126"/>
                    </a:lnTo>
                    <a:lnTo>
                      <a:pt x="24" y="132"/>
                    </a:lnTo>
                    <a:lnTo>
                      <a:pt x="30" y="138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56"/>
                    </a:lnTo>
                    <a:lnTo>
                      <a:pt x="54" y="156"/>
                    </a:lnTo>
                    <a:lnTo>
                      <a:pt x="60" y="162"/>
                    </a:lnTo>
                    <a:lnTo>
                      <a:pt x="66" y="162"/>
                    </a:lnTo>
                    <a:lnTo>
                      <a:pt x="72" y="162"/>
                    </a:lnTo>
                    <a:lnTo>
                      <a:pt x="78" y="162"/>
                    </a:lnTo>
                    <a:lnTo>
                      <a:pt x="84" y="162"/>
                    </a:lnTo>
                    <a:lnTo>
                      <a:pt x="90" y="162"/>
                    </a:lnTo>
                    <a:lnTo>
                      <a:pt x="96" y="162"/>
                    </a:lnTo>
                    <a:lnTo>
                      <a:pt x="102" y="156"/>
                    </a:lnTo>
                    <a:lnTo>
                      <a:pt x="108" y="156"/>
                    </a:lnTo>
                    <a:lnTo>
                      <a:pt x="114" y="150"/>
                    </a:lnTo>
                    <a:lnTo>
                      <a:pt x="120" y="150"/>
                    </a:lnTo>
                    <a:lnTo>
                      <a:pt x="126" y="144"/>
                    </a:lnTo>
                    <a:lnTo>
                      <a:pt x="132" y="138"/>
                    </a:lnTo>
                    <a:lnTo>
                      <a:pt x="138" y="132"/>
                    </a:lnTo>
                    <a:lnTo>
                      <a:pt x="144" y="126"/>
                    </a:lnTo>
                    <a:lnTo>
                      <a:pt x="150" y="120"/>
                    </a:lnTo>
                    <a:lnTo>
                      <a:pt x="156" y="114"/>
                    </a:lnTo>
                    <a:lnTo>
                      <a:pt x="162" y="108"/>
                    </a:lnTo>
                    <a:lnTo>
                      <a:pt x="168" y="102"/>
                    </a:lnTo>
                    <a:lnTo>
                      <a:pt x="174" y="96"/>
                    </a:lnTo>
                    <a:lnTo>
                      <a:pt x="180" y="90"/>
                    </a:lnTo>
                    <a:lnTo>
                      <a:pt x="186" y="84"/>
                    </a:lnTo>
                    <a:lnTo>
                      <a:pt x="198" y="72"/>
                    </a:lnTo>
                    <a:lnTo>
                      <a:pt x="198" y="66"/>
                    </a:lnTo>
                    <a:lnTo>
                      <a:pt x="204" y="60"/>
                    </a:lnTo>
                    <a:lnTo>
                      <a:pt x="210" y="54"/>
                    </a:lnTo>
                    <a:lnTo>
                      <a:pt x="216" y="48"/>
                    </a:lnTo>
                    <a:lnTo>
                      <a:pt x="222" y="42"/>
                    </a:lnTo>
                    <a:lnTo>
                      <a:pt x="228" y="36"/>
                    </a:lnTo>
                    <a:lnTo>
                      <a:pt x="234" y="30"/>
                    </a:lnTo>
                    <a:lnTo>
                      <a:pt x="240" y="24"/>
                    </a:lnTo>
                    <a:lnTo>
                      <a:pt x="246" y="24"/>
                    </a:lnTo>
                    <a:lnTo>
                      <a:pt x="252" y="18"/>
                    </a:lnTo>
                    <a:lnTo>
                      <a:pt x="258" y="12"/>
                    </a:lnTo>
                    <a:lnTo>
                      <a:pt x="264" y="6"/>
                    </a:lnTo>
                    <a:lnTo>
                      <a:pt x="270" y="6"/>
                    </a:lnTo>
                    <a:lnTo>
                      <a:pt x="276" y="6"/>
                    </a:lnTo>
                    <a:lnTo>
                      <a:pt x="282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24" y="6"/>
                    </a:lnTo>
                    <a:lnTo>
                      <a:pt x="330" y="6"/>
                    </a:lnTo>
                    <a:lnTo>
                      <a:pt x="336" y="6"/>
                    </a:lnTo>
                    <a:lnTo>
                      <a:pt x="342" y="12"/>
                    </a:lnTo>
                    <a:lnTo>
                      <a:pt x="348" y="12"/>
                    </a:lnTo>
                    <a:lnTo>
                      <a:pt x="354" y="18"/>
                    </a:lnTo>
                    <a:lnTo>
                      <a:pt x="360" y="18"/>
                    </a:lnTo>
                    <a:lnTo>
                      <a:pt x="366" y="24"/>
                    </a:lnTo>
                    <a:lnTo>
                      <a:pt x="372" y="30"/>
                    </a:lnTo>
                    <a:lnTo>
                      <a:pt x="378" y="36"/>
                    </a:lnTo>
                    <a:lnTo>
                      <a:pt x="384" y="36"/>
                    </a:lnTo>
                    <a:lnTo>
                      <a:pt x="390" y="42"/>
                    </a:lnTo>
                    <a:lnTo>
                      <a:pt x="396" y="48"/>
                    </a:lnTo>
                    <a:lnTo>
                      <a:pt x="402" y="54"/>
                    </a:lnTo>
                    <a:lnTo>
                      <a:pt x="408" y="54"/>
                    </a:lnTo>
                    <a:lnTo>
                      <a:pt x="414" y="60"/>
                    </a:lnTo>
                    <a:lnTo>
                      <a:pt x="420" y="66"/>
                    </a:lnTo>
                    <a:lnTo>
                      <a:pt x="426" y="72"/>
                    </a:lnTo>
                    <a:lnTo>
                      <a:pt x="432" y="78"/>
                    </a:lnTo>
                    <a:lnTo>
                      <a:pt x="438" y="84"/>
                    </a:lnTo>
                    <a:lnTo>
                      <a:pt x="444" y="84"/>
                    </a:lnTo>
                    <a:lnTo>
                      <a:pt x="450" y="90"/>
                    </a:lnTo>
                    <a:lnTo>
                      <a:pt x="456" y="96"/>
                    </a:lnTo>
                    <a:lnTo>
                      <a:pt x="462" y="96"/>
                    </a:lnTo>
                    <a:lnTo>
                      <a:pt x="468" y="102"/>
                    </a:lnTo>
                    <a:lnTo>
                      <a:pt x="474" y="102"/>
                    </a:lnTo>
                    <a:lnTo>
                      <a:pt x="480" y="108"/>
                    </a:lnTo>
                    <a:lnTo>
                      <a:pt x="486" y="108"/>
                    </a:lnTo>
                    <a:lnTo>
                      <a:pt x="492" y="114"/>
                    </a:lnTo>
                    <a:lnTo>
                      <a:pt x="498" y="114"/>
                    </a:lnTo>
                    <a:lnTo>
                      <a:pt x="504" y="114"/>
                    </a:lnTo>
                    <a:lnTo>
                      <a:pt x="510" y="114"/>
                    </a:lnTo>
                    <a:lnTo>
                      <a:pt x="516" y="114"/>
                    </a:lnTo>
                    <a:lnTo>
                      <a:pt x="522" y="114"/>
                    </a:lnTo>
                    <a:lnTo>
                      <a:pt x="528" y="114"/>
                    </a:lnTo>
                    <a:lnTo>
                      <a:pt x="534" y="114"/>
                    </a:lnTo>
                    <a:lnTo>
                      <a:pt x="540" y="114"/>
                    </a:lnTo>
                    <a:lnTo>
                      <a:pt x="546" y="114"/>
                    </a:lnTo>
                    <a:lnTo>
                      <a:pt x="552" y="114"/>
                    </a:lnTo>
                    <a:lnTo>
                      <a:pt x="558" y="114"/>
                    </a:lnTo>
                    <a:lnTo>
                      <a:pt x="564" y="108"/>
                    </a:lnTo>
                    <a:lnTo>
                      <a:pt x="570" y="108"/>
                    </a:lnTo>
                    <a:lnTo>
                      <a:pt x="576" y="102"/>
                    </a:lnTo>
                    <a:lnTo>
                      <a:pt x="582" y="102"/>
                    </a:lnTo>
                    <a:lnTo>
                      <a:pt x="588" y="96"/>
                    </a:lnTo>
                    <a:lnTo>
                      <a:pt x="594" y="96"/>
                    </a:lnTo>
                    <a:lnTo>
                      <a:pt x="600" y="90"/>
                    </a:lnTo>
                    <a:lnTo>
                      <a:pt x="606" y="90"/>
                    </a:lnTo>
                    <a:lnTo>
                      <a:pt x="612" y="84"/>
                    </a:lnTo>
                    <a:lnTo>
                      <a:pt x="618" y="84"/>
                    </a:lnTo>
                    <a:lnTo>
                      <a:pt x="624" y="78"/>
                    </a:lnTo>
                    <a:lnTo>
                      <a:pt x="630" y="72"/>
                    </a:lnTo>
                    <a:lnTo>
                      <a:pt x="636" y="72"/>
                    </a:lnTo>
                    <a:lnTo>
                      <a:pt x="642" y="66"/>
                    </a:lnTo>
                    <a:lnTo>
                      <a:pt x="648" y="60"/>
                    </a:lnTo>
                    <a:lnTo>
                      <a:pt x="654" y="60"/>
                    </a:lnTo>
                    <a:lnTo>
                      <a:pt x="660" y="54"/>
                    </a:lnTo>
                    <a:lnTo>
                      <a:pt x="666" y="54"/>
                    </a:lnTo>
                    <a:lnTo>
                      <a:pt x="672" y="48"/>
                    </a:lnTo>
                    <a:lnTo>
                      <a:pt x="678" y="48"/>
                    </a:lnTo>
                    <a:lnTo>
                      <a:pt x="684" y="42"/>
                    </a:lnTo>
                    <a:lnTo>
                      <a:pt x="690" y="42"/>
                    </a:lnTo>
                    <a:lnTo>
                      <a:pt x="696" y="36"/>
                    </a:lnTo>
                    <a:lnTo>
                      <a:pt x="702" y="36"/>
                    </a:lnTo>
                    <a:lnTo>
                      <a:pt x="708" y="30"/>
                    </a:lnTo>
                    <a:lnTo>
                      <a:pt x="714" y="30"/>
                    </a:lnTo>
                    <a:lnTo>
                      <a:pt x="720" y="30"/>
                    </a:lnTo>
                    <a:lnTo>
                      <a:pt x="726" y="30"/>
                    </a:lnTo>
                    <a:lnTo>
                      <a:pt x="732" y="24"/>
                    </a:lnTo>
                    <a:lnTo>
                      <a:pt x="738" y="24"/>
                    </a:lnTo>
                    <a:lnTo>
                      <a:pt x="744" y="24"/>
                    </a:lnTo>
                    <a:lnTo>
                      <a:pt x="750" y="24"/>
                    </a:lnTo>
                    <a:lnTo>
                      <a:pt x="756" y="24"/>
                    </a:lnTo>
                    <a:lnTo>
                      <a:pt x="762" y="24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9" name="Freeform 76"/>
              <p:cNvSpPr>
                <a:spLocks/>
              </p:cNvSpPr>
              <p:nvPr/>
            </p:nvSpPr>
            <p:spPr bwMode="auto">
              <a:xfrm>
                <a:off x="7312571" y="1590328"/>
                <a:ext cx="466725" cy="123825"/>
              </a:xfrm>
              <a:custGeom>
                <a:avLst/>
                <a:gdLst>
                  <a:gd name="T0" fmla="*/ 0 w 294"/>
                  <a:gd name="T1" fmla="*/ 0 h 78"/>
                  <a:gd name="T2" fmla="*/ 6 w 294"/>
                  <a:gd name="T3" fmla="*/ 6 h 78"/>
                  <a:gd name="T4" fmla="*/ 12 w 294"/>
                  <a:gd name="T5" fmla="*/ 6 h 78"/>
                  <a:gd name="T6" fmla="*/ 18 w 294"/>
                  <a:gd name="T7" fmla="*/ 6 h 78"/>
                  <a:gd name="T8" fmla="*/ 24 w 294"/>
                  <a:gd name="T9" fmla="*/ 6 h 78"/>
                  <a:gd name="T10" fmla="*/ 30 w 294"/>
                  <a:gd name="T11" fmla="*/ 6 h 78"/>
                  <a:gd name="T12" fmla="*/ 36 w 294"/>
                  <a:gd name="T13" fmla="*/ 12 h 78"/>
                  <a:gd name="T14" fmla="*/ 42 w 294"/>
                  <a:gd name="T15" fmla="*/ 12 h 78"/>
                  <a:gd name="T16" fmla="*/ 48 w 294"/>
                  <a:gd name="T17" fmla="*/ 18 h 78"/>
                  <a:gd name="T18" fmla="*/ 54 w 294"/>
                  <a:gd name="T19" fmla="*/ 18 h 78"/>
                  <a:gd name="T20" fmla="*/ 60 w 294"/>
                  <a:gd name="T21" fmla="*/ 24 h 78"/>
                  <a:gd name="T22" fmla="*/ 66 w 294"/>
                  <a:gd name="T23" fmla="*/ 24 h 78"/>
                  <a:gd name="T24" fmla="*/ 72 w 294"/>
                  <a:gd name="T25" fmla="*/ 24 h 78"/>
                  <a:gd name="T26" fmla="*/ 78 w 294"/>
                  <a:gd name="T27" fmla="*/ 30 h 78"/>
                  <a:gd name="T28" fmla="*/ 84 w 294"/>
                  <a:gd name="T29" fmla="*/ 30 h 78"/>
                  <a:gd name="T30" fmla="*/ 90 w 294"/>
                  <a:gd name="T31" fmla="*/ 36 h 78"/>
                  <a:gd name="T32" fmla="*/ 96 w 294"/>
                  <a:gd name="T33" fmla="*/ 36 h 78"/>
                  <a:gd name="T34" fmla="*/ 102 w 294"/>
                  <a:gd name="T35" fmla="*/ 42 h 78"/>
                  <a:gd name="T36" fmla="*/ 108 w 294"/>
                  <a:gd name="T37" fmla="*/ 48 h 78"/>
                  <a:gd name="T38" fmla="*/ 114 w 294"/>
                  <a:gd name="T39" fmla="*/ 48 h 78"/>
                  <a:gd name="T40" fmla="*/ 120 w 294"/>
                  <a:gd name="T41" fmla="*/ 54 h 78"/>
                  <a:gd name="T42" fmla="*/ 126 w 294"/>
                  <a:gd name="T43" fmla="*/ 54 h 78"/>
                  <a:gd name="T44" fmla="*/ 132 w 294"/>
                  <a:gd name="T45" fmla="*/ 60 h 78"/>
                  <a:gd name="T46" fmla="*/ 138 w 294"/>
                  <a:gd name="T47" fmla="*/ 60 h 78"/>
                  <a:gd name="T48" fmla="*/ 144 w 294"/>
                  <a:gd name="T49" fmla="*/ 60 h 78"/>
                  <a:gd name="T50" fmla="*/ 150 w 294"/>
                  <a:gd name="T51" fmla="*/ 66 h 78"/>
                  <a:gd name="T52" fmla="*/ 156 w 294"/>
                  <a:gd name="T53" fmla="*/ 66 h 78"/>
                  <a:gd name="T54" fmla="*/ 162 w 294"/>
                  <a:gd name="T55" fmla="*/ 72 h 78"/>
                  <a:gd name="T56" fmla="*/ 168 w 294"/>
                  <a:gd name="T57" fmla="*/ 72 h 78"/>
                  <a:gd name="T58" fmla="*/ 174 w 294"/>
                  <a:gd name="T59" fmla="*/ 72 h 78"/>
                  <a:gd name="T60" fmla="*/ 180 w 294"/>
                  <a:gd name="T61" fmla="*/ 72 h 78"/>
                  <a:gd name="T62" fmla="*/ 186 w 294"/>
                  <a:gd name="T63" fmla="*/ 72 h 78"/>
                  <a:gd name="T64" fmla="*/ 192 w 294"/>
                  <a:gd name="T65" fmla="*/ 78 h 78"/>
                  <a:gd name="T66" fmla="*/ 198 w 294"/>
                  <a:gd name="T67" fmla="*/ 78 h 78"/>
                  <a:gd name="T68" fmla="*/ 204 w 294"/>
                  <a:gd name="T69" fmla="*/ 78 h 78"/>
                  <a:gd name="T70" fmla="*/ 210 w 294"/>
                  <a:gd name="T71" fmla="*/ 78 h 78"/>
                  <a:gd name="T72" fmla="*/ 216 w 294"/>
                  <a:gd name="T73" fmla="*/ 78 h 78"/>
                  <a:gd name="T74" fmla="*/ 222 w 294"/>
                  <a:gd name="T75" fmla="*/ 78 h 78"/>
                  <a:gd name="T76" fmla="*/ 228 w 294"/>
                  <a:gd name="T77" fmla="*/ 72 h 78"/>
                  <a:gd name="T78" fmla="*/ 234 w 294"/>
                  <a:gd name="T79" fmla="*/ 72 h 78"/>
                  <a:gd name="T80" fmla="*/ 240 w 294"/>
                  <a:gd name="T81" fmla="*/ 72 h 78"/>
                  <a:gd name="T82" fmla="*/ 246 w 294"/>
                  <a:gd name="T83" fmla="*/ 72 h 78"/>
                  <a:gd name="T84" fmla="*/ 252 w 294"/>
                  <a:gd name="T85" fmla="*/ 72 h 78"/>
                  <a:gd name="T86" fmla="*/ 258 w 294"/>
                  <a:gd name="T87" fmla="*/ 66 h 78"/>
                  <a:gd name="T88" fmla="*/ 264 w 294"/>
                  <a:gd name="T89" fmla="*/ 66 h 78"/>
                  <a:gd name="T90" fmla="*/ 270 w 294"/>
                  <a:gd name="T91" fmla="*/ 66 h 78"/>
                  <a:gd name="T92" fmla="*/ 276 w 294"/>
                  <a:gd name="T93" fmla="*/ 60 h 78"/>
                  <a:gd name="T94" fmla="*/ 282 w 294"/>
                  <a:gd name="T95" fmla="*/ 60 h 78"/>
                  <a:gd name="T96" fmla="*/ 288 w 294"/>
                  <a:gd name="T97" fmla="*/ 60 h 78"/>
                  <a:gd name="T98" fmla="*/ 294 w 294"/>
                  <a:gd name="T99" fmla="*/ 54 h 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94"/>
                  <a:gd name="T151" fmla="*/ 0 h 78"/>
                  <a:gd name="T152" fmla="*/ 294 w 294"/>
                  <a:gd name="T153" fmla="*/ 78 h 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94" h="78">
                    <a:moveTo>
                      <a:pt x="0" y="0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2" y="42"/>
                    </a:lnTo>
                    <a:lnTo>
                      <a:pt x="108" y="48"/>
                    </a:lnTo>
                    <a:lnTo>
                      <a:pt x="114" y="48"/>
                    </a:lnTo>
                    <a:lnTo>
                      <a:pt x="120" y="54"/>
                    </a:lnTo>
                    <a:lnTo>
                      <a:pt x="126" y="54"/>
                    </a:lnTo>
                    <a:lnTo>
                      <a:pt x="132" y="60"/>
                    </a:lnTo>
                    <a:lnTo>
                      <a:pt x="138" y="60"/>
                    </a:lnTo>
                    <a:lnTo>
                      <a:pt x="144" y="60"/>
                    </a:lnTo>
                    <a:lnTo>
                      <a:pt x="150" y="66"/>
                    </a:lnTo>
                    <a:lnTo>
                      <a:pt x="156" y="66"/>
                    </a:lnTo>
                    <a:lnTo>
                      <a:pt x="162" y="72"/>
                    </a:lnTo>
                    <a:lnTo>
                      <a:pt x="168" y="72"/>
                    </a:lnTo>
                    <a:lnTo>
                      <a:pt x="174" y="72"/>
                    </a:lnTo>
                    <a:lnTo>
                      <a:pt x="180" y="72"/>
                    </a:lnTo>
                    <a:lnTo>
                      <a:pt x="186" y="72"/>
                    </a:lnTo>
                    <a:lnTo>
                      <a:pt x="192" y="78"/>
                    </a:lnTo>
                    <a:lnTo>
                      <a:pt x="198" y="78"/>
                    </a:lnTo>
                    <a:lnTo>
                      <a:pt x="204" y="78"/>
                    </a:lnTo>
                    <a:lnTo>
                      <a:pt x="210" y="78"/>
                    </a:lnTo>
                    <a:lnTo>
                      <a:pt x="216" y="78"/>
                    </a:lnTo>
                    <a:lnTo>
                      <a:pt x="222" y="78"/>
                    </a:lnTo>
                    <a:lnTo>
                      <a:pt x="228" y="72"/>
                    </a:lnTo>
                    <a:lnTo>
                      <a:pt x="234" y="72"/>
                    </a:lnTo>
                    <a:lnTo>
                      <a:pt x="240" y="72"/>
                    </a:lnTo>
                    <a:lnTo>
                      <a:pt x="246" y="72"/>
                    </a:lnTo>
                    <a:lnTo>
                      <a:pt x="252" y="72"/>
                    </a:lnTo>
                    <a:lnTo>
                      <a:pt x="258" y="66"/>
                    </a:lnTo>
                    <a:lnTo>
                      <a:pt x="264" y="66"/>
                    </a:lnTo>
                    <a:lnTo>
                      <a:pt x="270" y="66"/>
                    </a:lnTo>
                    <a:lnTo>
                      <a:pt x="276" y="60"/>
                    </a:lnTo>
                    <a:lnTo>
                      <a:pt x="282" y="60"/>
                    </a:lnTo>
                    <a:lnTo>
                      <a:pt x="288" y="60"/>
                    </a:lnTo>
                    <a:lnTo>
                      <a:pt x="294" y="54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0" name="Line 78"/>
              <p:cNvSpPr>
                <a:spLocks noChangeShapeType="1"/>
              </p:cNvSpPr>
              <p:nvPr/>
            </p:nvSpPr>
            <p:spPr bwMode="auto">
              <a:xfrm flipH="1" flipV="1">
                <a:off x="2702471" y="990253"/>
                <a:ext cx="7938" cy="43910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" name="Text Box 79"/>
              <p:cNvSpPr txBox="1">
                <a:spLocks noChangeArrowheads="1"/>
              </p:cNvSpPr>
              <p:nvPr/>
            </p:nvSpPr>
            <p:spPr bwMode="auto">
              <a:xfrm>
                <a:off x="8432556" y="1366491"/>
                <a:ext cx="4587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l-PL" sz="2000" b="1" dirty="0" smtClean="0"/>
                  <a:t>+1</a:t>
                </a:r>
                <a:endParaRPr lang="pl-PL" sz="2000" b="1" dirty="0"/>
              </a:p>
            </p:txBody>
          </p:sp>
          <p:sp>
            <p:nvSpPr>
              <p:cNvPr id="42" name="Text Box 80"/>
              <p:cNvSpPr txBox="1">
                <a:spLocks noChangeArrowheads="1"/>
              </p:cNvSpPr>
              <p:nvPr/>
            </p:nvSpPr>
            <p:spPr bwMode="auto">
              <a:xfrm>
                <a:off x="8402688" y="4628803"/>
                <a:ext cx="39786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l-PL" sz="2000" b="1" dirty="0" smtClean="0"/>
                  <a:t>-1</a:t>
                </a:r>
                <a:endParaRPr lang="pl-PL" sz="2000" b="1" dirty="0"/>
              </a:p>
            </p:txBody>
          </p:sp>
          <p:sp>
            <p:nvSpPr>
              <p:cNvPr id="43" name="Line 84"/>
              <p:cNvSpPr>
                <a:spLocks noChangeShapeType="1"/>
              </p:cNvSpPr>
              <p:nvPr/>
            </p:nvSpPr>
            <p:spPr bwMode="auto">
              <a:xfrm>
                <a:off x="5864771" y="980728"/>
                <a:ext cx="0" cy="441960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4" name="Text Box 86"/>
              <p:cNvSpPr txBox="1">
                <a:spLocks noChangeArrowheads="1"/>
              </p:cNvSpPr>
              <p:nvPr/>
            </p:nvSpPr>
            <p:spPr bwMode="auto">
              <a:xfrm>
                <a:off x="4255877" y="3400707"/>
                <a:ext cx="86594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l-PL" sz="2400" b="1" dirty="0">
                    <a:solidFill>
                      <a:schemeClr val="tx1"/>
                    </a:solidFill>
                    <a:sym typeface="Symbol" pitchFamily="18" charset="2"/>
                  </a:rPr>
                  <a:t>2</a:t>
                </a:r>
                <a:r>
                  <a:rPr lang="pl-PL" sz="2400" b="1" dirty="0" smtClean="0">
                    <a:solidFill>
                      <a:schemeClr val="tx1"/>
                    </a:solidFill>
                    <a:sym typeface="Symbol" pitchFamily="18" charset="2"/>
                  </a:rPr>
                  <a:t></a:t>
                </a:r>
                <a:r>
                  <a:rPr lang="pl-PL" sz="2400" b="1" dirty="0">
                    <a:solidFill>
                      <a:schemeClr val="tx1"/>
                    </a:solidFill>
                    <a:sym typeface="Symbol" pitchFamily="18" charset="2"/>
                  </a:rPr>
                  <a:t>/</a:t>
                </a:r>
                <a:r>
                  <a:rPr lang="pl-PL" sz="2400" b="1" i="1" dirty="0">
                    <a:solidFill>
                      <a:schemeClr val="tx1"/>
                    </a:solidFill>
                    <a:sym typeface="Symbol" pitchFamily="18" charset="2"/>
                  </a:rPr>
                  <a:t>W</a:t>
                </a:r>
                <a:endParaRPr lang="pl-PL" sz="2400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 Box 88"/>
              <p:cNvSpPr txBox="1">
                <a:spLocks noChangeArrowheads="1"/>
              </p:cNvSpPr>
              <p:nvPr/>
            </p:nvSpPr>
            <p:spPr bwMode="auto">
              <a:xfrm>
                <a:off x="6110832" y="3857278"/>
                <a:ext cx="2163763" cy="461665"/>
              </a:xfrm>
              <a:prstGeom prst="rect">
                <a:avLst/>
              </a:prstGeom>
              <a:solidFill>
                <a:srgbClr val="99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l-PL" sz="2400" b="1" i="1" dirty="0" err="1"/>
                  <a:t>t</a:t>
                </a:r>
                <a:r>
                  <a:rPr lang="pl-PL" sz="2400" b="1" baseline="-25000" dirty="0" err="1"/>
                  <a:t>r</a:t>
                </a:r>
                <a:r>
                  <a:rPr lang="pl-PL" sz="2400" b="1" dirty="0"/>
                  <a:t> = 2</a:t>
                </a:r>
                <a:r>
                  <a:rPr lang="pl-PL" sz="2400" b="1" dirty="0">
                    <a:sym typeface="Symbol" pitchFamily="18" charset="2"/>
                  </a:rPr>
                  <a:t>/</a:t>
                </a:r>
                <a:r>
                  <a:rPr lang="pl-PL" sz="2400" b="1" i="1" dirty="0">
                    <a:sym typeface="Symbol" pitchFamily="18" charset="2"/>
                  </a:rPr>
                  <a:t>W = </a:t>
                </a:r>
                <a:r>
                  <a:rPr lang="pl-PL" sz="2400" b="1" dirty="0">
                    <a:sym typeface="Symbol" pitchFamily="18" charset="2"/>
                  </a:rPr>
                  <a:t>1/</a:t>
                </a:r>
                <a:r>
                  <a:rPr lang="pl-PL" sz="2400" b="1" i="1" dirty="0">
                    <a:sym typeface="Symbol" pitchFamily="18" charset="2"/>
                  </a:rPr>
                  <a:t>B</a:t>
                </a:r>
              </a:p>
            </p:txBody>
          </p:sp>
          <p:sp>
            <p:nvSpPr>
              <p:cNvPr id="47" name="Line 90"/>
              <p:cNvSpPr>
                <a:spLocks noChangeShapeType="1"/>
              </p:cNvSpPr>
              <p:nvPr/>
            </p:nvSpPr>
            <p:spPr bwMode="auto">
              <a:xfrm flipH="1">
                <a:off x="2745557" y="3160068"/>
                <a:ext cx="56388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8" name="Line 92"/>
              <p:cNvSpPr>
                <a:spLocks noChangeShapeType="1"/>
              </p:cNvSpPr>
              <p:nvPr/>
            </p:nvSpPr>
            <p:spPr bwMode="auto">
              <a:xfrm>
                <a:off x="5531396" y="1037878"/>
                <a:ext cx="0" cy="4343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9" name="Text Box 80"/>
              <p:cNvSpPr txBox="1">
                <a:spLocks noChangeArrowheads="1"/>
              </p:cNvSpPr>
              <p:nvPr/>
            </p:nvSpPr>
            <p:spPr bwMode="auto">
              <a:xfrm>
                <a:off x="8502911" y="2924944"/>
                <a:ext cx="3129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l-PL" sz="2000" b="1" dirty="0" smtClean="0"/>
                  <a:t>0</a:t>
                </a:r>
                <a:endParaRPr lang="pl-PL" sz="2000" b="1" dirty="0"/>
              </a:p>
            </p:txBody>
          </p:sp>
        </p:grpSp>
        <p:sp>
          <p:nvSpPr>
            <p:cNvPr id="7" name="Line 95"/>
            <p:cNvSpPr>
              <a:spLocks noChangeShapeType="1"/>
            </p:cNvSpPr>
            <p:nvPr/>
          </p:nvSpPr>
          <p:spPr bwMode="auto">
            <a:xfrm flipH="1">
              <a:off x="5534024" y="1637951"/>
              <a:ext cx="2797721" cy="57499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Line 95"/>
            <p:cNvSpPr>
              <a:spLocks noChangeShapeType="1"/>
            </p:cNvSpPr>
            <p:nvPr/>
          </p:nvSpPr>
          <p:spPr bwMode="auto">
            <a:xfrm flipH="1" flipV="1">
              <a:off x="2700611" y="4827661"/>
              <a:ext cx="2833414" cy="1513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cxnSp>
          <p:nvCxnSpPr>
            <p:cNvPr id="9" name="Łącznik prosty 8"/>
            <p:cNvCxnSpPr>
              <a:stCxn id="8" idx="0"/>
            </p:cNvCxnSpPr>
            <p:nvPr/>
          </p:nvCxnSpPr>
          <p:spPr bwMode="auto">
            <a:xfrm>
              <a:off x="5534025" y="4829174"/>
              <a:ext cx="2838450" cy="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Łącznik prosty 9"/>
            <p:cNvCxnSpPr>
              <a:stCxn id="7" idx="1"/>
              <a:endCxn id="8" idx="0"/>
            </p:cNvCxnSpPr>
            <p:nvPr/>
          </p:nvCxnSpPr>
          <p:spPr bwMode="auto">
            <a:xfrm>
              <a:off x="5534024" y="1695450"/>
              <a:ext cx="1" cy="3133724"/>
            </a:xfrm>
            <a:prstGeom prst="line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11" name="Object 83"/>
            <p:cNvGraphicFramePr>
              <a:graphicFrameLocks noChangeAspect="1"/>
            </p:cNvGraphicFramePr>
            <p:nvPr/>
          </p:nvGraphicFramePr>
          <p:xfrm>
            <a:off x="6164263" y="2060575"/>
            <a:ext cx="1866900" cy="773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581" name="Równanie" r:id="rId3" imgW="952200" imgH="393480" progId="Equation.3">
                    <p:embed/>
                  </p:oleObj>
                </mc:Choice>
                <mc:Fallback>
                  <p:oleObj name="Równanie" r:id="rId3" imgW="9522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4263" y="2060575"/>
                          <a:ext cx="1866900" cy="773113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5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" name="Symbol zastępczy numeru slajdu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3D180-F089-4464-A7B5-011D2735C4FF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  <p:sp>
        <p:nvSpPr>
          <p:cNvPr id="4" name="Text Box 93"/>
          <p:cNvSpPr txBox="1">
            <a:spLocks noChangeArrowheads="1"/>
          </p:cNvSpPr>
          <p:nvPr/>
        </p:nvSpPr>
        <p:spPr bwMode="auto">
          <a:xfrm>
            <a:off x="938313" y="163687"/>
            <a:ext cx="81083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Wpływ </a:t>
            </a:r>
            <a:r>
              <a:rPr lang="pl-PL" sz="3200" b="1" dirty="0">
                <a:solidFill>
                  <a:schemeClr val="tx1"/>
                </a:solidFill>
                <a:latin typeface="+mn-lt"/>
              </a:rPr>
              <a:t>szerokości pasma </a:t>
            </a:r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kanału i filtrów</a:t>
            </a:r>
            <a:br>
              <a:rPr lang="pl-PL" sz="3200" b="1" dirty="0" smtClean="0">
                <a:solidFill>
                  <a:schemeClr val="tx1"/>
                </a:solidFill>
                <a:latin typeface="+mn-lt"/>
              </a:rPr>
            </a:br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na </a:t>
            </a:r>
            <a:r>
              <a:rPr lang="pl-PL" sz="3200" b="1" dirty="0">
                <a:solidFill>
                  <a:schemeClr val="tx1"/>
                </a:solidFill>
                <a:latin typeface="+mn-lt"/>
              </a:rPr>
              <a:t>kształt </a:t>
            </a:r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impulsów</a:t>
            </a:r>
            <a:endParaRPr kumimoji="1" lang="pl-PL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2880814" y="2117129"/>
            <a:ext cx="1933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</a:rPr>
              <a:t>f</a:t>
            </a:r>
            <a:r>
              <a:rPr lang="pl-PL" sz="2000" b="1" dirty="0" smtClean="0">
                <a:solidFill>
                  <a:schemeClr val="tx2"/>
                </a:solidFill>
              </a:rPr>
              <a:t>iltracja zbocza</a:t>
            </a:r>
            <a:br>
              <a:rPr lang="pl-PL" sz="2000" b="1" dirty="0" smtClean="0">
                <a:solidFill>
                  <a:schemeClr val="tx2"/>
                </a:solidFill>
              </a:rPr>
            </a:br>
            <a:r>
              <a:rPr lang="pl-PL" sz="2000" b="1" dirty="0" smtClean="0">
                <a:solidFill>
                  <a:schemeClr val="tx2"/>
                </a:solidFill>
              </a:rPr>
              <a:t>impulsu – </a:t>
            </a:r>
            <a:r>
              <a:rPr lang="pl-PL" sz="2000" b="1" dirty="0" err="1" smtClean="0">
                <a:solidFill>
                  <a:schemeClr val="tx2"/>
                </a:solidFill>
              </a:rPr>
              <a:t>sgn</a:t>
            </a:r>
            <a:r>
              <a:rPr lang="pl-PL" sz="2000" b="1" dirty="0" smtClean="0">
                <a:solidFill>
                  <a:schemeClr val="tx2"/>
                </a:solidFill>
              </a:rPr>
              <a:t>(</a:t>
            </a:r>
            <a:r>
              <a:rPr lang="pl-PL" sz="2000" b="1" i="1" dirty="0" smtClean="0">
                <a:solidFill>
                  <a:schemeClr val="tx2"/>
                </a:solidFill>
              </a:rPr>
              <a:t>t</a:t>
            </a:r>
            <a:r>
              <a:rPr lang="pl-PL" sz="2000" b="1" dirty="0" smtClean="0">
                <a:solidFill>
                  <a:schemeClr val="tx2"/>
                </a:solidFill>
              </a:rPr>
              <a:t>)</a:t>
            </a:r>
            <a:endParaRPr lang="pl-PL" sz="2000" b="1" dirty="0">
              <a:solidFill>
                <a:schemeClr val="tx2"/>
              </a:solidFill>
            </a:endParaRPr>
          </a:p>
        </p:txBody>
      </p:sp>
      <p:cxnSp>
        <p:nvCxnSpPr>
          <p:cNvPr id="53" name="Łącznik prosty ze strzałką 52"/>
          <p:cNvCxnSpPr/>
          <p:nvPr/>
        </p:nvCxnSpPr>
        <p:spPr bwMode="auto">
          <a:xfrm>
            <a:off x="5157065" y="3654025"/>
            <a:ext cx="72008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316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791580" y="0"/>
            <a:ext cx="8352420" cy="1143000"/>
          </a:xfrm>
        </p:spPr>
        <p:txBody>
          <a:bodyPr/>
          <a:lstStyle/>
          <a:p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Filtracja impulsu prostokątnego</a:t>
            </a:r>
            <a:br>
              <a:rPr lang="pl-PL" sz="3200" b="1" dirty="0" smtClean="0">
                <a:solidFill>
                  <a:schemeClr val="tx1"/>
                </a:solidFill>
                <a:latin typeface="+mn-lt"/>
              </a:rPr>
            </a:br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w IFDP (zjawisko </a:t>
            </a:r>
            <a:r>
              <a:rPr lang="pl-PL" sz="3200" b="1" i="1" dirty="0" err="1" smtClean="0">
                <a:solidFill>
                  <a:schemeClr val="tx1"/>
                </a:solidFill>
                <a:latin typeface="+mn-lt"/>
              </a:rPr>
              <a:t>leakage</a:t>
            </a:r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030" name="Text Box 7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grpSp>
        <p:nvGrpSpPr>
          <p:cNvPr id="1031" name="Group 80"/>
          <p:cNvGrpSpPr>
            <a:grpSpLocks/>
          </p:cNvGrpSpPr>
          <p:nvPr/>
        </p:nvGrpSpPr>
        <p:grpSpPr bwMode="auto">
          <a:xfrm>
            <a:off x="3662300" y="1138237"/>
            <a:ext cx="5410200" cy="2957513"/>
            <a:chOff x="1536" y="1447"/>
            <a:chExt cx="3408" cy="1863"/>
          </a:xfrm>
        </p:grpSpPr>
        <p:graphicFrame>
          <p:nvGraphicFramePr>
            <p:cNvPr id="1026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7103133"/>
                </p:ext>
              </p:extLst>
            </p:nvPr>
          </p:nvGraphicFramePr>
          <p:xfrm>
            <a:off x="3494" y="1465"/>
            <a:ext cx="407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187" name="Equation" r:id="rId3" imgW="444240" imgH="215640" progId="Equation.3">
                    <p:embed/>
                  </p:oleObj>
                </mc:Choice>
                <mc:Fallback>
                  <p:oleObj name="Equation" r:id="rId3" imgW="444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4" y="1465"/>
                          <a:ext cx="407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3" name="Line 53"/>
            <p:cNvSpPr>
              <a:spLocks noChangeShapeType="1"/>
            </p:cNvSpPr>
            <p:nvPr/>
          </p:nvSpPr>
          <p:spPr bwMode="auto">
            <a:xfrm>
              <a:off x="1536" y="2976"/>
              <a:ext cx="290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4" name="Line 54"/>
            <p:cNvSpPr>
              <a:spLocks noChangeShapeType="1"/>
            </p:cNvSpPr>
            <p:nvPr/>
          </p:nvSpPr>
          <p:spPr bwMode="auto">
            <a:xfrm>
              <a:off x="1536" y="2976"/>
              <a:ext cx="2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5" name="Line 55"/>
            <p:cNvSpPr>
              <a:spLocks noChangeShapeType="1"/>
            </p:cNvSpPr>
            <p:nvPr/>
          </p:nvSpPr>
          <p:spPr bwMode="auto">
            <a:xfrm flipH="1">
              <a:off x="4416" y="2976"/>
              <a:ext cx="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6" name="Freeform 56"/>
            <p:cNvSpPr>
              <a:spLocks/>
            </p:cNvSpPr>
            <p:nvPr/>
          </p:nvSpPr>
          <p:spPr bwMode="auto">
            <a:xfrm>
              <a:off x="1536" y="1610"/>
              <a:ext cx="2635" cy="1366"/>
            </a:xfrm>
            <a:custGeom>
              <a:avLst/>
              <a:gdLst>
                <a:gd name="T0" fmla="*/ 38 w 1858"/>
                <a:gd name="T1" fmla="*/ 1366 h 1366"/>
                <a:gd name="T2" fmla="*/ 102 w 1858"/>
                <a:gd name="T3" fmla="*/ 1366 h 1366"/>
                <a:gd name="T4" fmla="*/ 162 w 1858"/>
                <a:gd name="T5" fmla="*/ 1366 h 1366"/>
                <a:gd name="T6" fmla="*/ 224 w 1858"/>
                <a:gd name="T7" fmla="*/ 1366 h 1366"/>
                <a:gd name="T8" fmla="*/ 288 w 1858"/>
                <a:gd name="T9" fmla="*/ 1366 h 1366"/>
                <a:gd name="T10" fmla="*/ 352 w 1858"/>
                <a:gd name="T11" fmla="*/ 1366 h 1366"/>
                <a:gd name="T12" fmla="*/ 416 w 1858"/>
                <a:gd name="T13" fmla="*/ 1366 h 1366"/>
                <a:gd name="T14" fmla="*/ 474 w 1858"/>
                <a:gd name="T15" fmla="*/ 1366 h 1366"/>
                <a:gd name="T16" fmla="*/ 537 w 1858"/>
                <a:gd name="T17" fmla="*/ 1366 h 1366"/>
                <a:gd name="T18" fmla="*/ 601 w 1858"/>
                <a:gd name="T19" fmla="*/ 1366 h 1366"/>
                <a:gd name="T20" fmla="*/ 665 w 1858"/>
                <a:gd name="T21" fmla="*/ 1366 h 1366"/>
                <a:gd name="T22" fmla="*/ 723 w 1858"/>
                <a:gd name="T23" fmla="*/ 1366 h 1366"/>
                <a:gd name="T24" fmla="*/ 787 w 1858"/>
                <a:gd name="T25" fmla="*/ 1366 h 1366"/>
                <a:gd name="T26" fmla="*/ 851 w 1858"/>
                <a:gd name="T27" fmla="*/ 1366 h 1366"/>
                <a:gd name="T28" fmla="*/ 915 w 1858"/>
                <a:gd name="T29" fmla="*/ 1366 h 1366"/>
                <a:gd name="T30" fmla="*/ 973 w 1858"/>
                <a:gd name="T31" fmla="*/ 0 h 1366"/>
                <a:gd name="T32" fmla="*/ 1037 w 1858"/>
                <a:gd name="T33" fmla="*/ 0 h 1366"/>
                <a:gd name="T34" fmla="*/ 1101 w 1858"/>
                <a:gd name="T35" fmla="*/ 0 h 1366"/>
                <a:gd name="T36" fmla="*/ 1159 w 1858"/>
                <a:gd name="T37" fmla="*/ 0 h 1366"/>
                <a:gd name="T38" fmla="*/ 1222 w 1858"/>
                <a:gd name="T39" fmla="*/ 0 h 1366"/>
                <a:gd name="T40" fmla="*/ 1286 w 1858"/>
                <a:gd name="T41" fmla="*/ 0 h 1366"/>
                <a:gd name="T42" fmla="*/ 1349 w 1858"/>
                <a:gd name="T43" fmla="*/ 0 h 1366"/>
                <a:gd name="T44" fmla="*/ 1413 w 1858"/>
                <a:gd name="T45" fmla="*/ 0 h 1366"/>
                <a:gd name="T46" fmla="*/ 1472 w 1858"/>
                <a:gd name="T47" fmla="*/ 0 h 1366"/>
                <a:gd name="T48" fmla="*/ 1534 w 1858"/>
                <a:gd name="T49" fmla="*/ 0 h 1366"/>
                <a:gd name="T50" fmla="*/ 1598 w 1858"/>
                <a:gd name="T51" fmla="*/ 0 h 1366"/>
                <a:gd name="T52" fmla="*/ 1662 w 1858"/>
                <a:gd name="T53" fmla="*/ 0 h 1366"/>
                <a:gd name="T54" fmla="*/ 1720 w 1858"/>
                <a:gd name="T55" fmla="*/ 0 h 1366"/>
                <a:gd name="T56" fmla="*/ 1784 w 1858"/>
                <a:gd name="T57" fmla="*/ 0 h 1366"/>
                <a:gd name="T58" fmla="*/ 1848 w 1858"/>
                <a:gd name="T59" fmla="*/ 0 h 1366"/>
                <a:gd name="T60" fmla="*/ 1906 w 1858"/>
                <a:gd name="T61" fmla="*/ 0 h 1366"/>
                <a:gd name="T62" fmla="*/ 1970 w 1858"/>
                <a:gd name="T63" fmla="*/ 1366 h 1366"/>
                <a:gd name="T64" fmla="*/ 2034 w 1858"/>
                <a:gd name="T65" fmla="*/ 1366 h 1366"/>
                <a:gd name="T66" fmla="*/ 2098 w 1858"/>
                <a:gd name="T67" fmla="*/ 1366 h 1366"/>
                <a:gd name="T68" fmla="*/ 2161 w 1858"/>
                <a:gd name="T69" fmla="*/ 1366 h 1366"/>
                <a:gd name="T70" fmla="*/ 2219 w 1858"/>
                <a:gd name="T71" fmla="*/ 1366 h 1366"/>
                <a:gd name="T72" fmla="*/ 2283 w 1858"/>
                <a:gd name="T73" fmla="*/ 1366 h 1366"/>
                <a:gd name="T74" fmla="*/ 2347 w 1858"/>
                <a:gd name="T75" fmla="*/ 1366 h 1366"/>
                <a:gd name="T76" fmla="*/ 2411 w 1858"/>
                <a:gd name="T77" fmla="*/ 1366 h 1366"/>
                <a:gd name="T78" fmla="*/ 2469 w 1858"/>
                <a:gd name="T79" fmla="*/ 1366 h 1366"/>
                <a:gd name="T80" fmla="*/ 2533 w 1858"/>
                <a:gd name="T81" fmla="*/ 1366 h 1366"/>
                <a:gd name="T82" fmla="*/ 2597 w 1858"/>
                <a:gd name="T83" fmla="*/ 1366 h 13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58"/>
                <a:gd name="T127" fmla="*/ 0 h 1366"/>
                <a:gd name="T128" fmla="*/ 1858 w 1858"/>
                <a:gd name="T129" fmla="*/ 1366 h 13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58" h="1366">
                  <a:moveTo>
                    <a:pt x="0" y="1366"/>
                  </a:moveTo>
                  <a:lnTo>
                    <a:pt x="14" y="1366"/>
                  </a:lnTo>
                  <a:lnTo>
                    <a:pt x="27" y="1366"/>
                  </a:lnTo>
                  <a:lnTo>
                    <a:pt x="41" y="1366"/>
                  </a:lnTo>
                  <a:lnTo>
                    <a:pt x="55" y="1366"/>
                  </a:lnTo>
                  <a:lnTo>
                    <a:pt x="72" y="1366"/>
                  </a:lnTo>
                  <a:lnTo>
                    <a:pt x="86" y="1366"/>
                  </a:lnTo>
                  <a:lnTo>
                    <a:pt x="100" y="1366"/>
                  </a:lnTo>
                  <a:lnTo>
                    <a:pt x="114" y="1366"/>
                  </a:lnTo>
                  <a:lnTo>
                    <a:pt x="131" y="1366"/>
                  </a:lnTo>
                  <a:lnTo>
                    <a:pt x="145" y="1366"/>
                  </a:lnTo>
                  <a:lnTo>
                    <a:pt x="158" y="1366"/>
                  </a:lnTo>
                  <a:lnTo>
                    <a:pt x="172" y="1366"/>
                  </a:lnTo>
                  <a:lnTo>
                    <a:pt x="189" y="1366"/>
                  </a:lnTo>
                  <a:lnTo>
                    <a:pt x="203" y="1366"/>
                  </a:lnTo>
                  <a:lnTo>
                    <a:pt x="217" y="1366"/>
                  </a:lnTo>
                  <a:lnTo>
                    <a:pt x="231" y="1366"/>
                  </a:lnTo>
                  <a:lnTo>
                    <a:pt x="248" y="1366"/>
                  </a:lnTo>
                  <a:lnTo>
                    <a:pt x="262" y="1366"/>
                  </a:lnTo>
                  <a:lnTo>
                    <a:pt x="276" y="1366"/>
                  </a:lnTo>
                  <a:lnTo>
                    <a:pt x="293" y="1366"/>
                  </a:lnTo>
                  <a:lnTo>
                    <a:pt x="307" y="1366"/>
                  </a:lnTo>
                  <a:lnTo>
                    <a:pt x="320" y="1366"/>
                  </a:lnTo>
                  <a:lnTo>
                    <a:pt x="334" y="1366"/>
                  </a:lnTo>
                  <a:lnTo>
                    <a:pt x="351" y="1366"/>
                  </a:lnTo>
                  <a:lnTo>
                    <a:pt x="365" y="1366"/>
                  </a:lnTo>
                  <a:lnTo>
                    <a:pt x="379" y="1366"/>
                  </a:lnTo>
                  <a:lnTo>
                    <a:pt x="393" y="1366"/>
                  </a:lnTo>
                  <a:lnTo>
                    <a:pt x="410" y="1366"/>
                  </a:lnTo>
                  <a:lnTo>
                    <a:pt x="424" y="1366"/>
                  </a:lnTo>
                  <a:lnTo>
                    <a:pt x="438" y="1366"/>
                  </a:lnTo>
                  <a:lnTo>
                    <a:pt x="451" y="1366"/>
                  </a:lnTo>
                  <a:lnTo>
                    <a:pt x="469" y="1366"/>
                  </a:lnTo>
                  <a:lnTo>
                    <a:pt x="483" y="1366"/>
                  </a:lnTo>
                  <a:lnTo>
                    <a:pt x="496" y="1366"/>
                  </a:lnTo>
                  <a:lnTo>
                    <a:pt x="510" y="1366"/>
                  </a:lnTo>
                  <a:lnTo>
                    <a:pt x="527" y="1366"/>
                  </a:lnTo>
                  <a:lnTo>
                    <a:pt x="541" y="1366"/>
                  </a:lnTo>
                  <a:lnTo>
                    <a:pt x="555" y="1366"/>
                  </a:lnTo>
                  <a:lnTo>
                    <a:pt x="569" y="1366"/>
                  </a:lnTo>
                  <a:lnTo>
                    <a:pt x="586" y="1366"/>
                  </a:lnTo>
                  <a:lnTo>
                    <a:pt x="600" y="1366"/>
                  </a:lnTo>
                  <a:lnTo>
                    <a:pt x="614" y="1366"/>
                  </a:lnTo>
                  <a:lnTo>
                    <a:pt x="627" y="1366"/>
                  </a:lnTo>
                  <a:lnTo>
                    <a:pt x="645" y="1366"/>
                  </a:lnTo>
                  <a:lnTo>
                    <a:pt x="658" y="0"/>
                  </a:lnTo>
                  <a:lnTo>
                    <a:pt x="672" y="0"/>
                  </a:lnTo>
                  <a:lnTo>
                    <a:pt x="686" y="0"/>
                  </a:lnTo>
                  <a:lnTo>
                    <a:pt x="703" y="0"/>
                  </a:lnTo>
                  <a:lnTo>
                    <a:pt x="717" y="0"/>
                  </a:lnTo>
                  <a:lnTo>
                    <a:pt x="731" y="0"/>
                  </a:lnTo>
                  <a:lnTo>
                    <a:pt x="745" y="0"/>
                  </a:lnTo>
                  <a:lnTo>
                    <a:pt x="758" y="0"/>
                  </a:lnTo>
                  <a:lnTo>
                    <a:pt x="776" y="0"/>
                  </a:lnTo>
                  <a:lnTo>
                    <a:pt x="789" y="0"/>
                  </a:lnTo>
                  <a:lnTo>
                    <a:pt x="803" y="0"/>
                  </a:lnTo>
                  <a:lnTo>
                    <a:pt x="817" y="0"/>
                  </a:lnTo>
                  <a:lnTo>
                    <a:pt x="834" y="0"/>
                  </a:lnTo>
                  <a:lnTo>
                    <a:pt x="848" y="0"/>
                  </a:lnTo>
                  <a:lnTo>
                    <a:pt x="862" y="0"/>
                  </a:lnTo>
                  <a:lnTo>
                    <a:pt x="876" y="0"/>
                  </a:lnTo>
                  <a:lnTo>
                    <a:pt x="893" y="0"/>
                  </a:lnTo>
                  <a:lnTo>
                    <a:pt x="907" y="0"/>
                  </a:lnTo>
                  <a:lnTo>
                    <a:pt x="920" y="0"/>
                  </a:lnTo>
                  <a:lnTo>
                    <a:pt x="934" y="0"/>
                  </a:lnTo>
                  <a:lnTo>
                    <a:pt x="951" y="0"/>
                  </a:lnTo>
                  <a:lnTo>
                    <a:pt x="965" y="0"/>
                  </a:lnTo>
                  <a:lnTo>
                    <a:pt x="979" y="0"/>
                  </a:lnTo>
                  <a:lnTo>
                    <a:pt x="996" y="0"/>
                  </a:lnTo>
                  <a:lnTo>
                    <a:pt x="1010" y="0"/>
                  </a:lnTo>
                  <a:lnTo>
                    <a:pt x="1024" y="0"/>
                  </a:lnTo>
                  <a:lnTo>
                    <a:pt x="1038" y="0"/>
                  </a:lnTo>
                  <a:lnTo>
                    <a:pt x="1055" y="0"/>
                  </a:lnTo>
                  <a:lnTo>
                    <a:pt x="1069" y="0"/>
                  </a:lnTo>
                  <a:lnTo>
                    <a:pt x="1082" y="0"/>
                  </a:lnTo>
                  <a:lnTo>
                    <a:pt x="1096" y="0"/>
                  </a:lnTo>
                  <a:lnTo>
                    <a:pt x="1113" y="0"/>
                  </a:lnTo>
                  <a:lnTo>
                    <a:pt x="1127" y="0"/>
                  </a:lnTo>
                  <a:lnTo>
                    <a:pt x="1141" y="0"/>
                  </a:lnTo>
                  <a:lnTo>
                    <a:pt x="1155" y="0"/>
                  </a:lnTo>
                  <a:lnTo>
                    <a:pt x="1172" y="0"/>
                  </a:lnTo>
                  <a:lnTo>
                    <a:pt x="1186" y="0"/>
                  </a:lnTo>
                  <a:lnTo>
                    <a:pt x="1200" y="0"/>
                  </a:lnTo>
                  <a:lnTo>
                    <a:pt x="1213" y="0"/>
                  </a:lnTo>
                  <a:lnTo>
                    <a:pt x="1231" y="0"/>
                  </a:lnTo>
                  <a:lnTo>
                    <a:pt x="1244" y="0"/>
                  </a:lnTo>
                  <a:lnTo>
                    <a:pt x="1258" y="0"/>
                  </a:lnTo>
                  <a:lnTo>
                    <a:pt x="1272" y="0"/>
                  </a:lnTo>
                  <a:lnTo>
                    <a:pt x="1289" y="0"/>
                  </a:lnTo>
                  <a:lnTo>
                    <a:pt x="1303" y="0"/>
                  </a:lnTo>
                  <a:lnTo>
                    <a:pt x="1317" y="0"/>
                  </a:lnTo>
                  <a:lnTo>
                    <a:pt x="1331" y="0"/>
                  </a:lnTo>
                  <a:lnTo>
                    <a:pt x="1344" y="0"/>
                  </a:lnTo>
                  <a:lnTo>
                    <a:pt x="1362" y="0"/>
                  </a:lnTo>
                  <a:lnTo>
                    <a:pt x="1376" y="0"/>
                  </a:lnTo>
                  <a:lnTo>
                    <a:pt x="1389" y="1366"/>
                  </a:lnTo>
                  <a:lnTo>
                    <a:pt x="1403" y="1366"/>
                  </a:lnTo>
                  <a:lnTo>
                    <a:pt x="1420" y="1366"/>
                  </a:lnTo>
                  <a:lnTo>
                    <a:pt x="1434" y="1366"/>
                  </a:lnTo>
                  <a:lnTo>
                    <a:pt x="1448" y="1366"/>
                  </a:lnTo>
                  <a:lnTo>
                    <a:pt x="1462" y="1366"/>
                  </a:lnTo>
                  <a:lnTo>
                    <a:pt x="1479" y="1366"/>
                  </a:lnTo>
                  <a:lnTo>
                    <a:pt x="1493" y="1366"/>
                  </a:lnTo>
                  <a:lnTo>
                    <a:pt x="1507" y="1366"/>
                  </a:lnTo>
                  <a:lnTo>
                    <a:pt x="1524" y="1366"/>
                  </a:lnTo>
                  <a:lnTo>
                    <a:pt x="1538" y="1366"/>
                  </a:lnTo>
                  <a:lnTo>
                    <a:pt x="1551" y="1366"/>
                  </a:lnTo>
                  <a:lnTo>
                    <a:pt x="1565" y="1366"/>
                  </a:lnTo>
                  <a:lnTo>
                    <a:pt x="1582" y="1366"/>
                  </a:lnTo>
                  <a:lnTo>
                    <a:pt x="1596" y="1366"/>
                  </a:lnTo>
                  <a:lnTo>
                    <a:pt x="1610" y="1366"/>
                  </a:lnTo>
                  <a:lnTo>
                    <a:pt x="1624" y="1366"/>
                  </a:lnTo>
                  <a:lnTo>
                    <a:pt x="1641" y="1366"/>
                  </a:lnTo>
                  <a:lnTo>
                    <a:pt x="1655" y="1366"/>
                  </a:lnTo>
                  <a:lnTo>
                    <a:pt x="1669" y="1366"/>
                  </a:lnTo>
                  <a:lnTo>
                    <a:pt x="1682" y="1366"/>
                  </a:lnTo>
                  <a:lnTo>
                    <a:pt x="1700" y="1366"/>
                  </a:lnTo>
                  <a:lnTo>
                    <a:pt x="1713" y="1366"/>
                  </a:lnTo>
                  <a:lnTo>
                    <a:pt x="1727" y="1366"/>
                  </a:lnTo>
                  <a:lnTo>
                    <a:pt x="1741" y="1366"/>
                  </a:lnTo>
                  <a:lnTo>
                    <a:pt x="1758" y="1366"/>
                  </a:lnTo>
                  <a:lnTo>
                    <a:pt x="1772" y="1366"/>
                  </a:lnTo>
                  <a:lnTo>
                    <a:pt x="1786" y="1366"/>
                  </a:lnTo>
                  <a:lnTo>
                    <a:pt x="1800" y="1366"/>
                  </a:lnTo>
                  <a:lnTo>
                    <a:pt x="1817" y="1366"/>
                  </a:lnTo>
                  <a:lnTo>
                    <a:pt x="1831" y="1366"/>
                  </a:lnTo>
                  <a:lnTo>
                    <a:pt x="1844" y="1366"/>
                  </a:lnTo>
                  <a:lnTo>
                    <a:pt x="1858" y="136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7" name="Freeform 57"/>
            <p:cNvSpPr>
              <a:spLocks/>
            </p:cNvSpPr>
            <p:nvPr/>
          </p:nvSpPr>
          <p:spPr bwMode="auto">
            <a:xfrm>
              <a:off x="4171" y="2976"/>
              <a:ext cx="279" cy="1"/>
            </a:xfrm>
            <a:custGeom>
              <a:avLst/>
              <a:gdLst>
                <a:gd name="T0" fmla="*/ 0 w 197"/>
                <a:gd name="T1" fmla="*/ 0 h 1"/>
                <a:gd name="T2" fmla="*/ 24 w 197"/>
                <a:gd name="T3" fmla="*/ 0 h 1"/>
                <a:gd name="T4" fmla="*/ 44 w 197"/>
                <a:gd name="T5" fmla="*/ 0 h 1"/>
                <a:gd name="T6" fmla="*/ 64 w 197"/>
                <a:gd name="T7" fmla="*/ 0 h 1"/>
                <a:gd name="T8" fmla="*/ 84 w 197"/>
                <a:gd name="T9" fmla="*/ 0 h 1"/>
                <a:gd name="T10" fmla="*/ 108 w 197"/>
                <a:gd name="T11" fmla="*/ 0 h 1"/>
                <a:gd name="T12" fmla="*/ 127 w 197"/>
                <a:gd name="T13" fmla="*/ 0 h 1"/>
                <a:gd name="T14" fmla="*/ 147 w 197"/>
                <a:gd name="T15" fmla="*/ 0 h 1"/>
                <a:gd name="T16" fmla="*/ 166 w 197"/>
                <a:gd name="T17" fmla="*/ 0 h 1"/>
                <a:gd name="T18" fmla="*/ 191 w 197"/>
                <a:gd name="T19" fmla="*/ 0 h 1"/>
                <a:gd name="T20" fmla="*/ 210 w 197"/>
                <a:gd name="T21" fmla="*/ 0 h 1"/>
                <a:gd name="T22" fmla="*/ 229 w 197"/>
                <a:gd name="T23" fmla="*/ 0 h 1"/>
                <a:gd name="T24" fmla="*/ 249 w 197"/>
                <a:gd name="T25" fmla="*/ 0 h 1"/>
                <a:gd name="T26" fmla="*/ 269 w 197"/>
                <a:gd name="T27" fmla="*/ 0 h 1"/>
                <a:gd name="T28" fmla="*/ 279 w 197"/>
                <a:gd name="T29" fmla="*/ 0 h 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"/>
                <a:gd name="T46" fmla="*/ 0 h 1"/>
                <a:gd name="T47" fmla="*/ 197 w 197"/>
                <a:gd name="T48" fmla="*/ 1 h 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" h="1">
                  <a:moveTo>
                    <a:pt x="0" y="0"/>
                  </a:moveTo>
                  <a:lnTo>
                    <a:pt x="17" y="0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59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104" y="0"/>
                  </a:lnTo>
                  <a:lnTo>
                    <a:pt x="117" y="0"/>
                  </a:lnTo>
                  <a:lnTo>
                    <a:pt x="135" y="0"/>
                  </a:lnTo>
                  <a:lnTo>
                    <a:pt x="148" y="0"/>
                  </a:lnTo>
                  <a:lnTo>
                    <a:pt x="162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197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8" name="Freeform 58"/>
            <p:cNvSpPr>
              <a:spLocks/>
            </p:cNvSpPr>
            <p:nvPr/>
          </p:nvSpPr>
          <p:spPr bwMode="auto">
            <a:xfrm>
              <a:off x="1536" y="1447"/>
              <a:ext cx="2635" cy="1525"/>
            </a:xfrm>
            <a:custGeom>
              <a:avLst/>
              <a:gdLst>
                <a:gd name="T0" fmla="*/ 38 w 1858"/>
                <a:gd name="T1" fmla="*/ 1518 h 1525"/>
                <a:gd name="T2" fmla="*/ 102 w 1858"/>
                <a:gd name="T3" fmla="*/ 1501 h 1525"/>
                <a:gd name="T4" fmla="*/ 162 w 1858"/>
                <a:gd name="T5" fmla="*/ 1497 h 1525"/>
                <a:gd name="T6" fmla="*/ 224 w 1858"/>
                <a:gd name="T7" fmla="*/ 1511 h 1525"/>
                <a:gd name="T8" fmla="*/ 288 w 1858"/>
                <a:gd name="T9" fmla="*/ 1515 h 1525"/>
                <a:gd name="T10" fmla="*/ 352 w 1858"/>
                <a:gd name="T11" fmla="*/ 1490 h 1525"/>
                <a:gd name="T12" fmla="*/ 416 w 1858"/>
                <a:gd name="T13" fmla="*/ 1480 h 1525"/>
                <a:gd name="T14" fmla="*/ 474 w 1858"/>
                <a:gd name="T15" fmla="*/ 1497 h 1525"/>
                <a:gd name="T16" fmla="*/ 537 w 1858"/>
                <a:gd name="T17" fmla="*/ 1508 h 1525"/>
                <a:gd name="T18" fmla="*/ 601 w 1858"/>
                <a:gd name="T19" fmla="*/ 1455 h 1525"/>
                <a:gd name="T20" fmla="*/ 665 w 1858"/>
                <a:gd name="T21" fmla="*/ 1428 h 1525"/>
                <a:gd name="T22" fmla="*/ 723 w 1858"/>
                <a:gd name="T23" fmla="*/ 1466 h 1525"/>
                <a:gd name="T24" fmla="*/ 787 w 1858"/>
                <a:gd name="T25" fmla="*/ 1459 h 1525"/>
                <a:gd name="T26" fmla="*/ 851 w 1858"/>
                <a:gd name="T27" fmla="*/ 1233 h 1525"/>
                <a:gd name="T28" fmla="*/ 915 w 1858"/>
                <a:gd name="T29" fmla="*/ 930 h 1525"/>
                <a:gd name="T30" fmla="*/ 973 w 1858"/>
                <a:gd name="T31" fmla="*/ 602 h 1525"/>
                <a:gd name="T32" fmla="*/ 1037 w 1858"/>
                <a:gd name="T33" fmla="*/ 306 h 1525"/>
                <a:gd name="T34" fmla="*/ 1101 w 1858"/>
                <a:gd name="T35" fmla="*/ 97 h 1525"/>
                <a:gd name="T36" fmla="*/ 1159 w 1858"/>
                <a:gd name="T37" fmla="*/ 7 h 1525"/>
                <a:gd name="T38" fmla="*/ 1222 w 1858"/>
                <a:gd name="T39" fmla="*/ 21 h 1525"/>
                <a:gd name="T40" fmla="*/ 1286 w 1858"/>
                <a:gd name="T41" fmla="*/ 108 h 1525"/>
                <a:gd name="T42" fmla="*/ 1349 w 1858"/>
                <a:gd name="T43" fmla="*/ 212 h 1525"/>
                <a:gd name="T44" fmla="*/ 1413 w 1858"/>
                <a:gd name="T45" fmla="*/ 282 h 1525"/>
                <a:gd name="T46" fmla="*/ 1472 w 1858"/>
                <a:gd name="T47" fmla="*/ 282 h 1525"/>
                <a:gd name="T48" fmla="*/ 1534 w 1858"/>
                <a:gd name="T49" fmla="*/ 212 h 1525"/>
                <a:gd name="T50" fmla="*/ 1598 w 1858"/>
                <a:gd name="T51" fmla="*/ 108 h 1525"/>
                <a:gd name="T52" fmla="*/ 1662 w 1858"/>
                <a:gd name="T53" fmla="*/ 21 h 1525"/>
                <a:gd name="T54" fmla="*/ 1720 w 1858"/>
                <a:gd name="T55" fmla="*/ 7 h 1525"/>
                <a:gd name="T56" fmla="*/ 1784 w 1858"/>
                <a:gd name="T57" fmla="*/ 97 h 1525"/>
                <a:gd name="T58" fmla="*/ 1848 w 1858"/>
                <a:gd name="T59" fmla="*/ 306 h 1525"/>
                <a:gd name="T60" fmla="*/ 1906 w 1858"/>
                <a:gd name="T61" fmla="*/ 602 h 1525"/>
                <a:gd name="T62" fmla="*/ 1970 w 1858"/>
                <a:gd name="T63" fmla="*/ 930 h 1525"/>
                <a:gd name="T64" fmla="*/ 2034 w 1858"/>
                <a:gd name="T65" fmla="*/ 1233 h 1525"/>
                <a:gd name="T66" fmla="*/ 2098 w 1858"/>
                <a:gd name="T67" fmla="*/ 1459 h 1525"/>
                <a:gd name="T68" fmla="*/ 2161 w 1858"/>
                <a:gd name="T69" fmla="*/ 1466 h 1525"/>
                <a:gd name="T70" fmla="*/ 2219 w 1858"/>
                <a:gd name="T71" fmla="*/ 1428 h 1525"/>
                <a:gd name="T72" fmla="*/ 2283 w 1858"/>
                <a:gd name="T73" fmla="*/ 1455 h 1525"/>
                <a:gd name="T74" fmla="*/ 2347 w 1858"/>
                <a:gd name="T75" fmla="*/ 1508 h 1525"/>
                <a:gd name="T76" fmla="*/ 2411 w 1858"/>
                <a:gd name="T77" fmla="*/ 1497 h 1525"/>
                <a:gd name="T78" fmla="*/ 2469 w 1858"/>
                <a:gd name="T79" fmla="*/ 1480 h 1525"/>
                <a:gd name="T80" fmla="*/ 2533 w 1858"/>
                <a:gd name="T81" fmla="*/ 1490 h 1525"/>
                <a:gd name="T82" fmla="*/ 2597 w 1858"/>
                <a:gd name="T83" fmla="*/ 1515 h 15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58"/>
                <a:gd name="T127" fmla="*/ 0 h 1525"/>
                <a:gd name="T128" fmla="*/ 1858 w 1858"/>
                <a:gd name="T129" fmla="*/ 1525 h 15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58" h="1525">
                  <a:moveTo>
                    <a:pt x="0" y="1522"/>
                  </a:moveTo>
                  <a:lnTo>
                    <a:pt x="14" y="1522"/>
                  </a:lnTo>
                  <a:lnTo>
                    <a:pt x="27" y="1518"/>
                  </a:lnTo>
                  <a:lnTo>
                    <a:pt x="41" y="1511"/>
                  </a:lnTo>
                  <a:lnTo>
                    <a:pt x="55" y="1508"/>
                  </a:lnTo>
                  <a:lnTo>
                    <a:pt x="72" y="1501"/>
                  </a:lnTo>
                  <a:lnTo>
                    <a:pt x="86" y="1497"/>
                  </a:lnTo>
                  <a:lnTo>
                    <a:pt x="100" y="1497"/>
                  </a:lnTo>
                  <a:lnTo>
                    <a:pt x="114" y="1497"/>
                  </a:lnTo>
                  <a:lnTo>
                    <a:pt x="131" y="1501"/>
                  </a:lnTo>
                  <a:lnTo>
                    <a:pt x="145" y="1504"/>
                  </a:lnTo>
                  <a:lnTo>
                    <a:pt x="158" y="1511"/>
                  </a:lnTo>
                  <a:lnTo>
                    <a:pt x="172" y="1518"/>
                  </a:lnTo>
                  <a:lnTo>
                    <a:pt x="189" y="1522"/>
                  </a:lnTo>
                  <a:lnTo>
                    <a:pt x="203" y="1515"/>
                  </a:lnTo>
                  <a:lnTo>
                    <a:pt x="217" y="1508"/>
                  </a:lnTo>
                  <a:lnTo>
                    <a:pt x="231" y="1497"/>
                  </a:lnTo>
                  <a:lnTo>
                    <a:pt x="248" y="1490"/>
                  </a:lnTo>
                  <a:lnTo>
                    <a:pt x="262" y="1483"/>
                  </a:lnTo>
                  <a:lnTo>
                    <a:pt x="276" y="1480"/>
                  </a:lnTo>
                  <a:lnTo>
                    <a:pt x="293" y="1480"/>
                  </a:lnTo>
                  <a:lnTo>
                    <a:pt x="307" y="1483"/>
                  </a:lnTo>
                  <a:lnTo>
                    <a:pt x="320" y="1487"/>
                  </a:lnTo>
                  <a:lnTo>
                    <a:pt x="334" y="1497"/>
                  </a:lnTo>
                  <a:lnTo>
                    <a:pt x="351" y="1511"/>
                  </a:lnTo>
                  <a:lnTo>
                    <a:pt x="365" y="1525"/>
                  </a:lnTo>
                  <a:lnTo>
                    <a:pt x="379" y="1508"/>
                  </a:lnTo>
                  <a:lnTo>
                    <a:pt x="393" y="1490"/>
                  </a:lnTo>
                  <a:lnTo>
                    <a:pt x="410" y="1473"/>
                  </a:lnTo>
                  <a:lnTo>
                    <a:pt x="424" y="1455"/>
                  </a:lnTo>
                  <a:lnTo>
                    <a:pt x="438" y="1442"/>
                  </a:lnTo>
                  <a:lnTo>
                    <a:pt x="451" y="1431"/>
                  </a:lnTo>
                  <a:lnTo>
                    <a:pt x="469" y="1428"/>
                  </a:lnTo>
                  <a:lnTo>
                    <a:pt x="483" y="1431"/>
                  </a:lnTo>
                  <a:lnTo>
                    <a:pt x="496" y="1442"/>
                  </a:lnTo>
                  <a:lnTo>
                    <a:pt x="510" y="1466"/>
                  </a:lnTo>
                  <a:lnTo>
                    <a:pt x="527" y="1497"/>
                  </a:lnTo>
                  <a:lnTo>
                    <a:pt x="541" y="1515"/>
                  </a:lnTo>
                  <a:lnTo>
                    <a:pt x="555" y="1459"/>
                  </a:lnTo>
                  <a:lnTo>
                    <a:pt x="569" y="1393"/>
                  </a:lnTo>
                  <a:lnTo>
                    <a:pt x="586" y="1316"/>
                  </a:lnTo>
                  <a:lnTo>
                    <a:pt x="600" y="1233"/>
                  </a:lnTo>
                  <a:lnTo>
                    <a:pt x="614" y="1135"/>
                  </a:lnTo>
                  <a:lnTo>
                    <a:pt x="627" y="1034"/>
                  </a:lnTo>
                  <a:lnTo>
                    <a:pt x="645" y="930"/>
                  </a:lnTo>
                  <a:lnTo>
                    <a:pt x="658" y="818"/>
                  </a:lnTo>
                  <a:lnTo>
                    <a:pt x="672" y="710"/>
                  </a:lnTo>
                  <a:lnTo>
                    <a:pt x="686" y="602"/>
                  </a:lnTo>
                  <a:lnTo>
                    <a:pt x="703" y="494"/>
                  </a:lnTo>
                  <a:lnTo>
                    <a:pt x="717" y="397"/>
                  </a:lnTo>
                  <a:lnTo>
                    <a:pt x="731" y="306"/>
                  </a:lnTo>
                  <a:lnTo>
                    <a:pt x="745" y="226"/>
                  </a:lnTo>
                  <a:lnTo>
                    <a:pt x="758" y="156"/>
                  </a:lnTo>
                  <a:lnTo>
                    <a:pt x="776" y="97"/>
                  </a:lnTo>
                  <a:lnTo>
                    <a:pt x="789" y="55"/>
                  </a:lnTo>
                  <a:lnTo>
                    <a:pt x="803" y="24"/>
                  </a:lnTo>
                  <a:lnTo>
                    <a:pt x="817" y="7"/>
                  </a:lnTo>
                  <a:lnTo>
                    <a:pt x="834" y="0"/>
                  </a:lnTo>
                  <a:lnTo>
                    <a:pt x="848" y="7"/>
                  </a:lnTo>
                  <a:lnTo>
                    <a:pt x="862" y="21"/>
                  </a:lnTo>
                  <a:lnTo>
                    <a:pt x="876" y="45"/>
                  </a:lnTo>
                  <a:lnTo>
                    <a:pt x="893" y="76"/>
                  </a:lnTo>
                  <a:lnTo>
                    <a:pt x="907" y="108"/>
                  </a:lnTo>
                  <a:lnTo>
                    <a:pt x="920" y="146"/>
                  </a:lnTo>
                  <a:lnTo>
                    <a:pt x="934" y="181"/>
                  </a:lnTo>
                  <a:lnTo>
                    <a:pt x="951" y="212"/>
                  </a:lnTo>
                  <a:lnTo>
                    <a:pt x="965" y="244"/>
                  </a:lnTo>
                  <a:lnTo>
                    <a:pt x="979" y="264"/>
                  </a:lnTo>
                  <a:lnTo>
                    <a:pt x="996" y="282"/>
                  </a:lnTo>
                  <a:lnTo>
                    <a:pt x="1010" y="289"/>
                  </a:lnTo>
                  <a:lnTo>
                    <a:pt x="1024" y="289"/>
                  </a:lnTo>
                  <a:lnTo>
                    <a:pt x="1038" y="282"/>
                  </a:lnTo>
                  <a:lnTo>
                    <a:pt x="1055" y="264"/>
                  </a:lnTo>
                  <a:lnTo>
                    <a:pt x="1069" y="244"/>
                  </a:lnTo>
                  <a:lnTo>
                    <a:pt x="1082" y="212"/>
                  </a:lnTo>
                  <a:lnTo>
                    <a:pt x="1096" y="181"/>
                  </a:lnTo>
                  <a:lnTo>
                    <a:pt x="1113" y="146"/>
                  </a:lnTo>
                  <a:lnTo>
                    <a:pt x="1127" y="108"/>
                  </a:lnTo>
                  <a:lnTo>
                    <a:pt x="1141" y="76"/>
                  </a:lnTo>
                  <a:lnTo>
                    <a:pt x="1155" y="45"/>
                  </a:lnTo>
                  <a:lnTo>
                    <a:pt x="1172" y="21"/>
                  </a:lnTo>
                  <a:lnTo>
                    <a:pt x="1186" y="7"/>
                  </a:lnTo>
                  <a:lnTo>
                    <a:pt x="1200" y="0"/>
                  </a:lnTo>
                  <a:lnTo>
                    <a:pt x="1213" y="7"/>
                  </a:lnTo>
                  <a:lnTo>
                    <a:pt x="1231" y="24"/>
                  </a:lnTo>
                  <a:lnTo>
                    <a:pt x="1244" y="55"/>
                  </a:lnTo>
                  <a:lnTo>
                    <a:pt x="1258" y="97"/>
                  </a:lnTo>
                  <a:lnTo>
                    <a:pt x="1272" y="156"/>
                  </a:lnTo>
                  <a:lnTo>
                    <a:pt x="1289" y="226"/>
                  </a:lnTo>
                  <a:lnTo>
                    <a:pt x="1303" y="306"/>
                  </a:lnTo>
                  <a:lnTo>
                    <a:pt x="1317" y="397"/>
                  </a:lnTo>
                  <a:lnTo>
                    <a:pt x="1331" y="494"/>
                  </a:lnTo>
                  <a:lnTo>
                    <a:pt x="1344" y="602"/>
                  </a:lnTo>
                  <a:lnTo>
                    <a:pt x="1362" y="710"/>
                  </a:lnTo>
                  <a:lnTo>
                    <a:pt x="1376" y="818"/>
                  </a:lnTo>
                  <a:lnTo>
                    <a:pt x="1389" y="930"/>
                  </a:lnTo>
                  <a:lnTo>
                    <a:pt x="1403" y="1034"/>
                  </a:lnTo>
                  <a:lnTo>
                    <a:pt x="1420" y="1135"/>
                  </a:lnTo>
                  <a:lnTo>
                    <a:pt x="1434" y="1233"/>
                  </a:lnTo>
                  <a:lnTo>
                    <a:pt x="1448" y="1316"/>
                  </a:lnTo>
                  <a:lnTo>
                    <a:pt x="1462" y="1393"/>
                  </a:lnTo>
                  <a:lnTo>
                    <a:pt x="1479" y="1459"/>
                  </a:lnTo>
                  <a:lnTo>
                    <a:pt x="1493" y="1515"/>
                  </a:lnTo>
                  <a:lnTo>
                    <a:pt x="1507" y="1497"/>
                  </a:lnTo>
                  <a:lnTo>
                    <a:pt x="1524" y="1466"/>
                  </a:lnTo>
                  <a:lnTo>
                    <a:pt x="1538" y="1442"/>
                  </a:lnTo>
                  <a:lnTo>
                    <a:pt x="1551" y="1431"/>
                  </a:lnTo>
                  <a:lnTo>
                    <a:pt x="1565" y="1428"/>
                  </a:lnTo>
                  <a:lnTo>
                    <a:pt x="1582" y="1431"/>
                  </a:lnTo>
                  <a:lnTo>
                    <a:pt x="1596" y="1442"/>
                  </a:lnTo>
                  <a:lnTo>
                    <a:pt x="1610" y="1455"/>
                  </a:lnTo>
                  <a:lnTo>
                    <a:pt x="1624" y="1473"/>
                  </a:lnTo>
                  <a:lnTo>
                    <a:pt x="1641" y="1490"/>
                  </a:lnTo>
                  <a:lnTo>
                    <a:pt x="1655" y="1508"/>
                  </a:lnTo>
                  <a:lnTo>
                    <a:pt x="1669" y="1525"/>
                  </a:lnTo>
                  <a:lnTo>
                    <a:pt x="1682" y="1511"/>
                  </a:lnTo>
                  <a:lnTo>
                    <a:pt x="1700" y="1497"/>
                  </a:lnTo>
                  <a:lnTo>
                    <a:pt x="1713" y="1487"/>
                  </a:lnTo>
                  <a:lnTo>
                    <a:pt x="1727" y="1483"/>
                  </a:lnTo>
                  <a:lnTo>
                    <a:pt x="1741" y="1480"/>
                  </a:lnTo>
                  <a:lnTo>
                    <a:pt x="1758" y="1480"/>
                  </a:lnTo>
                  <a:lnTo>
                    <a:pt x="1772" y="1483"/>
                  </a:lnTo>
                  <a:lnTo>
                    <a:pt x="1786" y="1490"/>
                  </a:lnTo>
                  <a:lnTo>
                    <a:pt x="1800" y="1497"/>
                  </a:lnTo>
                  <a:lnTo>
                    <a:pt x="1817" y="1508"/>
                  </a:lnTo>
                  <a:lnTo>
                    <a:pt x="1831" y="1515"/>
                  </a:lnTo>
                  <a:lnTo>
                    <a:pt x="1844" y="1522"/>
                  </a:lnTo>
                  <a:lnTo>
                    <a:pt x="1858" y="1518"/>
                  </a:lnTo>
                </a:path>
              </a:pathLst>
            </a:custGeom>
            <a:noFill/>
            <a:ln w="28575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9" name="Freeform 59"/>
            <p:cNvSpPr>
              <a:spLocks/>
            </p:cNvSpPr>
            <p:nvPr/>
          </p:nvSpPr>
          <p:spPr bwMode="auto">
            <a:xfrm>
              <a:off x="4171" y="2944"/>
              <a:ext cx="279" cy="25"/>
            </a:xfrm>
            <a:custGeom>
              <a:avLst/>
              <a:gdLst>
                <a:gd name="T0" fmla="*/ 0 w 197"/>
                <a:gd name="T1" fmla="*/ 21 h 25"/>
                <a:gd name="T2" fmla="*/ 24 w 197"/>
                <a:gd name="T3" fmla="*/ 14 h 25"/>
                <a:gd name="T4" fmla="*/ 44 w 197"/>
                <a:gd name="T5" fmla="*/ 7 h 25"/>
                <a:gd name="T6" fmla="*/ 64 w 197"/>
                <a:gd name="T7" fmla="*/ 4 h 25"/>
                <a:gd name="T8" fmla="*/ 84 w 197"/>
                <a:gd name="T9" fmla="*/ 0 h 25"/>
                <a:gd name="T10" fmla="*/ 108 w 197"/>
                <a:gd name="T11" fmla="*/ 0 h 25"/>
                <a:gd name="T12" fmla="*/ 127 w 197"/>
                <a:gd name="T13" fmla="*/ 0 h 25"/>
                <a:gd name="T14" fmla="*/ 147 w 197"/>
                <a:gd name="T15" fmla="*/ 4 h 25"/>
                <a:gd name="T16" fmla="*/ 166 w 197"/>
                <a:gd name="T17" fmla="*/ 11 h 25"/>
                <a:gd name="T18" fmla="*/ 191 w 197"/>
                <a:gd name="T19" fmla="*/ 14 h 25"/>
                <a:gd name="T20" fmla="*/ 210 w 197"/>
                <a:gd name="T21" fmla="*/ 21 h 25"/>
                <a:gd name="T22" fmla="*/ 229 w 197"/>
                <a:gd name="T23" fmla="*/ 25 h 25"/>
                <a:gd name="T24" fmla="*/ 249 w 197"/>
                <a:gd name="T25" fmla="*/ 25 h 25"/>
                <a:gd name="T26" fmla="*/ 269 w 197"/>
                <a:gd name="T27" fmla="*/ 21 h 25"/>
                <a:gd name="T28" fmla="*/ 279 w 197"/>
                <a:gd name="T29" fmla="*/ 18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"/>
                <a:gd name="T46" fmla="*/ 0 h 25"/>
                <a:gd name="T47" fmla="*/ 197 w 19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" h="25">
                  <a:moveTo>
                    <a:pt x="0" y="21"/>
                  </a:moveTo>
                  <a:lnTo>
                    <a:pt x="17" y="14"/>
                  </a:lnTo>
                  <a:lnTo>
                    <a:pt x="31" y="7"/>
                  </a:lnTo>
                  <a:lnTo>
                    <a:pt x="45" y="4"/>
                  </a:lnTo>
                  <a:lnTo>
                    <a:pt x="59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104" y="4"/>
                  </a:lnTo>
                  <a:lnTo>
                    <a:pt x="117" y="11"/>
                  </a:lnTo>
                  <a:lnTo>
                    <a:pt x="135" y="14"/>
                  </a:lnTo>
                  <a:lnTo>
                    <a:pt x="148" y="21"/>
                  </a:lnTo>
                  <a:lnTo>
                    <a:pt x="162" y="25"/>
                  </a:lnTo>
                  <a:lnTo>
                    <a:pt x="176" y="25"/>
                  </a:lnTo>
                  <a:lnTo>
                    <a:pt x="190" y="21"/>
                  </a:lnTo>
                  <a:lnTo>
                    <a:pt x="197" y="18"/>
                  </a:lnTo>
                </a:path>
              </a:pathLst>
            </a:custGeom>
            <a:noFill/>
            <a:ln w="28575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40" name="Freeform 60"/>
            <p:cNvSpPr>
              <a:spLocks/>
            </p:cNvSpPr>
            <p:nvPr/>
          </p:nvSpPr>
          <p:spPr bwMode="auto">
            <a:xfrm>
              <a:off x="1536" y="2317"/>
              <a:ext cx="2635" cy="394"/>
            </a:xfrm>
            <a:custGeom>
              <a:avLst/>
              <a:gdLst>
                <a:gd name="T0" fmla="*/ 38 w 1858"/>
                <a:gd name="T1" fmla="*/ 377 h 394"/>
                <a:gd name="T2" fmla="*/ 102 w 1858"/>
                <a:gd name="T3" fmla="*/ 352 h 394"/>
                <a:gd name="T4" fmla="*/ 162 w 1858"/>
                <a:gd name="T5" fmla="*/ 324 h 394"/>
                <a:gd name="T6" fmla="*/ 224 w 1858"/>
                <a:gd name="T7" fmla="*/ 300 h 394"/>
                <a:gd name="T8" fmla="*/ 288 w 1858"/>
                <a:gd name="T9" fmla="*/ 272 h 394"/>
                <a:gd name="T10" fmla="*/ 352 w 1858"/>
                <a:gd name="T11" fmla="*/ 248 h 394"/>
                <a:gd name="T12" fmla="*/ 416 w 1858"/>
                <a:gd name="T13" fmla="*/ 223 h 394"/>
                <a:gd name="T14" fmla="*/ 474 w 1858"/>
                <a:gd name="T15" fmla="*/ 199 h 394"/>
                <a:gd name="T16" fmla="*/ 537 w 1858"/>
                <a:gd name="T17" fmla="*/ 178 h 394"/>
                <a:gd name="T18" fmla="*/ 601 w 1858"/>
                <a:gd name="T19" fmla="*/ 157 h 394"/>
                <a:gd name="T20" fmla="*/ 665 w 1858"/>
                <a:gd name="T21" fmla="*/ 136 h 394"/>
                <a:gd name="T22" fmla="*/ 723 w 1858"/>
                <a:gd name="T23" fmla="*/ 115 h 394"/>
                <a:gd name="T24" fmla="*/ 787 w 1858"/>
                <a:gd name="T25" fmla="*/ 98 h 394"/>
                <a:gd name="T26" fmla="*/ 851 w 1858"/>
                <a:gd name="T27" fmla="*/ 80 h 394"/>
                <a:gd name="T28" fmla="*/ 915 w 1858"/>
                <a:gd name="T29" fmla="*/ 63 h 394"/>
                <a:gd name="T30" fmla="*/ 973 w 1858"/>
                <a:gd name="T31" fmla="*/ 49 h 394"/>
                <a:gd name="T32" fmla="*/ 1037 w 1858"/>
                <a:gd name="T33" fmla="*/ 39 h 394"/>
                <a:gd name="T34" fmla="*/ 1101 w 1858"/>
                <a:gd name="T35" fmla="*/ 28 h 394"/>
                <a:gd name="T36" fmla="*/ 1159 w 1858"/>
                <a:gd name="T37" fmla="*/ 18 h 394"/>
                <a:gd name="T38" fmla="*/ 1222 w 1858"/>
                <a:gd name="T39" fmla="*/ 11 h 394"/>
                <a:gd name="T40" fmla="*/ 1286 w 1858"/>
                <a:gd name="T41" fmla="*/ 7 h 394"/>
                <a:gd name="T42" fmla="*/ 1349 w 1858"/>
                <a:gd name="T43" fmla="*/ 0 h 394"/>
                <a:gd name="T44" fmla="*/ 1413 w 1858"/>
                <a:gd name="T45" fmla="*/ 0 h 394"/>
                <a:gd name="T46" fmla="*/ 1472 w 1858"/>
                <a:gd name="T47" fmla="*/ 0 h 394"/>
                <a:gd name="T48" fmla="*/ 1534 w 1858"/>
                <a:gd name="T49" fmla="*/ 0 h 394"/>
                <a:gd name="T50" fmla="*/ 1598 w 1858"/>
                <a:gd name="T51" fmla="*/ 7 h 394"/>
                <a:gd name="T52" fmla="*/ 1662 w 1858"/>
                <a:gd name="T53" fmla="*/ 11 h 394"/>
                <a:gd name="T54" fmla="*/ 1720 w 1858"/>
                <a:gd name="T55" fmla="*/ 18 h 394"/>
                <a:gd name="T56" fmla="*/ 1784 w 1858"/>
                <a:gd name="T57" fmla="*/ 28 h 394"/>
                <a:gd name="T58" fmla="*/ 1848 w 1858"/>
                <a:gd name="T59" fmla="*/ 39 h 394"/>
                <a:gd name="T60" fmla="*/ 1906 w 1858"/>
                <a:gd name="T61" fmla="*/ 49 h 394"/>
                <a:gd name="T62" fmla="*/ 1970 w 1858"/>
                <a:gd name="T63" fmla="*/ 63 h 394"/>
                <a:gd name="T64" fmla="*/ 2034 w 1858"/>
                <a:gd name="T65" fmla="*/ 80 h 394"/>
                <a:gd name="T66" fmla="*/ 2098 w 1858"/>
                <a:gd name="T67" fmla="*/ 98 h 394"/>
                <a:gd name="T68" fmla="*/ 2161 w 1858"/>
                <a:gd name="T69" fmla="*/ 115 h 394"/>
                <a:gd name="T70" fmla="*/ 2219 w 1858"/>
                <a:gd name="T71" fmla="*/ 136 h 394"/>
                <a:gd name="T72" fmla="*/ 2283 w 1858"/>
                <a:gd name="T73" fmla="*/ 157 h 394"/>
                <a:gd name="T74" fmla="*/ 2347 w 1858"/>
                <a:gd name="T75" fmla="*/ 178 h 394"/>
                <a:gd name="T76" fmla="*/ 2411 w 1858"/>
                <a:gd name="T77" fmla="*/ 199 h 394"/>
                <a:gd name="T78" fmla="*/ 2469 w 1858"/>
                <a:gd name="T79" fmla="*/ 223 h 394"/>
                <a:gd name="T80" fmla="*/ 2533 w 1858"/>
                <a:gd name="T81" fmla="*/ 248 h 394"/>
                <a:gd name="T82" fmla="*/ 2597 w 1858"/>
                <a:gd name="T83" fmla="*/ 272 h 3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58"/>
                <a:gd name="T127" fmla="*/ 0 h 394"/>
                <a:gd name="T128" fmla="*/ 1858 w 1858"/>
                <a:gd name="T129" fmla="*/ 394 h 3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58" h="394">
                  <a:moveTo>
                    <a:pt x="0" y="394"/>
                  </a:moveTo>
                  <a:lnTo>
                    <a:pt x="14" y="387"/>
                  </a:lnTo>
                  <a:lnTo>
                    <a:pt x="27" y="377"/>
                  </a:lnTo>
                  <a:lnTo>
                    <a:pt x="41" y="370"/>
                  </a:lnTo>
                  <a:lnTo>
                    <a:pt x="55" y="359"/>
                  </a:lnTo>
                  <a:lnTo>
                    <a:pt x="72" y="352"/>
                  </a:lnTo>
                  <a:lnTo>
                    <a:pt x="86" y="342"/>
                  </a:lnTo>
                  <a:lnTo>
                    <a:pt x="100" y="335"/>
                  </a:lnTo>
                  <a:lnTo>
                    <a:pt x="114" y="324"/>
                  </a:lnTo>
                  <a:lnTo>
                    <a:pt x="131" y="317"/>
                  </a:lnTo>
                  <a:lnTo>
                    <a:pt x="145" y="307"/>
                  </a:lnTo>
                  <a:lnTo>
                    <a:pt x="158" y="300"/>
                  </a:lnTo>
                  <a:lnTo>
                    <a:pt x="172" y="289"/>
                  </a:lnTo>
                  <a:lnTo>
                    <a:pt x="189" y="282"/>
                  </a:lnTo>
                  <a:lnTo>
                    <a:pt x="203" y="272"/>
                  </a:lnTo>
                  <a:lnTo>
                    <a:pt x="217" y="265"/>
                  </a:lnTo>
                  <a:lnTo>
                    <a:pt x="231" y="255"/>
                  </a:lnTo>
                  <a:lnTo>
                    <a:pt x="248" y="248"/>
                  </a:lnTo>
                  <a:lnTo>
                    <a:pt x="262" y="241"/>
                  </a:lnTo>
                  <a:lnTo>
                    <a:pt x="276" y="230"/>
                  </a:lnTo>
                  <a:lnTo>
                    <a:pt x="293" y="223"/>
                  </a:lnTo>
                  <a:lnTo>
                    <a:pt x="307" y="216"/>
                  </a:lnTo>
                  <a:lnTo>
                    <a:pt x="320" y="209"/>
                  </a:lnTo>
                  <a:lnTo>
                    <a:pt x="334" y="199"/>
                  </a:lnTo>
                  <a:lnTo>
                    <a:pt x="351" y="192"/>
                  </a:lnTo>
                  <a:lnTo>
                    <a:pt x="365" y="185"/>
                  </a:lnTo>
                  <a:lnTo>
                    <a:pt x="379" y="178"/>
                  </a:lnTo>
                  <a:lnTo>
                    <a:pt x="393" y="171"/>
                  </a:lnTo>
                  <a:lnTo>
                    <a:pt x="410" y="164"/>
                  </a:lnTo>
                  <a:lnTo>
                    <a:pt x="424" y="157"/>
                  </a:lnTo>
                  <a:lnTo>
                    <a:pt x="438" y="147"/>
                  </a:lnTo>
                  <a:lnTo>
                    <a:pt x="451" y="140"/>
                  </a:lnTo>
                  <a:lnTo>
                    <a:pt x="469" y="136"/>
                  </a:lnTo>
                  <a:lnTo>
                    <a:pt x="483" y="129"/>
                  </a:lnTo>
                  <a:lnTo>
                    <a:pt x="496" y="122"/>
                  </a:lnTo>
                  <a:lnTo>
                    <a:pt x="510" y="115"/>
                  </a:lnTo>
                  <a:lnTo>
                    <a:pt x="527" y="108"/>
                  </a:lnTo>
                  <a:lnTo>
                    <a:pt x="541" y="101"/>
                  </a:lnTo>
                  <a:lnTo>
                    <a:pt x="555" y="98"/>
                  </a:lnTo>
                  <a:lnTo>
                    <a:pt x="569" y="91"/>
                  </a:lnTo>
                  <a:lnTo>
                    <a:pt x="586" y="84"/>
                  </a:lnTo>
                  <a:lnTo>
                    <a:pt x="600" y="80"/>
                  </a:lnTo>
                  <a:lnTo>
                    <a:pt x="614" y="74"/>
                  </a:lnTo>
                  <a:lnTo>
                    <a:pt x="627" y="70"/>
                  </a:lnTo>
                  <a:lnTo>
                    <a:pt x="645" y="63"/>
                  </a:lnTo>
                  <a:lnTo>
                    <a:pt x="658" y="60"/>
                  </a:lnTo>
                  <a:lnTo>
                    <a:pt x="672" y="56"/>
                  </a:lnTo>
                  <a:lnTo>
                    <a:pt x="686" y="49"/>
                  </a:lnTo>
                  <a:lnTo>
                    <a:pt x="703" y="46"/>
                  </a:lnTo>
                  <a:lnTo>
                    <a:pt x="717" y="42"/>
                  </a:lnTo>
                  <a:lnTo>
                    <a:pt x="731" y="39"/>
                  </a:lnTo>
                  <a:lnTo>
                    <a:pt x="745" y="35"/>
                  </a:lnTo>
                  <a:lnTo>
                    <a:pt x="758" y="32"/>
                  </a:lnTo>
                  <a:lnTo>
                    <a:pt x="776" y="28"/>
                  </a:lnTo>
                  <a:lnTo>
                    <a:pt x="789" y="25"/>
                  </a:lnTo>
                  <a:lnTo>
                    <a:pt x="803" y="21"/>
                  </a:lnTo>
                  <a:lnTo>
                    <a:pt x="817" y="18"/>
                  </a:lnTo>
                  <a:lnTo>
                    <a:pt x="834" y="14"/>
                  </a:lnTo>
                  <a:lnTo>
                    <a:pt x="848" y="14"/>
                  </a:lnTo>
                  <a:lnTo>
                    <a:pt x="862" y="11"/>
                  </a:lnTo>
                  <a:lnTo>
                    <a:pt x="876" y="11"/>
                  </a:lnTo>
                  <a:lnTo>
                    <a:pt x="893" y="7"/>
                  </a:lnTo>
                  <a:lnTo>
                    <a:pt x="907" y="7"/>
                  </a:lnTo>
                  <a:lnTo>
                    <a:pt x="920" y="4"/>
                  </a:lnTo>
                  <a:lnTo>
                    <a:pt x="934" y="4"/>
                  </a:lnTo>
                  <a:lnTo>
                    <a:pt x="951" y="0"/>
                  </a:lnTo>
                  <a:lnTo>
                    <a:pt x="965" y="0"/>
                  </a:lnTo>
                  <a:lnTo>
                    <a:pt x="979" y="0"/>
                  </a:lnTo>
                  <a:lnTo>
                    <a:pt x="996" y="0"/>
                  </a:lnTo>
                  <a:lnTo>
                    <a:pt x="1010" y="0"/>
                  </a:lnTo>
                  <a:lnTo>
                    <a:pt x="1024" y="0"/>
                  </a:lnTo>
                  <a:lnTo>
                    <a:pt x="1038" y="0"/>
                  </a:lnTo>
                  <a:lnTo>
                    <a:pt x="1055" y="0"/>
                  </a:lnTo>
                  <a:lnTo>
                    <a:pt x="1069" y="0"/>
                  </a:lnTo>
                  <a:lnTo>
                    <a:pt x="1082" y="0"/>
                  </a:lnTo>
                  <a:lnTo>
                    <a:pt x="1096" y="4"/>
                  </a:lnTo>
                  <a:lnTo>
                    <a:pt x="1113" y="4"/>
                  </a:lnTo>
                  <a:lnTo>
                    <a:pt x="1127" y="7"/>
                  </a:lnTo>
                  <a:lnTo>
                    <a:pt x="1141" y="7"/>
                  </a:lnTo>
                  <a:lnTo>
                    <a:pt x="1155" y="11"/>
                  </a:lnTo>
                  <a:lnTo>
                    <a:pt x="1172" y="11"/>
                  </a:lnTo>
                  <a:lnTo>
                    <a:pt x="1186" y="14"/>
                  </a:lnTo>
                  <a:lnTo>
                    <a:pt x="1200" y="14"/>
                  </a:lnTo>
                  <a:lnTo>
                    <a:pt x="1213" y="18"/>
                  </a:lnTo>
                  <a:lnTo>
                    <a:pt x="1231" y="21"/>
                  </a:lnTo>
                  <a:lnTo>
                    <a:pt x="1244" y="25"/>
                  </a:lnTo>
                  <a:lnTo>
                    <a:pt x="1258" y="28"/>
                  </a:lnTo>
                  <a:lnTo>
                    <a:pt x="1272" y="32"/>
                  </a:lnTo>
                  <a:lnTo>
                    <a:pt x="1289" y="35"/>
                  </a:lnTo>
                  <a:lnTo>
                    <a:pt x="1303" y="39"/>
                  </a:lnTo>
                  <a:lnTo>
                    <a:pt x="1317" y="42"/>
                  </a:lnTo>
                  <a:lnTo>
                    <a:pt x="1331" y="46"/>
                  </a:lnTo>
                  <a:lnTo>
                    <a:pt x="1344" y="49"/>
                  </a:lnTo>
                  <a:lnTo>
                    <a:pt x="1362" y="56"/>
                  </a:lnTo>
                  <a:lnTo>
                    <a:pt x="1376" y="60"/>
                  </a:lnTo>
                  <a:lnTo>
                    <a:pt x="1389" y="63"/>
                  </a:lnTo>
                  <a:lnTo>
                    <a:pt x="1403" y="70"/>
                  </a:lnTo>
                  <a:lnTo>
                    <a:pt x="1420" y="74"/>
                  </a:lnTo>
                  <a:lnTo>
                    <a:pt x="1434" y="80"/>
                  </a:lnTo>
                  <a:lnTo>
                    <a:pt x="1448" y="84"/>
                  </a:lnTo>
                  <a:lnTo>
                    <a:pt x="1462" y="91"/>
                  </a:lnTo>
                  <a:lnTo>
                    <a:pt x="1479" y="98"/>
                  </a:lnTo>
                  <a:lnTo>
                    <a:pt x="1493" y="101"/>
                  </a:lnTo>
                  <a:lnTo>
                    <a:pt x="1507" y="108"/>
                  </a:lnTo>
                  <a:lnTo>
                    <a:pt x="1524" y="115"/>
                  </a:lnTo>
                  <a:lnTo>
                    <a:pt x="1538" y="122"/>
                  </a:lnTo>
                  <a:lnTo>
                    <a:pt x="1551" y="129"/>
                  </a:lnTo>
                  <a:lnTo>
                    <a:pt x="1565" y="136"/>
                  </a:lnTo>
                  <a:lnTo>
                    <a:pt x="1582" y="140"/>
                  </a:lnTo>
                  <a:lnTo>
                    <a:pt x="1596" y="147"/>
                  </a:lnTo>
                  <a:lnTo>
                    <a:pt x="1610" y="157"/>
                  </a:lnTo>
                  <a:lnTo>
                    <a:pt x="1624" y="164"/>
                  </a:lnTo>
                  <a:lnTo>
                    <a:pt x="1641" y="171"/>
                  </a:lnTo>
                  <a:lnTo>
                    <a:pt x="1655" y="178"/>
                  </a:lnTo>
                  <a:lnTo>
                    <a:pt x="1669" y="185"/>
                  </a:lnTo>
                  <a:lnTo>
                    <a:pt x="1682" y="192"/>
                  </a:lnTo>
                  <a:lnTo>
                    <a:pt x="1700" y="199"/>
                  </a:lnTo>
                  <a:lnTo>
                    <a:pt x="1713" y="209"/>
                  </a:lnTo>
                  <a:lnTo>
                    <a:pt x="1727" y="216"/>
                  </a:lnTo>
                  <a:lnTo>
                    <a:pt x="1741" y="223"/>
                  </a:lnTo>
                  <a:lnTo>
                    <a:pt x="1758" y="230"/>
                  </a:lnTo>
                  <a:lnTo>
                    <a:pt x="1772" y="241"/>
                  </a:lnTo>
                  <a:lnTo>
                    <a:pt x="1786" y="248"/>
                  </a:lnTo>
                  <a:lnTo>
                    <a:pt x="1800" y="255"/>
                  </a:lnTo>
                  <a:lnTo>
                    <a:pt x="1817" y="265"/>
                  </a:lnTo>
                  <a:lnTo>
                    <a:pt x="1831" y="272"/>
                  </a:lnTo>
                  <a:lnTo>
                    <a:pt x="1844" y="282"/>
                  </a:lnTo>
                  <a:lnTo>
                    <a:pt x="1858" y="289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41" name="Freeform 61"/>
            <p:cNvSpPr>
              <a:spLocks/>
            </p:cNvSpPr>
            <p:nvPr/>
          </p:nvSpPr>
          <p:spPr bwMode="auto">
            <a:xfrm>
              <a:off x="4171" y="2606"/>
              <a:ext cx="279" cy="115"/>
            </a:xfrm>
            <a:custGeom>
              <a:avLst/>
              <a:gdLst>
                <a:gd name="T0" fmla="*/ 0 w 197"/>
                <a:gd name="T1" fmla="*/ 0 h 115"/>
                <a:gd name="T2" fmla="*/ 24 w 197"/>
                <a:gd name="T3" fmla="*/ 11 h 115"/>
                <a:gd name="T4" fmla="*/ 44 w 197"/>
                <a:gd name="T5" fmla="*/ 18 h 115"/>
                <a:gd name="T6" fmla="*/ 64 w 197"/>
                <a:gd name="T7" fmla="*/ 28 h 115"/>
                <a:gd name="T8" fmla="*/ 84 w 197"/>
                <a:gd name="T9" fmla="*/ 35 h 115"/>
                <a:gd name="T10" fmla="*/ 108 w 197"/>
                <a:gd name="T11" fmla="*/ 46 h 115"/>
                <a:gd name="T12" fmla="*/ 127 w 197"/>
                <a:gd name="T13" fmla="*/ 53 h 115"/>
                <a:gd name="T14" fmla="*/ 147 w 197"/>
                <a:gd name="T15" fmla="*/ 63 h 115"/>
                <a:gd name="T16" fmla="*/ 166 w 197"/>
                <a:gd name="T17" fmla="*/ 70 h 115"/>
                <a:gd name="T18" fmla="*/ 191 w 197"/>
                <a:gd name="T19" fmla="*/ 81 h 115"/>
                <a:gd name="T20" fmla="*/ 210 w 197"/>
                <a:gd name="T21" fmla="*/ 88 h 115"/>
                <a:gd name="T22" fmla="*/ 229 w 197"/>
                <a:gd name="T23" fmla="*/ 98 h 115"/>
                <a:gd name="T24" fmla="*/ 249 w 197"/>
                <a:gd name="T25" fmla="*/ 105 h 115"/>
                <a:gd name="T26" fmla="*/ 269 w 197"/>
                <a:gd name="T27" fmla="*/ 115 h 115"/>
                <a:gd name="T28" fmla="*/ 279 w 197"/>
                <a:gd name="T29" fmla="*/ 115 h 1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"/>
                <a:gd name="T46" fmla="*/ 0 h 115"/>
                <a:gd name="T47" fmla="*/ 197 w 197"/>
                <a:gd name="T48" fmla="*/ 115 h 1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" h="115">
                  <a:moveTo>
                    <a:pt x="0" y="0"/>
                  </a:moveTo>
                  <a:lnTo>
                    <a:pt x="17" y="11"/>
                  </a:lnTo>
                  <a:lnTo>
                    <a:pt x="31" y="18"/>
                  </a:lnTo>
                  <a:lnTo>
                    <a:pt x="45" y="28"/>
                  </a:lnTo>
                  <a:lnTo>
                    <a:pt x="59" y="35"/>
                  </a:lnTo>
                  <a:lnTo>
                    <a:pt x="76" y="46"/>
                  </a:lnTo>
                  <a:lnTo>
                    <a:pt x="90" y="53"/>
                  </a:lnTo>
                  <a:lnTo>
                    <a:pt x="104" y="63"/>
                  </a:lnTo>
                  <a:lnTo>
                    <a:pt x="117" y="70"/>
                  </a:lnTo>
                  <a:lnTo>
                    <a:pt x="135" y="81"/>
                  </a:lnTo>
                  <a:lnTo>
                    <a:pt x="148" y="88"/>
                  </a:lnTo>
                  <a:lnTo>
                    <a:pt x="162" y="98"/>
                  </a:lnTo>
                  <a:lnTo>
                    <a:pt x="176" y="105"/>
                  </a:lnTo>
                  <a:lnTo>
                    <a:pt x="190" y="115"/>
                  </a:lnTo>
                  <a:lnTo>
                    <a:pt x="197" y="11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42" name="Freeform 62"/>
            <p:cNvSpPr>
              <a:spLocks/>
            </p:cNvSpPr>
            <p:nvPr/>
          </p:nvSpPr>
          <p:spPr bwMode="auto">
            <a:xfrm>
              <a:off x="1536" y="1945"/>
              <a:ext cx="2635" cy="1010"/>
            </a:xfrm>
            <a:custGeom>
              <a:avLst/>
              <a:gdLst>
                <a:gd name="T0" fmla="*/ 38 w 1858"/>
                <a:gd name="T1" fmla="*/ 975 h 1010"/>
                <a:gd name="T2" fmla="*/ 102 w 1858"/>
                <a:gd name="T3" fmla="*/ 1010 h 1010"/>
                <a:gd name="T4" fmla="*/ 162 w 1858"/>
                <a:gd name="T5" fmla="*/ 989 h 1010"/>
                <a:gd name="T6" fmla="*/ 224 w 1858"/>
                <a:gd name="T7" fmla="*/ 940 h 1010"/>
                <a:gd name="T8" fmla="*/ 288 w 1858"/>
                <a:gd name="T9" fmla="*/ 884 h 1010"/>
                <a:gd name="T10" fmla="*/ 352 w 1858"/>
                <a:gd name="T11" fmla="*/ 825 h 1010"/>
                <a:gd name="T12" fmla="*/ 416 w 1858"/>
                <a:gd name="T13" fmla="*/ 762 h 1010"/>
                <a:gd name="T14" fmla="*/ 474 w 1858"/>
                <a:gd name="T15" fmla="*/ 700 h 1010"/>
                <a:gd name="T16" fmla="*/ 537 w 1858"/>
                <a:gd name="T17" fmla="*/ 634 h 1010"/>
                <a:gd name="T18" fmla="*/ 601 w 1858"/>
                <a:gd name="T19" fmla="*/ 567 h 1010"/>
                <a:gd name="T20" fmla="*/ 665 w 1858"/>
                <a:gd name="T21" fmla="*/ 501 h 1010"/>
                <a:gd name="T22" fmla="*/ 723 w 1858"/>
                <a:gd name="T23" fmla="*/ 435 h 1010"/>
                <a:gd name="T24" fmla="*/ 787 w 1858"/>
                <a:gd name="T25" fmla="*/ 372 h 1010"/>
                <a:gd name="T26" fmla="*/ 851 w 1858"/>
                <a:gd name="T27" fmla="*/ 313 h 1010"/>
                <a:gd name="T28" fmla="*/ 915 w 1858"/>
                <a:gd name="T29" fmla="*/ 254 h 1010"/>
                <a:gd name="T30" fmla="*/ 973 w 1858"/>
                <a:gd name="T31" fmla="*/ 202 h 1010"/>
                <a:gd name="T32" fmla="*/ 1037 w 1858"/>
                <a:gd name="T33" fmla="*/ 153 h 1010"/>
                <a:gd name="T34" fmla="*/ 1101 w 1858"/>
                <a:gd name="T35" fmla="*/ 111 h 1010"/>
                <a:gd name="T36" fmla="*/ 1159 w 1858"/>
                <a:gd name="T37" fmla="*/ 73 h 1010"/>
                <a:gd name="T38" fmla="*/ 1222 w 1858"/>
                <a:gd name="T39" fmla="*/ 45 h 1010"/>
                <a:gd name="T40" fmla="*/ 1286 w 1858"/>
                <a:gd name="T41" fmla="*/ 21 h 1010"/>
                <a:gd name="T42" fmla="*/ 1349 w 1858"/>
                <a:gd name="T43" fmla="*/ 7 h 1010"/>
                <a:gd name="T44" fmla="*/ 1413 w 1858"/>
                <a:gd name="T45" fmla="*/ 0 h 1010"/>
                <a:gd name="T46" fmla="*/ 1472 w 1858"/>
                <a:gd name="T47" fmla="*/ 0 h 1010"/>
                <a:gd name="T48" fmla="*/ 1534 w 1858"/>
                <a:gd name="T49" fmla="*/ 7 h 1010"/>
                <a:gd name="T50" fmla="*/ 1598 w 1858"/>
                <a:gd name="T51" fmla="*/ 21 h 1010"/>
                <a:gd name="T52" fmla="*/ 1662 w 1858"/>
                <a:gd name="T53" fmla="*/ 45 h 1010"/>
                <a:gd name="T54" fmla="*/ 1720 w 1858"/>
                <a:gd name="T55" fmla="*/ 73 h 1010"/>
                <a:gd name="T56" fmla="*/ 1784 w 1858"/>
                <a:gd name="T57" fmla="*/ 111 h 1010"/>
                <a:gd name="T58" fmla="*/ 1848 w 1858"/>
                <a:gd name="T59" fmla="*/ 153 h 1010"/>
                <a:gd name="T60" fmla="*/ 1906 w 1858"/>
                <a:gd name="T61" fmla="*/ 202 h 1010"/>
                <a:gd name="T62" fmla="*/ 1970 w 1858"/>
                <a:gd name="T63" fmla="*/ 254 h 1010"/>
                <a:gd name="T64" fmla="*/ 2034 w 1858"/>
                <a:gd name="T65" fmla="*/ 313 h 1010"/>
                <a:gd name="T66" fmla="*/ 2098 w 1858"/>
                <a:gd name="T67" fmla="*/ 372 h 1010"/>
                <a:gd name="T68" fmla="*/ 2161 w 1858"/>
                <a:gd name="T69" fmla="*/ 435 h 1010"/>
                <a:gd name="T70" fmla="*/ 2219 w 1858"/>
                <a:gd name="T71" fmla="*/ 501 h 1010"/>
                <a:gd name="T72" fmla="*/ 2283 w 1858"/>
                <a:gd name="T73" fmla="*/ 567 h 1010"/>
                <a:gd name="T74" fmla="*/ 2347 w 1858"/>
                <a:gd name="T75" fmla="*/ 634 h 1010"/>
                <a:gd name="T76" fmla="*/ 2411 w 1858"/>
                <a:gd name="T77" fmla="*/ 700 h 1010"/>
                <a:gd name="T78" fmla="*/ 2469 w 1858"/>
                <a:gd name="T79" fmla="*/ 762 h 1010"/>
                <a:gd name="T80" fmla="*/ 2533 w 1858"/>
                <a:gd name="T81" fmla="*/ 825 h 1010"/>
                <a:gd name="T82" fmla="*/ 2597 w 1858"/>
                <a:gd name="T83" fmla="*/ 884 h 10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58"/>
                <a:gd name="T127" fmla="*/ 0 h 1010"/>
                <a:gd name="T128" fmla="*/ 1858 w 1858"/>
                <a:gd name="T129" fmla="*/ 1010 h 10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58" h="1010">
                  <a:moveTo>
                    <a:pt x="0" y="950"/>
                  </a:moveTo>
                  <a:lnTo>
                    <a:pt x="14" y="964"/>
                  </a:lnTo>
                  <a:lnTo>
                    <a:pt x="27" y="975"/>
                  </a:lnTo>
                  <a:lnTo>
                    <a:pt x="41" y="989"/>
                  </a:lnTo>
                  <a:lnTo>
                    <a:pt x="55" y="999"/>
                  </a:lnTo>
                  <a:lnTo>
                    <a:pt x="72" y="1010"/>
                  </a:lnTo>
                  <a:lnTo>
                    <a:pt x="86" y="1010"/>
                  </a:lnTo>
                  <a:lnTo>
                    <a:pt x="100" y="1003"/>
                  </a:lnTo>
                  <a:lnTo>
                    <a:pt x="114" y="989"/>
                  </a:lnTo>
                  <a:lnTo>
                    <a:pt x="131" y="971"/>
                  </a:lnTo>
                  <a:lnTo>
                    <a:pt x="145" y="957"/>
                  </a:lnTo>
                  <a:lnTo>
                    <a:pt x="158" y="940"/>
                  </a:lnTo>
                  <a:lnTo>
                    <a:pt x="172" y="923"/>
                  </a:lnTo>
                  <a:lnTo>
                    <a:pt x="189" y="902"/>
                  </a:lnTo>
                  <a:lnTo>
                    <a:pt x="203" y="884"/>
                  </a:lnTo>
                  <a:lnTo>
                    <a:pt x="217" y="863"/>
                  </a:lnTo>
                  <a:lnTo>
                    <a:pt x="231" y="846"/>
                  </a:lnTo>
                  <a:lnTo>
                    <a:pt x="248" y="825"/>
                  </a:lnTo>
                  <a:lnTo>
                    <a:pt x="262" y="804"/>
                  </a:lnTo>
                  <a:lnTo>
                    <a:pt x="276" y="783"/>
                  </a:lnTo>
                  <a:lnTo>
                    <a:pt x="293" y="762"/>
                  </a:lnTo>
                  <a:lnTo>
                    <a:pt x="307" y="742"/>
                  </a:lnTo>
                  <a:lnTo>
                    <a:pt x="320" y="721"/>
                  </a:lnTo>
                  <a:lnTo>
                    <a:pt x="334" y="700"/>
                  </a:lnTo>
                  <a:lnTo>
                    <a:pt x="351" y="679"/>
                  </a:lnTo>
                  <a:lnTo>
                    <a:pt x="365" y="654"/>
                  </a:lnTo>
                  <a:lnTo>
                    <a:pt x="379" y="634"/>
                  </a:lnTo>
                  <a:lnTo>
                    <a:pt x="393" y="613"/>
                  </a:lnTo>
                  <a:lnTo>
                    <a:pt x="410" y="588"/>
                  </a:lnTo>
                  <a:lnTo>
                    <a:pt x="424" y="567"/>
                  </a:lnTo>
                  <a:lnTo>
                    <a:pt x="438" y="547"/>
                  </a:lnTo>
                  <a:lnTo>
                    <a:pt x="451" y="522"/>
                  </a:lnTo>
                  <a:lnTo>
                    <a:pt x="469" y="501"/>
                  </a:lnTo>
                  <a:lnTo>
                    <a:pt x="483" y="480"/>
                  </a:lnTo>
                  <a:lnTo>
                    <a:pt x="496" y="459"/>
                  </a:lnTo>
                  <a:lnTo>
                    <a:pt x="510" y="435"/>
                  </a:lnTo>
                  <a:lnTo>
                    <a:pt x="527" y="414"/>
                  </a:lnTo>
                  <a:lnTo>
                    <a:pt x="541" y="393"/>
                  </a:lnTo>
                  <a:lnTo>
                    <a:pt x="555" y="372"/>
                  </a:lnTo>
                  <a:lnTo>
                    <a:pt x="569" y="351"/>
                  </a:lnTo>
                  <a:lnTo>
                    <a:pt x="586" y="331"/>
                  </a:lnTo>
                  <a:lnTo>
                    <a:pt x="600" y="313"/>
                  </a:lnTo>
                  <a:lnTo>
                    <a:pt x="614" y="292"/>
                  </a:lnTo>
                  <a:lnTo>
                    <a:pt x="627" y="275"/>
                  </a:lnTo>
                  <a:lnTo>
                    <a:pt x="645" y="254"/>
                  </a:lnTo>
                  <a:lnTo>
                    <a:pt x="658" y="237"/>
                  </a:lnTo>
                  <a:lnTo>
                    <a:pt x="672" y="219"/>
                  </a:lnTo>
                  <a:lnTo>
                    <a:pt x="686" y="202"/>
                  </a:lnTo>
                  <a:lnTo>
                    <a:pt x="703" y="184"/>
                  </a:lnTo>
                  <a:lnTo>
                    <a:pt x="717" y="170"/>
                  </a:lnTo>
                  <a:lnTo>
                    <a:pt x="731" y="153"/>
                  </a:lnTo>
                  <a:lnTo>
                    <a:pt x="745" y="139"/>
                  </a:lnTo>
                  <a:lnTo>
                    <a:pt x="758" y="125"/>
                  </a:lnTo>
                  <a:lnTo>
                    <a:pt x="776" y="111"/>
                  </a:lnTo>
                  <a:lnTo>
                    <a:pt x="789" y="97"/>
                  </a:lnTo>
                  <a:lnTo>
                    <a:pt x="803" y="87"/>
                  </a:lnTo>
                  <a:lnTo>
                    <a:pt x="817" y="73"/>
                  </a:lnTo>
                  <a:lnTo>
                    <a:pt x="834" y="62"/>
                  </a:lnTo>
                  <a:lnTo>
                    <a:pt x="848" y="55"/>
                  </a:lnTo>
                  <a:lnTo>
                    <a:pt x="862" y="45"/>
                  </a:lnTo>
                  <a:lnTo>
                    <a:pt x="876" y="38"/>
                  </a:lnTo>
                  <a:lnTo>
                    <a:pt x="893" y="28"/>
                  </a:lnTo>
                  <a:lnTo>
                    <a:pt x="907" y="21"/>
                  </a:lnTo>
                  <a:lnTo>
                    <a:pt x="920" y="17"/>
                  </a:lnTo>
                  <a:lnTo>
                    <a:pt x="934" y="10"/>
                  </a:lnTo>
                  <a:lnTo>
                    <a:pt x="951" y="7"/>
                  </a:lnTo>
                  <a:lnTo>
                    <a:pt x="965" y="3"/>
                  </a:lnTo>
                  <a:lnTo>
                    <a:pt x="979" y="0"/>
                  </a:lnTo>
                  <a:lnTo>
                    <a:pt x="996" y="0"/>
                  </a:lnTo>
                  <a:lnTo>
                    <a:pt x="1010" y="0"/>
                  </a:lnTo>
                  <a:lnTo>
                    <a:pt x="1024" y="0"/>
                  </a:lnTo>
                  <a:lnTo>
                    <a:pt x="1038" y="0"/>
                  </a:lnTo>
                  <a:lnTo>
                    <a:pt x="1055" y="0"/>
                  </a:lnTo>
                  <a:lnTo>
                    <a:pt x="1069" y="3"/>
                  </a:lnTo>
                  <a:lnTo>
                    <a:pt x="1082" y="7"/>
                  </a:lnTo>
                  <a:lnTo>
                    <a:pt x="1096" y="10"/>
                  </a:lnTo>
                  <a:lnTo>
                    <a:pt x="1113" y="17"/>
                  </a:lnTo>
                  <a:lnTo>
                    <a:pt x="1127" y="21"/>
                  </a:lnTo>
                  <a:lnTo>
                    <a:pt x="1141" y="28"/>
                  </a:lnTo>
                  <a:lnTo>
                    <a:pt x="1155" y="38"/>
                  </a:lnTo>
                  <a:lnTo>
                    <a:pt x="1172" y="45"/>
                  </a:lnTo>
                  <a:lnTo>
                    <a:pt x="1186" y="55"/>
                  </a:lnTo>
                  <a:lnTo>
                    <a:pt x="1200" y="62"/>
                  </a:lnTo>
                  <a:lnTo>
                    <a:pt x="1213" y="73"/>
                  </a:lnTo>
                  <a:lnTo>
                    <a:pt x="1231" y="87"/>
                  </a:lnTo>
                  <a:lnTo>
                    <a:pt x="1244" y="97"/>
                  </a:lnTo>
                  <a:lnTo>
                    <a:pt x="1258" y="111"/>
                  </a:lnTo>
                  <a:lnTo>
                    <a:pt x="1272" y="125"/>
                  </a:lnTo>
                  <a:lnTo>
                    <a:pt x="1289" y="139"/>
                  </a:lnTo>
                  <a:lnTo>
                    <a:pt x="1303" y="153"/>
                  </a:lnTo>
                  <a:lnTo>
                    <a:pt x="1317" y="170"/>
                  </a:lnTo>
                  <a:lnTo>
                    <a:pt x="1331" y="184"/>
                  </a:lnTo>
                  <a:lnTo>
                    <a:pt x="1344" y="202"/>
                  </a:lnTo>
                  <a:lnTo>
                    <a:pt x="1362" y="219"/>
                  </a:lnTo>
                  <a:lnTo>
                    <a:pt x="1376" y="237"/>
                  </a:lnTo>
                  <a:lnTo>
                    <a:pt x="1389" y="254"/>
                  </a:lnTo>
                  <a:lnTo>
                    <a:pt x="1403" y="275"/>
                  </a:lnTo>
                  <a:lnTo>
                    <a:pt x="1420" y="292"/>
                  </a:lnTo>
                  <a:lnTo>
                    <a:pt x="1434" y="313"/>
                  </a:lnTo>
                  <a:lnTo>
                    <a:pt x="1448" y="331"/>
                  </a:lnTo>
                  <a:lnTo>
                    <a:pt x="1462" y="351"/>
                  </a:lnTo>
                  <a:lnTo>
                    <a:pt x="1479" y="372"/>
                  </a:lnTo>
                  <a:lnTo>
                    <a:pt x="1493" y="393"/>
                  </a:lnTo>
                  <a:lnTo>
                    <a:pt x="1507" y="414"/>
                  </a:lnTo>
                  <a:lnTo>
                    <a:pt x="1524" y="435"/>
                  </a:lnTo>
                  <a:lnTo>
                    <a:pt x="1538" y="459"/>
                  </a:lnTo>
                  <a:lnTo>
                    <a:pt x="1551" y="480"/>
                  </a:lnTo>
                  <a:lnTo>
                    <a:pt x="1565" y="501"/>
                  </a:lnTo>
                  <a:lnTo>
                    <a:pt x="1582" y="522"/>
                  </a:lnTo>
                  <a:lnTo>
                    <a:pt x="1596" y="547"/>
                  </a:lnTo>
                  <a:lnTo>
                    <a:pt x="1610" y="567"/>
                  </a:lnTo>
                  <a:lnTo>
                    <a:pt x="1624" y="588"/>
                  </a:lnTo>
                  <a:lnTo>
                    <a:pt x="1641" y="613"/>
                  </a:lnTo>
                  <a:lnTo>
                    <a:pt x="1655" y="634"/>
                  </a:lnTo>
                  <a:lnTo>
                    <a:pt x="1669" y="654"/>
                  </a:lnTo>
                  <a:lnTo>
                    <a:pt x="1682" y="679"/>
                  </a:lnTo>
                  <a:lnTo>
                    <a:pt x="1700" y="700"/>
                  </a:lnTo>
                  <a:lnTo>
                    <a:pt x="1713" y="721"/>
                  </a:lnTo>
                  <a:lnTo>
                    <a:pt x="1727" y="742"/>
                  </a:lnTo>
                  <a:lnTo>
                    <a:pt x="1741" y="762"/>
                  </a:lnTo>
                  <a:lnTo>
                    <a:pt x="1758" y="783"/>
                  </a:lnTo>
                  <a:lnTo>
                    <a:pt x="1772" y="804"/>
                  </a:lnTo>
                  <a:lnTo>
                    <a:pt x="1786" y="825"/>
                  </a:lnTo>
                  <a:lnTo>
                    <a:pt x="1800" y="846"/>
                  </a:lnTo>
                  <a:lnTo>
                    <a:pt x="1817" y="863"/>
                  </a:lnTo>
                  <a:lnTo>
                    <a:pt x="1831" y="884"/>
                  </a:lnTo>
                  <a:lnTo>
                    <a:pt x="1844" y="902"/>
                  </a:lnTo>
                  <a:lnTo>
                    <a:pt x="1858" y="923"/>
                  </a:lnTo>
                </a:path>
              </a:pathLst>
            </a:cu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43" name="Freeform 63"/>
            <p:cNvSpPr>
              <a:spLocks/>
            </p:cNvSpPr>
            <p:nvPr/>
          </p:nvSpPr>
          <p:spPr bwMode="auto">
            <a:xfrm>
              <a:off x="4171" y="2868"/>
              <a:ext cx="279" cy="87"/>
            </a:xfrm>
            <a:custGeom>
              <a:avLst/>
              <a:gdLst>
                <a:gd name="T0" fmla="*/ 0 w 197"/>
                <a:gd name="T1" fmla="*/ 0 h 87"/>
                <a:gd name="T2" fmla="*/ 24 w 197"/>
                <a:gd name="T3" fmla="*/ 17 h 87"/>
                <a:gd name="T4" fmla="*/ 44 w 197"/>
                <a:gd name="T5" fmla="*/ 34 h 87"/>
                <a:gd name="T6" fmla="*/ 64 w 197"/>
                <a:gd name="T7" fmla="*/ 48 h 87"/>
                <a:gd name="T8" fmla="*/ 84 w 197"/>
                <a:gd name="T9" fmla="*/ 66 h 87"/>
                <a:gd name="T10" fmla="*/ 108 w 197"/>
                <a:gd name="T11" fmla="*/ 80 h 87"/>
                <a:gd name="T12" fmla="*/ 127 w 197"/>
                <a:gd name="T13" fmla="*/ 87 h 87"/>
                <a:gd name="T14" fmla="*/ 147 w 197"/>
                <a:gd name="T15" fmla="*/ 87 h 87"/>
                <a:gd name="T16" fmla="*/ 166 w 197"/>
                <a:gd name="T17" fmla="*/ 76 h 87"/>
                <a:gd name="T18" fmla="*/ 191 w 197"/>
                <a:gd name="T19" fmla="*/ 66 h 87"/>
                <a:gd name="T20" fmla="*/ 210 w 197"/>
                <a:gd name="T21" fmla="*/ 52 h 87"/>
                <a:gd name="T22" fmla="*/ 229 w 197"/>
                <a:gd name="T23" fmla="*/ 41 h 87"/>
                <a:gd name="T24" fmla="*/ 249 w 197"/>
                <a:gd name="T25" fmla="*/ 27 h 87"/>
                <a:gd name="T26" fmla="*/ 269 w 197"/>
                <a:gd name="T27" fmla="*/ 17 h 87"/>
                <a:gd name="T28" fmla="*/ 279 w 197"/>
                <a:gd name="T29" fmla="*/ 14 h 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"/>
                <a:gd name="T46" fmla="*/ 0 h 87"/>
                <a:gd name="T47" fmla="*/ 197 w 197"/>
                <a:gd name="T48" fmla="*/ 87 h 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" h="87">
                  <a:moveTo>
                    <a:pt x="0" y="0"/>
                  </a:moveTo>
                  <a:lnTo>
                    <a:pt x="17" y="17"/>
                  </a:lnTo>
                  <a:lnTo>
                    <a:pt x="31" y="34"/>
                  </a:lnTo>
                  <a:lnTo>
                    <a:pt x="45" y="48"/>
                  </a:lnTo>
                  <a:lnTo>
                    <a:pt x="59" y="66"/>
                  </a:lnTo>
                  <a:lnTo>
                    <a:pt x="76" y="80"/>
                  </a:lnTo>
                  <a:lnTo>
                    <a:pt x="90" y="87"/>
                  </a:lnTo>
                  <a:lnTo>
                    <a:pt x="104" y="87"/>
                  </a:lnTo>
                  <a:lnTo>
                    <a:pt x="117" y="76"/>
                  </a:lnTo>
                  <a:lnTo>
                    <a:pt x="135" y="66"/>
                  </a:lnTo>
                  <a:lnTo>
                    <a:pt x="148" y="52"/>
                  </a:lnTo>
                  <a:lnTo>
                    <a:pt x="162" y="41"/>
                  </a:lnTo>
                  <a:lnTo>
                    <a:pt x="176" y="27"/>
                  </a:lnTo>
                  <a:lnTo>
                    <a:pt x="190" y="17"/>
                  </a:lnTo>
                  <a:lnTo>
                    <a:pt x="197" y="14"/>
                  </a:lnTo>
                </a:path>
              </a:pathLst>
            </a:cu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44" name="Text Box 65"/>
            <p:cNvSpPr txBox="1">
              <a:spLocks noChangeArrowheads="1"/>
            </p:cNvSpPr>
            <p:nvPr/>
          </p:nvSpPr>
          <p:spPr bwMode="auto">
            <a:xfrm>
              <a:off x="1968" y="1850"/>
              <a:ext cx="5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2000" b="1" i="1" dirty="0">
                  <a:solidFill>
                    <a:srgbClr val="669900"/>
                  </a:solidFill>
                  <a:cs typeface="Times New Roman" pitchFamily="18" charset="0"/>
                </a:rPr>
                <a:t>B</a:t>
              </a:r>
              <a:r>
                <a:rPr lang="el-GR" sz="2000" b="1" i="1" dirty="0">
                  <a:solidFill>
                    <a:srgbClr val="669900"/>
                  </a:solidFill>
                  <a:cs typeface="Times New Roman" pitchFamily="18" charset="0"/>
                </a:rPr>
                <a:t>τ</a:t>
              </a:r>
              <a:r>
                <a:rPr lang="en-US" sz="2000" b="1" dirty="0">
                  <a:solidFill>
                    <a:srgbClr val="669900"/>
                  </a:solidFill>
                  <a:cs typeface="Times New Roman" pitchFamily="18" charset="0"/>
                </a:rPr>
                <a:t> </a:t>
              </a:r>
              <a:r>
                <a:rPr lang="pl-PL" sz="2000" b="1" dirty="0">
                  <a:solidFill>
                    <a:srgbClr val="669900"/>
                  </a:solidFill>
                  <a:cs typeface="Times New Roman" pitchFamily="18" charset="0"/>
                </a:rPr>
                <a:t>=</a:t>
              </a:r>
              <a:r>
                <a:rPr lang="en-US" sz="2000" b="1" dirty="0">
                  <a:solidFill>
                    <a:srgbClr val="669900"/>
                  </a:solidFill>
                  <a:cs typeface="Times New Roman" pitchFamily="18" charset="0"/>
                </a:rPr>
                <a:t> </a:t>
              </a:r>
              <a:r>
                <a:rPr lang="pl-PL" sz="2000" b="1" dirty="0">
                  <a:solidFill>
                    <a:srgbClr val="669900"/>
                  </a:solidFill>
                  <a:cs typeface="Times New Roman" pitchFamily="18" charset="0"/>
                </a:rPr>
                <a:t>3</a:t>
              </a:r>
              <a:endParaRPr lang="el-GR" sz="2000" b="1" dirty="0">
                <a:solidFill>
                  <a:srgbClr val="669900"/>
                </a:solidFill>
                <a:cs typeface="Times New Roman" pitchFamily="18" charset="0"/>
              </a:endParaRPr>
            </a:p>
          </p:txBody>
        </p:sp>
        <p:sp>
          <p:nvSpPr>
            <p:cNvPr id="1045" name="Text Box 66"/>
            <p:cNvSpPr txBox="1">
              <a:spLocks noChangeArrowheads="1"/>
            </p:cNvSpPr>
            <p:nvPr/>
          </p:nvSpPr>
          <p:spPr bwMode="auto">
            <a:xfrm>
              <a:off x="3552" y="2090"/>
              <a:ext cx="7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2000" b="1" i="1" dirty="0">
                  <a:solidFill>
                    <a:srgbClr val="FF00FF"/>
                  </a:solidFill>
                  <a:cs typeface="Times New Roman" pitchFamily="18" charset="0"/>
                </a:rPr>
                <a:t>B</a:t>
              </a:r>
              <a:r>
                <a:rPr lang="el-GR" sz="2000" b="1" i="1" dirty="0">
                  <a:solidFill>
                    <a:srgbClr val="FF00FF"/>
                  </a:solidFill>
                  <a:cs typeface="Times New Roman" pitchFamily="18" charset="0"/>
                </a:rPr>
                <a:t>τ</a:t>
              </a:r>
              <a:r>
                <a:rPr lang="en-US" sz="2000" b="1" dirty="0">
                  <a:solidFill>
                    <a:srgbClr val="FF00FF"/>
                  </a:solidFill>
                  <a:cs typeface="Times New Roman" pitchFamily="18" charset="0"/>
                </a:rPr>
                <a:t> </a:t>
              </a:r>
              <a:r>
                <a:rPr lang="pl-PL" sz="2000" b="1" dirty="0">
                  <a:solidFill>
                    <a:srgbClr val="FF00FF"/>
                  </a:solidFill>
                  <a:cs typeface="Times New Roman" pitchFamily="18" charset="0"/>
                </a:rPr>
                <a:t>=</a:t>
              </a:r>
              <a:r>
                <a:rPr lang="en-US" sz="2000" b="1" dirty="0">
                  <a:solidFill>
                    <a:srgbClr val="FF00FF"/>
                  </a:solidFill>
                  <a:cs typeface="Times New Roman" pitchFamily="18" charset="0"/>
                </a:rPr>
                <a:t> </a:t>
              </a:r>
              <a:r>
                <a:rPr lang="pl-PL" sz="2000" b="1" dirty="0">
                  <a:solidFill>
                    <a:srgbClr val="FF00FF"/>
                  </a:solidFill>
                  <a:cs typeface="Times New Roman" pitchFamily="18" charset="0"/>
                </a:rPr>
                <a:t>0</a:t>
              </a:r>
              <a:r>
                <a:rPr lang="pl-PL" sz="2000" b="1" dirty="0">
                  <a:solidFill>
                    <a:srgbClr val="FF00FF"/>
                  </a:solidFill>
                </a:rPr>
                <a:t>.</a:t>
              </a:r>
              <a:r>
                <a:rPr lang="pl-PL" sz="2000" b="1" dirty="0">
                  <a:solidFill>
                    <a:srgbClr val="FF00FF"/>
                  </a:solidFill>
                  <a:cs typeface="Times New Roman" pitchFamily="18" charset="0"/>
                </a:rPr>
                <a:t>5</a:t>
              </a:r>
              <a:endParaRPr lang="el-GR" sz="2000" b="1" dirty="0">
                <a:solidFill>
                  <a:srgbClr val="FF00FF"/>
                </a:solidFill>
                <a:cs typeface="Times New Roman" pitchFamily="18" charset="0"/>
              </a:endParaRPr>
            </a:p>
          </p:txBody>
        </p:sp>
        <p:sp>
          <p:nvSpPr>
            <p:cNvPr id="1046" name="Text Box 67"/>
            <p:cNvSpPr txBox="1">
              <a:spLocks noChangeArrowheads="1"/>
            </p:cNvSpPr>
            <p:nvPr/>
          </p:nvSpPr>
          <p:spPr bwMode="auto">
            <a:xfrm>
              <a:off x="4176" y="2378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2000" b="1" i="1" dirty="0">
                  <a:solidFill>
                    <a:srgbClr val="FF0000"/>
                  </a:solidFill>
                  <a:cs typeface="Times New Roman" pitchFamily="18" charset="0"/>
                </a:rPr>
                <a:t>B</a:t>
              </a:r>
              <a:r>
                <a:rPr lang="el-GR" sz="2000" b="1" i="1" dirty="0">
                  <a:solidFill>
                    <a:srgbClr val="FF0000"/>
                  </a:solidFill>
                  <a:cs typeface="Times New Roman" pitchFamily="18" charset="0"/>
                </a:rPr>
                <a:t>τ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pl-PL" sz="2000" b="1" dirty="0">
                  <a:solidFill>
                    <a:srgbClr val="FF0000"/>
                  </a:solidFill>
                  <a:cs typeface="Times New Roman" pitchFamily="18" charset="0"/>
                </a:rPr>
                <a:t>=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pl-PL" sz="2000" b="1" dirty="0">
                  <a:solidFill>
                    <a:srgbClr val="FF0000"/>
                  </a:solidFill>
                  <a:cs typeface="Times New Roman" pitchFamily="18" charset="0"/>
                </a:rPr>
                <a:t>0</a:t>
              </a:r>
              <a:r>
                <a:rPr lang="pl-PL" sz="2000" b="1" dirty="0">
                  <a:solidFill>
                    <a:srgbClr val="FF0000"/>
                  </a:solidFill>
                </a:rPr>
                <a:t>.</a:t>
              </a:r>
              <a:r>
                <a:rPr lang="pl-PL" sz="2000" b="1" dirty="0">
                  <a:solidFill>
                    <a:srgbClr val="FF0000"/>
                  </a:solidFill>
                  <a:cs typeface="Times New Roman" pitchFamily="18" charset="0"/>
                </a:rPr>
                <a:t>2</a:t>
              </a:r>
              <a:endParaRPr lang="el-GR" sz="20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047" name="Text Box 68"/>
            <p:cNvSpPr txBox="1">
              <a:spLocks noChangeArrowheads="1"/>
            </p:cNvSpPr>
            <p:nvPr/>
          </p:nvSpPr>
          <p:spPr bwMode="auto">
            <a:xfrm>
              <a:off x="4310" y="2948"/>
              <a:ext cx="4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800" b="1" i="1"/>
                <a:t>t</a:t>
              </a:r>
            </a:p>
          </p:txBody>
        </p:sp>
        <p:graphicFrame>
          <p:nvGraphicFramePr>
            <p:cNvPr id="1027" name="Object 74"/>
            <p:cNvGraphicFramePr>
              <a:graphicFrameLocks noChangeAspect="1"/>
            </p:cNvGraphicFramePr>
            <p:nvPr/>
          </p:nvGraphicFramePr>
          <p:xfrm>
            <a:off x="2323" y="2947"/>
            <a:ext cx="238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188" name="Równanie" r:id="rId5" imgW="253800" imgH="393480" progId="Equation.3">
                    <p:embed/>
                  </p:oleObj>
                </mc:Choice>
                <mc:Fallback>
                  <p:oleObj name="Równanie" r:id="rId5" imgW="2538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3" y="2947"/>
                          <a:ext cx="238" cy="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76"/>
            <p:cNvGraphicFramePr>
              <a:graphicFrameLocks noChangeAspect="1"/>
            </p:cNvGraphicFramePr>
            <p:nvPr/>
          </p:nvGraphicFramePr>
          <p:xfrm>
            <a:off x="3379" y="2947"/>
            <a:ext cx="250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189" name="Równanie" r:id="rId7" imgW="266400" imgH="393480" progId="Equation.3">
                    <p:embed/>
                  </p:oleObj>
                </mc:Choice>
                <mc:Fallback>
                  <p:oleObj name="Równanie" r:id="rId7" imgW="2664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9" y="2947"/>
                          <a:ext cx="250" cy="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2" name="Text Box 81"/>
          <p:cNvSpPr txBox="1">
            <a:spLocks noChangeArrowheads="1"/>
          </p:cNvSpPr>
          <p:nvPr/>
        </p:nvSpPr>
        <p:spPr bwMode="auto">
          <a:xfrm>
            <a:off x="656565" y="4248150"/>
            <a:ext cx="8415935" cy="2308324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400" b="1" dirty="0" smtClean="0"/>
              <a:t>Im węższe jest pasmo przepustowe </a:t>
            </a:r>
            <a:r>
              <a:rPr lang="pl-PL" sz="2400" b="1" i="1" dirty="0" smtClean="0">
                <a:solidFill>
                  <a:srgbClr val="FF0000"/>
                </a:solidFill>
              </a:rPr>
              <a:t>B</a:t>
            </a:r>
            <a:r>
              <a:rPr lang="pl-PL" sz="24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↓</a:t>
            </a:r>
            <a:r>
              <a:rPr lang="pl-PL" sz="2400" b="1" dirty="0" smtClean="0"/>
              <a:t> IFDP</a:t>
            </a:r>
            <a:r>
              <a:rPr lang="pl-PL" sz="2400" b="1" dirty="0"/>
              <a:t> </a:t>
            </a:r>
            <a:r>
              <a:rPr lang="pl-PL" sz="2400" b="1" dirty="0" smtClean="0"/>
              <a:t>i im krótszy jest czas trwania impulsu </a:t>
            </a:r>
            <a:r>
              <a:rPr lang="el-GR" sz="2400" b="1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l-GR" sz="24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↓</a:t>
            </a:r>
            <a:r>
              <a:rPr lang="pl-PL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pl-PL" sz="2400" b="1" dirty="0"/>
              <a:t>(łącznie </a:t>
            </a:r>
            <a:r>
              <a:rPr lang="pl-PL" sz="2400" b="1" i="1" dirty="0">
                <a:solidFill>
                  <a:srgbClr val="FF0000"/>
                </a:solidFill>
              </a:rPr>
              <a:t>B</a:t>
            </a:r>
            <a:r>
              <a:rPr lang="el-GR" sz="2400" b="1" i="1" dirty="0">
                <a:solidFill>
                  <a:srgbClr val="FF0000"/>
                </a:solidFill>
              </a:rPr>
              <a:t>τ</a:t>
            </a:r>
            <a:r>
              <a:rPr lang="el-GR" sz="2400" b="1" dirty="0" smtClean="0">
                <a:solidFill>
                  <a:srgbClr val="FF0000"/>
                </a:solidFill>
              </a:rPr>
              <a:t>↓</a:t>
            </a:r>
            <a:r>
              <a:rPr lang="pl-PL" sz="2400" b="1" dirty="0" smtClean="0"/>
              <a:t>), tym bardziej impuls </a:t>
            </a:r>
            <a:r>
              <a:rPr lang="az-Cyrl-AZ" sz="2400" b="1" dirty="0" smtClean="0"/>
              <a:t>П</a:t>
            </a:r>
            <a:r>
              <a:rPr lang="pl-PL" sz="2400" b="1" dirty="0" smtClean="0"/>
              <a:t>(</a:t>
            </a:r>
            <a:r>
              <a:rPr lang="pl-PL" sz="2400" b="1" i="1" dirty="0" smtClean="0"/>
              <a:t>t</a:t>
            </a:r>
            <a:r>
              <a:rPr lang="pl-PL" sz="2400" b="1" dirty="0" smtClean="0"/>
              <a:t>/</a:t>
            </a:r>
            <a:r>
              <a:rPr lang="el-GR" sz="24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pl-PL" sz="2400" b="1" dirty="0" smtClean="0"/>
              <a:t>) zostaje „rozmyty” (</a:t>
            </a:r>
            <a:r>
              <a:rPr lang="pl-PL" sz="2400" b="1" i="1" dirty="0" err="1" smtClean="0"/>
              <a:t>leakage</a:t>
            </a:r>
            <a:r>
              <a:rPr lang="pl-PL" sz="2400" b="1" dirty="0" smtClean="0"/>
              <a:t>) w sąsiednie takty powodując</a:t>
            </a:r>
            <a:br>
              <a:rPr lang="pl-PL" sz="2400" b="1" dirty="0" smtClean="0"/>
            </a:br>
            <a:r>
              <a:rPr lang="pl-PL" sz="2400" b="1" dirty="0" smtClean="0"/>
              <a:t>interferencję międzysymbolową (IMS) z sąsiednimi impulsami. Niekontrolowana IMS może być źródłem poważnych błędów w cyfrowej transmisji sygnałów.</a:t>
            </a:r>
            <a:endParaRPr lang="pl-PL" sz="2400" b="1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FF6AD-7AAE-4234-82E5-F9CC4CC813DD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6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rostokąt 48"/>
          <p:cNvSpPr/>
          <p:nvPr/>
        </p:nvSpPr>
        <p:spPr>
          <a:xfrm>
            <a:off x="947626" y="0"/>
            <a:ext cx="7965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2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Wpływ zakłóceń IMS (</a:t>
            </a:r>
            <a:r>
              <a:rPr kumimoji="1" lang="pl-PL" sz="3200" b="1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l</a:t>
            </a:r>
            <a:r>
              <a:rPr kumimoji="1" lang="pl-PL" sz="3200" b="1" i="1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eakage</a:t>
            </a:r>
            <a:r>
              <a:rPr kumimoji="1" lang="pl-PL" sz="32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 na 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kształt </a:t>
            </a:r>
            <a:r>
              <a:rPr kumimoji="1" lang="pl-PL" sz="32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impulsów (kod unipolarny)</a:t>
            </a:r>
            <a:endParaRPr kumimoji="1" lang="pl-PL" sz="3200" b="1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" name="Obraz 6"/>
          <p:cNvPicPr/>
          <p:nvPr/>
        </p:nvPicPr>
        <p:blipFill rotWithShape="1">
          <a:blip r:embed="rId2"/>
          <a:srcRect l="16930" t="40132" r="30512" b="15187"/>
          <a:stretch/>
        </p:blipFill>
        <p:spPr bwMode="auto">
          <a:xfrm>
            <a:off x="1449583" y="1538790"/>
            <a:ext cx="7152795" cy="3420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919727" y="6219310"/>
            <a:ext cx="6463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1965960" algn="just"/>
            <a:r>
              <a:rPr lang="en-US" sz="1400" b="1" dirty="0">
                <a:solidFill>
                  <a:srgbClr val="669900"/>
                </a:solidFill>
              </a:rPr>
              <a:t>ELG3175: Introduction to </a:t>
            </a:r>
            <a:r>
              <a:rPr lang="en-US" sz="1400" b="1" dirty="0" err="1">
                <a:solidFill>
                  <a:srgbClr val="669900"/>
                </a:solidFill>
              </a:rPr>
              <a:t>Communicatio</a:t>
            </a:r>
            <a:r>
              <a:rPr lang="pl-PL" sz="1400" b="1" dirty="0">
                <a:solidFill>
                  <a:srgbClr val="669900"/>
                </a:solidFill>
              </a:rPr>
              <a:t>n </a:t>
            </a:r>
            <a:r>
              <a:rPr lang="en-US" sz="1400" b="1" dirty="0" smtClean="0">
                <a:solidFill>
                  <a:srgbClr val="669900"/>
                </a:solidFill>
              </a:rPr>
              <a:t>Systems</a:t>
            </a:r>
          </a:p>
          <a:p>
            <a:pPr marL="114300" marR="1965960" algn="l"/>
            <a:r>
              <a:rPr lang="pl-PL" sz="1400" b="1" dirty="0" err="1" smtClean="0">
                <a:solidFill>
                  <a:srgbClr val="669900"/>
                </a:solidFill>
              </a:rPr>
              <a:t>University</a:t>
            </a:r>
            <a:r>
              <a:rPr lang="pl-PL" sz="1400" b="1" dirty="0" smtClean="0">
                <a:solidFill>
                  <a:srgbClr val="669900"/>
                </a:solidFill>
              </a:rPr>
              <a:t> of Ottawa, Kanada</a:t>
            </a:r>
            <a:endParaRPr lang="en-US" sz="1400" b="1" dirty="0">
              <a:solidFill>
                <a:srgbClr val="6699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7092280" y="6023720"/>
            <a:ext cx="1905000" cy="457200"/>
          </a:xfrm>
        </p:spPr>
        <p:txBody>
          <a:bodyPr/>
          <a:lstStyle/>
          <a:p>
            <a:fld id="{99EE5A67-8E31-49A8-BB3A-FFFC1838AECD}" type="slidenum">
              <a:rPr lang="pl-PL" smtClean="0"/>
              <a:pPr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49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524" y="34931"/>
            <a:ext cx="7200900" cy="1143000"/>
          </a:xfrm>
        </p:spPr>
        <p:txBody>
          <a:bodyPr/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CYFROWY SYSTEM</a:t>
            </a:r>
            <a:b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TELEKOMUNIKACYJNY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6183" name="Text Box 55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176195" name="Text Box 6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904999" y="1068515"/>
            <a:ext cx="217194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solidFill>
                  <a:srgbClr val="006600"/>
                </a:solidFill>
              </a:rPr>
              <a:t>Przetwornik A/C</a:t>
            </a:r>
            <a:endParaRPr lang="pl-PL" sz="2000" b="1" dirty="0">
              <a:solidFill>
                <a:srgbClr val="006600"/>
              </a:solidFill>
            </a:endParaRPr>
          </a:p>
        </p:txBody>
      </p:sp>
      <p:sp>
        <p:nvSpPr>
          <p:cNvPr id="176170" name="Text Box 42"/>
          <p:cNvSpPr txBox="1">
            <a:spLocks noChangeArrowheads="1"/>
          </p:cNvSpPr>
          <p:nvPr/>
        </p:nvSpPr>
        <p:spPr bwMode="auto">
          <a:xfrm>
            <a:off x="6096000" y="1068515"/>
            <a:ext cx="1219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solidFill>
                  <a:srgbClr val="333399"/>
                </a:solidFill>
              </a:rPr>
              <a:t>Koder</a:t>
            </a:r>
            <a:endParaRPr lang="pl-PL" sz="2000" b="1" dirty="0">
              <a:solidFill>
                <a:srgbClr val="333399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26879" y="5985034"/>
            <a:ext cx="701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IMS – Interferencja Międzysymbolowa (nieprawidłowa filtracja)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AWGN – </a:t>
            </a:r>
            <a:r>
              <a:rPr lang="pl-PL" sz="1800" b="1" dirty="0" err="1" smtClean="0">
                <a:solidFill>
                  <a:srgbClr val="FF0000"/>
                </a:solidFill>
                <a:latin typeface="+mn-lt"/>
              </a:rPr>
              <a:t>Additive</a:t>
            </a:r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 White </a:t>
            </a:r>
            <a:r>
              <a:rPr lang="pl-PL" sz="1800" b="1" dirty="0" err="1" smtClean="0">
                <a:solidFill>
                  <a:srgbClr val="FF0000"/>
                </a:solidFill>
                <a:latin typeface="+mn-lt"/>
              </a:rPr>
              <a:t>Gaussian</a:t>
            </a:r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pl-PL" sz="1800" b="1" dirty="0" err="1" smtClean="0">
                <a:solidFill>
                  <a:srgbClr val="FF0000"/>
                </a:solidFill>
                <a:latin typeface="+mn-lt"/>
              </a:rPr>
              <a:t>Noise</a:t>
            </a:r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 (szum) </a:t>
            </a:r>
            <a:endParaRPr lang="pl-PL" sz="1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791580" y="1474915"/>
            <a:ext cx="8352420" cy="4413310"/>
            <a:chOff x="791580" y="1494160"/>
            <a:chExt cx="8352420" cy="4413310"/>
          </a:xfrm>
        </p:grpSpPr>
        <p:sp>
          <p:nvSpPr>
            <p:cNvPr id="176151" name="Rectangle 23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427663" y="4464373"/>
              <a:ext cx="946150" cy="5857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err="1" smtClean="0">
                  <a:solidFill>
                    <a:srgbClr val="006600"/>
                  </a:solidFill>
                </a:rPr>
                <a:t>Dekodowa</a:t>
              </a:r>
              <a:r>
                <a:rPr lang="pl-PL" sz="1400" dirty="0" smtClean="0">
                  <a:solidFill>
                    <a:srgbClr val="006600"/>
                  </a:solidFill>
                </a:rPr>
                <a:t>-</a:t>
              </a:r>
              <a:br>
                <a:rPr lang="pl-PL" sz="1400" dirty="0" smtClean="0">
                  <a:solidFill>
                    <a:srgbClr val="006600"/>
                  </a:solidFill>
                </a:rPr>
              </a:br>
              <a:r>
                <a:rPr lang="pl-PL" sz="1400" dirty="0" smtClean="0">
                  <a:solidFill>
                    <a:srgbClr val="006600"/>
                  </a:solidFill>
                </a:rPr>
                <a:t>nie binarne</a:t>
              </a:r>
              <a:endParaRPr lang="pl-PL" sz="1400" dirty="0">
                <a:solidFill>
                  <a:srgbClr val="006600"/>
                </a:solidFill>
              </a:endParaRPr>
            </a:p>
          </p:txBody>
        </p:sp>
        <p:sp>
          <p:nvSpPr>
            <p:cNvPr id="176152" name="Rectangle 24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642100" y="4464373"/>
              <a:ext cx="945235" cy="5857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rgbClr val="006600"/>
                  </a:solidFill>
                </a:rPr>
                <a:t>Odtwarza-</a:t>
              </a:r>
              <a:br>
                <a:rPr lang="pl-PL" sz="1400" dirty="0" smtClean="0">
                  <a:solidFill>
                    <a:srgbClr val="006600"/>
                  </a:solidFill>
                </a:rPr>
              </a:br>
              <a:r>
                <a:rPr lang="pl-PL" sz="1400" dirty="0" smtClean="0">
                  <a:solidFill>
                    <a:srgbClr val="006600"/>
                  </a:solidFill>
                </a:rPr>
                <a:t>nie impulsów</a:t>
              </a:r>
              <a:endParaRPr lang="pl-PL" sz="1400" dirty="0">
                <a:solidFill>
                  <a:srgbClr val="006600"/>
                </a:solidFill>
              </a:endParaRPr>
            </a:p>
          </p:txBody>
        </p:sp>
        <p:sp>
          <p:nvSpPr>
            <p:cNvPr id="176153" name="Rectangle 2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74012" y="4464115"/>
              <a:ext cx="1169988" cy="5857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rgbClr val="006600"/>
                  </a:solidFill>
                </a:rPr>
                <a:t>Filtr dolno-</a:t>
              </a:r>
              <a:br>
                <a:rPr lang="pl-PL" sz="1400" dirty="0" smtClean="0">
                  <a:solidFill>
                    <a:srgbClr val="006600"/>
                  </a:solidFill>
                </a:rPr>
              </a:br>
              <a:r>
                <a:rPr lang="pl-PL" sz="1400" dirty="0" smtClean="0">
                  <a:solidFill>
                    <a:srgbClr val="006600"/>
                  </a:solidFill>
                </a:rPr>
                <a:t>przepustowy</a:t>
              </a:r>
              <a:endParaRPr lang="pl-PL" sz="1400" dirty="0">
                <a:solidFill>
                  <a:srgbClr val="006600"/>
                </a:solidFill>
              </a:endParaRPr>
            </a:p>
          </p:txBody>
        </p:sp>
        <p:sp>
          <p:nvSpPr>
            <p:cNvPr id="176192" name="AutoShape 64"/>
            <p:cNvSpPr>
              <a:spLocks/>
            </p:cNvSpPr>
            <p:nvPr/>
          </p:nvSpPr>
          <p:spPr bwMode="auto">
            <a:xfrm rot="16200000">
              <a:off x="7050087" y="3562673"/>
              <a:ext cx="225425" cy="3505200"/>
            </a:xfrm>
            <a:prstGeom prst="leftBrace">
              <a:avLst>
                <a:gd name="adj1" fmla="val 129577"/>
                <a:gd name="adj2" fmla="val 49759"/>
              </a:avLst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>
                <a:solidFill>
                  <a:srgbClr val="006600"/>
                </a:solidFill>
              </a:endParaRPr>
            </a:p>
          </p:txBody>
        </p:sp>
        <p:sp>
          <p:nvSpPr>
            <p:cNvPr id="176193" name="Text Box 65"/>
            <p:cNvSpPr txBox="1">
              <a:spLocks noChangeArrowheads="1"/>
            </p:cNvSpPr>
            <p:nvPr/>
          </p:nvSpPr>
          <p:spPr bwMode="auto">
            <a:xfrm>
              <a:off x="6248399" y="5507360"/>
              <a:ext cx="2149025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2000" b="1" dirty="0" smtClean="0">
                  <a:solidFill>
                    <a:srgbClr val="006600"/>
                  </a:solidFill>
                </a:rPr>
                <a:t>Przetwornik C/A</a:t>
              </a:r>
              <a:endParaRPr lang="pl-PL" sz="2000" b="1" dirty="0">
                <a:solidFill>
                  <a:srgbClr val="006600"/>
                </a:solidFill>
              </a:endParaRPr>
            </a:p>
          </p:txBody>
        </p:sp>
        <p:cxnSp>
          <p:nvCxnSpPr>
            <p:cNvPr id="176204" name="AutoShape 76"/>
            <p:cNvCxnSpPr>
              <a:cxnSpLocks noChangeShapeType="1"/>
              <a:stCxn id="176151" idx="3"/>
              <a:endCxn id="176152" idx="1"/>
            </p:cNvCxnSpPr>
            <p:nvPr/>
          </p:nvCxnSpPr>
          <p:spPr bwMode="auto">
            <a:xfrm>
              <a:off x="6373813" y="4757267"/>
              <a:ext cx="268287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76205" name="AutoShape 77"/>
            <p:cNvCxnSpPr>
              <a:cxnSpLocks noChangeShapeType="1"/>
              <a:stCxn id="176152" idx="3"/>
              <a:endCxn id="176153" idx="1"/>
            </p:cNvCxnSpPr>
            <p:nvPr/>
          </p:nvCxnSpPr>
          <p:spPr bwMode="auto">
            <a:xfrm flipV="1">
              <a:off x="7587335" y="4757009"/>
              <a:ext cx="386677" cy="2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76132" name="Rectangle 4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1580" y="1849760"/>
              <a:ext cx="1022933" cy="584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pl-PL" sz="1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Filtracja +</a:t>
              </a:r>
              <a:endParaRPr lang="pl-PL" sz="1400" dirty="0">
                <a:solidFill>
                  <a:schemeClr val="tx1"/>
                </a:solidFill>
              </a:endParaRPr>
            </a:p>
            <a:p>
              <a:pPr algn="ctr"/>
              <a:r>
                <a:rPr lang="pl-PL" sz="1400" dirty="0">
                  <a:solidFill>
                    <a:schemeClr val="tx1"/>
                  </a:solidFill>
                </a:rPr>
                <a:t>p</a:t>
              </a:r>
              <a:r>
                <a:rPr lang="pl-PL" sz="1400" dirty="0" smtClean="0">
                  <a:solidFill>
                    <a:schemeClr val="tx1"/>
                  </a:solidFill>
                </a:rPr>
                <a:t>róbkowanie</a:t>
              </a:r>
            </a:p>
            <a:p>
              <a:pPr algn="ctr"/>
              <a:endParaRPr lang="pl-PL" sz="1000" dirty="0">
                <a:solidFill>
                  <a:schemeClr val="tx1"/>
                </a:solidFill>
              </a:endParaRPr>
            </a:p>
          </p:txBody>
        </p:sp>
        <p:sp>
          <p:nvSpPr>
            <p:cNvPr id="176133" name="Rectangle 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62163" y="1849760"/>
              <a:ext cx="990600" cy="5857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Kwantyzacja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sp>
          <p:nvSpPr>
            <p:cNvPr id="176142" name="Rectangle 14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352800" y="1849760"/>
              <a:ext cx="1066800" cy="5857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Kodowanie</a:t>
              </a:r>
              <a:br>
                <a:rPr lang="pl-PL" sz="1400" dirty="0" smtClean="0">
                  <a:solidFill>
                    <a:schemeClr val="tx1"/>
                  </a:solidFill>
                </a:rPr>
              </a:br>
              <a:r>
                <a:rPr lang="pl-PL" sz="1400" dirty="0" smtClean="0">
                  <a:solidFill>
                    <a:schemeClr val="tx1"/>
                  </a:solidFill>
                </a:rPr>
                <a:t>binarne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76187" name="AutoShape 59"/>
            <p:cNvCxnSpPr>
              <a:cxnSpLocks noChangeShapeType="1"/>
              <a:stCxn id="176132" idx="3"/>
              <a:endCxn id="176133" idx="1"/>
            </p:cNvCxnSpPr>
            <p:nvPr/>
          </p:nvCxnSpPr>
          <p:spPr bwMode="auto">
            <a:xfrm>
              <a:off x="1814513" y="2141860"/>
              <a:ext cx="247650" cy="79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76194" name="AutoShape 66"/>
            <p:cNvSpPr>
              <a:spLocks/>
            </p:cNvSpPr>
            <p:nvPr/>
          </p:nvSpPr>
          <p:spPr bwMode="auto">
            <a:xfrm rot="5400000">
              <a:off x="2448427" y="-162686"/>
              <a:ext cx="314325" cy="3628020"/>
            </a:xfrm>
            <a:prstGeom prst="leftBrace">
              <a:avLst>
                <a:gd name="adj1" fmla="val 90909"/>
                <a:gd name="adj2" fmla="val 50000"/>
              </a:avLst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cxnSp>
          <p:nvCxnSpPr>
            <p:cNvPr id="176206" name="AutoShape 78"/>
            <p:cNvCxnSpPr>
              <a:cxnSpLocks noChangeShapeType="1"/>
              <a:stCxn id="176133" idx="3"/>
              <a:endCxn id="176142" idx="1"/>
            </p:cNvCxnSpPr>
            <p:nvPr/>
          </p:nvCxnSpPr>
          <p:spPr bwMode="auto">
            <a:xfrm>
              <a:off x="3067050" y="2143448"/>
              <a:ext cx="27146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76209" name="AutoShape 81"/>
            <p:cNvCxnSpPr>
              <a:cxnSpLocks noChangeShapeType="1"/>
              <a:stCxn id="176142" idx="3"/>
            </p:cNvCxnSpPr>
            <p:nvPr/>
          </p:nvCxnSpPr>
          <p:spPr bwMode="auto">
            <a:xfrm>
              <a:off x="4433888" y="2143448"/>
              <a:ext cx="200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76143" name="Rectangle 15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066800" y="3461982"/>
              <a:ext cx="1350963" cy="5857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err="1" smtClean="0">
                  <a:solidFill>
                    <a:schemeClr val="tx1"/>
                  </a:solidFill>
                </a:rPr>
                <a:t>Descrambling</a:t>
              </a:r>
              <a:endParaRPr lang="pl-PL" sz="1800" dirty="0">
                <a:solidFill>
                  <a:schemeClr val="tx1"/>
                </a:solidFill>
              </a:endParaRPr>
            </a:p>
          </p:txBody>
        </p:sp>
        <p:sp>
          <p:nvSpPr>
            <p:cNvPr id="176148" name="Rectangle 20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066800" y="4464373"/>
              <a:ext cx="1079500" cy="585787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err="1" smtClean="0">
                  <a:solidFill>
                    <a:schemeClr val="tx1"/>
                  </a:solidFill>
                </a:rPr>
                <a:t>Deszyfro</a:t>
              </a:r>
              <a:r>
                <a:rPr lang="pl-PL" sz="1400" dirty="0" smtClean="0">
                  <a:solidFill>
                    <a:schemeClr val="tx1"/>
                  </a:solidFill>
                </a:rPr>
                <a:t>-</a:t>
              </a:r>
              <a:br>
                <a:rPr lang="pl-PL" sz="1400" dirty="0" smtClean="0">
                  <a:solidFill>
                    <a:schemeClr val="tx1"/>
                  </a:solidFill>
                </a:rPr>
              </a:br>
              <a:r>
                <a:rPr lang="pl-PL" sz="1400" dirty="0" err="1" smtClean="0">
                  <a:solidFill>
                    <a:schemeClr val="tx1"/>
                  </a:solidFill>
                </a:rPr>
                <a:t>wanie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sp>
          <p:nvSpPr>
            <p:cNvPr id="176149" name="Rectangle 21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362200" y="4464373"/>
              <a:ext cx="1214438" cy="5857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Dekodowanie</a:t>
              </a:r>
              <a:br>
                <a:rPr lang="pl-PL" sz="1400" dirty="0" smtClean="0">
                  <a:solidFill>
                    <a:schemeClr val="tx1"/>
                  </a:solidFill>
                </a:rPr>
              </a:br>
              <a:r>
                <a:rPr lang="pl-PL" sz="1400" dirty="0" smtClean="0">
                  <a:solidFill>
                    <a:schemeClr val="tx1"/>
                  </a:solidFill>
                </a:rPr>
                <a:t>nadmiarowe</a:t>
              </a:r>
              <a:endParaRPr lang="pl-PL" sz="1600" dirty="0">
                <a:solidFill>
                  <a:schemeClr val="tx1"/>
                </a:solidFill>
              </a:endParaRPr>
            </a:p>
          </p:txBody>
        </p:sp>
        <p:sp>
          <p:nvSpPr>
            <p:cNvPr id="176181" name="AutoShape 53"/>
            <p:cNvSpPr>
              <a:spLocks/>
            </p:cNvSpPr>
            <p:nvPr/>
          </p:nvSpPr>
          <p:spPr bwMode="auto">
            <a:xfrm rot="16200000">
              <a:off x="2935287" y="3181673"/>
              <a:ext cx="225425" cy="4267200"/>
            </a:xfrm>
            <a:prstGeom prst="leftBrace">
              <a:avLst>
                <a:gd name="adj1" fmla="val 157746"/>
                <a:gd name="adj2" fmla="val 49759"/>
              </a:avLst>
            </a:prstGeom>
            <a:noFill/>
            <a:ln w="28575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76182" name="Text Box 54"/>
            <p:cNvSpPr txBox="1">
              <a:spLocks noChangeArrowheads="1"/>
            </p:cNvSpPr>
            <p:nvPr/>
          </p:nvSpPr>
          <p:spPr bwMode="auto">
            <a:xfrm>
              <a:off x="2514600" y="5507360"/>
              <a:ext cx="1125538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2000" b="1" dirty="0">
                  <a:solidFill>
                    <a:srgbClr val="333399"/>
                  </a:solidFill>
                </a:rPr>
                <a:t>Dekoder</a:t>
              </a:r>
            </a:p>
          </p:txBody>
        </p:sp>
        <p:sp>
          <p:nvSpPr>
            <p:cNvPr id="176208" name="Rectangle 80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886200" y="4464373"/>
              <a:ext cx="1079500" cy="5857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Dekodowanie</a:t>
              </a:r>
              <a:br>
                <a:rPr lang="pl-PL" sz="1400" dirty="0" smtClean="0">
                  <a:solidFill>
                    <a:schemeClr val="tx1"/>
                  </a:solidFill>
                </a:rPr>
              </a:br>
              <a:r>
                <a:rPr lang="pl-PL" sz="1400" dirty="0" smtClean="0">
                  <a:solidFill>
                    <a:schemeClr val="tx1"/>
                  </a:solidFill>
                </a:rPr>
                <a:t>źródłowe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76217" name="AutoShape 89"/>
            <p:cNvCxnSpPr>
              <a:cxnSpLocks noChangeShapeType="1"/>
              <a:stCxn id="176143" idx="1"/>
              <a:endCxn id="176148" idx="1"/>
            </p:cNvCxnSpPr>
            <p:nvPr/>
          </p:nvCxnSpPr>
          <p:spPr bwMode="auto">
            <a:xfrm rot="10800000" flipV="1">
              <a:off x="1066800" y="3754875"/>
              <a:ext cx="12700" cy="1002391"/>
            </a:xfrm>
            <a:prstGeom prst="bentConnector3">
              <a:avLst>
                <a:gd name="adj1" fmla="val 180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76218" name="AutoShape 90"/>
            <p:cNvCxnSpPr>
              <a:cxnSpLocks noChangeShapeType="1"/>
              <a:stCxn id="176148" idx="3"/>
              <a:endCxn id="176149" idx="1"/>
            </p:cNvCxnSpPr>
            <p:nvPr/>
          </p:nvCxnSpPr>
          <p:spPr bwMode="auto">
            <a:xfrm>
              <a:off x="2160588" y="4758060"/>
              <a:ext cx="1873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76219" name="AutoShape 91"/>
            <p:cNvCxnSpPr>
              <a:cxnSpLocks noChangeShapeType="1"/>
              <a:stCxn id="176149" idx="3"/>
              <a:endCxn id="176208" idx="1"/>
            </p:cNvCxnSpPr>
            <p:nvPr/>
          </p:nvCxnSpPr>
          <p:spPr bwMode="auto">
            <a:xfrm>
              <a:off x="3590925" y="4758060"/>
              <a:ext cx="28098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76221" name="AutoShape 93"/>
            <p:cNvCxnSpPr>
              <a:cxnSpLocks noChangeShapeType="1"/>
              <a:stCxn id="176208" idx="3"/>
              <a:endCxn id="176151" idx="1"/>
            </p:cNvCxnSpPr>
            <p:nvPr/>
          </p:nvCxnSpPr>
          <p:spPr bwMode="auto">
            <a:xfrm>
              <a:off x="4965700" y="4757267"/>
              <a:ext cx="46196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76140" name="Rectangle 12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677150" y="1854523"/>
              <a:ext cx="1125538" cy="5857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Szyfrowanie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sp>
          <p:nvSpPr>
            <p:cNvPr id="176141" name="Rectangle 13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4648200" y="1849760"/>
              <a:ext cx="1219200" cy="5857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Kodowanie</a:t>
              </a:r>
              <a:br>
                <a:rPr lang="pl-PL" sz="1400" dirty="0" smtClean="0">
                  <a:solidFill>
                    <a:schemeClr val="tx1"/>
                  </a:solidFill>
                </a:rPr>
              </a:br>
              <a:r>
                <a:rPr lang="pl-PL" sz="1400" dirty="0" smtClean="0">
                  <a:solidFill>
                    <a:schemeClr val="tx1"/>
                  </a:solidFill>
                </a:rPr>
                <a:t>źródłowe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sp>
          <p:nvSpPr>
            <p:cNvPr id="176144" name="Rectangle 16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172200" y="1849760"/>
              <a:ext cx="1214438" cy="5857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Kodowanie</a:t>
              </a:r>
              <a:br>
                <a:rPr lang="pl-PL" sz="1400" dirty="0" smtClean="0">
                  <a:solidFill>
                    <a:schemeClr val="tx1"/>
                  </a:solidFill>
                </a:rPr>
              </a:br>
              <a:r>
                <a:rPr lang="pl-PL" sz="1400" dirty="0" smtClean="0">
                  <a:solidFill>
                    <a:schemeClr val="tx1"/>
                  </a:solidFill>
                </a:rPr>
                <a:t>nadmiarowe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sp>
          <p:nvSpPr>
            <p:cNvPr id="176169" name="AutoShape 41"/>
            <p:cNvSpPr>
              <a:spLocks/>
            </p:cNvSpPr>
            <p:nvPr/>
          </p:nvSpPr>
          <p:spPr bwMode="auto">
            <a:xfrm rot="5400000">
              <a:off x="6553200" y="-487040"/>
              <a:ext cx="314325" cy="4276725"/>
            </a:xfrm>
            <a:prstGeom prst="leftBrace">
              <a:avLst>
                <a:gd name="adj1" fmla="val 113384"/>
                <a:gd name="adj2" fmla="val 50000"/>
              </a:avLst>
            </a:prstGeom>
            <a:noFill/>
            <a:ln w="28575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76207" name="Rectangle 79">
              <a:hlinkClick r:id="rId9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677150" y="3461982"/>
              <a:ext cx="1125538" cy="5857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err="1" smtClean="0">
                  <a:solidFill>
                    <a:schemeClr val="tx1"/>
                  </a:solidFill>
                </a:rPr>
                <a:t>Scrambling</a:t>
              </a:r>
              <a:endParaRPr lang="pl-PL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76211" name="AutoShape 83"/>
            <p:cNvCxnSpPr>
              <a:cxnSpLocks noChangeShapeType="1"/>
              <a:stCxn id="176144" idx="3"/>
              <a:endCxn id="176140" idx="1"/>
            </p:cNvCxnSpPr>
            <p:nvPr/>
          </p:nvCxnSpPr>
          <p:spPr bwMode="auto">
            <a:xfrm>
              <a:off x="7400925" y="2143448"/>
              <a:ext cx="261938" cy="47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76212" name="AutoShape 84"/>
            <p:cNvCxnSpPr>
              <a:cxnSpLocks noChangeShapeType="1"/>
              <a:stCxn id="176140" idx="3"/>
              <a:endCxn id="176207" idx="3"/>
            </p:cNvCxnSpPr>
            <p:nvPr/>
          </p:nvCxnSpPr>
          <p:spPr bwMode="auto">
            <a:xfrm>
              <a:off x="8802688" y="2147417"/>
              <a:ext cx="12700" cy="1607459"/>
            </a:xfrm>
            <a:prstGeom prst="bentConnector3">
              <a:avLst>
                <a:gd name="adj1" fmla="val 180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176213" name="AutoShape 85"/>
            <p:cNvCxnSpPr>
              <a:cxnSpLocks noChangeShapeType="1"/>
              <a:stCxn id="176207" idx="1"/>
              <a:endCxn id="176191" idx="3"/>
            </p:cNvCxnSpPr>
            <p:nvPr/>
          </p:nvCxnSpPr>
          <p:spPr bwMode="auto">
            <a:xfrm flipH="1">
              <a:off x="6800851" y="3754876"/>
              <a:ext cx="876299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76222" name="AutoShape 94"/>
            <p:cNvCxnSpPr>
              <a:cxnSpLocks noChangeShapeType="1"/>
              <a:stCxn id="176141" idx="3"/>
              <a:endCxn id="176144" idx="1"/>
            </p:cNvCxnSpPr>
            <p:nvPr/>
          </p:nvCxnSpPr>
          <p:spPr bwMode="auto">
            <a:xfrm>
              <a:off x="5881688" y="2143448"/>
              <a:ext cx="2762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76145" name="Rectangle 17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895601" y="3461982"/>
              <a:ext cx="866310" cy="585788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Detekcja</a:t>
              </a:r>
            </a:p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+ </a:t>
              </a:r>
              <a:r>
                <a:rPr lang="pl-PL" sz="1400" b="1" dirty="0" smtClean="0"/>
                <a:t>filtracja</a:t>
              </a:r>
              <a:endParaRPr lang="pl-PL" sz="1400" b="1" dirty="0"/>
            </a:p>
          </p:txBody>
        </p:sp>
        <p:sp>
          <p:nvSpPr>
            <p:cNvPr id="176146" name="Rectangle 18">
              <a:hlinkClick r:id="rId9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233864" y="3461982"/>
              <a:ext cx="1014256" cy="585788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b="1" dirty="0" smtClean="0">
                  <a:solidFill>
                    <a:srgbClr val="FF0000"/>
                  </a:solidFill>
                </a:rPr>
                <a:t>Kanał trans</a:t>
              </a:r>
              <a:r>
                <a:rPr lang="pl-PL" sz="1400" dirty="0" smtClean="0">
                  <a:solidFill>
                    <a:srgbClr val="FF0000"/>
                  </a:solidFill>
                </a:rPr>
                <a:t>.</a:t>
              </a:r>
              <a:br>
                <a:rPr lang="pl-PL" sz="1400" dirty="0" smtClean="0">
                  <a:solidFill>
                    <a:srgbClr val="FF0000"/>
                  </a:solidFill>
                </a:rPr>
              </a:br>
              <a:r>
                <a:rPr lang="pl-PL" sz="1400" dirty="0" smtClean="0">
                  <a:solidFill>
                    <a:schemeClr val="accent6"/>
                  </a:solidFill>
                </a:rPr>
                <a:t>+ </a:t>
              </a:r>
              <a:r>
                <a:rPr lang="pl-PL" sz="1400" b="1" dirty="0" smtClean="0"/>
                <a:t>filtracja</a:t>
              </a:r>
              <a:endParaRPr lang="pl-PL" sz="1400" b="1" dirty="0"/>
            </a:p>
          </p:txBody>
        </p:sp>
        <p:sp>
          <p:nvSpPr>
            <p:cNvPr id="176191" name="Rectangle 63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832140" y="3461982"/>
              <a:ext cx="968711" cy="585788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l-PL" sz="1400" dirty="0" smtClean="0">
                  <a:solidFill>
                    <a:schemeClr val="tx1"/>
                  </a:solidFill>
                </a:rPr>
                <a:t>Modulacja</a:t>
              </a:r>
              <a:br>
                <a:rPr lang="pl-PL" sz="1400" dirty="0" smtClean="0">
                  <a:solidFill>
                    <a:schemeClr val="tx1"/>
                  </a:solidFill>
                </a:rPr>
              </a:br>
              <a:r>
                <a:rPr lang="pl-PL" sz="1400" dirty="0" smtClean="0">
                  <a:solidFill>
                    <a:schemeClr val="tx1"/>
                  </a:solidFill>
                </a:rPr>
                <a:t>+ </a:t>
              </a:r>
              <a:r>
                <a:rPr lang="pl-PL" sz="1400" b="1" dirty="0" smtClean="0"/>
                <a:t>filtracja</a:t>
              </a:r>
              <a:endParaRPr lang="pl-PL" sz="1400" b="1" dirty="0"/>
            </a:p>
          </p:txBody>
        </p:sp>
        <p:cxnSp>
          <p:nvCxnSpPr>
            <p:cNvPr id="176214" name="AutoShape 86"/>
            <p:cNvCxnSpPr>
              <a:cxnSpLocks noChangeShapeType="1"/>
              <a:stCxn id="176191" idx="1"/>
              <a:endCxn id="176146" idx="3"/>
            </p:cNvCxnSpPr>
            <p:nvPr/>
          </p:nvCxnSpPr>
          <p:spPr bwMode="auto">
            <a:xfrm flipH="1">
              <a:off x="5248120" y="3754876"/>
              <a:ext cx="58402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76215" name="AutoShape 87"/>
            <p:cNvCxnSpPr>
              <a:cxnSpLocks noChangeShapeType="1"/>
              <a:stCxn id="176146" idx="1"/>
            </p:cNvCxnSpPr>
            <p:nvPr/>
          </p:nvCxnSpPr>
          <p:spPr bwMode="auto">
            <a:xfrm flipH="1" flipV="1">
              <a:off x="3761912" y="3744036"/>
              <a:ext cx="471952" cy="1084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76216" name="AutoShape 88"/>
            <p:cNvCxnSpPr>
              <a:cxnSpLocks noChangeShapeType="1"/>
              <a:stCxn id="176145" idx="1"/>
              <a:endCxn id="176143" idx="3"/>
            </p:cNvCxnSpPr>
            <p:nvPr/>
          </p:nvCxnSpPr>
          <p:spPr bwMode="auto">
            <a:xfrm flipH="1">
              <a:off x="2417763" y="3754876"/>
              <a:ext cx="47783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8" name="pole tekstowe 7"/>
            <p:cNvSpPr txBox="1"/>
            <p:nvPr/>
          </p:nvSpPr>
          <p:spPr>
            <a:xfrm>
              <a:off x="3320099" y="2916157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IMS</a:t>
              </a:r>
              <a:endParaRPr lang="pl-PL" b="1" dirty="0"/>
            </a:p>
          </p:txBody>
        </p:sp>
        <p:sp>
          <p:nvSpPr>
            <p:cNvPr id="54" name="pole tekstowe 53"/>
            <p:cNvSpPr txBox="1"/>
            <p:nvPr/>
          </p:nvSpPr>
          <p:spPr>
            <a:xfrm>
              <a:off x="5293691" y="4067385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IMS</a:t>
              </a:r>
              <a:endParaRPr lang="pl-PL" b="1" dirty="0"/>
            </a:p>
          </p:txBody>
        </p:sp>
        <p:cxnSp>
          <p:nvCxnSpPr>
            <p:cNvPr id="64" name="Łącznik prosty ze strzałką 63"/>
            <p:cNvCxnSpPr/>
            <p:nvPr/>
          </p:nvCxnSpPr>
          <p:spPr bwMode="auto">
            <a:xfrm flipV="1">
              <a:off x="3318754" y="2969484"/>
              <a:ext cx="1859" cy="47785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cxnSp>
          <p:nvCxnSpPr>
            <p:cNvPr id="65" name="Łącznik prosty ze strzałką 64"/>
            <p:cNvCxnSpPr/>
            <p:nvPr/>
          </p:nvCxnSpPr>
          <p:spPr bwMode="auto">
            <a:xfrm flipV="1">
              <a:off x="6283403" y="2971941"/>
              <a:ext cx="1859" cy="47785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67" name="pole tekstowe 66"/>
            <p:cNvSpPr txBox="1"/>
            <p:nvPr/>
          </p:nvSpPr>
          <p:spPr>
            <a:xfrm>
              <a:off x="6276348" y="2924824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IMS</a:t>
              </a:r>
              <a:endParaRPr lang="pl-PL" b="1" dirty="0"/>
            </a:p>
          </p:txBody>
        </p:sp>
      </p:grpSp>
      <p:sp>
        <p:nvSpPr>
          <p:cNvPr id="72" name="pole tekstowe 71"/>
          <p:cNvSpPr txBox="1"/>
          <p:nvPr/>
        </p:nvSpPr>
        <p:spPr>
          <a:xfrm>
            <a:off x="4742133" y="2905348"/>
            <a:ext cx="743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AWGN</a:t>
            </a:r>
            <a:endParaRPr lang="pl-PL" b="1" dirty="0">
              <a:solidFill>
                <a:srgbClr val="FF0000"/>
              </a:solidFill>
            </a:endParaRPr>
          </a:p>
        </p:txBody>
      </p:sp>
      <p:cxnSp>
        <p:nvCxnSpPr>
          <p:cNvPr id="73" name="Łącznik prosty ze strzałką 72"/>
          <p:cNvCxnSpPr/>
          <p:nvPr/>
        </p:nvCxnSpPr>
        <p:spPr bwMode="auto">
          <a:xfrm flipV="1">
            <a:off x="4749460" y="2960239"/>
            <a:ext cx="1859" cy="4778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4" name="Łącznik łamany 3"/>
          <p:cNvCxnSpPr>
            <a:endCxn id="176146" idx="2"/>
          </p:cNvCxnSpPr>
          <p:nvPr/>
        </p:nvCxnSpPr>
        <p:spPr bwMode="auto">
          <a:xfrm rot="10800000">
            <a:off x="4740993" y="4028525"/>
            <a:ext cx="596093" cy="191320"/>
          </a:xfrm>
          <a:prstGeom prst="bentConnector2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/>
          <p:cNvSpPr/>
          <p:nvPr/>
        </p:nvSpPr>
        <p:spPr>
          <a:xfrm>
            <a:off x="62668" y="5934670"/>
            <a:ext cx="908133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/>
            <a:r>
              <a:rPr lang="pl-PL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Połączenie zaszumienia (AWGN) oraz Interferencji Międzysymbolowej (IMS)</a:t>
            </a:r>
          </a:p>
          <a:p>
            <a:pPr algn="l"/>
            <a:r>
              <a:rPr lang="pl-PL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l-PL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oże doprowadzić do istotnego wzrostu poziomu błędów detekcji.</a:t>
            </a:r>
            <a:br>
              <a:rPr lang="pl-PL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1800" dirty="0">
              <a:solidFill>
                <a:srgbClr val="FF00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3" name="Text Box 146"/>
          <p:cNvSpPr txBox="1">
            <a:spLocks noChangeArrowheads="1"/>
          </p:cNvSpPr>
          <p:nvPr/>
        </p:nvSpPr>
        <p:spPr bwMode="auto">
          <a:xfrm>
            <a:off x="4994275" y="6553200"/>
            <a:ext cx="414972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l-PL" sz="1400" b="1" dirty="0">
                <a:solidFill>
                  <a:schemeClr val="bg2"/>
                </a:solidFill>
                <a:sym typeface="Symbol" pitchFamily="18" charset="2"/>
              </a:rPr>
              <a:t>„Digital </a:t>
            </a:r>
            <a:r>
              <a:rPr lang="pl-PL" sz="1400" b="1" dirty="0" err="1">
                <a:solidFill>
                  <a:schemeClr val="bg2"/>
                </a:solidFill>
                <a:sym typeface="Symbol" pitchFamily="18" charset="2"/>
              </a:rPr>
              <a:t>Transmission</a:t>
            </a:r>
            <a:r>
              <a:rPr lang="pl-PL" sz="1400" b="1" dirty="0">
                <a:solidFill>
                  <a:schemeClr val="bg2"/>
                </a:solidFill>
                <a:sym typeface="Symbol" pitchFamily="18" charset="2"/>
              </a:rPr>
              <a:t> Engineering”, J. B. Anderson</a:t>
            </a:r>
            <a:endParaRPr lang="pl-PL" sz="1400" dirty="0"/>
          </a:p>
          <a:p>
            <a:pPr algn="r"/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947626" y="0"/>
            <a:ext cx="79658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4000" b="1" dirty="0" smtClean="0">
                <a:latin typeface="+mj-lt"/>
                <a:ea typeface="+mj-ea"/>
                <a:cs typeface="+mj-cs"/>
              </a:rPr>
              <a:t>Zniekształcenie kodu </a:t>
            </a:r>
            <a:r>
              <a:rPr kumimoji="1" lang="pl-PL" sz="4000" b="1" dirty="0" err="1" smtClean="0">
                <a:latin typeface="+mj-lt"/>
                <a:ea typeface="+mj-ea"/>
                <a:cs typeface="+mj-cs"/>
              </a:rPr>
              <a:t>transm</a:t>
            </a:r>
            <a:r>
              <a:rPr kumimoji="1" lang="pl-PL" sz="4000" b="1" dirty="0" smtClean="0">
                <a:latin typeface="+mj-lt"/>
                <a:ea typeface="+mj-ea"/>
                <a:cs typeface="+mj-cs"/>
              </a:rPr>
              <a:t>. </a:t>
            </a:r>
            <a:r>
              <a:rPr kumimoji="1" lang="pl-PL" sz="4000" b="1" dirty="0">
                <a:latin typeface="+mj-lt"/>
                <a:ea typeface="+mj-ea"/>
                <a:cs typeface="+mj-cs"/>
              </a:rPr>
              <a:t>p</a:t>
            </a:r>
            <a:r>
              <a:rPr kumimoji="1" lang="pl-PL" sz="4000" b="1" dirty="0" smtClean="0">
                <a:latin typeface="+mj-lt"/>
                <a:ea typeface="+mj-ea"/>
                <a:cs typeface="+mj-cs"/>
              </a:rPr>
              <a:t>rzez IMS</a:t>
            </a:r>
            <a:r>
              <a:rPr kumimoji="1" lang="pl-PL" sz="4000" b="1" dirty="0">
                <a:latin typeface="+mj-lt"/>
                <a:ea typeface="+mj-ea"/>
                <a:cs typeface="+mj-cs"/>
              </a:rPr>
              <a:t> </a:t>
            </a:r>
            <a:r>
              <a:rPr kumimoji="1" lang="pl-PL" sz="4000" b="1" dirty="0" smtClean="0">
                <a:latin typeface="+mj-lt"/>
                <a:ea typeface="+mj-ea"/>
                <a:cs typeface="+mj-cs"/>
              </a:rPr>
              <a:t>(wykres oczkowy)</a:t>
            </a:r>
            <a:endParaRPr kumimoji="1" lang="pl-PL" sz="4000" b="1" dirty="0">
              <a:latin typeface="+mj-lt"/>
              <a:ea typeface="+mj-ea"/>
              <a:cs typeface="+mj-cs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1062138" y="1368050"/>
            <a:ext cx="7265630" cy="1192047"/>
            <a:chOff x="1062138" y="1368050"/>
            <a:chExt cx="7265630" cy="1192047"/>
          </a:xfrm>
        </p:grpSpPr>
        <p:sp>
          <p:nvSpPr>
            <p:cNvPr id="6" name="pole tekstowe 5"/>
            <p:cNvSpPr txBox="1"/>
            <p:nvPr/>
          </p:nvSpPr>
          <p:spPr>
            <a:xfrm>
              <a:off x="3308428" y="1682007"/>
              <a:ext cx="2715808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2800" b="1" dirty="0" smtClean="0">
                  <a:latin typeface="+mn-lt"/>
                </a:rPr>
                <a:t>OSCYLOSKOP</a:t>
              </a:r>
              <a:endParaRPr lang="pl-PL" sz="2800" b="1" dirty="0">
                <a:latin typeface="+mn-lt"/>
              </a:endParaRPr>
            </a:p>
          </p:txBody>
        </p:sp>
        <p:cxnSp>
          <p:nvCxnSpPr>
            <p:cNvPr id="7" name="Łącznik prosty ze strzałką 6"/>
            <p:cNvCxnSpPr>
              <a:endCxn id="6" idx="1"/>
            </p:cNvCxnSpPr>
            <p:nvPr/>
          </p:nvCxnSpPr>
          <p:spPr bwMode="auto">
            <a:xfrm>
              <a:off x="2073589" y="1943617"/>
              <a:ext cx="123483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Prostokąt 7"/>
            <p:cNvSpPr/>
            <p:nvPr/>
          </p:nvSpPr>
          <p:spPr>
            <a:xfrm>
              <a:off x="1062138" y="2190765"/>
              <a:ext cx="22573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Kod liniowy+ IMS</a:t>
              </a:r>
              <a:endParaRPr lang="pl-PL" sz="1800" dirty="0"/>
            </a:p>
          </p:txBody>
        </p:sp>
        <p:cxnSp>
          <p:nvCxnSpPr>
            <p:cNvPr id="9" name="Łącznik łamany 8"/>
            <p:cNvCxnSpPr>
              <a:stCxn id="6" idx="0"/>
            </p:cNvCxnSpPr>
            <p:nvPr/>
          </p:nvCxnSpPr>
          <p:spPr bwMode="auto">
            <a:xfrm rot="5400000" flipH="1" flipV="1">
              <a:off x="5182534" y="851849"/>
              <a:ext cx="313957" cy="1346360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7030A0"/>
              </a:solidFill>
              <a:prstDash val="sysDash"/>
              <a:round/>
              <a:headEnd type="triangle" w="med" len="med"/>
              <a:tailEnd type="none"/>
            </a:ln>
            <a:effectLst/>
          </p:spPr>
        </p:cxnSp>
        <p:cxnSp>
          <p:nvCxnSpPr>
            <p:cNvPr id="11" name="Łącznik prosty ze strzałką 10"/>
            <p:cNvCxnSpPr/>
            <p:nvPr/>
          </p:nvCxnSpPr>
          <p:spPr bwMode="auto">
            <a:xfrm>
              <a:off x="6012692" y="1901297"/>
              <a:ext cx="1359300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Prostokąt 11"/>
            <p:cNvSpPr/>
            <p:nvPr/>
          </p:nvSpPr>
          <p:spPr>
            <a:xfrm>
              <a:off x="6203468" y="1948634"/>
              <a:ext cx="21243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Wykres oczkowy</a:t>
              </a:r>
              <a:endParaRPr lang="pl-PL" sz="1800" dirty="0"/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2051683" y="2622766"/>
            <a:ext cx="6170341" cy="3267556"/>
            <a:chOff x="2073589" y="2891317"/>
            <a:chExt cx="6170341" cy="3267556"/>
          </a:xfrm>
        </p:grpSpPr>
        <p:pic>
          <p:nvPicPr>
            <p:cNvPr id="14" name="Obraz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9" t="29000" r="3473" b="51969"/>
            <a:stretch/>
          </p:blipFill>
          <p:spPr>
            <a:xfrm>
              <a:off x="2073589" y="3328937"/>
              <a:ext cx="6170341" cy="2520280"/>
            </a:xfrm>
            <a:prstGeom prst="rect">
              <a:avLst/>
            </a:prstGeom>
          </p:spPr>
        </p:pic>
        <p:sp>
          <p:nvSpPr>
            <p:cNvPr id="15" name="Prostokąt 14"/>
            <p:cNvSpPr/>
            <p:nvPr/>
          </p:nvSpPr>
          <p:spPr>
            <a:xfrm>
              <a:off x="2113868" y="2891317"/>
              <a:ext cx="216116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pl-PL" sz="16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IMS = 0, kryterium</a:t>
              </a:r>
              <a:br>
                <a:rPr lang="pl-PL" sz="16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pl-PL" sz="1600" b="1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Nyquista</a:t>
              </a:r>
              <a:r>
                <a:rPr lang="pl-PL" sz="16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spełnione</a:t>
              </a:r>
              <a:endParaRPr lang="pl-PL" sz="1600" dirty="0">
                <a:solidFill>
                  <a:srgbClr val="FF0000"/>
                </a:solidFill>
              </a:endParaRPr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4984159" y="2891317"/>
              <a:ext cx="27796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IMS rośnie, kryterium</a:t>
              </a:r>
              <a:br>
                <a:rPr lang="pl-PL" sz="16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pl-PL" sz="1600" b="1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Nyquista</a:t>
              </a:r>
              <a:r>
                <a:rPr lang="pl-PL" sz="16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niespełnione</a:t>
              </a:r>
              <a:endParaRPr lang="pl-PL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Łącznik prosty ze strzałką 16"/>
            <p:cNvCxnSpPr/>
            <p:nvPr/>
          </p:nvCxnSpPr>
          <p:spPr bwMode="auto">
            <a:xfrm flipH="1">
              <a:off x="3194452" y="5646185"/>
              <a:ext cx="3659" cy="2566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19" name="Prostokąt 18"/>
            <p:cNvSpPr/>
            <p:nvPr/>
          </p:nvSpPr>
          <p:spPr>
            <a:xfrm>
              <a:off x="4256604" y="5789541"/>
              <a:ext cx="2547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800" b="1" dirty="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Chwile próbkowania</a:t>
              </a:r>
              <a:endParaRPr lang="pl-PL" sz="1800" dirty="0">
                <a:solidFill>
                  <a:srgbClr val="7030A0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 bwMode="auto">
            <a:xfrm>
              <a:off x="5085213" y="5601574"/>
              <a:ext cx="147091" cy="1772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2" name="Prostokąt 21"/>
          <p:cNvSpPr/>
          <p:nvPr/>
        </p:nvSpPr>
        <p:spPr>
          <a:xfrm>
            <a:off x="6024236" y="1063614"/>
            <a:ext cx="3006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18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Podstawa czasu </a:t>
            </a:r>
            <a:r>
              <a:rPr lang="pl-PL" sz="1800" b="1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wyzwa</a:t>
            </a:r>
            <a:r>
              <a:rPr lang="pl-PL" sz="18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br>
              <a:rPr lang="pl-PL" sz="18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8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lana taktem kodu</a:t>
            </a:r>
            <a:endParaRPr lang="pl-PL" sz="1800" dirty="0">
              <a:solidFill>
                <a:srgbClr val="7030A0"/>
              </a:solidFill>
            </a:endParaRPr>
          </a:p>
        </p:txBody>
      </p:sp>
      <p:cxnSp>
        <p:nvCxnSpPr>
          <p:cNvPr id="25" name="Łącznik prosty ze strzałką 24"/>
          <p:cNvCxnSpPr/>
          <p:nvPr/>
        </p:nvCxnSpPr>
        <p:spPr bwMode="auto">
          <a:xfrm flipH="1">
            <a:off x="5134108" y="5377634"/>
            <a:ext cx="3659" cy="2566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6" name="Łącznik prosty ze strzałką 25"/>
          <p:cNvCxnSpPr/>
          <p:nvPr/>
        </p:nvCxnSpPr>
        <p:spPr bwMode="auto">
          <a:xfrm flipH="1">
            <a:off x="7095670" y="5410060"/>
            <a:ext cx="3659" cy="2566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3" name="Prostokąt 22"/>
          <p:cNvSpPr/>
          <p:nvPr/>
        </p:nvSpPr>
        <p:spPr>
          <a:xfrm>
            <a:off x="2471873" y="4874627"/>
            <a:ext cx="140134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AWGN = 0</a:t>
            </a:r>
            <a:endParaRPr lang="pl-PL" sz="1800" dirty="0">
              <a:solidFill>
                <a:srgbClr val="FF0000"/>
              </a:solidFill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6400115" y="4874627"/>
            <a:ext cx="140134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AWGN = 0</a:t>
            </a:r>
            <a:endParaRPr lang="pl-PL" sz="1800" dirty="0">
              <a:solidFill>
                <a:srgbClr val="FF0000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4433435" y="4874627"/>
            <a:ext cx="140134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AWGN = 0</a:t>
            </a:r>
            <a:endParaRPr lang="pl-PL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SPIS TREŚCI – IMS</a:t>
            </a:r>
            <a:b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(Interferencja Międzysymbolowa)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11" y="1448780"/>
            <a:ext cx="8222450" cy="4462463"/>
          </a:xfrm>
        </p:spPr>
        <p:txBody>
          <a:bodyPr/>
          <a:lstStyle/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Sygnalizacja impulsami Diraca (RZ)</a:t>
            </a:r>
            <a:endParaRPr lang="pl-PL" sz="24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Interferencja Międzysymbolowa (IMS)</a:t>
            </a:r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Eliminacja IMS (sygnalizacja impulsami Diraca)</a:t>
            </a:r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Efektywność widmowa transmisji binarnej</a:t>
            </a:r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Eliminacja IMS (sygnalizacja dowolnymi impulsami)</a:t>
            </a:r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Eliminacja IMS (sygnalizacja impulsami prostokątnymi)</a:t>
            </a:r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Eliminacja IMS – kryterium </a:t>
            </a:r>
            <a:r>
              <a:rPr lang="pl-PL" sz="2400" b="1" dirty="0" err="1" smtClean="0"/>
              <a:t>Nyquista</a:t>
            </a:r>
            <a:endParaRPr lang="pl-PL" sz="2400" b="1" dirty="0" smtClean="0"/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Filtr </a:t>
            </a:r>
            <a:r>
              <a:rPr lang="pl-PL" sz="2400" b="1" dirty="0" err="1" smtClean="0"/>
              <a:t>Nyquista</a:t>
            </a:r>
            <a:r>
              <a:rPr lang="pl-PL" sz="2400" b="1" dirty="0" smtClean="0"/>
              <a:t> „podniesiony kosinus”</a:t>
            </a:r>
            <a:br>
              <a:rPr lang="pl-PL" sz="2400" b="1" dirty="0" smtClean="0"/>
            </a:br>
            <a:r>
              <a:rPr lang="pl-PL" sz="2400" b="1" dirty="0" smtClean="0"/>
              <a:t>Filtr </a:t>
            </a:r>
            <a:r>
              <a:rPr lang="pl-PL" sz="2400" b="1" dirty="0" err="1" smtClean="0"/>
              <a:t>Nyquista</a:t>
            </a:r>
            <a:r>
              <a:rPr lang="pl-PL" sz="2400" b="1" dirty="0" smtClean="0"/>
              <a:t> „pierwiastkowy podniesiony cosinus”</a:t>
            </a:r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Prawdopodobieństwo błędu</a:t>
            </a:r>
          </a:p>
          <a:p>
            <a:pPr>
              <a:lnSpc>
                <a:spcPct val="90000"/>
              </a:lnSpc>
              <a:buSzPct val="30000"/>
              <a:buFont typeface="Arial" panose="020B0604020202020204" pitchFamily="34" charset="0"/>
              <a:buChar char="•"/>
            </a:pPr>
            <a:r>
              <a:rPr lang="pl-PL" sz="2400" b="1" dirty="0" smtClean="0"/>
              <a:t>Podsumowanie</a:t>
            </a:r>
          </a:p>
          <a:p>
            <a:pPr>
              <a:lnSpc>
                <a:spcPct val="90000"/>
              </a:lnSpc>
              <a:buSzPct val="30000"/>
              <a:buNone/>
            </a:pPr>
            <a:endParaRPr lang="pl-PL" sz="2800" b="1" dirty="0" smtClean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69873-293D-4D82-B7F4-F6021DD4C452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046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746575" y="0"/>
            <a:ext cx="8397425" cy="1143000"/>
          </a:xfrm>
        </p:spPr>
        <p:txBody>
          <a:bodyPr/>
          <a:lstStyle/>
          <a:p>
            <a:r>
              <a:rPr lang="pl-PL" sz="31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SYGNALIZACJA IMPULSAMI DIRACA (RZ)</a:t>
            </a:r>
            <a:endParaRPr lang="pl-PL" sz="31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7" name="Text Box 9291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grpSp>
        <p:nvGrpSpPr>
          <p:cNvPr id="16388" name="Group 9343"/>
          <p:cNvGrpSpPr>
            <a:grpSpLocks/>
          </p:cNvGrpSpPr>
          <p:nvPr/>
        </p:nvGrpSpPr>
        <p:grpSpPr bwMode="auto">
          <a:xfrm>
            <a:off x="1801813" y="4119563"/>
            <a:ext cx="6718300" cy="1978025"/>
            <a:chOff x="1135" y="2595"/>
            <a:chExt cx="4232" cy="1246"/>
          </a:xfrm>
        </p:grpSpPr>
        <p:sp>
          <p:nvSpPr>
            <p:cNvPr id="16461" name="Freeform 80"/>
            <p:cNvSpPr>
              <a:spLocks/>
            </p:cNvSpPr>
            <p:nvPr/>
          </p:nvSpPr>
          <p:spPr bwMode="auto">
            <a:xfrm>
              <a:off x="1135" y="3545"/>
              <a:ext cx="900" cy="135"/>
            </a:xfrm>
            <a:custGeom>
              <a:avLst/>
              <a:gdLst>
                <a:gd name="T0" fmla="*/ 8 w 344"/>
                <a:gd name="T1" fmla="*/ 42 h 121"/>
                <a:gd name="T2" fmla="*/ 29 w 344"/>
                <a:gd name="T3" fmla="*/ 37 h 121"/>
                <a:gd name="T4" fmla="*/ 50 w 344"/>
                <a:gd name="T5" fmla="*/ 30 h 121"/>
                <a:gd name="T6" fmla="*/ 71 w 344"/>
                <a:gd name="T7" fmla="*/ 25 h 121"/>
                <a:gd name="T8" fmla="*/ 92 w 344"/>
                <a:gd name="T9" fmla="*/ 25 h 121"/>
                <a:gd name="T10" fmla="*/ 113 w 344"/>
                <a:gd name="T11" fmla="*/ 25 h 121"/>
                <a:gd name="T12" fmla="*/ 136 w 344"/>
                <a:gd name="T13" fmla="*/ 27 h 121"/>
                <a:gd name="T14" fmla="*/ 157 w 344"/>
                <a:gd name="T15" fmla="*/ 33 h 121"/>
                <a:gd name="T16" fmla="*/ 178 w 344"/>
                <a:gd name="T17" fmla="*/ 39 h 121"/>
                <a:gd name="T18" fmla="*/ 199 w 344"/>
                <a:gd name="T19" fmla="*/ 49 h 121"/>
                <a:gd name="T20" fmla="*/ 228 w 344"/>
                <a:gd name="T21" fmla="*/ 61 h 121"/>
                <a:gd name="T22" fmla="*/ 243 w 344"/>
                <a:gd name="T23" fmla="*/ 70 h 121"/>
                <a:gd name="T24" fmla="*/ 264 w 344"/>
                <a:gd name="T25" fmla="*/ 83 h 121"/>
                <a:gd name="T26" fmla="*/ 285 w 344"/>
                <a:gd name="T27" fmla="*/ 95 h 121"/>
                <a:gd name="T28" fmla="*/ 314 w 344"/>
                <a:gd name="T29" fmla="*/ 107 h 121"/>
                <a:gd name="T30" fmla="*/ 327 w 344"/>
                <a:gd name="T31" fmla="*/ 116 h 121"/>
                <a:gd name="T32" fmla="*/ 351 w 344"/>
                <a:gd name="T33" fmla="*/ 123 h 121"/>
                <a:gd name="T34" fmla="*/ 372 w 344"/>
                <a:gd name="T35" fmla="*/ 128 h 121"/>
                <a:gd name="T36" fmla="*/ 392 w 344"/>
                <a:gd name="T37" fmla="*/ 132 h 121"/>
                <a:gd name="T38" fmla="*/ 413 w 344"/>
                <a:gd name="T39" fmla="*/ 135 h 121"/>
                <a:gd name="T40" fmla="*/ 434 w 344"/>
                <a:gd name="T41" fmla="*/ 132 h 121"/>
                <a:gd name="T42" fmla="*/ 458 w 344"/>
                <a:gd name="T43" fmla="*/ 126 h 121"/>
                <a:gd name="T44" fmla="*/ 479 w 344"/>
                <a:gd name="T45" fmla="*/ 119 h 121"/>
                <a:gd name="T46" fmla="*/ 500 w 344"/>
                <a:gd name="T47" fmla="*/ 110 h 121"/>
                <a:gd name="T48" fmla="*/ 521 w 344"/>
                <a:gd name="T49" fmla="*/ 98 h 121"/>
                <a:gd name="T50" fmla="*/ 542 w 344"/>
                <a:gd name="T51" fmla="*/ 86 h 121"/>
                <a:gd name="T52" fmla="*/ 562 w 344"/>
                <a:gd name="T53" fmla="*/ 70 h 121"/>
                <a:gd name="T54" fmla="*/ 591 w 344"/>
                <a:gd name="T55" fmla="*/ 55 h 121"/>
                <a:gd name="T56" fmla="*/ 607 w 344"/>
                <a:gd name="T57" fmla="*/ 42 h 121"/>
                <a:gd name="T58" fmla="*/ 628 w 344"/>
                <a:gd name="T59" fmla="*/ 30 h 121"/>
                <a:gd name="T60" fmla="*/ 649 w 344"/>
                <a:gd name="T61" fmla="*/ 18 h 121"/>
                <a:gd name="T62" fmla="*/ 670 w 344"/>
                <a:gd name="T63" fmla="*/ 9 h 121"/>
                <a:gd name="T64" fmla="*/ 693 w 344"/>
                <a:gd name="T65" fmla="*/ 2 h 121"/>
                <a:gd name="T66" fmla="*/ 714 w 344"/>
                <a:gd name="T67" fmla="*/ 0 h 121"/>
                <a:gd name="T68" fmla="*/ 735 w 344"/>
                <a:gd name="T69" fmla="*/ 2 h 121"/>
                <a:gd name="T70" fmla="*/ 756 w 344"/>
                <a:gd name="T71" fmla="*/ 6 h 121"/>
                <a:gd name="T72" fmla="*/ 777 w 344"/>
                <a:gd name="T73" fmla="*/ 15 h 121"/>
                <a:gd name="T74" fmla="*/ 801 w 344"/>
                <a:gd name="T75" fmla="*/ 25 h 121"/>
                <a:gd name="T76" fmla="*/ 822 w 344"/>
                <a:gd name="T77" fmla="*/ 37 h 121"/>
                <a:gd name="T78" fmla="*/ 842 w 344"/>
                <a:gd name="T79" fmla="*/ 51 h 121"/>
                <a:gd name="T80" fmla="*/ 871 w 344"/>
                <a:gd name="T81" fmla="*/ 70 h 121"/>
                <a:gd name="T82" fmla="*/ 884 w 344"/>
                <a:gd name="T83" fmla="*/ 89 h 1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44"/>
                <a:gd name="T127" fmla="*/ 0 h 121"/>
                <a:gd name="T128" fmla="*/ 344 w 344"/>
                <a:gd name="T129" fmla="*/ 121 h 1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44" h="121">
                  <a:moveTo>
                    <a:pt x="0" y="44"/>
                  </a:moveTo>
                  <a:lnTo>
                    <a:pt x="0" y="41"/>
                  </a:lnTo>
                  <a:lnTo>
                    <a:pt x="3" y="38"/>
                  </a:lnTo>
                  <a:lnTo>
                    <a:pt x="5" y="35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3" y="30"/>
                  </a:lnTo>
                  <a:lnTo>
                    <a:pt x="16" y="27"/>
                  </a:lnTo>
                  <a:lnTo>
                    <a:pt x="19" y="27"/>
                  </a:lnTo>
                  <a:lnTo>
                    <a:pt x="22" y="24"/>
                  </a:lnTo>
                  <a:lnTo>
                    <a:pt x="24" y="24"/>
                  </a:lnTo>
                  <a:lnTo>
                    <a:pt x="27" y="22"/>
                  </a:lnTo>
                  <a:lnTo>
                    <a:pt x="30" y="22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41" y="22"/>
                  </a:lnTo>
                  <a:lnTo>
                    <a:pt x="43" y="22"/>
                  </a:lnTo>
                  <a:lnTo>
                    <a:pt x="46" y="22"/>
                  </a:lnTo>
                  <a:lnTo>
                    <a:pt x="49" y="24"/>
                  </a:lnTo>
                  <a:lnTo>
                    <a:pt x="52" y="24"/>
                  </a:lnTo>
                  <a:lnTo>
                    <a:pt x="54" y="24"/>
                  </a:lnTo>
                  <a:lnTo>
                    <a:pt x="57" y="27"/>
                  </a:lnTo>
                  <a:lnTo>
                    <a:pt x="60" y="30"/>
                  </a:lnTo>
                  <a:lnTo>
                    <a:pt x="63" y="30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1" y="38"/>
                  </a:lnTo>
                  <a:lnTo>
                    <a:pt x="74" y="41"/>
                  </a:lnTo>
                  <a:lnTo>
                    <a:pt x="76" y="44"/>
                  </a:lnTo>
                  <a:lnTo>
                    <a:pt x="79" y="46"/>
                  </a:lnTo>
                  <a:lnTo>
                    <a:pt x="82" y="49"/>
                  </a:lnTo>
                  <a:lnTo>
                    <a:pt x="87" y="55"/>
                  </a:lnTo>
                  <a:lnTo>
                    <a:pt x="87" y="58"/>
                  </a:lnTo>
                  <a:lnTo>
                    <a:pt x="90" y="60"/>
                  </a:lnTo>
                  <a:lnTo>
                    <a:pt x="93" y="63"/>
                  </a:lnTo>
                  <a:lnTo>
                    <a:pt x="98" y="69"/>
                  </a:lnTo>
                  <a:lnTo>
                    <a:pt x="98" y="71"/>
                  </a:lnTo>
                  <a:lnTo>
                    <a:pt x="101" y="74"/>
                  </a:lnTo>
                  <a:lnTo>
                    <a:pt x="104" y="77"/>
                  </a:lnTo>
                  <a:lnTo>
                    <a:pt x="109" y="82"/>
                  </a:lnTo>
                  <a:lnTo>
                    <a:pt x="109" y="85"/>
                  </a:lnTo>
                  <a:lnTo>
                    <a:pt x="112" y="88"/>
                  </a:lnTo>
                  <a:lnTo>
                    <a:pt x="114" y="91"/>
                  </a:lnTo>
                  <a:lnTo>
                    <a:pt x="120" y="96"/>
                  </a:lnTo>
                  <a:lnTo>
                    <a:pt x="120" y="99"/>
                  </a:lnTo>
                  <a:lnTo>
                    <a:pt x="123" y="102"/>
                  </a:lnTo>
                  <a:lnTo>
                    <a:pt x="125" y="104"/>
                  </a:lnTo>
                  <a:lnTo>
                    <a:pt x="128" y="107"/>
                  </a:lnTo>
                  <a:lnTo>
                    <a:pt x="131" y="110"/>
                  </a:lnTo>
                  <a:lnTo>
                    <a:pt x="134" y="110"/>
                  </a:lnTo>
                  <a:lnTo>
                    <a:pt x="136" y="113"/>
                  </a:lnTo>
                  <a:lnTo>
                    <a:pt x="139" y="115"/>
                  </a:lnTo>
                  <a:lnTo>
                    <a:pt x="142" y="115"/>
                  </a:lnTo>
                  <a:lnTo>
                    <a:pt x="144" y="118"/>
                  </a:lnTo>
                  <a:lnTo>
                    <a:pt x="147" y="118"/>
                  </a:lnTo>
                  <a:lnTo>
                    <a:pt x="150" y="118"/>
                  </a:lnTo>
                  <a:lnTo>
                    <a:pt x="153" y="121"/>
                  </a:lnTo>
                  <a:lnTo>
                    <a:pt x="155" y="121"/>
                  </a:lnTo>
                  <a:lnTo>
                    <a:pt x="158" y="121"/>
                  </a:lnTo>
                  <a:lnTo>
                    <a:pt x="161" y="121"/>
                  </a:lnTo>
                  <a:lnTo>
                    <a:pt x="164" y="118"/>
                  </a:lnTo>
                  <a:lnTo>
                    <a:pt x="166" y="118"/>
                  </a:lnTo>
                  <a:lnTo>
                    <a:pt x="169" y="118"/>
                  </a:lnTo>
                  <a:lnTo>
                    <a:pt x="172" y="115"/>
                  </a:lnTo>
                  <a:lnTo>
                    <a:pt x="175" y="113"/>
                  </a:lnTo>
                  <a:lnTo>
                    <a:pt x="177" y="113"/>
                  </a:lnTo>
                  <a:lnTo>
                    <a:pt x="180" y="110"/>
                  </a:lnTo>
                  <a:lnTo>
                    <a:pt x="183" y="107"/>
                  </a:lnTo>
                  <a:lnTo>
                    <a:pt x="185" y="104"/>
                  </a:lnTo>
                  <a:lnTo>
                    <a:pt x="188" y="102"/>
                  </a:lnTo>
                  <a:lnTo>
                    <a:pt x="191" y="99"/>
                  </a:lnTo>
                  <a:lnTo>
                    <a:pt x="196" y="93"/>
                  </a:lnTo>
                  <a:lnTo>
                    <a:pt x="196" y="91"/>
                  </a:lnTo>
                  <a:lnTo>
                    <a:pt x="199" y="88"/>
                  </a:lnTo>
                  <a:lnTo>
                    <a:pt x="205" y="82"/>
                  </a:lnTo>
                  <a:lnTo>
                    <a:pt x="205" y="80"/>
                  </a:lnTo>
                  <a:lnTo>
                    <a:pt x="207" y="77"/>
                  </a:lnTo>
                  <a:lnTo>
                    <a:pt x="213" y="71"/>
                  </a:lnTo>
                  <a:lnTo>
                    <a:pt x="213" y="66"/>
                  </a:lnTo>
                  <a:lnTo>
                    <a:pt x="215" y="63"/>
                  </a:lnTo>
                  <a:lnTo>
                    <a:pt x="221" y="58"/>
                  </a:lnTo>
                  <a:lnTo>
                    <a:pt x="221" y="55"/>
                  </a:lnTo>
                  <a:lnTo>
                    <a:pt x="226" y="49"/>
                  </a:lnTo>
                  <a:lnTo>
                    <a:pt x="226" y="46"/>
                  </a:lnTo>
                  <a:lnTo>
                    <a:pt x="232" y="41"/>
                  </a:lnTo>
                  <a:lnTo>
                    <a:pt x="232" y="38"/>
                  </a:lnTo>
                  <a:lnTo>
                    <a:pt x="237" y="33"/>
                  </a:lnTo>
                  <a:lnTo>
                    <a:pt x="237" y="30"/>
                  </a:lnTo>
                  <a:lnTo>
                    <a:pt x="240" y="27"/>
                  </a:lnTo>
                  <a:lnTo>
                    <a:pt x="246" y="22"/>
                  </a:lnTo>
                  <a:lnTo>
                    <a:pt x="246" y="19"/>
                  </a:lnTo>
                  <a:lnTo>
                    <a:pt x="248" y="16"/>
                  </a:lnTo>
                  <a:lnTo>
                    <a:pt x="251" y="13"/>
                  </a:lnTo>
                  <a:lnTo>
                    <a:pt x="254" y="11"/>
                  </a:lnTo>
                  <a:lnTo>
                    <a:pt x="256" y="8"/>
                  </a:lnTo>
                  <a:lnTo>
                    <a:pt x="259" y="5"/>
                  </a:lnTo>
                  <a:lnTo>
                    <a:pt x="262" y="5"/>
                  </a:lnTo>
                  <a:lnTo>
                    <a:pt x="265" y="2"/>
                  </a:lnTo>
                  <a:lnTo>
                    <a:pt x="267" y="2"/>
                  </a:lnTo>
                  <a:lnTo>
                    <a:pt x="270" y="2"/>
                  </a:lnTo>
                  <a:lnTo>
                    <a:pt x="273" y="0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81" y="2"/>
                  </a:lnTo>
                  <a:lnTo>
                    <a:pt x="284" y="2"/>
                  </a:lnTo>
                  <a:lnTo>
                    <a:pt x="286" y="2"/>
                  </a:lnTo>
                  <a:lnTo>
                    <a:pt x="289" y="5"/>
                  </a:lnTo>
                  <a:lnTo>
                    <a:pt x="292" y="8"/>
                  </a:lnTo>
                  <a:lnTo>
                    <a:pt x="295" y="11"/>
                  </a:lnTo>
                  <a:lnTo>
                    <a:pt x="297" y="13"/>
                  </a:lnTo>
                  <a:lnTo>
                    <a:pt x="300" y="16"/>
                  </a:lnTo>
                  <a:lnTo>
                    <a:pt x="303" y="19"/>
                  </a:lnTo>
                  <a:lnTo>
                    <a:pt x="306" y="22"/>
                  </a:lnTo>
                  <a:lnTo>
                    <a:pt x="308" y="24"/>
                  </a:lnTo>
                  <a:lnTo>
                    <a:pt x="314" y="30"/>
                  </a:lnTo>
                  <a:lnTo>
                    <a:pt x="314" y="33"/>
                  </a:lnTo>
                  <a:lnTo>
                    <a:pt x="319" y="38"/>
                  </a:lnTo>
                  <a:lnTo>
                    <a:pt x="319" y="44"/>
                  </a:lnTo>
                  <a:lnTo>
                    <a:pt x="322" y="46"/>
                  </a:lnTo>
                  <a:lnTo>
                    <a:pt x="327" y="52"/>
                  </a:lnTo>
                  <a:lnTo>
                    <a:pt x="327" y="58"/>
                  </a:lnTo>
                  <a:lnTo>
                    <a:pt x="333" y="63"/>
                  </a:lnTo>
                  <a:lnTo>
                    <a:pt x="333" y="69"/>
                  </a:lnTo>
                  <a:lnTo>
                    <a:pt x="338" y="74"/>
                  </a:lnTo>
                  <a:lnTo>
                    <a:pt x="338" y="80"/>
                  </a:lnTo>
                  <a:lnTo>
                    <a:pt x="344" y="85"/>
                  </a:lnTo>
                  <a:lnTo>
                    <a:pt x="344" y="91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62" name="Freeform 81"/>
            <p:cNvSpPr>
              <a:spLocks/>
            </p:cNvSpPr>
            <p:nvPr/>
          </p:nvSpPr>
          <p:spPr bwMode="auto">
            <a:xfrm>
              <a:off x="2035" y="3487"/>
              <a:ext cx="694" cy="306"/>
            </a:xfrm>
            <a:custGeom>
              <a:avLst/>
              <a:gdLst>
                <a:gd name="T0" fmla="*/ 13 w 267"/>
                <a:gd name="T1" fmla="*/ 172 h 276"/>
                <a:gd name="T2" fmla="*/ 34 w 267"/>
                <a:gd name="T3" fmla="*/ 186 h 276"/>
                <a:gd name="T4" fmla="*/ 62 w 267"/>
                <a:gd name="T5" fmla="*/ 202 h 276"/>
                <a:gd name="T6" fmla="*/ 78 w 267"/>
                <a:gd name="T7" fmla="*/ 212 h 276"/>
                <a:gd name="T8" fmla="*/ 91 w 267"/>
                <a:gd name="T9" fmla="*/ 217 h 276"/>
                <a:gd name="T10" fmla="*/ 114 w 267"/>
                <a:gd name="T11" fmla="*/ 224 h 276"/>
                <a:gd name="T12" fmla="*/ 135 w 267"/>
                <a:gd name="T13" fmla="*/ 226 h 276"/>
                <a:gd name="T14" fmla="*/ 156 w 267"/>
                <a:gd name="T15" fmla="*/ 224 h 276"/>
                <a:gd name="T16" fmla="*/ 177 w 267"/>
                <a:gd name="T17" fmla="*/ 217 h 276"/>
                <a:gd name="T18" fmla="*/ 198 w 267"/>
                <a:gd name="T19" fmla="*/ 205 h 276"/>
                <a:gd name="T20" fmla="*/ 226 w 267"/>
                <a:gd name="T21" fmla="*/ 190 h 276"/>
                <a:gd name="T22" fmla="*/ 242 w 267"/>
                <a:gd name="T23" fmla="*/ 172 h 276"/>
                <a:gd name="T24" fmla="*/ 263 w 267"/>
                <a:gd name="T25" fmla="*/ 156 h 276"/>
                <a:gd name="T26" fmla="*/ 276 w 267"/>
                <a:gd name="T27" fmla="*/ 132 h 276"/>
                <a:gd name="T28" fmla="*/ 304 w 267"/>
                <a:gd name="T29" fmla="*/ 110 h 276"/>
                <a:gd name="T30" fmla="*/ 312 w 267"/>
                <a:gd name="T31" fmla="*/ 92 h 276"/>
                <a:gd name="T32" fmla="*/ 341 w 267"/>
                <a:gd name="T33" fmla="*/ 71 h 276"/>
                <a:gd name="T34" fmla="*/ 353 w 267"/>
                <a:gd name="T35" fmla="*/ 49 h 276"/>
                <a:gd name="T36" fmla="*/ 369 w 267"/>
                <a:gd name="T37" fmla="*/ 40 h 276"/>
                <a:gd name="T38" fmla="*/ 390 w 267"/>
                <a:gd name="T39" fmla="*/ 24 h 276"/>
                <a:gd name="T40" fmla="*/ 403 w 267"/>
                <a:gd name="T41" fmla="*/ 12 h 276"/>
                <a:gd name="T42" fmla="*/ 418 w 267"/>
                <a:gd name="T43" fmla="*/ 7 h 276"/>
                <a:gd name="T44" fmla="*/ 439 w 267"/>
                <a:gd name="T45" fmla="*/ 0 h 276"/>
                <a:gd name="T46" fmla="*/ 460 w 267"/>
                <a:gd name="T47" fmla="*/ 3 h 276"/>
                <a:gd name="T48" fmla="*/ 481 w 267"/>
                <a:gd name="T49" fmla="*/ 9 h 276"/>
                <a:gd name="T50" fmla="*/ 509 w 267"/>
                <a:gd name="T51" fmla="*/ 24 h 276"/>
                <a:gd name="T52" fmla="*/ 517 w 267"/>
                <a:gd name="T53" fmla="*/ 40 h 276"/>
                <a:gd name="T54" fmla="*/ 538 w 267"/>
                <a:gd name="T55" fmla="*/ 59 h 276"/>
                <a:gd name="T56" fmla="*/ 546 w 267"/>
                <a:gd name="T57" fmla="*/ 73 h 276"/>
                <a:gd name="T58" fmla="*/ 561 w 267"/>
                <a:gd name="T59" fmla="*/ 85 h 276"/>
                <a:gd name="T60" fmla="*/ 567 w 267"/>
                <a:gd name="T61" fmla="*/ 104 h 276"/>
                <a:gd name="T62" fmla="*/ 582 w 267"/>
                <a:gd name="T63" fmla="*/ 116 h 276"/>
                <a:gd name="T64" fmla="*/ 587 w 267"/>
                <a:gd name="T65" fmla="*/ 137 h 276"/>
                <a:gd name="T66" fmla="*/ 603 w 267"/>
                <a:gd name="T67" fmla="*/ 153 h 276"/>
                <a:gd name="T68" fmla="*/ 611 w 267"/>
                <a:gd name="T69" fmla="*/ 174 h 276"/>
                <a:gd name="T70" fmla="*/ 624 w 267"/>
                <a:gd name="T71" fmla="*/ 190 h 276"/>
                <a:gd name="T72" fmla="*/ 632 w 267"/>
                <a:gd name="T73" fmla="*/ 212 h 276"/>
                <a:gd name="T74" fmla="*/ 645 w 267"/>
                <a:gd name="T75" fmla="*/ 226 h 276"/>
                <a:gd name="T76" fmla="*/ 652 w 267"/>
                <a:gd name="T77" fmla="*/ 248 h 276"/>
                <a:gd name="T78" fmla="*/ 665 w 267"/>
                <a:gd name="T79" fmla="*/ 263 h 276"/>
                <a:gd name="T80" fmla="*/ 673 w 267"/>
                <a:gd name="T81" fmla="*/ 282 h 276"/>
                <a:gd name="T82" fmla="*/ 689 w 267"/>
                <a:gd name="T83" fmla="*/ 294 h 2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7"/>
                <a:gd name="T127" fmla="*/ 0 h 276"/>
                <a:gd name="T128" fmla="*/ 267 w 267"/>
                <a:gd name="T129" fmla="*/ 276 h 2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7" h="276">
                  <a:moveTo>
                    <a:pt x="0" y="144"/>
                  </a:moveTo>
                  <a:lnTo>
                    <a:pt x="5" y="149"/>
                  </a:lnTo>
                  <a:lnTo>
                    <a:pt x="5" y="155"/>
                  </a:lnTo>
                  <a:lnTo>
                    <a:pt x="8" y="157"/>
                  </a:lnTo>
                  <a:lnTo>
                    <a:pt x="13" y="163"/>
                  </a:lnTo>
                  <a:lnTo>
                    <a:pt x="13" y="168"/>
                  </a:lnTo>
                  <a:lnTo>
                    <a:pt x="19" y="174"/>
                  </a:lnTo>
                  <a:lnTo>
                    <a:pt x="19" y="177"/>
                  </a:lnTo>
                  <a:lnTo>
                    <a:pt x="24" y="182"/>
                  </a:lnTo>
                  <a:lnTo>
                    <a:pt x="24" y="185"/>
                  </a:lnTo>
                  <a:lnTo>
                    <a:pt x="27" y="188"/>
                  </a:lnTo>
                  <a:lnTo>
                    <a:pt x="30" y="191"/>
                  </a:lnTo>
                  <a:lnTo>
                    <a:pt x="35" y="196"/>
                  </a:lnTo>
                  <a:lnTo>
                    <a:pt x="33" y="196"/>
                  </a:lnTo>
                  <a:lnTo>
                    <a:pt x="35" y="196"/>
                  </a:lnTo>
                  <a:lnTo>
                    <a:pt x="38" y="199"/>
                  </a:lnTo>
                  <a:lnTo>
                    <a:pt x="41" y="202"/>
                  </a:lnTo>
                  <a:lnTo>
                    <a:pt x="44" y="202"/>
                  </a:lnTo>
                  <a:lnTo>
                    <a:pt x="46" y="204"/>
                  </a:lnTo>
                  <a:lnTo>
                    <a:pt x="49" y="204"/>
                  </a:lnTo>
                  <a:lnTo>
                    <a:pt x="52" y="204"/>
                  </a:lnTo>
                  <a:lnTo>
                    <a:pt x="54" y="204"/>
                  </a:lnTo>
                  <a:lnTo>
                    <a:pt x="57" y="202"/>
                  </a:lnTo>
                  <a:lnTo>
                    <a:pt x="60" y="202"/>
                  </a:lnTo>
                  <a:lnTo>
                    <a:pt x="63" y="199"/>
                  </a:lnTo>
                  <a:lnTo>
                    <a:pt x="65" y="199"/>
                  </a:lnTo>
                  <a:lnTo>
                    <a:pt x="68" y="196"/>
                  </a:lnTo>
                  <a:lnTo>
                    <a:pt x="74" y="191"/>
                  </a:lnTo>
                  <a:lnTo>
                    <a:pt x="74" y="188"/>
                  </a:lnTo>
                  <a:lnTo>
                    <a:pt x="76" y="185"/>
                  </a:lnTo>
                  <a:lnTo>
                    <a:pt x="82" y="179"/>
                  </a:lnTo>
                  <a:lnTo>
                    <a:pt x="82" y="177"/>
                  </a:lnTo>
                  <a:lnTo>
                    <a:pt x="87" y="171"/>
                  </a:lnTo>
                  <a:lnTo>
                    <a:pt x="87" y="166"/>
                  </a:lnTo>
                  <a:lnTo>
                    <a:pt x="93" y="160"/>
                  </a:lnTo>
                  <a:lnTo>
                    <a:pt x="93" y="155"/>
                  </a:lnTo>
                  <a:lnTo>
                    <a:pt x="95" y="152"/>
                  </a:lnTo>
                  <a:lnTo>
                    <a:pt x="95" y="146"/>
                  </a:lnTo>
                  <a:lnTo>
                    <a:pt x="101" y="141"/>
                  </a:lnTo>
                  <a:lnTo>
                    <a:pt x="101" y="133"/>
                  </a:lnTo>
                  <a:lnTo>
                    <a:pt x="106" y="127"/>
                  </a:lnTo>
                  <a:lnTo>
                    <a:pt x="106" y="119"/>
                  </a:lnTo>
                  <a:lnTo>
                    <a:pt x="112" y="113"/>
                  </a:lnTo>
                  <a:lnTo>
                    <a:pt x="112" y="105"/>
                  </a:lnTo>
                  <a:lnTo>
                    <a:pt x="117" y="99"/>
                  </a:lnTo>
                  <a:lnTo>
                    <a:pt x="117" y="91"/>
                  </a:lnTo>
                  <a:lnTo>
                    <a:pt x="120" y="88"/>
                  </a:lnTo>
                  <a:lnTo>
                    <a:pt x="120" y="83"/>
                  </a:lnTo>
                  <a:lnTo>
                    <a:pt x="125" y="77"/>
                  </a:lnTo>
                  <a:lnTo>
                    <a:pt x="125" y="69"/>
                  </a:lnTo>
                  <a:lnTo>
                    <a:pt x="131" y="64"/>
                  </a:lnTo>
                  <a:lnTo>
                    <a:pt x="131" y="55"/>
                  </a:lnTo>
                  <a:lnTo>
                    <a:pt x="136" y="50"/>
                  </a:lnTo>
                  <a:lnTo>
                    <a:pt x="136" y="44"/>
                  </a:lnTo>
                  <a:lnTo>
                    <a:pt x="139" y="42"/>
                  </a:lnTo>
                  <a:lnTo>
                    <a:pt x="139" y="39"/>
                  </a:lnTo>
                  <a:lnTo>
                    <a:pt x="142" y="36"/>
                  </a:lnTo>
                  <a:lnTo>
                    <a:pt x="142" y="31"/>
                  </a:lnTo>
                  <a:lnTo>
                    <a:pt x="145" y="28"/>
                  </a:lnTo>
                  <a:lnTo>
                    <a:pt x="150" y="22"/>
                  </a:lnTo>
                  <a:lnTo>
                    <a:pt x="150" y="17"/>
                  </a:lnTo>
                  <a:lnTo>
                    <a:pt x="153" y="14"/>
                  </a:lnTo>
                  <a:lnTo>
                    <a:pt x="155" y="11"/>
                  </a:lnTo>
                  <a:lnTo>
                    <a:pt x="161" y="6"/>
                  </a:lnTo>
                  <a:lnTo>
                    <a:pt x="158" y="6"/>
                  </a:lnTo>
                  <a:lnTo>
                    <a:pt x="161" y="6"/>
                  </a:lnTo>
                  <a:lnTo>
                    <a:pt x="164" y="3"/>
                  </a:lnTo>
                  <a:lnTo>
                    <a:pt x="166" y="0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5" y="0"/>
                  </a:lnTo>
                  <a:lnTo>
                    <a:pt x="177" y="3"/>
                  </a:lnTo>
                  <a:lnTo>
                    <a:pt x="180" y="3"/>
                  </a:lnTo>
                  <a:lnTo>
                    <a:pt x="183" y="6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1" y="17"/>
                  </a:lnTo>
                  <a:lnTo>
                    <a:pt x="196" y="22"/>
                  </a:lnTo>
                  <a:lnTo>
                    <a:pt x="196" y="28"/>
                  </a:lnTo>
                  <a:lnTo>
                    <a:pt x="199" y="31"/>
                  </a:lnTo>
                  <a:lnTo>
                    <a:pt x="199" y="36"/>
                  </a:lnTo>
                  <a:lnTo>
                    <a:pt x="205" y="42"/>
                  </a:lnTo>
                  <a:lnTo>
                    <a:pt x="205" y="50"/>
                  </a:lnTo>
                  <a:lnTo>
                    <a:pt x="207" y="53"/>
                  </a:lnTo>
                  <a:lnTo>
                    <a:pt x="207" y="58"/>
                  </a:lnTo>
                  <a:lnTo>
                    <a:pt x="210" y="61"/>
                  </a:lnTo>
                  <a:lnTo>
                    <a:pt x="210" y="66"/>
                  </a:lnTo>
                  <a:lnTo>
                    <a:pt x="213" y="69"/>
                  </a:lnTo>
                  <a:lnTo>
                    <a:pt x="213" y="75"/>
                  </a:lnTo>
                  <a:lnTo>
                    <a:pt x="216" y="77"/>
                  </a:lnTo>
                  <a:lnTo>
                    <a:pt x="216" y="83"/>
                  </a:lnTo>
                  <a:lnTo>
                    <a:pt x="218" y="86"/>
                  </a:lnTo>
                  <a:lnTo>
                    <a:pt x="218" y="94"/>
                  </a:lnTo>
                  <a:lnTo>
                    <a:pt x="221" y="97"/>
                  </a:lnTo>
                  <a:lnTo>
                    <a:pt x="221" y="102"/>
                  </a:lnTo>
                  <a:lnTo>
                    <a:pt x="224" y="105"/>
                  </a:lnTo>
                  <a:lnTo>
                    <a:pt x="224" y="113"/>
                  </a:lnTo>
                  <a:lnTo>
                    <a:pt x="226" y="116"/>
                  </a:lnTo>
                  <a:lnTo>
                    <a:pt x="226" y="124"/>
                  </a:lnTo>
                  <a:lnTo>
                    <a:pt x="229" y="127"/>
                  </a:lnTo>
                  <a:lnTo>
                    <a:pt x="229" y="135"/>
                  </a:lnTo>
                  <a:lnTo>
                    <a:pt x="232" y="138"/>
                  </a:lnTo>
                  <a:lnTo>
                    <a:pt x="232" y="146"/>
                  </a:lnTo>
                  <a:lnTo>
                    <a:pt x="235" y="149"/>
                  </a:lnTo>
                  <a:lnTo>
                    <a:pt x="235" y="157"/>
                  </a:lnTo>
                  <a:lnTo>
                    <a:pt x="237" y="160"/>
                  </a:lnTo>
                  <a:lnTo>
                    <a:pt x="237" y="168"/>
                  </a:lnTo>
                  <a:lnTo>
                    <a:pt x="240" y="171"/>
                  </a:lnTo>
                  <a:lnTo>
                    <a:pt x="240" y="179"/>
                  </a:lnTo>
                  <a:lnTo>
                    <a:pt x="243" y="182"/>
                  </a:lnTo>
                  <a:lnTo>
                    <a:pt x="243" y="191"/>
                  </a:lnTo>
                  <a:lnTo>
                    <a:pt x="246" y="193"/>
                  </a:lnTo>
                  <a:lnTo>
                    <a:pt x="246" y="202"/>
                  </a:lnTo>
                  <a:lnTo>
                    <a:pt x="248" y="204"/>
                  </a:lnTo>
                  <a:lnTo>
                    <a:pt x="248" y="213"/>
                  </a:lnTo>
                  <a:lnTo>
                    <a:pt x="251" y="215"/>
                  </a:lnTo>
                  <a:lnTo>
                    <a:pt x="251" y="224"/>
                  </a:lnTo>
                  <a:lnTo>
                    <a:pt x="254" y="226"/>
                  </a:lnTo>
                  <a:lnTo>
                    <a:pt x="254" y="235"/>
                  </a:lnTo>
                  <a:lnTo>
                    <a:pt x="256" y="237"/>
                  </a:lnTo>
                  <a:lnTo>
                    <a:pt x="256" y="243"/>
                  </a:lnTo>
                  <a:lnTo>
                    <a:pt x="259" y="246"/>
                  </a:lnTo>
                  <a:lnTo>
                    <a:pt x="259" y="254"/>
                  </a:lnTo>
                  <a:lnTo>
                    <a:pt x="262" y="257"/>
                  </a:lnTo>
                  <a:lnTo>
                    <a:pt x="262" y="262"/>
                  </a:lnTo>
                  <a:lnTo>
                    <a:pt x="265" y="265"/>
                  </a:lnTo>
                  <a:lnTo>
                    <a:pt x="265" y="273"/>
                  </a:lnTo>
                  <a:lnTo>
                    <a:pt x="267" y="27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63" name="Freeform 82"/>
            <p:cNvSpPr>
              <a:spLocks/>
            </p:cNvSpPr>
            <p:nvPr/>
          </p:nvSpPr>
          <p:spPr bwMode="auto">
            <a:xfrm>
              <a:off x="2729" y="2595"/>
              <a:ext cx="530" cy="1246"/>
            </a:xfrm>
            <a:custGeom>
              <a:avLst/>
              <a:gdLst>
                <a:gd name="T0" fmla="*/ 16 w 202"/>
                <a:gd name="T1" fmla="*/ 1209 h 1125"/>
                <a:gd name="T2" fmla="*/ 29 w 202"/>
                <a:gd name="T3" fmla="*/ 1230 h 1125"/>
                <a:gd name="T4" fmla="*/ 52 w 202"/>
                <a:gd name="T5" fmla="*/ 1243 h 1125"/>
                <a:gd name="T6" fmla="*/ 73 w 202"/>
                <a:gd name="T7" fmla="*/ 1246 h 1125"/>
                <a:gd name="T8" fmla="*/ 94 w 202"/>
                <a:gd name="T9" fmla="*/ 1240 h 1125"/>
                <a:gd name="T10" fmla="*/ 115 w 202"/>
                <a:gd name="T11" fmla="*/ 1225 h 1125"/>
                <a:gd name="T12" fmla="*/ 123 w 202"/>
                <a:gd name="T13" fmla="*/ 1209 h 1125"/>
                <a:gd name="T14" fmla="*/ 136 w 202"/>
                <a:gd name="T15" fmla="*/ 1197 h 1125"/>
                <a:gd name="T16" fmla="*/ 144 w 202"/>
                <a:gd name="T17" fmla="*/ 1176 h 1125"/>
                <a:gd name="T18" fmla="*/ 157 w 202"/>
                <a:gd name="T19" fmla="*/ 1157 h 1125"/>
                <a:gd name="T20" fmla="*/ 165 w 202"/>
                <a:gd name="T21" fmla="*/ 1127 h 1125"/>
                <a:gd name="T22" fmla="*/ 181 w 202"/>
                <a:gd name="T23" fmla="*/ 1105 h 1125"/>
                <a:gd name="T24" fmla="*/ 186 w 202"/>
                <a:gd name="T25" fmla="*/ 1069 h 1125"/>
                <a:gd name="T26" fmla="*/ 202 w 202"/>
                <a:gd name="T27" fmla="*/ 1044 h 1125"/>
                <a:gd name="T28" fmla="*/ 210 w 202"/>
                <a:gd name="T29" fmla="*/ 1001 h 1125"/>
                <a:gd name="T30" fmla="*/ 223 w 202"/>
                <a:gd name="T31" fmla="*/ 971 h 1125"/>
                <a:gd name="T32" fmla="*/ 231 w 202"/>
                <a:gd name="T33" fmla="*/ 923 h 1125"/>
                <a:gd name="T34" fmla="*/ 244 w 202"/>
                <a:gd name="T35" fmla="*/ 892 h 1125"/>
                <a:gd name="T36" fmla="*/ 252 w 202"/>
                <a:gd name="T37" fmla="*/ 837 h 1125"/>
                <a:gd name="T38" fmla="*/ 265 w 202"/>
                <a:gd name="T39" fmla="*/ 803 h 1125"/>
                <a:gd name="T40" fmla="*/ 273 w 202"/>
                <a:gd name="T41" fmla="*/ 745 h 1125"/>
                <a:gd name="T42" fmla="*/ 289 w 202"/>
                <a:gd name="T43" fmla="*/ 711 h 1125"/>
                <a:gd name="T44" fmla="*/ 294 w 202"/>
                <a:gd name="T45" fmla="*/ 650 h 1125"/>
                <a:gd name="T46" fmla="*/ 310 w 202"/>
                <a:gd name="T47" fmla="*/ 614 h 1125"/>
                <a:gd name="T48" fmla="*/ 317 w 202"/>
                <a:gd name="T49" fmla="*/ 553 h 1125"/>
                <a:gd name="T50" fmla="*/ 331 w 202"/>
                <a:gd name="T51" fmla="*/ 516 h 1125"/>
                <a:gd name="T52" fmla="*/ 338 w 202"/>
                <a:gd name="T53" fmla="*/ 457 h 1125"/>
                <a:gd name="T54" fmla="*/ 352 w 202"/>
                <a:gd name="T55" fmla="*/ 421 h 1125"/>
                <a:gd name="T56" fmla="*/ 359 w 202"/>
                <a:gd name="T57" fmla="*/ 363 h 1125"/>
                <a:gd name="T58" fmla="*/ 373 w 202"/>
                <a:gd name="T59" fmla="*/ 332 h 1125"/>
                <a:gd name="T60" fmla="*/ 380 w 202"/>
                <a:gd name="T61" fmla="*/ 278 h 1125"/>
                <a:gd name="T62" fmla="*/ 396 w 202"/>
                <a:gd name="T63" fmla="*/ 247 h 1125"/>
                <a:gd name="T64" fmla="*/ 401 w 202"/>
                <a:gd name="T65" fmla="*/ 202 h 1125"/>
                <a:gd name="T66" fmla="*/ 417 w 202"/>
                <a:gd name="T67" fmla="*/ 174 h 1125"/>
                <a:gd name="T68" fmla="*/ 425 w 202"/>
                <a:gd name="T69" fmla="*/ 131 h 1125"/>
                <a:gd name="T70" fmla="*/ 438 w 202"/>
                <a:gd name="T71" fmla="*/ 110 h 1125"/>
                <a:gd name="T72" fmla="*/ 446 w 202"/>
                <a:gd name="T73" fmla="*/ 76 h 1125"/>
                <a:gd name="T74" fmla="*/ 459 w 202"/>
                <a:gd name="T75" fmla="*/ 58 h 1125"/>
                <a:gd name="T76" fmla="*/ 467 w 202"/>
                <a:gd name="T77" fmla="*/ 37 h 1125"/>
                <a:gd name="T78" fmla="*/ 480 w 202"/>
                <a:gd name="T79" fmla="*/ 21 h 1125"/>
                <a:gd name="T80" fmla="*/ 496 w 202"/>
                <a:gd name="T81" fmla="*/ 2 h 1125"/>
                <a:gd name="T82" fmla="*/ 517 w 202"/>
                <a:gd name="T83" fmla="*/ 0 h 11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2"/>
                <a:gd name="T127" fmla="*/ 0 h 1125"/>
                <a:gd name="T128" fmla="*/ 202 w 202"/>
                <a:gd name="T129" fmla="*/ 1125 h 11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2" h="1125">
                  <a:moveTo>
                    <a:pt x="0" y="1081"/>
                  </a:moveTo>
                  <a:lnTo>
                    <a:pt x="0" y="1087"/>
                  </a:lnTo>
                  <a:lnTo>
                    <a:pt x="6" y="1092"/>
                  </a:lnTo>
                  <a:lnTo>
                    <a:pt x="6" y="1100"/>
                  </a:lnTo>
                  <a:lnTo>
                    <a:pt x="11" y="1106"/>
                  </a:lnTo>
                  <a:lnTo>
                    <a:pt x="11" y="1111"/>
                  </a:lnTo>
                  <a:lnTo>
                    <a:pt x="17" y="1117"/>
                  </a:lnTo>
                  <a:lnTo>
                    <a:pt x="17" y="1120"/>
                  </a:lnTo>
                  <a:lnTo>
                    <a:pt x="20" y="1122"/>
                  </a:lnTo>
                  <a:lnTo>
                    <a:pt x="22" y="1125"/>
                  </a:lnTo>
                  <a:lnTo>
                    <a:pt x="25" y="1125"/>
                  </a:lnTo>
                  <a:lnTo>
                    <a:pt x="28" y="1125"/>
                  </a:lnTo>
                  <a:lnTo>
                    <a:pt x="30" y="1125"/>
                  </a:lnTo>
                  <a:lnTo>
                    <a:pt x="33" y="1122"/>
                  </a:lnTo>
                  <a:lnTo>
                    <a:pt x="36" y="1120"/>
                  </a:lnTo>
                  <a:lnTo>
                    <a:pt x="41" y="1114"/>
                  </a:lnTo>
                  <a:lnTo>
                    <a:pt x="41" y="1109"/>
                  </a:lnTo>
                  <a:lnTo>
                    <a:pt x="44" y="1106"/>
                  </a:lnTo>
                  <a:lnTo>
                    <a:pt x="44" y="1100"/>
                  </a:lnTo>
                  <a:lnTo>
                    <a:pt x="47" y="1098"/>
                  </a:lnTo>
                  <a:lnTo>
                    <a:pt x="47" y="1092"/>
                  </a:lnTo>
                  <a:lnTo>
                    <a:pt x="50" y="1089"/>
                  </a:lnTo>
                  <a:lnTo>
                    <a:pt x="50" y="1084"/>
                  </a:lnTo>
                  <a:lnTo>
                    <a:pt x="52" y="1081"/>
                  </a:lnTo>
                  <a:lnTo>
                    <a:pt x="52" y="1073"/>
                  </a:lnTo>
                  <a:lnTo>
                    <a:pt x="55" y="1070"/>
                  </a:lnTo>
                  <a:lnTo>
                    <a:pt x="55" y="1062"/>
                  </a:lnTo>
                  <a:lnTo>
                    <a:pt x="58" y="1059"/>
                  </a:lnTo>
                  <a:lnTo>
                    <a:pt x="58" y="1048"/>
                  </a:lnTo>
                  <a:lnTo>
                    <a:pt x="60" y="1045"/>
                  </a:lnTo>
                  <a:lnTo>
                    <a:pt x="60" y="1034"/>
                  </a:lnTo>
                  <a:lnTo>
                    <a:pt x="63" y="1031"/>
                  </a:lnTo>
                  <a:lnTo>
                    <a:pt x="63" y="1018"/>
                  </a:lnTo>
                  <a:lnTo>
                    <a:pt x="66" y="1015"/>
                  </a:lnTo>
                  <a:lnTo>
                    <a:pt x="66" y="1001"/>
                  </a:lnTo>
                  <a:lnTo>
                    <a:pt x="69" y="998"/>
                  </a:lnTo>
                  <a:lnTo>
                    <a:pt x="69" y="984"/>
                  </a:lnTo>
                  <a:lnTo>
                    <a:pt x="71" y="982"/>
                  </a:lnTo>
                  <a:lnTo>
                    <a:pt x="71" y="965"/>
                  </a:lnTo>
                  <a:lnTo>
                    <a:pt x="74" y="962"/>
                  </a:lnTo>
                  <a:lnTo>
                    <a:pt x="74" y="946"/>
                  </a:lnTo>
                  <a:lnTo>
                    <a:pt x="77" y="943"/>
                  </a:lnTo>
                  <a:lnTo>
                    <a:pt x="77" y="927"/>
                  </a:lnTo>
                  <a:lnTo>
                    <a:pt x="80" y="924"/>
                  </a:lnTo>
                  <a:lnTo>
                    <a:pt x="80" y="904"/>
                  </a:lnTo>
                  <a:lnTo>
                    <a:pt x="82" y="902"/>
                  </a:lnTo>
                  <a:lnTo>
                    <a:pt x="82" y="880"/>
                  </a:lnTo>
                  <a:lnTo>
                    <a:pt x="85" y="877"/>
                  </a:lnTo>
                  <a:lnTo>
                    <a:pt x="85" y="858"/>
                  </a:lnTo>
                  <a:lnTo>
                    <a:pt x="88" y="855"/>
                  </a:lnTo>
                  <a:lnTo>
                    <a:pt x="88" y="833"/>
                  </a:lnTo>
                  <a:lnTo>
                    <a:pt x="91" y="830"/>
                  </a:lnTo>
                  <a:lnTo>
                    <a:pt x="91" y="808"/>
                  </a:lnTo>
                  <a:lnTo>
                    <a:pt x="93" y="805"/>
                  </a:lnTo>
                  <a:lnTo>
                    <a:pt x="93" y="783"/>
                  </a:lnTo>
                  <a:lnTo>
                    <a:pt x="96" y="780"/>
                  </a:lnTo>
                  <a:lnTo>
                    <a:pt x="96" y="756"/>
                  </a:lnTo>
                  <a:lnTo>
                    <a:pt x="99" y="753"/>
                  </a:lnTo>
                  <a:lnTo>
                    <a:pt x="99" y="728"/>
                  </a:lnTo>
                  <a:lnTo>
                    <a:pt x="101" y="725"/>
                  </a:lnTo>
                  <a:lnTo>
                    <a:pt x="101" y="700"/>
                  </a:lnTo>
                  <a:lnTo>
                    <a:pt x="104" y="698"/>
                  </a:lnTo>
                  <a:lnTo>
                    <a:pt x="104" y="673"/>
                  </a:lnTo>
                  <a:lnTo>
                    <a:pt x="107" y="670"/>
                  </a:lnTo>
                  <a:lnTo>
                    <a:pt x="107" y="645"/>
                  </a:lnTo>
                  <a:lnTo>
                    <a:pt x="110" y="642"/>
                  </a:lnTo>
                  <a:lnTo>
                    <a:pt x="110" y="615"/>
                  </a:lnTo>
                  <a:lnTo>
                    <a:pt x="112" y="612"/>
                  </a:lnTo>
                  <a:lnTo>
                    <a:pt x="112" y="587"/>
                  </a:lnTo>
                  <a:lnTo>
                    <a:pt x="115" y="584"/>
                  </a:lnTo>
                  <a:lnTo>
                    <a:pt x="115" y="557"/>
                  </a:lnTo>
                  <a:lnTo>
                    <a:pt x="118" y="554"/>
                  </a:lnTo>
                  <a:lnTo>
                    <a:pt x="118" y="527"/>
                  </a:lnTo>
                  <a:lnTo>
                    <a:pt x="121" y="524"/>
                  </a:lnTo>
                  <a:lnTo>
                    <a:pt x="121" y="499"/>
                  </a:lnTo>
                  <a:lnTo>
                    <a:pt x="123" y="496"/>
                  </a:lnTo>
                  <a:lnTo>
                    <a:pt x="123" y="469"/>
                  </a:lnTo>
                  <a:lnTo>
                    <a:pt x="126" y="466"/>
                  </a:lnTo>
                  <a:lnTo>
                    <a:pt x="126" y="441"/>
                  </a:lnTo>
                  <a:lnTo>
                    <a:pt x="129" y="438"/>
                  </a:lnTo>
                  <a:lnTo>
                    <a:pt x="129" y="413"/>
                  </a:lnTo>
                  <a:lnTo>
                    <a:pt x="131" y="411"/>
                  </a:lnTo>
                  <a:lnTo>
                    <a:pt x="131" y="383"/>
                  </a:lnTo>
                  <a:lnTo>
                    <a:pt x="134" y="380"/>
                  </a:lnTo>
                  <a:lnTo>
                    <a:pt x="134" y="355"/>
                  </a:lnTo>
                  <a:lnTo>
                    <a:pt x="137" y="353"/>
                  </a:lnTo>
                  <a:lnTo>
                    <a:pt x="137" y="328"/>
                  </a:lnTo>
                  <a:lnTo>
                    <a:pt x="140" y="325"/>
                  </a:lnTo>
                  <a:lnTo>
                    <a:pt x="140" y="303"/>
                  </a:lnTo>
                  <a:lnTo>
                    <a:pt x="142" y="300"/>
                  </a:lnTo>
                  <a:lnTo>
                    <a:pt x="142" y="275"/>
                  </a:lnTo>
                  <a:lnTo>
                    <a:pt x="145" y="273"/>
                  </a:lnTo>
                  <a:lnTo>
                    <a:pt x="145" y="251"/>
                  </a:lnTo>
                  <a:lnTo>
                    <a:pt x="148" y="248"/>
                  </a:lnTo>
                  <a:lnTo>
                    <a:pt x="148" y="226"/>
                  </a:lnTo>
                  <a:lnTo>
                    <a:pt x="151" y="223"/>
                  </a:lnTo>
                  <a:lnTo>
                    <a:pt x="151" y="204"/>
                  </a:lnTo>
                  <a:lnTo>
                    <a:pt x="153" y="201"/>
                  </a:lnTo>
                  <a:lnTo>
                    <a:pt x="153" y="182"/>
                  </a:lnTo>
                  <a:lnTo>
                    <a:pt x="156" y="179"/>
                  </a:lnTo>
                  <a:lnTo>
                    <a:pt x="156" y="160"/>
                  </a:lnTo>
                  <a:lnTo>
                    <a:pt x="159" y="157"/>
                  </a:lnTo>
                  <a:lnTo>
                    <a:pt x="159" y="138"/>
                  </a:lnTo>
                  <a:lnTo>
                    <a:pt x="162" y="135"/>
                  </a:lnTo>
                  <a:lnTo>
                    <a:pt x="162" y="118"/>
                  </a:lnTo>
                  <a:lnTo>
                    <a:pt x="164" y="115"/>
                  </a:lnTo>
                  <a:lnTo>
                    <a:pt x="164" y="102"/>
                  </a:lnTo>
                  <a:lnTo>
                    <a:pt x="167" y="99"/>
                  </a:lnTo>
                  <a:lnTo>
                    <a:pt x="167" y="85"/>
                  </a:lnTo>
                  <a:lnTo>
                    <a:pt x="170" y="82"/>
                  </a:lnTo>
                  <a:lnTo>
                    <a:pt x="170" y="69"/>
                  </a:lnTo>
                  <a:lnTo>
                    <a:pt x="172" y="66"/>
                  </a:lnTo>
                  <a:lnTo>
                    <a:pt x="172" y="55"/>
                  </a:lnTo>
                  <a:lnTo>
                    <a:pt x="175" y="52"/>
                  </a:lnTo>
                  <a:lnTo>
                    <a:pt x="175" y="44"/>
                  </a:lnTo>
                  <a:lnTo>
                    <a:pt x="178" y="41"/>
                  </a:lnTo>
                  <a:lnTo>
                    <a:pt x="178" y="33"/>
                  </a:lnTo>
                  <a:lnTo>
                    <a:pt x="181" y="30"/>
                  </a:lnTo>
                  <a:lnTo>
                    <a:pt x="181" y="22"/>
                  </a:lnTo>
                  <a:lnTo>
                    <a:pt x="183" y="19"/>
                  </a:lnTo>
                  <a:lnTo>
                    <a:pt x="183" y="13"/>
                  </a:lnTo>
                  <a:lnTo>
                    <a:pt x="189" y="8"/>
                  </a:lnTo>
                  <a:lnTo>
                    <a:pt x="189" y="2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7" y="0"/>
                  </a:lnTo>
                  <a:lnTo>
                    <a:pt x="200" y="0"/>
                  </a:lnTo>
                  <a:lnTo>
                    <a:pt x="202" y="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64" name="Freeform 83"/>
            <p:cNvSpPr>
              <a:spLocks/>
            </p:cNvSpPr>
            <p:nvPr/>
          </p:nvSpPr>
          <p:spPr bwMode="auto">
            <a:xfrm>
              <a:off x="3259" y="2598"/>
              <a:ext cx="518" cy="1243"/>
            </a:xfrm>
            <a:custGeom>
              <a:avLst/>
              <a:gdLst>
                <a:gd name="T0" fmla="*/ 16 w 200"/>
                <a:gd name="T1" fmla="*/ 12 h 1123"/>
                <a:gd name="T2" fmla="*/ 28 w 200"/>
                <a:gd name="T3" fmla="*/ 24 h 1123"/>
                <a:gd name="T4" fmla="*/ 36 w 200"/>
                <a:gd name="T5" fmla="*/ 46 h 1123"/>
                <a:gd name="T6" fmla="*/ 52 w 200"/>
                <a:gd name="T7" fmla="*/ 62 h 1123"/>
                <a:gd name="T8" fmla="*/ 57 w 200"/>
                <a:gd name="T9" fmla="*/ 92 h 1123"/>
                <a:gd name="T10" fmla="*/ 73 w 200"/>
                <a:gd name="T11" fmla="*/ 113 h 1123"/>
                <a:gd name="T12" fmla="*/ 78 w 200"/>
                <a:gd name="T13" fmla="*/ 151 h 1123"/>
                <a:gd name="T14" fmla="*/ 93 w 200"/>
                <a:gd name="T15" fmla="*/ 177 h 1123"/>
                <a:gd name="T16" fmla="*/ 101 w 200"/>
                <a:gd name="T17" fmla="*/ 220 h 1123"/>
                <a:gd name="T18" fmla="*/ 114 w 200"/>
                <a:gd name="T19" fmla="*/ 251 h 1123"/>
                <a:gd name="T20" fmla="*/ 122 w 200"/>
                <a:gd name="T21" fmla="*/ 302 h 1123"/>
                <a:gd name="T22" fmla="*/ 135 w 200"/>
                <a:gd name="T23" fmla="*/ 333 h 1123"/>
                <a:gd name="T24" fmla="*/ 142 w 200"/>
                <a:gd name="T25" fmla="*/ 391 h 1123"/>
                <a:gd name="T26" fmla="*/ 158 w 200"/>
                <a:gd name="T27" fmla="*/ 425 h 1123"/>
                <a:gd name="T28" fmla="*/ 163 w 200"/>
                <a:gd name="T29" fmla="*/ 486 h 1123"/>
                <a:gd name="T30" fmla="*/ 179 w 200"/>
                <a:gd name="T31" fmla="*/ 519 h 1123"/>
                <a:gd name="T32" fmla="*/ 184 w 200"/>
                <a:gd name="T33" fmla="*/ 581 h 1123"/>
                <a:gd name="T34" fmla="*/ 199 w 200"/>
                <a:gd name="T35" fmla="*/ 618 h 1123"/>
                <a:gd name="T36" fmla="*/ 207 w 200"/>
                <a:gd name="T37" fmla="*/ 679 h 1123"/>
                <a:gd name="T38" fmla="*/ 220 w 200"/>
                <a:gd name="T39" fmla="*/ 712 h 1123"/>
                <a:gd name="T40" fmla="*/ 228 w 200"/>
                <a:gd name="T41" fmla="*/ 773 h 1123"/>
                <a:gd name="T42" fmla="*/ 241 w 200"/>
                <a:gd name="T43" fmla="*/ 807 h 1123"/>
                <a:gd name="T44" fmla="*/ 249 w 200"/>
                <a:gd name="T45" fmla="*/ 861 h 1123"/>
                <a:gd name="T46" fmla="*/ 262 w 200"/>
                <a:gd name="T47" fmla="*/ 895 h 1123"/>
                <a:gd name="T48" fmla="*/ 269 w 200"/>
                <a:gd name="T49" fmla="*/ 947 h 1123"/>
                <a:gd name="T50" fmla="*/ 285 w 200"/>
                <a:gd name="T51" fmla="*/ 974 h 1123"/>
                <a:gd name="T52" fmla="*/ 290 w 200"/>
                <a:gd name="T53" fmla="*/ 1021 h 1123"/>
                <a:gd name="T54" fmla="*/ 306 w 200"/>
                <a:gd name="T55" fmla="*/ 1048 h 1123"/>
                <a:gd name="T56" fmla="*/ 313 w 200"/>
                <a:gd name="T57" fmla="*/ 1087 h 1123"/>
                <a:gd name="T58" fmla="*/ 326 w 200"/>
                <a:gd name="T59" fmla="*/ 1109 h 1123"/>
                <a:gd name="T60" fmla="*/ 334 w 200"/>
                <a:gd name="T61" fmla="*/ 1142 h 1123"/>
                <a:gd name="T62" fmla="*/ 347 w 200"/>
                <a:gd name="T63" fmla="*/ 1161 h 1123"/>
                <a:gd name="T64" fmla="*/ 355 w 200"/>
                <a:gd name="T65" fmla="*/ 1185 h 1123"/>
                <a:gd name="T66" fmla="*/ 368 w 200"/>
                <a:gd name="T67" fmla="*/ 1201 h 1123"/>
                <a:gd name="T68" fmla="*/ 376 w 200"/>
                <a:gd name="T69" fmla="*/ 1215 h 1123"/>
                <a:gd name="T70" fmla="*/ 396 w 200"/>
                <a:gd name="T71" fmla="*/ 1231 h 1123"/>
                <a:gd name="T72" fmla="*/ 412 w 200"/>
                <a:gd name="T73" fmla="*/ 1243 h 1123"/>
                <a:gd name="T74" fmla="*/ 433 w 200"/>
                <a:gd name="T75" fmla="*/ 1243 h 1123"/>
                <a:gd name="T76" fmla="*/ 453 w 200"/>
                <a:gd name="T77" fmla="*/ 1234 h 1123"/>
                <a:gd name="T78" fmla="*/ 482 w 200"/>
                <a:gd name="T79" fmla="*/ 1215 h 1123"/>
                <a:gd name="T80" fmla="*/ 497 w 200"/>
                <a:gd name="T81" fmla="*/ 1191 h 1123"/>
                <a:gd name="T82" fmla="*/ 510 w 200"/>
                <a:gd name="T83" fmla="*/ 1175 h 11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"/>
                <a:gd name="T127" fmla="*/ 0 h 1123"/>
                <a:gd name="T128" fmla="*/ 200 w 200"/>
                <a:gd name="T129" fmla="*/ 1123 h 11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" h="1123">
                  <a:moveTo>
                    <a:pt x="0" y="0"/>
                  </a:moveTo>
                  <a:lnTo>
                    <a:pt x="6" y="6"/>
                  </a:lnTo>
                  <a:lnTo>
                    <a:pt x="6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11" y="22"/>
                  </a:lnTo>
                  <a:lnTo>
                    <a:pt x="11" y="31"/>
                  </a:lnTo>
                  <a:lnTo>
                    <a:pt x="14" y="33"/>
                  </a:lnTo>
                  <a:lnTo>
                    <a:pt x="14" y="42"/>
                  </a:lnTo>
                  <a:lnTo>
                    <a:pt x="17" y="45"/>
                  </a:lnTo>
                  <a:lnTo>
                    <a:pt x="17" y="53"/>
                  </a:lnTo>
                  <a:lnTo>
                    <a:pt x="20" y="56"/>
                  </a:lnTo>
                  <a:lnTo>
                    <a:pt x="20" y="67"/>
                  </a:lnTo>
                  <a:lnTo>
                    <a:pt x="22" y="69"/>
                  </a:lnTo>
                  <a:lnTo>
                    <a:pt x="22" y="83"/>
                  </a:lnTo>
                  <a:lnTo>
                    <a:pt x="25" y="86"/>
                  </a:lnTo>
                  <a:lnTo>
                    <a:pt x="25" y="100"/>
                  </a:lnTo>
                  <a:lnTo>
                    <a:pt x="28" y="102"/>
                  </a:lnTo>
                  <a:lnTo>
                    <a:pt x="28" y="116"/>
                  </a:lnTo>
                  <a:lnTo>
                    <a:pt x="30" y="119"/>
                  </a:lnTo>
                  <a:lnTo>
                    <a:pt x="30" y="136"/>
                  </a:lnTo>
                  <a:lnTo>
                    <a:pt x="33" y="138"/>
                  </a:lnTo>
                  <a:lnTo>
                    <a:pt x="33" y="158"/>
                  </a:lnTo>
                  <a:lnTo>
                    <a:pt x="36" y="160"/>
                  </a:lnTo>
                  <a:lnTo>
                    <a:pt x="36" y="177"/>
                  </a:lnTo>
                  <a:lnTo>
                    <a:pt x="39" y="180"/>
                  </a:lnTo>
                  <a:lnTo>
                    <a:pt x="39" y="199"/>
                  </a:lnTo>
                  <a:lnTo>
                    <a:pt x="41" y="202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4" y="249"/>
                  </a:lnTo>
                  <a:lnTo>
                    <a:pt x="47" y="251"/>
                  </a:lnTo>
                  <a:lnTo>
                    <a:pt x="47" y="273"/>
                  </a:lnTo>
                  <a:lnTo>
                    <a:pt x="50" y="276"/>
                  </a:lnTo>
                  <a:lnTo>
                    <a:pt x="50" y="298"/>
                  </a:lnTo>
                  <a:lnTo>
                    <a:pt x="52" y="301"/>
                  </a:lnTo>
                  <a:lnTo>
                    <a:pt x="52" y="326"/>
                  </a:lnTo>
                  <a:lnTo>
                    <a:pt x="55" y="329"/>
                  </a:lnTo>
                  <a:lnTo>
                    <a:pt x="55" y="353"/>
                  </a:lnTo>
                  <a:lnTo>
                    <a:pt x="58" y="356"/>
                  </a:lnTo>
                  <a:lnTo>
                    <a:pt x="58" y="381"/>
                  </a:lnTo>
                  <a:lnTo>
                    <a:pt x="61" y="384"/>
                  </a:lnTo>
                  <a:lnTo>
                    <a:pt x="61" y="409"/>
                  </a:lnTo>
                  <a:lnTo>
                    <a:pt x="63" y="411"/>
                  </a:lnTo>
                  <a:lnTo>
                    <a:pt x="63" y="439"/>
                  </a:lnTo>
                  <a:lnTo>
                    <a:pt x="66" y="442"/>
                  </a:lnTo>
                  <a:lnTo>
                    <a:pt x="66" y="467"/>
                  </a:lnTo>
                  <a:lnTo>
                    <a:pt x="69" y="469"/>
                  </a:lnTo>
                  <a:lnTo>
                    <a:pt x="69" y="497"/>
                  </a:lnTo>
                  <a:lnTo>
                    <a:pt x="71" y="500"/>
                  </a:lnTo>
                  <a:lnTo>
                    <a:pt x="71" y="525"/>
                  </a:lnTo>
                  <a:lnTo>
                    <a:pt x="74" y="527"/>
                  </a:lnTo>
                  <a:lnTo>
                    <a:pt x="74" y="555"/>
                  </a:lnTo>
                  <a:lnTo>
                    <a:pt x="77" y="558"/>
                  </a:lnTo>
                  <a:lnTo>
                    <a:pt x="77" y="582"/>
                  </a:lnTo>
                  <a:lnTo>
                    <a:pt x="80" y="585"/>
                  </a:lnTo>
                  <a:lnTo>
                    <a:pt x="80" y="613"/>
                  </a:lnTo>
                  <a:lnTo>
                    <a:pt x="82" y="616"/>
                  </a:lnTo>
                  <a:lnTo>
                    <a:pt x="82" y="640"/>
                  </a:lnTo>
                  <a:lnTo>
                    <a:pt x="85" y="643"/>
                  </a:lnTo>
                  <a:lnTo>
                    <a:pt x="85" y="671"/>
                  </a:lnTo>
                  <a:lnTo>
                    <a:pt x="88" y="674"/>
                  </a:lnTo>
                  <a:lnTo>
                    <a:pt x="88" y="698"/>
                  </a:lnTo>
                  <a:lnTo>
                    <a:pt x="91" y="701"/>
                  </a:lnTo>
                  <a:lnTo>
                    <a:pt x="91" y="726"/>
                  </a:lnTo>
                  <a:lnTo>
                    <a:pt x="93" y="729"/>
                  </a:lnTo>
                  <a:lnTo>
                    <a:pt x="93" y="754"/>
                  </a:lnTo>
                  <a:lnTo>
                    <a:pt x="96" y="756"/>
                  </a:lnTo>
                  <a:lnTo>
                    <a:pt x="96" y="778"/>
                  </a:lnTo>
                  <a:lnTo>
                    <a:pt x="99" y="781"/>
                  </a:lnTo>
                  <a:lnTo>
                    <a:pt x="99" y="806"/>
                  </a:lnTo>
                  <a:lnTo>
                    <a:pt x="101" y="809"/>
                  </a:lnTo>
                  <a:lnTo>
                    <a:pt x="101" y="831"/>
                  </a:lnTo>
                  <a:lnTo>
                    <a:pt x="104" y="834"/>
                  </a:lnTo>
                  <a:lnTo>
                    <a:pt x="104" y="856"/>
                  </a:lnTo>
                  <a:lnTo>
                    <a:pt x="107" y="858"/>
                  </a:lnTo>
                  <a:lnTo>
                    <a:pt x="107" y="878"/>
                  </a:lnTo>
                  <a:lnTo>
                    <a:pt x="110" y="880"/>
                  </a:lnTo>
                  <a:lnTo>
                    <a:pt x="110" y="900"/>
                  </a:lnTo>
                  <a:lnTo>
                    <a:pt x="112" y="902"/>
                  </a:lnTo>
                  <a:lnTo>
                    <a:pt x="112" y="922"/>
                  </a:lnTo>
                  <a:lnTo>
                    <a:pt x="115" y="925"/>
                  </a:lnTo>
                  <a:lnTo>
                    <a:pt x="115" y="944"/>
                  </a:lnTo>
                  <a:lnTo>
                    <a:pt x="118" y="947"/>
                  </a:lnTo>
                  <a:lnTo>
                    <a:pt x="118" y="963"/>
                  </a:lnTo>
                  <a:lnTo>
                    <a:pt x="121" y="966"/>
                  </a:lnTo>
                  <a:lnTo>
                    <a:pt x="121" y="982"/>
                  </a:lnTo>
                  <a:lnTo>
                    <a:pt x="123" y="985"/>
                  </a:lnTo>
                  <a:lnTo>
                    <a:pt x="123" y="999"/>
                  </a:lnTo>
                  <a:lnTo>
                    <a:pt x="126" y="1002"/>
                  </a:lnTo>
                  <a:lnTo>
                    <a:pt x="126" y="1016"/>
                  </a:lnTo>
                  <a:lnTo>
                    <a:pt x="129" y="1018"/>
                  </a:lnTo>
                  <a:lnTo>
                    <a:pt x="129" y="1032"/>
                  </a:lnTo>
                  <a:lnTo>
                    <a:pt x="132" y="1035"/>
                  </a:lnTo>
                  <a:lnTo>
                    <a:pt x="132" y="1046"/>
                  </a:lnTo>
                  <a:lnTo>
                    <a:pt x="134" y="1049"/>
                  </a:lnTo>
                  <a:lnTo>
                    <a:pt x="134" y="1060"/>
                  </a:lnTo>
                  <a:lnTo>
                    <a:pt x="137" y="1062"/>
                  </a:lnTo>
                  <a:lnTo>
                    <a:pt x="137" y="1071"/>
                  </a:lnTo>
                  <a:lnTo>
                    <a:pt x="140" y="1074"/>
                  </a:lnTo>
                  <a:lnTo>
                    <a:pt x="140" y="1082"/>
                  </a:lnTo>
                  <a:lnTo>
                    <a:pt x="142" y="1085"/>
                  </a:lnTo>
                  <a:lnTo>
                    <a:pt x="142" y="1090"/>
                  </a:lnTo>
                  <a:lnTo>
                    <a:pt x="145" y="1093"/>
                  </a:lnTo>
                  <a:lnTo>
                    <a:pt x="145" y="1098"/>
                  </a:lnTo>
                  <a:lnTo>
                    <a:pt x="148" y="1101"/>
                  </a:lnTo>
                  <a:lnTo>
                    <a:pt x="148" y="1107"/>
                  </a:lnTo>
                  <a:lnTo>
                    <a:pt x="153" y="1112"/>
                  </a:lnTo>
                  <a:lnTo>
                    <a:pt x="153" y="1115"/>
                  </a:lnTo>
                  <a:lnTo>
                    <a:pt x="159" y="1120"/>
                  </a:lnTo>
                  <a:lnTo>
                    <a:pt x="159" y="1123"/>
                  </a:lnTo>
                  <a:lnTo>
                    <a:pt x="162" y="1123"/>
                  </a:lnTo>
                  <a:lnTo>
                    <a:pt x="164" y="1123"/>
                  </a:lnTo>
                  <a:lnTo>
                    <a:pt x="167" y="1123"/>
                  </a:lnTo>
                  <a:lnTo>
                    <a:pt x="170" y="1120"/>
                  </a:lnTo>
                  <a:lnTo>
                    <a:pt x="172" y="1118"/>
                  </a:lnTo>
                  <a:lnTo>
                    <a:pt x="175" y="1115"/>
                  </a:lnTo>
                  <a:lnTo>
                    <a:pt x="181" y="1109"/>
                  </a:lnTo>
                  <a:lnTo>
                    <a:pt x="181" y="1104"/>
                  </a:lnTo>
                  <a:lnTo>
                    <a:pt x="186" y="1098"/>
                  </a:lnTo>
                  <a:lnTo>
                    <a:pt x="186" y="1090"/>
                  </a:lnTo>
                  <a:lnTo>
                    <a:pt x="192" y="1085"/>
                  </a:lnTo>
                  <a:lnTo>
                    <a:pt x="192" y="1076"/>
                  </a:lnTo>
                  <a:lnTo>
                    <a:pt x="194" y="1074"/>
                  </a:lnTo>
                  <a:lnTo>
                    <a:pt x="194" y="1065"/>
                  </a:lnTo>
                  <a:lnTo>
                    <a:pt x="197" y="1062"/>
                  </a:lnTo>
                  <a:lnTo>
                    <a:pt x="197" y="1057"/>
                  </a:lnTo>
                  <a:lnTo>
                    <a:pt x="200" y="1054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65" name="Freeform 84"/>
            <p:cNvSpPr>
              <a:spLocks/>
            </p:cNvSpPr>
            <p:nvPr/>
          </p:nvSpPr>
          <p:spPr bwMode="auto">
            <a:xfrm>
              <a:off x="3777" y="3487"/>
              <a:ext cx="728" cy="278"/>
            </a:xfrm>
            <a:custGeom>
              <a:avLst/>
              <a:gdLst>
                <a:gd name="T0" fmla="*/ 8 w 278"/>
                <a:gd name="T1" fmla="*/ 269 h 251"/>
                <a:gd name="T2" fmla="*/ 13 w 278"/>
                <a:gd name="T3" fmla="*/ 248 h 251"/>
                <a:gd name="T4" fmla="*/ 29 w 278"/>
                <a:gd name="T5" fmla="*/ 233 h 251"/>
                <a:gd name="T6" fmla="*/ 34 w 278"/>
                <a:gd name="T7" fmla="*/ 212 h 251"/>
                <a:gd name="T8" fmla="*/ 50 w 278"/>
                <a:gd name="T9" fmla="*/ 196 h 251"/>
                <a:gd name="T10" fmla="*/ 58 w 278"/>
                <a:gd name="T11" fmla="*/ 174 h 251"/>
                <a:gd name="T12" fmla="*/ 71 w 278"/>
                <a:gd name="T13" fmla="*/ 159 h 251"/>
                <a:gd name="T14" fmla="*/ 79 w 278"/>
                <a:gd name="T15" fmla="*/ 137 h 251"/>
                <a:gd name="T16" fmla="*/ 92 w 278"/>
                <a:gd name="T17" fmla="*/ 123 h 251"/>
                <a:gd name="T18" fmla="*/ 100 w 278"/>
                <a:gd name="T19" fmla="*/ 104 h 251"/>
                <a:gd name="T20" fmla="*/ 113 w 278"/>
                <a:gd name="T21" fmla="*/ 89 h 251"/>
                <a:gd name="T22" fmla="*/ 120 w 278"/>
                <a:gd name="T23" fmla="*/ 73 h 251"/>
                <a:gd name="T24" fmla="*/ 136 w 278"/>
                <a:gd name="T25" fmla="*/ 61 h 251"/>
                <a:gd name="T26" fmla="*/ 141 w 278"/>
                <a:gd name="T27" fmla="*/ 47 h 251"/>
                <a:gd name="T28" fmla="*/ 170 w 278"/>
                <a:gd name="T29" fmla="*/ 24 h 251"/>
                <a:gd name="T30" fmla="*/ 194 w 278"/>
                <a:gd name="T31" fmla="*/ 9 h 251"/>
                <a:gd name="T32" fmla="*/ 207 w 278"/>
                <a:gd name="T33" fmla="*/ 3 h 251"/>
                <a:gd name="T34" fmla="*/ 228 w 278"/>
                <a:gd name="T35" fmla="*/ 0 h 251"/>
                <a:gd name="T36" fmla="*/ 249 w 278"/>
                <a:gd name="T37" fmla="*/ 7 h 251"/>
                <a:gd name="T38" fmla="*/ 278 w 278"/>
                <a:gd name="T39" fmla="*/ 16 h 251"/>
                <a:gd name="T40" fmla="*/ 293 w 278"/>
                <a:gd name="T41" fmla="*/ 28 h 251"/>
                <a:gd name="T42" fmla="*/ 314 w 278"/>
                <a:gd name="T43" fmla="*/ 43 h 251"/>
                <a:gd name="T44" fmla="*/ 327 w 278"/>
                <a:gd name="T45" fmla="*/ 61 h 251"/>
                <a:gd name="T46" fmla="*/ 351 w 278"/>
                <a:gd name="T47" fmla="*/ 76 h 251"/>
                <a:gd name="T48" fmla="*/ 364 w 278"/>
                <a:gd name="T49" fmla="*/ 101 h 251"/>
                <a:gd name="T50" fmla="*/ 385 w 278"/>
                <a:gd name="T51" fmla="*/ 116 h 251"/>
                <a:gd name="T52" fmla="*/ 401 w 278"/>
                <a:gd name="T53" fmla="*/ 141 h 251"/>
                <a:gd name="T54" fmla="*/ 429 w 278"/>
                <a:gd name="T55" fmla="*/ 162 h 251"/>
                <a:gd name="T56" fmla="*/ 435 w 278"/>
                <a:gd name="T57" fmla="*/ 177 h 251"/>
                <a:gd name="T58" fmla="*/ 464 w 278"/>
                <a:gd name="T59" fmla="*/ 196 h 251"/>
                <a:gd name="T60" fmla="*/ 479 w 278"/>
                <a:gd name="T61" fmla="*/ 208 h 251"/>
                <a:gd name="T62" fmla="*/ 500 w 278"/>
                <a:gd name="T63" fmla="*/ 220 h 251"/>
                <a:gd name="T64" fmla="*/ 521 w 278"/>
                <a:gd name="T65" fmla="*/ 224 h 251"/>
                <a:gd name="T66" fmla="*/ 542 w 278"/>
                <a:gd name="T67" fmla="*/ 226 h 251"/>
                <a:gd name="T68" fmla="*/ 563 w 278"/>
                <a:gd name="T69" fmla="*/ 224 h 251"/>
                <a:gd name="T70" fmla="*/ 587 w 278"/>
                <a:gd name="T71" fmla="*/ 217 h 251"/>
                <a:gd name="T72" fmla="*/ 608 w 278"/>
                <a:gd name="T73" fmla="*/ 205 h 251"/>
                <a:gd name="T74" fmla="*/ 628 w 278"/>
                <a:gd name="T75" fmla="*/ 193 h 251"/>
                <a:gd name="T76" fmla="*/ 657 w 278"/>
                <a:gd name="T77" fmla="*/ 174 h 251"/>
                <a:gd name="T78" fmla="*/ 670 w 278"/>
                <a:gd name="T79" fmla="*/ 159 h 251"/>
                <a:gd name="T80" fmla="*/ 699 w 278"/>
                <a:gd name="T81" fmla="*/ 141 h 251"/>
                <a:gd name="T82" fmla="*/ 715 w 278"/>
                <a:gd name="T83" fmla="*/ 123 h 2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8"/>
                <a:gd name="T127" fmla="*/ 0 h 251"/>
                <a:gd name="T128" fmla="*/ 278 w 278"/>
                <a:gd name="T129" fmla="*/ 251 h 2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8" h="251">
                  <a:moveTo>
                    <a:pt x="0" y="251"/>
                  </a:moveTo>
                  <a:lnTo>
                    <a:pt x="0" y="246"/>
                  </a:lnTo>
                  <a:lnTo>
                    <a:pt x="3" y="243"/>
                  </a:lnTo>
                  <a:lnTo>
                    <a:pt x="3" y="235"/>
                  </a:lnTo>
                  <a:lnTo>
                    <a:pt x="5" y="232"/>
                  </a:lnTo>
                  <a:lnTo>
                    <a:pt x="5" y="224"/>
                  </a:lnTo>
                  <a:lnTo>
                    <a:pt x="8" y="221"/>
                  </a:lnTo>
                  <a:lnTo>
                    <a:pt x="8" y="213"/>
                  </a:lnTo>
                  <a:lnTo>
                    <a:pt x="11" y="210"/>
                  </a:lnTo>
                  <a:lnTo>
                    <a:pt x="11" y="202"/>
                  </a:lnTo>
                  <a:lnTo>
                    <a:pt x="13" y="199"/>
                  </a:lnTo>
                  <a:lnTo>
                    <a:pt x="13" y="191"/>
                  </a:lnTo>
                  <a:lnTo>
                    <a:pt x="16" y="188"/>
                  </a:lnTo>
                  <a:lnTo>
                    <a:pt x="16" y="179"/>
                  </a:lnTo>
                  <a:lnTo>
                    <a:pt x="19" y="177"/>
                  </a:lnTo>
                  <a:lnTo>
                    <a:pt x="19" y="168"/>
                  </a:lnTo>
                  <a:lnTo>
                    <a:pt x="22" y="166"/>
                  </a:lnTo>
                  <a:lnTo>
                    <a:pt x="22" y="157"/>
                  </a:lnTo>
                  <a:lnTo>
                    <a:pt x="24" y="155"/>
                  </a:lnTo>
                  <a:lnTo>
                    <a:pt x="24" y="146"/>
                  </a:lnTo>
                  <a:lnTo>
                    <a:pt x="27" y="144"/>
                  </a:lnTo>
                  <a:lnTo>
                    <a:pt x="27" y="135"/>
                  </a:lnTo>
                  <a:lnTo>
                    <a:pt x="30" y="133"/>
                  </a:lnTo>
                  <a:lnTo>
                    <a:pt x="30" y="124"/>
                  </a:lnTo>
                  <a:lnTo>
                    <a:pt x="33" y="122"/>
                  </a:lnTo>
                  <a:lnTo>
                    <a:pt x="33" y="113"/>
                  </a:lnTo>
                  <a:lnTo>
                    <a:pt x="35" y="111"/>
                  </a:lnTo>
                  <a:lnTo>
                    <a:pt x="35" y="102"/>
                  </a:lnTo>
                  <a:lnTo>
                    <a:pt x="38" y="99"/>
                  </a:lnTo>
                  <a:lnTo>
                    <a:pt x="38" y="94"/>
                  </a:lnTo>
                  <a:lnTo>
                    <a:pt x="41" y="91"/>
                  </a:lnTo>
                  <a:lnTo>
                    <a:pt x="41" y="83"/>
                  </a:lnTo>
                  <a:lnTo>
                    <a:pt x="43" y="80"/>
                  </a:lnTo>
                  <a:lnTo>
                    <a:pt x="43" y="75"/>
                  </a:lnTo>
                  <a:lnTo>
                    <a:pt x="46" y="72"/>
                  </a:lnTo>
                  <a:lnTo>
                    <a:pt x="46" y="66"/>
                  </a:lnTo>
                  <a:lnTo>
                    <a:pt x="49" y="64"/>
                  </a:lnTo>
                  <a:lnTo>
                    <a:pt x="49" y="58"/>
                  </a:lnTo>
                  <a:lnTo>
                    <a:pt x="52" y="55"/>
                  </a:lnTo>
                  <a:lnTo>
                    <a:pt x="52" y="50"/>
                  </a:lnTo>
                  <a:lnTo>
                    <a:pt x="54" y="47"/>
                  </a:lnTo>
                  <a:lnTo>
                    <a:pt x="54" y="42"/>
                  </a:lnTo>
                  <a:lnTo>
                    <a:pt x="60" y="36"/>
                  </a:lnTo>
                  <a:lnTo>
                    <a:pt x="60" y="28"/>
                  </a:lnTo>
                  <a:lnTo>
                    <a:pt x="65" y="22"/>
                  </a:lnTo>
                  <a:lnTo>
                    <a:pt x="65" y="17"/>
                  </a:lnTo>
                  <a:lnTo>
                    <a:pt x="68" y="14"/>
                  </a:lnTo>
                  <a:lnTo>
                    <a:pt x="74" y="8"/>
                  </a:lnTo>
                  <a:lnTo>
                    <a:pt x="74" y="6"/>
                  </a:lnTo>
                  <a:lnTo>
                    <a:pt x="76" y="3"/>
                  </a:lnTo>
                  <a:lnTo>
                    <a:pt x="79" y="3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90" y="0"/>
                  </a:lnTo>
                  <a:lnTo>
                    <a:pt x="93" y="3"/>
                  </a:lnTo>
                  <a:lnTo>
                    <a:pt x="95" y="6"/>
                  </a:lnTo>
                  <a:lnTo>
                    <a:pt x="98" y="6"/>
                  </a:lnTo>
                  <a:lnTo>
                    <a:pt x="101" y="8"/>
                  </a:lnTo>
                  <a:lnTo>
                    <a:pt x="106" y="14"/>
                  </a:lnTo>
                  <a:lnTo>
                    <a:pt x="106" y="17"/>
                  </a:lnTo>
                  <a:lnTo>
                    <a:pt x="112" y="22"/>
                  </a:lnTo>
                  <a:lnTo>
                    <a:pt x="112" y="25"/>
                  </a:lnTo>
                  <a:lnTo>
                    <a:pt x="117" y="31"/>
                  </a:lnTo>
                  <a:lnTo>
                    <a:pt x="117" y="36"/>
                  </a:lnTo>
                  <a:lnTo>
                    <a:pt x="120" y="39"/>
                  </a:lnTo>
                  <a:lnTo>
                    <a:pt x="120" y="44"/>
                  </a:lnTo>
                  <a:lnTo>
                    <a:pt x="125" y="50"/>
                  </a:lnTo>
                  <a:lnTo>
                    <a:pt x="125" y="55"/>
                  </a:lnTo>
                  <a:lnTo>
                    <a:pt x="128" y="58"/>
                  </a:lnTo>
                  <a:lnTo>
                    <a:pt x="128" y="64"/>
                  </a:lnTo>
                  <a:lnTo>
                    <a:pt x="134" y="69"/>
                  </a:lnTo>
                  <a:lnTo>
                    <a:pt x="134" y="77"/>
                  </a:lnTo>
                  <a:lnTo>
                    <a:pt x="139" y="83"/>
                  </a:lnTo>
                  <a:lnTo>
                    <a:pt x="139" y="91"/>
                  </a:lnTo>
                  <a:lnTo>
                    <a:pt x="142" y="94"/>
                  </a:lnTo>
                  <a:lnTo>
                    <a:pt x="142" y="99"/>
                  </a:lnTo>
                  <a:lnTo>
                    <a:pt x="147" y="105"/>
                  </a:lnTo>
                  <a:lnTo>
                    <a:pt x="147" y="113"/>
                  </a:lnTo>
                  <a:lnTo>
                    <a:pt x="153" y="119"/>
                  </a:lnTo>
                  <a:lnTo>
                    <a:pt x="153" y="127"/>
                  </a:lnTo>
                  <a:lnTo>
                    <a:pt x="158" y="133"/>
                  </a:lnTo>
                  <a:lnTo>
                    <a:pt x="158" y="141"/>
                  </a:lnTo>
                  <a:lnTo>
                    <a:pt x="164" y="146"/>
                  </a:lnTo>
                  <a:lnTo>
                    <a:pt x="164" y="152"/>
                  </a:lnTo>
                  <a:lnTo>
                    <a:pt x="166" y="155"/>
                  </a:lnTo>
                  <a:lnTo>
                    <a:pt x="166" y="160"/>
                  </a:lnTo>
                  <a:lnTo>
                    <a:pt x="172" y="166"/>
                  </a:lnTo>
                  <a:lnTo>
                    <a:pt x="172" y="171"/>
                  </a:lnTo>
                  <a:lnTo>
                    <a:pt x="177" y="177"/>
                  </a:lnTo>
                  <a:lnTo>
                    <a:pt x="177" y="179"/>
                  </a:lnTo>
                  <a:lnTo>
                    <a:pt x="183" y="185"/>
                  </a:lnTo>
                  <a:lnTo>
                    <a:pt x="183" y="188"/>
                  </a:lnTo>
                  <a:lnTo>
                    <a:pt x="185" y="191"/>
                  </a:lnTo>
                  <a:lnTo>
                    <a:pt x="191" y="196"/>
                  </a:lnTo>
                  <a:lnTo>
                    <a:pt x="191" y="199"/>
                  </a:lnTo>
                  <a:lnTo>
                    <a:pt x="194" y="199"/>
                  </a:lnTo>
                  <a:lnTo>
                    <a:pt x="196" y="202"/>
                  </a:lnTo>
                  <a:lnTo>
                    <a:pt x="199" y="202"/>
                  </a:lnTo>
                  <a:lnTo>
                    <a:pt x="202" y="204"/>
                  </a:lnTo>
                  <a:lnTo>
                    <a:pt x="205" y="204"/>
                  </a:lnTo>
                  <a:lnTo>
                    <a:pt x="207" y="204"/>
                  </a:lnTo>
                  <a:lnTo>
                    <a:pt x="210" y="204"/>
                  </a:lnTo>
                  <a:lnTo>
                    <a:pt x="213" y="202"/>
                  </a:lnTo>
                  <a:lnTo>
                    <a:pt x="215" y="202"/>
                  </a:lnTo>
                  <a:lnTo>
                    <a:pt x="218" y="199"/>
                  </a:lnTo>
                  <a:lnTo>
                    <a:pt x="221" y="196"/>
                  </a:lnTo>
                  <a:lnTo>
                    <a:pt x="224" y="196"/>
                  </a:lnTo>
                  <a:lnTo>
                    <a:pt x="226" y="193"/>
                  </a:lnTo>
                  <a:lnTo>
                    <a:pt x="232" y="188"/>
                  </a:lnTo>
                  <a:lnTo>
                    <a:pt x="232" y="185"/>
                  </a:lnTo>
                  <a:lnTo>
                    <a:pt x="235" y="182"/>
                  </a:lnTo>
                  <a:lnTo>
                    <a:pt x="240" y="177"/>
                  </a:lnTo>
                  <a:lnTo>
                    <a:pt x="240" y="174"/>
                  </a:lnTo>
                  <a:lnTo>
                    <a:pt x="246" y="168"/>
                  </a:lnTo>
                  <a:lnTo>
                    <a:pt x="246" y="163"/>
                  </a:lnTo>
                  <a:lnTo>
                    <a:pt x="251" y="157"/>
                  </a:lnTo>
                  <a:lnTo>
                    <a:pt x="251" y="155"/>
                  </a:lnTo>
                  <a:lnTo>
                    <a:pt x="256" y="149"/>
                  </a:lnTo>
                  <a:lnTo>
                    <a:pt x="256" y="144"/>
                  </a:lnTo>
                  <a:lnTo>
                    <a:pt x="262" y="138"/>
                  </a:lnTo>
                  <a:lnTo>
                    <a:pt x="262" y="133"/>
                  </a:lnTo>
                  <a:lnTo>
                    <a:pt x="267" y="127"/>
                  </a:lnTo>
                  <a:lnTo>
                    <a:pt x="267" y="122"/>
                  </a:lnTo>
                  <a:lnTo>
                    <a:pt x="273" y="116"/>
                  </a:lnTo>
                  <a:lnTo>
                    <a:pt x="273" y="111"/>
                  </a:lnTo>
                  <a:lnTo>
                    <a:pt x="278" y="105"/>
                  </a:lnTo>
                  <a:lnTo>
                    <a:pt x="278" y="99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66" name="Freeform 85"/>
            <p:cNvSpPr>
              <a:spLocks/>
            </p:cNvSpPr>
            <p:nvPr/>
          </p:nvSpPr>
          <p:spPr bwMode="auto">
            <a:xfrm>
              <a:off x="4505" y="3545"/>
              <a:ext cx="862" cy="135"/>
            </a:xfrm>
            <a:custGeom>
              <a:avLst/>
              <a:gdLst>
                <a:gd name="T0" fmla="*/ 8 w 331"/>
                <a:gd name="T1" fmla="*/ 49 h 121"/>
                <a:gd name="T2" fmla="*/ 21 w 331"/>
                <a:gd name="T3" fmla="*/ 37 h 121"/>
                <a:gd name="T4" fmla="*/ 44 w 331"/>
                <a:gd name="T5" fmla="*/ 27 h 121"/>
                <a:gd name="T6" fmla="*/ 49 w 331"/>
                <a:gd name="T7" fmla="*/ 21 h 121"/>
                <a:gd name="T8" fmla="*/ 65 w 331"/>
                <a:gd name="T9" fmla="*/ 15 h 121"/>
                <a:gd name="T10" fmla="*/ 78 w 331"/>
                <a:gd name="T11" fmla="*/ 9 h 121"/>
                <a:gd name="T12" fmla="*/ 94 w 331"/>
                <a:gd name="T13" fmla="*/ 2 h 121"/>
                <a:gd name="T14" fmla="*/ 107 w 331"/>
                <a:gd name="T15" fmla="*/ 2 h 121"/>
                <a:gd name="T16" fmla="*/ 122 w 331"/>
                <a:gd name="T17" fmla="*/ 0 h 121"/>
                <a:gd name="T18" fmla="*/ 135 w 331"/>
                <a:gd name="T19" fmla="*/ 2 h 121"/>
                <a:gd name="T20" fmla="*/ 151 w 331"/>
                <a:gd name="T21" fmla="*/ 2 h 121"/>
                <a:gd name="T22" fmla="*/ 164 w 331"/>
                <a:gd name="T23" fmla="*/ 6 h 121"/>
                <a:gd name="T24" fmla="*/ 180 w 331"/>
                <a:gd name="T25" fmla="*/ 12 h 121"/>
                <a:gd name="T26" fmla="*/ 193 w 331"/>
                <a:gd name="T27" fmla="*/ 18 h 121"/>
                <a:gd name="T28" fmla="*/ 206 w 331"/>
                <a:gd name="T29" fmla="*/ 25 h 121"/>
                <a:gd name="T30" fmla="*/ 221 w 331"/>
                <a:gd name="T31" fmla="*/ 33 h 121"/>
                <a:gd name="T32" fmla="*/ 242 w 331"/>
                <a:gd name="T33" fmla="*/ 42 h 121"/>
                <a:gd name="T34" fmla="*/ 258 w 331"/>
                <a:gd name="T35" fmla="*/ 51 h 121"/>
                <a:gd name="T36" fmla="*/ 271 w 331"/>
                <a:gd name="T37" fmla="*/ 61 h 121"/>
                <a:gd name="T38" fmla="*/ 286 w 331"/>
                <a:gd name="T39" fmla="*/ 70 h 121"/>
                <a:gd name="T40" fmla="*/ 299 w 331"/>
                <a:gd name="T41" fmla="*/ 79 h 121"/>
                <a:gd name="T42" fmla="*/ 313 w 331"/>
                <a:gd name="T43" fmla="*/ 89 h 121"/>
                <a:gd name="T44" fmla="*/ 328 w 331"/>
                <a:gd name="T45" fmla="*/ 98 h 121"/>
                <a:gd name="T46" fmla="*/ 336 w 331"/>
                <a:gd name="T47" fmla="*/ 104 h 121"/>
                <a:gd name="T48" fmla="*/ 349 w 331"/>
                <a:gd name="T49" fmla="*/ 114 h 121"/>
                <a:gd name="T50" fmla="*/ 365 w 331"/>
                <a:gd name="T51" fmla="*/ 119 h 121"/>
                <a:gd name="T52" fmla="*/ 378 w 331"/>
                <a:gd name="T53" fmla="*/ 126 h 121"/>
                <a:gd name="T54" fmla="*/ 391 w 331"/>
                <a:gd name="T55" fmla="*/ 128 h 121"/>
                <a:gd name="T56" fmla="*/ 406 w 331"/>
                <a:gd name="T57" fmla="*/ 132 h 121"/>
                <a:gd name="T58" fmla="*/ 419 w 331"/>
                <a:gd name="T59" fmla="*/ 135 h 121"/>
                <a:gd name="T60" fmla="*/ 435 w 331"/>
                <a:gd name="T61" fmla="*/ 135 h 121"/>
                <a:gd name="T62" fmla="*/ 448 w 331"/>
                <a:gd name="T63" fmla="*/ 132 h 121"/>
                <a:gd name="T64" fmla="*/ 464 w 331"/>
                <a:gd name="T65" fmla="*/ 132 h 121"/>
                <a:gd name="T66" fmla="*/ 477 w 331"/>
                <a:gd name="T67" fmla="*/ 128 h 121"/>
                <a:gd name="T68" fmla="*/ 492 w 331"/>
                <a:gd name="T69" fmla="*/ 123 h 121"/>
                <a:gd name="T70" fmla="*/ 505 w 331"/>
                <a:gd name="T71" fmla="*/ 119 h 121"/>
                <a:gd name="T72" fmla="*/ 521 w 331"/>
                <a:gd name="T73" fmla="*/ 114 h 121"/>
                <a:gd name="T74" fmla="*/ 534 w 331"/>
                <a:gd name="T75" fmla="*/ 107 h 121"/>
                <a:gd name="T76" fmla="*/ 549 w 331"/>
                <a:gd name="T77" fmla="*/ 98 h 121"/>
                <a:gd name="T78" fmla="*/ 563 w 331"/>
                <a:gd name="T79" fmla="*/ 91 h 121"/>
                <a:gd name="T80" fmla="*/ 583 w 331"/>
                <a:gd name="T81" fmla="*/ 83 h 121"/>
                <a:gd name="T82" fmla="*/ 591 w 331"/>
                <a:gd name="T83" fmla="*/ 77 h 121"/>
                <a:gd name="T84" fmla="*/ 604 w 331"/>
                <a:gd name="T85" fmla="*/ 67 h 121"/>
                <a:gd name="T86" fmla="*/ 620 w 331"/>
                <a:gd name="T87" fmla="*/ 61 h 121"/>
                <a:gd name="T88" fmla="*/ 633 w 331"/>
                <a:gd name="T89" fmla="*/ 51 h 121"/>
                <a:gd name="T90" fmla="*/ 648 w 331"/>
                <a:gd name="T91" fmla="*/ 46 h 121"/>
                <a:gd name="T92" fmla="*/ 661 w 331"/>
                <a:gd name="T93" fmla="*/ 39 h 121"/>
                <a:gd name="T94" fmla="*/ 677 w 331"/>
                <a:gd name="T95" fmla="*/ 33 h 121"/>
                <a:gd name="T96" fmla="*/ 690 w 331"/>
                <a:gd name="T97" fmla="*/ 30 h 121"/>
                <a:gd name="T98" fmla="*/ 706 w 331"/>
                <a:gd name="T99" fmla="*/ 27 h 121"/>
                <a:gd name="T100" fmla="*/ 719 w 331"/>
                <a:gd name="T101" fmla="*/ 25 h 121"/>
                <a:gd name="T102" fmla="*/ 734 w 331"/>
                <a:gd name="T103" fmla="*/ 25 h 121"/>
                <a:gd name="T104" fmla="*/ 747 w 331"/>
                <a:gd name="T105" fmla="*/ 25 h 121"/>
                <a:gd name="T106" fmla="*/ 760 w 331"/>
                <a:gd name="T107" fmla="*/ 25 h 121"/>
                <a:gd name="T108" fmla="*/ 776 w 331"/>
                <a:gd name="T109" fmla="*/ 27 h 121"/>
                <a:gd name="T110" fmla="*/ 789 w 331"/>
                <a:gd name="T111" fmla="*/ 30 h 121"/>
                <a:gd name="T112" fmla="*/ 805 w 331"/>
                <a:gd name="T113" fmla="*/ 33 h 121"/>
                <a:gd name="T114" fmla="*/ 818 w 331"/>
                <a:gd name="T115" fmla="*/ 37 h 121"/>
                <a:gd name="T116" fmla="*/ 833 w 331"/>
                <a:gd name="T117" fmla="*/ 42 h 121"/>
                <a:gd name="T118" fmla="*/ 846 w 331"/>
                <a:gd name="T119" fmla="*/ 49 h 121"/>
                <a:gd name="T120" fmla="*/ 862 w 331"/>
                <a:gd name="T121" fmla="*/ 51 h 1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1"/>
                <a:gd name="T184" fmla="*/ 0 h 121"/>
                <a:gd name="T185" fmla="*/ 331 w 331"/>
                <a:gd name="T186" fmla="*/ 121 h 1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1" h="121">
                  <a:moveTo>
                    <a:pt x="0" y="46"/>
                  </a:moveTo>
                  <a:lnTo>
                    <a:pt x="3" y="44"/>
                  </a:lnTo>
                  <a:lnTo>
                    <a:pt x="8" y="38"/>
                  </a:lnTo>
                  <a:lnTo>
                    <a:pt x="8" y="33"/>
                  </a:lnTo>
                  <a:lnTo>
                    <a:pt x="11" y="30"/>
                  </a:lnTo>
                  <a:lnTo>
                    <a:pt x="17" y="24"/>
                  </a:lnTo>
                  <a:lnTo>
                    <a:pt x="17" y="22"/>
                  </a:lnTo>
                  <a:lnTo>
                    <a:pt x="19" y="19"/>
                  </a:lnTo>
                  <a:lnTo>
                    <a:pt x="22" y="16"/>
                  </a:lnTo>
                  <a:lnTo>
                    <a:pt x="25" y="13"/>
                  </a:lnTo>
                  <a:lnTo>
                    <a:pt x="28" y="11"/>
                  </a:lnTo>
                  <a:lnTo>
                    <a:pt x="30" y="8"/>
                  </a:lnTo>
                  <a:lnTo>
                    <a:pt x="33" y="5"/>
                  </a:lnTo>
                  <a:lnTo>
                    <a:pt x="36" y="2"/>
                  </a:lnTo>
                  <a:lnTo>
                    <a:pt x="39" y="2"/>
                  </a:lnTo>
                  <a:lnTo>
                    <a:pt x="41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8" y="2"/>
                  </a:lnTo>
                  <a:lnTo>
                    <a:pt x="60" y="5"/>
                  </a:lnTo>
                  <a:lnTo>
                    <a:pt x="63" y="5"/>
                  </a:lnTo>
                  <a:lnTo>
                    <a:pt x="66" y="8"/>
                  </a:lnTo>
                  <a:lnTo>
                    <a:pt x="69" y="11"/>
                  </a:lnTo>
                  <a:lnTo>
                    <a:pt x="71" y="13"/>
                  </a:lnTo>
                  <a:lnTo>
                    <a:pt x="74" y="16"/>
                  </a:lnTo>
                  <a:lnTo>
                    <a:pt x="77" y="19"/>
                  </a:lnTo>
                  <a:lnTo>
                    <a:pt x="79" y="22"/>
                  </a:lnTo>
                  <a:lnTo>
                    <a:pt x="85" y="27"/>
                  </a:lnTo>
                  <a:lnTo>
                    <a:pt x="85" y="30"/>
                  </a:lnTo>
                  <a:lnTo>
                    <a:pt x="88" y="33"/>
                  </a:lnTo>
                  <a:lnTo>
                    <a:pt x="93" y="38"/>
                  </a:lnTo>
                  <a:lnTo>
                    <a:pt x="93" y="41"/>
                  </a:lnTo>
                  <a:lnTo>
                    <a:pt x="99" y="46"/>
                  </a:lnTo>
                  <a:lnTo>
                    <a:pt x="99" y="49"/>
                  </a:lnTo>
                  <a:lnTo>
                    <a:pt x="104" y="55"/>
                  </a:lnTo>
                  <a:lnTo>
                    <a:pt x="104" y="58"/>
                  </a:lnTo>
                  <a:lnTo>
                    <a:pt x="110" y="63"/>
                  </a:lnTo>
                  <a:lnTo>
                    <a:pt x="110" y="66"/>
                  </a:lnTo>
                  <a:lnTo>
                    <a:pt x="115" y="71"/>
                  </a:lnTo>
                  <a:lnTo>
                    <a:pt x="115" y="74"/>
                  </a:lnTo>
                  <a:lnTo>
                    <a:pt x="120" y="80"/>
                  </a:lnTo>
                  <a:lnTo>
                    <a:pt x="120" y="82"/>
                  </a:lnTo>
                  <a:lnTo>
                    <a:pt x="126" y="88"/>
                  </a:lnTo>
                  <a:lnTo>
                    <a:pt x="126" y="91"/>
                  </a:lnTo>
                  <a:lnTo>
                    <a:pt x="129" y="93"/>
                  </a:lnTo>
                  <a:lnTo>
                    <a:pt x="134" y="99"/>
                  </a:lnTo>
                  <a:lnTo>
                    <a:pt x="134" y="102"/>
                  </a:lnTo>
                  <a:lnTo>
                    <a:pt x="137" y="104"/>
                  </a:lnTo>
                  <a:lnTo>
                    <a:pt x="140" y="107"/>
                  </a:lnTo>
                  <a:lnTo>
                    <a:pt x="142" y="110"/>
                  </a:lnTo>
                  <a:lnTo>
                    <a:pt x="145" y="113"/>
                  </a:lnTo>
                  <a:lnTo>
                    <a:pt x="148" y="113"/>
                  </a:lnTo>
                  <a:lnTo>
                    <a:pt x="150" y="115"/>
                  </a:lnTo>
                  <a:lnTo>
                    <a:pt x="153" y="115"/>
                  </a:lnTo>
                  <a:lnTo>
                    <a:pt x="156" y="118"/>
                  </a:lnTo>
                  <a:lnTo>
                    <a:pt x="159" y="118"/>
                  </a:lnTo>
                  <a:lnTo>
                    <a:pt x="161" y="121"/>
                  </a:lnTo>
                  <a:lnTo>
                    <a:pt x="164" y="121"/>
                  </a:lnTo>
                  <a:lnTo>
                    <a:pt x="167" y="121"/>
                  </a:lnTo>
                  <a:lnTo>
                    <a:pt x="170" y="121"/>
                  </a:lnTo>
                  <a:lnTo>
                    <a:pt x="172" y="118"/>
                  </a:lnTo>
                  <a:lnTo>
                    <a:pt x="175" y="118"/>
                  </a:lnTo>
                  <a:lnTo>
                    <a:pt x="178" y="118"/>
                  </a:lnTo>
                  <a:lnTo>
                    <a:pt x="181" y="115"/>
                  </a:lnTo>
                  <a:lnTo>
                    <a:pt x="183" y="115"/>
                  </a:lnTo>
                  <a:lnTo>
                    <a:pt x="186" y="113"/>
                  </a:lnTo>
                  <a:lnTo>
                    <a:pt x="189" y="110"/>
                  </a:lnTo>
                  <a:lnTo>
                    <a:pt x="191" y="110"/>
                  </a:lnTo>
                  <a:lnTo>
                    <a:pt x="194" y="107"/>
                  </a:lnTo>
                  <a:lnTo>
                    <a:pt x="197" y="104"/>
                  </a:lnTo>
                  <a:lnTo>
                    <a:pt x="200" y="102"/>
                  </a:lnTo>
                  <a:lnTo>
                    <a:pt x="202" y="99"/>
                  </a:lnTo>
                  <a:lnTo>
                    <a:pt x="205" y="96"/>
                  </a:lnTo>
                  <a:lnTo>
                    <a:pt x="211" y="91"/>
                  </a:lnTo>
                  <a:lnTo>
                    <a:pt x="211" y="88"/>
                  </a:lnTo>
                  <a:lnTo>
                    <a:pt x="213" y="85"/>
                  </a:lnTo>
                  <a:lnTo>
                    <a:pt x="216" y="82"/>
                  </a:lnTo>
                  <a:lnTo>
                    <a:pt x="219" y="80"/>
                  </a:lnTo>
                  <a:lnTo>
                    <a:pt x="224" y="74"/>
                  </a:lnTo>
                  <a:lnTo>
                    <a:pt x="224" y="71"/>
                  </a:lnTo>
                  <a:lnTo>
                    <a:pt x="227" y="69"/>
                  </a:lnTo>
                  <a:lnTo>
                    <a:pt x="232" y="63"/>
                  </a:lnTo>
                  <a:lnTo>
                    <a:pt x="232" y="60"/>
                  </a:lnTo>
                  <a:lnTo>
                    <a:pt x="235" y="58"/>
                  </a:lnTo>
                  <a:lnTo>
                    <a:pt x="238" y="55"/>
                  </a:lnTo>
                  <a:lnTo>
                    <a:pt x="243" y="49"/>
                  </a:lnTo>
                  <a:lnTo>
                    <a:pt x="243" y="46"/>
                  </a:lnTo>
                  <a:lnTo>
                    <a:pt x="246" y="44"/>
                  </a:lnTo>
                  <a:lnTo>
                    <a:pt x="249" y="41"/>
                  </a:lnTo>
                  <a:lnTo>
                    <a:pt x="251" y="38"/>
                  </a:lnTo>
                  <a:lnTo>
                    <a:pt x="254" y="35"/>
                  </a:lnTo>
                  <a:lnTo>
                    <a:pt x="257" y="33"/>
                  </a:lnTo>
                  <a:lnTo>
                    <a:pt x="260" y="30"/>
                  </a:lnTo>
                  <a:lnTo>
                    <a:pt x="262" y="30"/>
                  </a:lnTo>
                  <a:lnTo>
                    <a:pt x="265" y="27"/>
                  </a:lnTo>
                  <a:lnTo>
                    <a:pt x="268" y="27"/>
                  </a:lnTo>
                  <a:lnTo>
                    <a:pt x="271" y="24"/>
                  </a:lnTo>
                  <a:lnTo>
                    <a:pt x="273" y="24"/>
                  </a:lnTo>
                  <a:lnTo>
                    <a:pt x="276" y="22"/>
                  </a:lnTo>
                  <a:lnTo>
                    <a:pt x="279" y="22"/>
                  </a:lnTo>
                  <a:lnTo>
                    <a:pt x="282" y="22"/>
                  </a:lnTo>
                  <a:lnTo>
                    <a:pt x="284" y="22"/>
                  </a:lnTo>
                  <a:lnTo>
                    <a:pt x="287" y="22"/>
                  </a:lnTo>
                  <a:lnTo>
                    <a:pt x="290" y="22"/>
                  </a:lnTo>
                  <a:lnTo>
                    <a:pt x="292" y="22"/>
                  </a:lnTo>
                  <a:lnTo>
                    <a:pt x="295" y="22"/>
                  </a:lnTo>
                  <a:lnTo>
                    <a:pt x="298" y="24"/>
                  </a:lnTo>
                  <a:lnTo>
                    <a:pt x="301" y="24"/>
                  </a:lnTo>
                  <a:lnTo>
                    <a:pt x="303" y="27"/>
                  </a:lnTo>
                  <a:lnTo>
                    <a:pt x="306" y="27"/>
                  </a:lnTo>
                  <a:lnTo>
                    <a:pt x="309" y="30"/>
                  </a:lnTo>
                  <a:lnTo>
                    <a:pt x="312" y="30"/>
                  </a:lnTo>
                  <a:lnTo>
                    <a:pt x="314" y="33"/>
                  </a:lnTo>
                  <a:lnTo>
                    <a:pt x="317" y="35"/>
                  </a:lnTo>
                  <a:lnTo>
                    <a:pt x="320" y="38"/>
                  </a:lnTo>
                  <a:lnTo>
                    <a:pt x="322" y="41"/>
                  </a:lnTo>
                  <a:lnTo>
                    <a:pt x="325" y="44"/>
                  </a:lnTo>
                  <a:lnTo>
                    <a:pt x="328" y="46"/>
                  </a:lnTo>
                  <a:lnTo>
                    <a:pt x="331" y="4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6389" name="Group 9344"/>
          <p:cNvGrpSpPr>
            <a:grpSpLocks/>
          </p:cNvGrpSpPr>
          <p:nvPr/>
        </p:nvGrpSpPr>
        <p:grpSpPr bwMode="auto">
          <a:xfrm>
            <a:off x="1736725" y="3767138"/>
            <a:ext cx="6931025" cy="2862262"/>
            <a:chOff x="1094" y="2373"/>
            <a:chExt cx="4366" cy="1803"/>
          </a:xfrm>
        </p:grpSpPr>
        <p:sp>
          <p:nvSpPr>
            <p:cNvPr id="16426" name="Text Box 86"/>
            <p:cNvSpPr txBox="1">
              <a:spLocks noChangeArrowheads="1"/>
            </p:cNvSpPr>
            <p:nvPr/>
          </p:nvSpPr>
          <p:spPr bwMode="auto">
            <a:xfrm>
              <a:off x="1094" y="2373"/>
              <a:ext cx="428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600" b="1" dirty="0" smtClean="0"/>
                <a:t>Pojedynczy impuls Diraca po filtracji </a:t>
              </a:r>
              <a:r>
                <a:rPr lang="pl-PL" sz="1600" b="1" dirty="0"/>
                <a:t>I</a:t>
              </a:r>
              <a:r>
                <a:rPr lang="pl-PL" sz="1600" b="1" dirty="0" smtClean="0"/>
                <a:t>FDP</a:t>
              </a:r>
              <a:endParaRPr lang="pl-PL" sz="1400" b="1" dirty="0"/>
            </a:p>
          </p:txBody>
        </p:sp>
        <p:sp>
          <p:nvSpPr>
            <p:cNvPr id="16427" name="Rectangle 14"/>
            <p:cNvSpPr>
              <a:spLocks noChangeArrowheads="1"/>
            </p:cNvSpPr>
            <p:nvPr/>
          </p:nvSpPr>
          <p:spPr bwMode="auto">
            <a:xfrm>
              <a:off x="1128" y="2595"/>
              <a:ext cx="4239" cy="143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28" name="Line 15"/>
            <p:cNvSpPr>
              <a:spLocks noChangeShapeType="1"/>
            </p:cNvSpPr>
            <p:nvPr/>
          </p:nvSpPr>
          <p:spPr bwMode="auto">
            <a:xfrm>
              <a:off x="1128" y="2595"/>
              <a:ext cx="42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29" name="Freeform 16"/>
            <p:cNvSpPr>
              <a:spLocks/>
            </p:cNvSpPr>
            <p:nvPr/>
          </p:nvSpPr>
          <p:spPr bwMode="auto">
            <a:xfrm>
              <a:off x="1128" y="2595"/>
              <a:ext cx="4239" cy="1436"/>
            </a:xfrm>
            <a:custGeom>
              <a:avLst/>
              <a:gdLst>
                <a:gd name="T0" fmla="*/ 0 w 595"/>
                <a:gd name="T1" fmla="*/ 1436 h 470"/>
                <a:gd name="T2" fmla="*/ 4239 w 595"/>
                <a:gd name="T3" fmla="*/ 1436 h 470"/>
                <a:gd name="T4" fmla="*/ 4239 w 595"/>
                <a:gd name="T5" fmla="*/ 0 h 470"/>
                <a:gd name="T6" fmla="*/ 0 60000 65536"/>
                <a:gd name="T7" fmla="*/ 0 60000 65536"/>
                <a:gd name="T8" fmla="*/ 0 60000 65536"/>
                <a:gd name="T9" fmla="*/ 0 w 595"/>
                <a:gd name="T10" fmla="*/ 0 h 470"/>
                <a:gd name="T11" fmla="*/ 595 w 595"/>
                <a:gd name="T12" fmla="*/ 470 h 4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5" h="470">
                  <a:moveTo>
                    <a:pt x="0" y="470"/>
                  </a:moveTo>
                  <a:lnTo>
                    <a:pt x="595" y="47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0" name="Line 17"/>
            <p:cNvSpPr>
              <a:spLocks noChangeShapeType="1"/>
            </p:cNvSpPr>
            <p:nvPr/>
          </p:nvSpPr>
          <p:spPr bwMode="auto">
            <a:xfrm flipV="1">
              <a:off x="1128" y="2595"/>
              <a:ext cx="4" cy="1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1" name="Line 19"/>
            <p:cNvSpPr>
              <a:spLocks noChangeShapeType="1"/>
            </p:cNvSpPr>
            <p:nvPr/>
          </p:nvSpPr>
          <p:spPr bwMode="auto">
            <a:xfrm flipV="1">
              <a:off x="1128" y="2595"/>
              <a:ext cx="4" cy="1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2" name="Line 20"/>
            <p:cNvSpPr>
              <a:spLocks noChangeShapeType="1"/>
            </p:cNvSpPr>
            <p:nvPr/>
          </p:nvSpPr>
          <p:spPr bwMode="auto">
            <a:xfrm flipV="1">
              <a:off x="1128" y="4013"/>
              <a:ext cx="4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3" name="Line 23"/>
            <p:cNvSpPr>
              <a:spLocks noChangeShapeType="1"/>
            </p:cNvSpPr>
            <p:nvPr/>
          </p:nvSpPr>
          <p:spPr bwMode="auto">
            <a:xfrm flipV="1">
              <a:off x="1549" y="4013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4" name="Line 26"/>
            <p:cNvSpPr>
              <a:spLocks noChangeShapeType="1"/>
            </p:cNvSpPr>
            <p:nvPr/>
          </p:nvSpPr>
          <p:spPr bwMode="auto">
            <a:xfrm flipV="1">
              <a:off x="1975" y="4013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5" name="Line 29"/>
            <p:cNvSpPr>
              <a:spLocks noChangeShapeType="1"/>
            </p:cNvSpPr>
            <p:nvPr/>
          </p:nvSpPr>
          <p:spPr bwMode="auto">
            <a:xfrm flipV="1">
              <a:off x="2395" y="4013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6" name="Line 32"/>
            <p:cNvSpPr>
              <a:spLocks noChangeShapeType="1"/>
            </p:cNvSpPr>
            <p:nvPr/>
          </p:nvSpPr>
          <p:spPr bwMode="auto">
            <a:xfrm flipV="1">
              <a:off x="2825" y="4013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7" name="Line 35"/>
            <p:cNvSpPr>
              <a:spLocks noChangeShapeType="1"/>
            </p:cNvSpPr>
            <p:nvPr/>
          </p:nvSpPr>
          <p:spPr bwMode="auto">
            <a:xfrm flipV="1">
              <a:off x="3245" y="4013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8" name="Line 38"/>
            <p:cNvSpPr>
              <a:spLocks noChangeShapeType="1"/>
            </p:cNvSpPr>
            <p:nvPr/>
          </p:nvSpPr>
          <p:spPr bwMode="auto">
            <a:xfrm flipV="1">
              <a:off x="3671" y="4013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39" name="Line 41"/>
            <p:cNvSpPr>
              <a:spLocks noChangeShapeType="1"/>
            </p:cNvSpPr>
            <p:nvPr/>
          </p:nvSpPr>
          <p:spPr bwMode="auto">
            <a:xfrm flipV="1">
              <a:off x="4091" y="4013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40" name="Line 44"/>
            <p:cNvSpPr>
              <a:spLocks noChangeShapeType="1"/>
            </p:cNvSpPr>
            <p:nvPr/>
          </p:nvSpPr>
          <p:spPr bwMode="auto">
            <a:xfrm flipV="1">
              <a:off x="4517" y="4013"/>
              <a:ext cx="4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41" name="Line 47"/>
            <p:cNvSpPr>
              <a:spLocks noChangeShapeType="1"/>
            </p:cNvSpPr>
            <p:nvPr/>
          </p:nvSpPr>
          <p:spPr bwMode="auto">
            <a:xfrm flipV="1">
              <a:off x="4938" y="4013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42" name="Line 50"/>
            <p:cNvSpPr>
              <a:spLocks noChangeShapeType="1"/>
            </p:cNvSpPr>
            <p:nvPr/>
          </p:nvSpPr>
          <p:spPr bwMode="auto">
            <a:xfrm flipV="1">
              <a:off x="5367" y="4013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43" name="Line 77"/>
            <p:cNvSpPr>
              <a:spLocks noChangeShapeType="1"/>
            </p:cNvSpPr>
            <p:nvPr/>
          </p:nvSpPr>
          <p:spPr bwMode="auto">
            <a:xfrm>
              <a:off x="1128" y="2595"/>
              <a:ext cx="42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44" name="Line 79"/>
            <p:cNvSpPr>
              <a:spLocks noChangeShapeType="1"/>
            </p:cNvSpPr>
            <p:nvPr/>
          </p:nvSpPr>
          <p:spPr bwMode="auto">
            <a:xfrm flipV="1">
              <a:off x="1128" y="2595"/>
              <a:ext cx="4" cy="1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45" name="Text Box 87"/>
            <p:cNvSpPr txBox="1">
              <a:spLocks noChangeArrowheads="1"/>
            </p:cNvSpPr>
            <p:nvPr/>
          </p:nvSpPr>
          <p:spPr bwMode="auto">
            <a:xfrm>
              <a:off x="3447" y="2711"/>
              <a:ext cx="19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>
                  <a:solidFill>
                    <a:srgbClr val="0033CC"/>
                  </a:solidFill>
                </a:rPr>
                <a:t>Sa(</a:t>
              </a:r>
              <a:r>
                <a:rPr lang="pl-PL" sz="1600" b="1" i="1">
                  <a:solidFill>
                    <a:srgbClr val="0033CC"/>
                  </a:solidFill>
                </a:rPr>
                <a:t>W</a:t>
              </a:r>
              <a:r>
                <a:rPr lang="pl-PL" sz="1600" b="1">
                  <a:solidFill>
                    <a:srgbClr val="0033CC"/>
                  </a:solidFill>
                </a:rPr>
                <a:t>(</a:t>
              </a:r>
              <a:r>
                <a:rPr lang="pl-PL" sz="1600" b="1" i="1">
                  <a:solidFill>
                    <a:srgbClr val="0033CC"/>
                  </a:solidFill>
                </a:rPr>
                <a:t>t </a:t>
              </a:r>
              <a:r>
                <a:rPr lang="pl-PL" sz="1600" b="1">
                  <a:solidFill>
                    <a:srgbClr val="0033CC"/>
                  </a:solidFill>
                </a:rPr>
                <a:t>- </a:t>
              </a:r>
              <a:r>
                <a:rPr lang="pl-PL" sz="1600" b="1" i="1">
                  <a:solidFill>
                    <a:srgbClr val="0033CC"/>
                  </a:solidFill>
                </a:rPr>
                <a:t>nT</a:t>
              </a:r>
              <a:r>
                <a:rPr lang="pl-PL" sz="1600" b="1">
                  <a:solidFill>
                    <a:srgbClr val="0033CC"/>
                  </a:solidFill>
                </a:rPr>
                <a:t>))</a:t>
              </a:r>
            </a:p>
          </p:txBody>
        </p:sp>
        <p:sp>
          <p:nvSpPr>
            <p:cNvPr id="16446" name="Line 9247"/>
            <p:cNvSpPr>
              <a:spLocks noChangeShapeType="1"/>
            </p:cNvSpPr>
            <p:nvPr/>
          </p:nvSpPr>
          <p:spPr bwMode="auto">
            <a:xfrm>
              <a:off x="1133" y="3593"/>
              <a:ext cx="4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48" name="Line 9251"/>
            <p:cNvSpPr>
              <a:spLocks noChangeShapeType="1"/>
            </p:cNvSpPr>
            <p:nvPr/>
          </p:nvSpPr>
          <p:spPr bwMode="auto">
            <a:xfrm>
              <a:off x="2931" y="3570"/>
              <a:ext cx="44" cy="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49" name="Line 9252"/>
            <p:cNvSpPr>
              <a:spLocks noChangeShapeType="1"/>
            </p:cNvSpPr>
            <p:nvPr/>
          </p:nvSpPr>
          <p:spPr bwMode="auto">
            <a:xfrm flipH="1">
              <a:off x="3514" y="3570"/>
              <a:ext cx="46" cy="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50" name="Text Box 9326"/>
            <p:cNvSpPr txBox="1">
              <a:spLocks noChangeArrowheads="1"/>
            </p:cNvSpPr>
            <p:nvPr/>
          </p:nvSpPr>
          <p:spPr bwMode="auto">
            <a:xfrm>
              <a:off x="3945" y="3124"/>
              <a:ext cx="77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i="1" dirty="0" smtClean="0">
                  <a:solidFill>
                    <a:srgbClr val="FF0000"/>
                  </a:solidFill>
                </a:rPr>
                <a:t>+</a:t>
              </a:r>
              <a:r>
                <a:rPr lang="el-GR" sz="1400" b="1" i="1" dirty="0" smtClean="0">
                  <a:solidFill>
                    <a:srgbClr val="FF0000"/>
                  </a:solidFill>
                </a:rPr>
                <a:t>π</a:t>
              </a:r>
              <a:r>
                <a:rPr lang="pl-PL" sz="1400" b="1" dirty="0" smtClean="0">
                  <a:solidFill>
                    <a:srgbClr val="FF0000"/>
                  </a:solidFill>
                </a:rPr>
                <a:t>/</a:t>
              </a:r>
              <a:r>
                <a:rPr lang="pl-PL" sz="1400" b="1" i="1" dirty="0" smtClean="0">
                  <a:solidFill>
                    <a:srgbClr val="FF0000"/>
                  </a:solidFill>
                </a:rPr>
                <a:t>W = +</a:t>
              </a:r>
              <a:r>
                <a:rPr lang="pl-PL" sz="1400" b="1" dirty="0" smtClean="0">
                  <a:solidFill>
                    <a:srgbClr val="FF0000"/>
                  </a:solidFill>
                </a:rPr>
                <a:t>1/2</a:t>
              </a:r>
              <a:r>
                <a:rPr lang="pl-PL" sz="1400" b="1" i="1" dirty="0" smtClean="0">
                  <a:solidFill>
                    <a:srgbClr val="FF0000"/>
                  </a:solidFill>
                </a:rPr>
                <a:t>B</a:t>
              </a:r>
              <a:endParaRPr lang="el-GR" sz="1050" b="1" i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6451" name="Text Box 9327"/>
            <p:cNvSpPr txBox="1">
              <a:spLocks noChangeArrowheads="1"/>
            </p:cNvSpPr>
            <p:nvPr/>
          </p:nvSpPr>
          <p:spPr bwMode="auto">
            <a:xfrm>
              <a:off x="3107" y="4003"/>
              <a:ext cx="3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 i="1">
                  <a:cs typeface="Times New Roman" pitchFamily="18" charset="0"/>
                </a:rPr>
                <a:t>nT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52" name="Text Box 9328"/>
            <p:cNvSpPr txBox="1">
              <a:spLocks noChangeArrowheads="1"/>
            </p:cNvSpPr>
            <p:nvPr/>
          </p:nvSpPr>
          <p:spPr bwMode="auto">
            <a:xfrm>
              <a:off x="3447" y="4003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+1)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53" name="Text Box 9330"/>
            <p:cNvSpPr txBox="1">
              <a:spLocks noChangeArrowheads="1"/>
            </p:cNvSpPr>
            <p:nvPr/>
          </p:nvSpPr>
          <p:spPr bwMode="auto">
            <a:xfrm>
              <a:off x="3872" y="4003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+2)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54" name="Text Box 9331"/>
            <p:cNvSpPr txBox="1">
              <a:spLocks noChangeArrowheads="1"/>
            </p:cNvSpPr>
            <p:nvPr/>
          </p:nvSpPr>
          <p:spPr bwMode="auto">
            <a:xfrm>
              <a:off x="4297" y="4003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+3)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55" name="Text Box 9332"/>
            <p:cNvSpPr txBox="1">
              <a:spLocks noChangeArrowheads="1"/>
            </p:cNvSpPr>
            <p:nvPr/>
          </p:nvSpPr>
          <p:spPr bwMode="auto">
            <a:xfrm>
              <a:off x="4723" y="4003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+4)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56" name="Text Box 9333"/>
            <p:cNvSpPr txBox="1">
              <a:spLocks noChangeArrowheads="1"/>
            </p:cNvSpPr>
            <p:nvPr/>
          </p:nvSpPr>
          <p:spPr bwMode="auto">
            <a:xfrm>
              <a:off x="2625" y="4003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-1)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57" name="Text Box 9334"/>
            <p:cNvSpPr txBox="1">
              <a:spLocks noChangeArrowheads="1"/>
            </p:cNvSpPr>
            <p:nvPr/>
          </p:nvSpPr>
          <p:spPr bwMode="auto">
            <a:xfrm>
              <a:off x="2200" y="4003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-2)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58" name="Text Box 9335"/>
            <p:cNvSpPr txBox="1">
              <a:spLocks noChangeArrowheads="1"/>
            </p:cNvSpPr>
            <p:nvPr/>
          </p:nvSpPr>
          <p:spPr bwMode="auto">
            <a:xfrm>
              <a:off x="1774" y="4003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-3)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59" name="Text Box 9336"/>
            <p:cNvSpPr txBox="1">
              <a:spLocks noChangeArrowheads="1"/>
            </p:cNvSpPr>
            <p:nvPr/>
          </p:nvSpPr>
          <p:spPr bwMode="auto">
            <a:xfrm>
              <a:off x="1349" y="4003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-4)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16460" name="Text Box 9337"/>
            <p:cNvSpPr txBox="1">
              <a:spLocks noChangeArrowheads="1"/>
            </p:cNvSpPr>
            <p:nvPr/>
          </p:nvSpPr>
          <p:spPr bwMode="auto">
            <a:xfrm>
              <a:off x="5290" y="4003"/>
              <a:ext cx="1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26A2F-130C-4303-8EAF-52BA4A9A3A6B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  <p:cxnSp>
        <p:nvCxnSpPr>
          <p:cNvPr id="90" name="Łącznik prosty ze strzałką 89"/>
          <p:cNvCxnSpPr/>
          <p:nvPr/>
        </p:nvCxnSpPr>
        <p:spPr bwMode="auto">
          <a:xfrm flipV="1">
            <a:off x="5151438" y="4119563"/>
            <a:ext cx="0" cy="15843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91" name="Obiekt 90"/>
          <p:cNvGraphicFramePr>
            <a:graphicFrameLocks noChangeAspect="1"/>
          </p:cNvGraphicFramePr>
          <p:nvPr>
            <p:extLst/>
          </p:nvPr>
        </p:nvGraphicFramePr>
        <p:xfrm>
          <a:off x="4491038" y="4959350"/>
          <a:ext cx="151288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30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1038" y="4959350"/>
                        <a:ext cx="1512887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Łącznik prosty ze strzałką 4"/>
          <p:cNvCxnSpPr/>
          <p:nvPr/>
        </p:nvCxnSpPr>
        <p:spPr bwMode="auto">
          <a:xfrm flipH="1">
            <a:off x="5668964" y="5243117"/>
            <a:ext cx="690561" cy="43219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96" name="Text Box 9326"/>
          <p:cNvSpPr txBox="1">
            <a:spLocks noChangeArrowheads="1"/>
          </p:cNvSpPr>
          <p:nvPr/>
        </p:nvSpPr>
        <p:spPr bwMode="auto">
          <a:xfrm>
            <a:off x="3146425" y="4932364"/>
            <a:ext cx="1235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400" b="1" i="1" dirty="0">
                <a:solidFill>
                  <a:srgbClr val="FF0000"/>
                </a:solidFill>
              </a:rPr>
              <a:t>-</a:t>
            </a:r>
            <a:r>
              <a:rPr lang="el-GR" sz="1400" b="1" i="1" dirty="0" smtClean="0">
                <a:solidFill>
                  <a:srgbClr val="FF0000"/>
                </a:solidFill>
              </a:rPr>
              <a:t>π</a:t>
            </a:r>
            <a:r>
              <a:rPr lang="pl-PL" sz="1400" b="1" dirty="0" smtClean="0">
                <a:solidFill>
                  <a:srgbClr val="FF0000"/>
                </a:solidFill>
              </a:rPr>
              <a:t>/</a:t>
            </a:r>
            <a:r>
              <a:rPr lang="pl-PL" sz="1400" b="1" i="1" dirty="0" smtClean="0">
                <a:solidFill>
                  <a:srgbClr val="FF0000"/>
                </a:solidFill>
              </a:rPr>
              <a:t>W = -</a:t>
            </a:r>
            <a:r>
              <a:rPr lang="pl-PL" sz="1400" b="1" dirty="0" smtClean="0">
                <a:solidFill>
                  <a:srgbClr val="FF0000"/>
                </a:solidFill>
              </a:rPr>
              <a:t>1/2</a:t>
            </a:r>
            <a:r>
              <a:rPr lang="pl-PL" sz="1400" b="1" i="1" dirty="0" smtClean="0">
                <a:solidFill>
                  <a:srgbClr val="FF0000"/>
                </a:solidFill>
              </a:rPr>
              <a:t>B</a:t>
            </a:r>
            <a:endParaRPr lang="el-GR" sz="105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cxnSp>
        <p:nvCxnSpPr>
          <p:cNvPr id="8" name="Łącznik prosty ze strzałką 7"/>
          <p:cNvCxnSpPr>
            <a:endCxn id="16448" idx="0"/>
          </p:cNvCxnSpPr>
          <p:nvPr/>
        </p:nvCxnSpPr>
        <p:spPr bwMode="auto">
          <a:xfrm>
            <a:off x="4241005" y="5240339"/>
            <a:ext cx="411958" cy="42703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9" name="Grupa 8"/>
          <p:cNvGrpSpPr/>
          <p:nvPr/>
        </p:nvGrpSpPr>
        <p:grpSpPr>
          <a:xfrm>
            <a:off x="1155029" y="1064417"/>
            <a:ext cx="7385721" cy="2400302"/>
            <a:chOff x="1155029" y="1064417"/>
            <a:chExt cx="7385721" cy="2400302"/>
          </a:xfrm>
        </p:grpSpPr>
        <p:grpSp>
          <p:nvGrpSpPr>
            <p:cNvPr id="16393" name="Group 9274"/>
            <p:cNvGrpSpPr>
              <a:grpSpLocks/>
            </p:cNvGrpSpPr>
            <p:nvPr/>
          </p:nvGrpSpPr>
          <p:grpSpPr bwMode="auto">
            <a:xfrm>
              <a:off x="5672417" y="1778256"/>
              <a:ext cx="1035050" cy="180975"/>
              <a:chOff x="3220" y="1593"/>
              <a:chExt cx="652" cy="114"/>
            </a:xfrm>
          </p:grpSpPr>
          <p:sp>
            <p:nvSpPr>
              <p:cNvPr id="16423" name="Line 9261"/>
              <p:cNvSpPr>
                <a:spLocks noChangeShapeType="1"/>
              </p:cNvSpPr>
              <p:nvPr/>
            </p:nvSpPr>
            <p:spPr bwMode="auto">
              <a:xfrm>
                <a:off x="3220" y="1707"/>
                <a:ext cx="199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424" name="Line 9262"/>
              <p:cNvSpPr>
                <a:spLocks noChangeShapeType="1"/>
              </p:cNvSpPr>
              <p:nvPr/>
            </p:nvSpPr>
            <p:spPr bwMode="auto">
              <a:xfrm flipV="1">
                <a:off x="3419" y="1593"/>
                <a:ext cx="170" cy="11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425" name="Line 9263"/>
              <p:cNvSpPr>
                <a:spLocks noChangeShapeType="1"/>
              </p:cNvSpPr>
              <p:nvPr/>
            </p:nvSpPr>
            <p:spPr bwMode="auto">
              <a:xfrm>
                <a:off x="3617" y="1707"/>
                <a:ext cx="255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6394" name="Group 9257"/>
            <p:cNvGrpSpPr>
              <a:grpSpLocks/>
            </p:cNvGrpSpPr>
            <p:nvPr/>
          </p:nvGrpSpPr>
          <p:grpSpPr bwMode="auto">
            <a:xfrm>
              <a:off x="2832100" y="1341438"/>
              <a:ext cx="1350963" cy="854075"/>
              <a:chOff x="1859" y="1168"/>
              <a:chExt cx="851" cy="538"/>
            </a:xfrm>
          </p:grpSpPr>
          <p:sp>
            <p:nvSpPr>
              <p:cNvPr id="16420" name="Rectangle 9254"/>
              <p:cNvSpPr>
                <a:spLocks noChangeArrowheads="1"/>
              </p:cNvSpPr>
              <p:nvPr/>
            </p:nvSpPr>
            <p:spPr bwMode="auto">
              <a:xfrm>
                <a:off x="1859" y="1395"/>
                <a:ext cx="426" cy="31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421" name="Line 9255"/>
              <p:cNvSpPr>
                <a:spLocks noChangeShapeType="1"/>
              </p:cNvSpPr>
              <p:nvPr/>
            </p:nvSpPr>
            <p:spPr bwMode="auto">
              <a:xfrm flipV="1">
                <a:off x="1859" y="1168"/>
                <a:ext cx="0" cy="5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422" name="Line 9256"/>
              <p:cNvSpPr>
                <a:spLocks noChangeShapeType="1"/>
              </p:cNvSpPr>
              <p:nvPr/>
            </p:nvSpPr>
            <p:spPr bwMode="auto">
              <a:xfrm>
                <a:off x="1859" y="1706"/>
                <a:ext cx="8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6395" name="Text Box 9265"/>
            <p:cNvSpPr txBox="1">
              <a:spLocks noChangeArrowheads="1"/>
            </p:cNvSpPr>
            <p:nvPr/>
          </p:nvSpPr>
          <p:spPr bwMode="auto">
            <a:xfrm>
              <a:off x="2787650" y="1430338"/>
              <a:ext cx="4953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400" b="1" dirty="0">
                  <a:sym typeface="Symbol" pitchFamily="18" charset="2"/>
                </a:rPr>
                <a:t></a:t>
              </a:r>
              <a:r>
                <a:rPr lang="pl-PL" sz="1400" b="1" dirty="0"/>
                <a:t>/</a:t>
              </a:r>
              <a:r>
                <a:rPr lang="pl-PL" sz="1400" b="1" i="1" dirty="0"/>
                <a:t>W</a:t>
              </a:r>
              <a:endParaRPr lang="el-GR" sz="1400" b="1" i="1" dirty="0"/>
            </a:p>
          </p:txBody>
        </p:sp>
        <p:sp>
          <p:nvSpPr>
            <p:cNvPr id="16396" name="Text Box 9266"/>
            <p:cNvSpPr txBox="1">
              <a:spLocks noChangeArrowheads="1"/>
            </p:cNvSpPr>
            <p:nvPr/>
          </p:nvSpPr>
          <p:spPr bwMode="auto">
            <a:xfrm>
              <a:off x="3282950" y="2151063"/>
              <a:ext cx="4953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800" b="1"/>
                <a:t>  </a:t>
              </a:r>
              <a:r>
                <a:rPr lang="pl-PL" sz="1200" b="1" i="1"/>
                <a:t>W</a:t>
              </a:r>
              <a:endParaRPr lang="el-GR" sz="1200" b="1" i="1"/>
            </a:p>
          </p:txBody>
        </p:sp>
        <p:sp>
          <p:nvSpPr>
            <p:cNvPr id="16397" name="Text Box 9268"/>
            <p:cNvSpPr txBox="1">
              <a:spLocks noChangeArrowheads="1"/>
            </p:cNvSpPr>
            <p:nvPr/>
          </p:nvSpPr>
          <p:spPr bwMode="auto">
            <a:xfrm>
              <a:off x="1936610" y="1571107"/>
              <a:ext cx="5857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>
                  <a:sym typeface="Symbol" pitchFamily="18" charset="2"/>
                </a:rPr>
                <a:t></a:t>
              </a:r>
              <a:r>
                <a:rPr lang="pl-PL" sz="1600" b="1" dirty="0"/>
                <a:t>(</a:t>
              </a:r>
              <a:r>
                <a:rPr lang="pl-PL" sz="1600" b="1" i="1" dirty="0"/>
                <a:t>t</a:t>
              </a:r>
              <a:r>
                <a:rPr lang="pl-PL" sz="1600" b="1" dirty="0"/>
                <a:t>)</a:t>
              </a:r>
            </a:p>
          </p:txBody>
        </p:sp>
        <p:sp>
          <p:nvSpPr>
            <p:cNvPr id="16398" name="Text Box 9269"/>
            <p:cNvSpPr txBox="1">
              <a:spLocks noChangeArrowheads="1"/>
            </p:cNvSpPr>
            <p:nvPr/>
          </p:nvSpPr>
          <p:spPr bwMode="auto">
            <a:xfrm>
              <a:off x="4452938" y="1476375"/>
              <a:ext cx="10048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dirty="0" err="1"/>
                <a:t>Sa</a:t>
              </a:r>
              <a:r>
                <a:rPr lang="pl-PL" sz="1600" b="1" dirty="0"/>
                <a:t>(</a:t>
              </a:r>
              <a:r>
                <a:rPr lang="pl-PL" sz="1600" b="1" i="1" dirty="0" err="1"/>
                <a:t>Wt</a:t>
              </a:r>
              <a:r>
                <a:rPr lang="pl-PL" sz="1600" b="1" dirty="0"/>
                <a:t>)</a:t>
              </a:r>
            </a:p>
          </p:txBody>
        </p:sp>
        <p:sp>
          <p:nvSpPr>
            <p:cNvPr id="16402" name="Text Box 9300"/>
            <p:cNvSpPr txBox="1">
              <a:spLocks noChangeArrowheads="1"/>
            </p:cNvSpPr>
            <p:nvPr/>
          </p:nvSpPr>
          <p:spPr bwMode="auto">
            <a:xfrm>
              <a:off x="3822700" y="2151063"/>
              <a:ext cx="4953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800" b="1"/>
                <a:t>  </a:t>
              </a:r>
              <a:r>
                <a:rPr lang="el-GR" sz="1200" b="1" i="1">
                  <a:cs typeface="Times New Roman" pitchFamily="18" charset="0"/>
                </a:rPr>
                <a:t>ω</a:t>
              </a:r>
            </a:p>
          </p:txBody>
        </p:sp>
        <p:sp>
          <p:nvSpPr>
            <p:cNvPr id="16403" name="Text Box 9304"/>
            <p:cNvSpPr txBox="1">
              <a:spLocks noChangeArrowheads="1"/>
            </p:cNvSpPr>
            <p:nvPr/>
          </p:nvSpPr>
          <p:spPr bwMode="auto">
            <a:xfrm>
              <a:off x="5897842" y="1463931"/>
              <a:ext cx="990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400" b="1" i="1" dirty="0"/>
                <a:t> </a:t>
              </a:r>
              <a:r>
                <a:rPr lang="pl-PL" sz="1600" b="1" i="1" dirty="0"/>
                <a:t>f </a:t>
              </a:r>
              <a:r>
                <a:rPr lang="pl-PL" sz="1600" b="1" dirty="0"/>
                <a:t>= 1/</a:t>
              </a:r>
              <a:r>
                <a:rPr lang="pl-PL" sz="1600" b="1" i="1" dirty="0"/>
                <a:t>T</a:t>
              </a:r>
              <a:endParaRPr lang="el-GR" sz="1200" b="1" i="1" dirty="0"/>
            </a:p>
          </p:txBody>
        </p:sp>
        <p:sp>
          <p:nvSpPr>
            <p:cNvPr id="16404" name="Text Box 9305"/>
            <p:cNvSpPr txBox="1">
              <a:spLocks noChangeArrowheads="1"/>
            </p:cNvSpPr>
            <p:nvPr/>
          </p:nvSpPr>
          <p:spPr bwMode="auto">
            <a:xfrm>
              <a:off x="5634939" y="1064417"/>
              <a:ext cx="1439863" cy="284163"/>
            </a:xfrm>
            <a:prstGeom prst="rect">
              <a:avLst/>
            </a:prstGeom>
            <a:solidFill>
              <a:srgbClr val="C5F4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200" b="1" dirty="0" smtClean="0"/>
                <a:t>PRÓBKOWANIE</a:t>
              </a:r>
              <a:endParaRPr lang="pl-PL" sz="1200" b="1" dirty="0"/>
            </a:p>
          </p:txBody>
        </p:sp>
        <p:sp>
          <p:nvSpPr>
            <p:cNvPr id="16405" name="Text Box 9306"/>
            <p:cNvSpPr txBox="1">
              <a:spLocks noChangeArrowheads="1"/>
            </p:cNvSpPr>
            <p:nvPr/>
          </p:nvSpPr>
          <p:spPr bwMode="auto">
            <a:xfrm>
              <a:off x="3327400" y="2736850"/>
              <a:ext cx="1216025" cy="461963"/>
            </a:xfrm>
            <a:prstGeom prst="rect">
              <a:avLst/>
            </a:prstGeom>
            <a:solidFill>
              <a:srgbClr val="C5F4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200" b="1" dirty="0" smtClean="0"/>
                <a:t>UKŁAD</a:t>
              </a:r>
              <a:br>
                <a:rPr lang="pl-PL" sz="1200" b="1" dirty="0" smtClean="0"/>
              </a:br>
              <a:r>
                <a:rPr lang="pl-PL" sz="1200" b="1" dirty="0" smtClean="0"/>
                <a:t>PROGOWY</a:t>
              </a:r>
              <a:endParaRPr lang="pl-PL" sz="1200" b="1" dirty="0"/>
            </a:p>
          </p:txBody>
        </p:sp>
        <p:sp>
          <p:nvSpPr>
            <p:cNvPr id="16407" name="Line 9309"/>
            <p:cNvSpPr>
              <a:spLocks noChangeShapeType="1"/>
            </p:cNvSpPr>
            <p:nvPr/>
          </p:nvSpPr>
          <p:spPr bwMode="auto">
            <a:xfrm rot="10800000">
              <a:off x="2203450" y="2419350"/>
              <a:ext cx="0" cy="768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08" name="Line 9310"/>
            <p:cNvSpPr>
              <a:spLocks noChangeShapeType="1"/>
            </p:cNvSpPr>
            <p:nvPr/>
          </p:nvSpPr>
          <p:spPr bwMode="auto">
            <a:xfrm>
              <a:off x="2203450" y="3186113"/>
              <a:ext cx="765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09" name="Line 9313"/>
            <p:cNvSpPr>
              <a:spLocks noChangeShapeType="1"/>
            </p:cNvSpPr>
            <p:nvPr/>
          </p:nvSpPr>
          <p:spPr bwMode="auto">
            <a:xfrm>
              <a:off x="2203450" y="3186113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10" name="Line 9315"/>
            <p:cNvSpPr>
              <a:spLocks noChangeShapeType="1"/>
            </p:cNvSpPr>
            <p:nvPr/>
          </p:nvSpPr>
          <p:spPr bwMode="auto">
            <a:xfrm rot="16200000">
              <a:off x="2338388" y="3051175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11" name="Line 9316"/>
            <p:cNvSpPr>
              <a:spLocks noChangeShapeType="1"/>
            </p:cNvSpPr>
            <p:nvPr/>
          </p:nvSpPr>
          <p:spPr bwMode="auto">
            <a:xfrm rot="16200000">
              <a:off x="2338388" y="2781300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12" name="Line 9317"/>
            <p:cNvSpPr>
              <a:spLocks noChangeShapeType="1"/>
            </p:cNvSpPr>
            <p:nvPr/>
          </p:nvSpPr>
          <p:spPr bwMode="auto">
            <a:xfrm>
              <a:off x="2473325" y="2646363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13" name="Line 9318"/>
            <p:cNvSpPr>
              <a:spLocks noChangeShapeType="1"/>
            </p:cNvSpPr>
            <p:nvPr/>
          </p:nvSpPr>
          <p:spPr bwMode="auto">
            <a:xfrm>
              <a:off x="2743200" y="3140075"/>
              <a:ext cx="0" cy="9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14" name="Line 9319"/>
            <p:cNvSpPr>
              <a:spLocks noChangeShapeType="1"/>
            </p:cNvSpPr>
            <p:nvPr/>
          </p:nvSpPr>
          <p:spPr bwMode="auto">
            <a:xfrm rot="16200000">
              <a:off x="2205038" y="2600325"/>
              <a:ext cx="0" cy="9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415" name="Text Box 9320"/>
            <p:cNvSpPr txBox="1">
              <a:spLocks noChangeArrowheads="1"/>
            </p:cNvSpPr>
            <p:nvPr/>
          </p:nvSpPr>
          <p:spPr bwMode="auto">
            <a:xfrm>
              <a:off x="2072626" y="3211469"/>
              <a:ext cx="990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/>
                <a:t> 0</a:t>
              </a:r>
              <a:endParaRPr lang="el-GR" sz="1000" b="1" baseline="-25000" dirty="0"/>
            </a:p>
          </p:txBody>
        </p:sp>
        <p:sp>
          <p:nvSpPr>
            <p:cNvPr id="16416" name="Text Box 9321"/>
            <p:cNvSpPr txBox="1">
              <a:spLocks noChangeArrowheads="1"/>
            </p:cNvSpPr>
            <p:nvPr/>
          </p:nvSpPr>
          <p:spPr bwMode="auto">
            <a:xfrm>
              <a:off x="2652712" y="3220244"/>
              <a:ext cx="2698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/>
                <a:t>1</a:t>
              </a:r>
              <a:endParaRPr lang="el-GR" sz="1000" b="1" baseline="-25000" dirty="0"/>
            </a:p>
          </p:txBody>
        </p:sp>
        <p:sp>
          <p:nvSpPr>
            <p:cNvPr id="16417" name="Text Box 9323"/>
            <p:cNvSpPr txBox="1">
              <a:spLocks noChangeArrowheads="1"/>
            </p:cNvSpPr>
            <p:nvPr/>
          </p:nvSpPr>
          <p:spPr bwMode="auto">
            <a:xfrm>
              <a:off x="5827713" y="2689038"/>
              <a:ext cx="1916112" cy="553998"/>
            </a:xfrm>
            <a:prstGeom prst="rect">
              <a:avLst/>
            </a:prstGeom>
            <a:solidFill>
              <a:srgbClr val="C5F4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200" b="1" dirty="0" smtClean="0"/>
                <a:t>ODTWARZANIE</a:t>
              </a:r>
            </a:p>
            <a:p>
              <a:pPr algn="ctr">
                <a:spcBef>
                  <a:spcPct val="50000"/>
                </a:spcBef>
              </a:pPr>
              <a:r>
                <a:rPr lang="pl-PL" sz="1200" b="1" dirty="0" smtClean="0"/>
                <a:t>SYGNAŁU BINARNEGO</a:t>
              </a:r>
              <a:endParaRPr lang="pl-PL" sz="1200" b="1" dirty="0"/>
            </a:p>
          </p:txBody>
        </p:sp>
        <p:sp>
          <p:nvSpPr>
            <p:cNvPr id="83" name="Text Box 9321"/>
            <p:cNvSpPr txBox="1">
              <a:spLocks noChangeArrowheads="1"/>
            </p:cNvSpPr>
            <p:nvPr/>
          </p:nvSpPr>
          <p:spPr bwMode="auto">
            <a:xfrm>
              <a:off x="1800299" y="2514363"/>
              <a:ext cx="47141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 smtClean="0"/>
                <a:t>„1”</a:t>
              </a:r>
              <a:endParaRPr lang="el-GR" sz="1000" b="1" baseline="-25000" dirty="0"/>
            </a:p>
          </p:txBody>
        </p:sp>
        <p:sp>
          <p:nvSpPr>
            <p:cNvPr id="84" name="Text Box 9321"/>
            <p:cNvSpPr txBox="1">
              <a:spLocks noChangeArrowheads="1"/>
            </p:cNvSpPr>
            <p:nvPr/>
          </p:nvSpPr>
          <p:spPr bwMode="auto">
            <a:xfrm>
              <a:off x="1800299" y="3058832"/>
              <a:ext cx="4084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 smtClean="0"/>
                <a:t>„0”</a:t>
              </a:r>
              <a:endParaRPr lang="el-GR" sz="1000" b="1" baseline="-25000" dirty="0"/>
            </a:p>
          </p:txBody>
        </p:sp>
        <p:sp>
          <p:nvSpPr>
            <p:cNvPr id="85" name="Text Box 9321"/>
            <p:cNvSpPr txBox="1">
              <a:spLocks noChangeArrowheads="1"/>
            </p:cNvSpPr>
            <p:nvPr/>
          </p:nvSpPr>
          <p:spPr bwMode="auto">
            <a:xfrm>
              <a:off x="2150400" y="3206592"/>
              <a:ext cx="5207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 smtClean="0"/>
                <a:t>1/2</a:t>
              </a:r>
              <a:endParaRPr lang="el-GR" sz="1000" b="1" baseline="-25000" dirty="0"/>
            </a:p>
          </p:txBody>
        </p:sp>
        <p:sp>
          <p:nvSpPr>
            <p:cNvPr id="88" name="Text Box 26"/>
            <p:cNvSpPr txBox="1">
              <a:spLocks noChangeArrowheads="1"/>
            </p:cNvSpPr>
            <p:nvPr/>
          </p:nvSpPr>
          <p:spPr bwMode="auto">
            <a:xfrm>
              <a:off x="4606925" y="2473841"/>
              <a:ext cx="1133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/>
                <a:t>„0”</a:t>
              </a:r>
              <a:endParaRPr lang="pl-PL" sz="1600" b="1" dirty="0"/>
            </a:p>
          </p:txBody>
        </p:sp>
        <p:sp>
          <p:nvSpPr>
            <p:cNvPr id="89" name="Text Box 26"/>
            <p:cNvSpPr txBox="1">
              <a:spLocks noChangeArrowheads="1"/>
            </p:cNvSpPr>
            <p:nvPr/>
          </p:nvSpPr>
          <p:spPr bwMode="auto">
            <a:xfrm>
              <a:off x="4606925" y="3058040"/>
              <a:ext cx="1133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/>
                <a:t>„1”</a:t>
              </a:r>
              <a:endParaRPr lang="pl-PL" sz="1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pole tekstowe 91"/>
                <p:cNvSpPr txBox="1"/>
                <p:nvPr/>
              </p:nvSpPr>
              <p:spPr>
                <a:xfrm>
                  <a:off x="1724558" y="1073167"/>
                  <a:ext cx="946542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l-PL" sz="1600" b="0" dirty="0" smtClean="0"/>
                    <a:t>„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pl-PL" sz="1600" b="0" i="0" smtClean="0">
                          <a:latin typeface="Cambria Math" panose="02040503050406030204" pitchFamily="18" charset="0"/>
                        </a:rPr>
                        <m:t>1"</m:t>
                      </m:r>
                      <m:r>
                        <a:rPr lang="pl-PL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l-PL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pl-P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endParaRPr lang="pl-PL" sz="1600" b="0" dirty="0" smtClean="0">
                    <a:ea typeface="Cambria Math" panose="02040503050406030204" pitchFamily="18" charset="0"/>
                  </a:endParaRPr>
                </a:p>
                <a:p>
                  <a:r>
                    <a:rPr lang="pl-PL" sz="1600" dirty="0" smtClean="0"/>
                    <a:t>„0”</a:t>
                  </a:r>
                  <a:r>
                    <a:rPr lang="pl-PL" sz="1600" dirty="0" smtClean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pl-PL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pl-PL" sz="1600" dirty="0" smtClean="0"/>
                    <a:t> 0</a:t>
                  </a:r>
                  <a:endParaRPr lang="pl-PL" sz="1600" dirty="0"/>
                </a:p>
              </p:txBody>
            </p:sp>
          </mc:Choice>
          <mc:Fallback xmlns="">
            <p:sp>
              <p:nvSpPr>
                <p:cNvPr id="92" name="pole tekstowe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4558" y="1073167"/>
                  <a:ext cx="946542" cy="49244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2903" t="-12346" r="-12903" b="-24691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Text Box 9283"/>
            <p:cNvSpPr txBox="1">
              <a:spLocks noChangeArrowheads="1"/>
            </p:cNvSpPr>
            <p:nvPr/>
          </p:nvSpPr>
          <p:spPr bwMode="auto">
            <a:xfrm>
              <a:off x="3289684" y="1100157"/>
              <a:ext cx="1446475" cy="461665"/>
            </a:xfrm>
            <a:prstGeom prst="rect">
              <a:avLst/>
            </a:prstGeom>
            <a:solidFill>
              <a:srgbClr val="C5F4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200" b="1" dirty="0" smtClean="0"/>
                <a:t>Filtry + kanał</a:t>
              </a:r>
              <a:br>
                <a:rPr lang="pl-PL" sz="1200" b="1" dirty="0" smtClean="0"/>
              </a:br>
              <a:r>
                <a:rPr lang="pl-PL" sz="1200" b="1" dirty="0" smtClean="0"/>
                <a:t>transmisyjny </a:t>
              </a:r>
              <a:r>
                <a:rPr lang="pl-PL" sz="1200" b="1" i="1" dirty="0" smtClean="0"/>
                <a:t>H</a:t>
              </a:r>
              <a:r>
                <a:rPr lang="pl-PL" sz="1200" b="1" dirty="0" smtClean="0"/>
                <a:t>(</a:t>
              </a:r>
              <a:r>
                <a:rPr lang="el-GR" sz="1200" b="1" dirty="0" smtClean="0">
                  <a:cs typeface="Times New Roman" panose="02020603050405020304" pitchFamily="18" charset="0"/>
                </a:rPr>
                <a:t>ω</a:t>
              </a:r>
              <a:r>
                <a:rPr lang="pl-PL" sz="1200" b="1" dirty="0" smtClean="0"/>
                <a:t>)</a:t>
              </a:r>
              <a:endParaRPr lang="pl-PL" sz="1200" b="1" dirty="0"/>
            </a:p>
          </p:txBody>
        </p:sp>
        <p:sp>
          <p:nvSpPr>
            <p:cNvPr id="99" name="pole tekstowe 98"/>
            <p:cNvSpPr txBox="1"/>
            <p:nvPr/>
          </p:nvSpPr>
          <p:spPr>
            <a:xfrm>
              <a:off x="2878925" y="1803518"/>
              <a:ext cx="6030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IFDP</a:t>
              </a:r>
              <a:endParaRPr lang="pl-PL" sz="1400" b="1" dirty="0"/>
            </a:p>
          </p:txBody>
        </p:sp>
        <p:cxnSp>
          <p:nvCxnSpPr>
            <p:cNvPr id="95" name="Łącznik prosty ze strzałką 94"/>
            <p:cNvCxnSpPr/>
            <p:nvPr/>
          </p:nvCxnSpPr>
          <p:spPr bwMode="auto">
            <a:xfrm flipV="1">
              <a:off x="4381500" y="1959283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" name="Łącznik prosty ze strzałką 96"/>
            <p:cNvCxnSpPr/>
            <p:nvPr/>
          </p:nvCxnSpPr>
          <p:spPr bwMode="auto">
            <a:xfrm flipV="1">
              <a:off x="6695884" y="1949310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8" name="Łącznik prosty ze strzałką 97"/>
            <p:cNvCxnSpPr/>
            <p:nvPr/>
          </p:nvCxnSpPr>
          <p:spPr bwMode="auto">
            <a:xfrm flipV="1">
              <a:off x="1887537" y="1977321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0" name="Łącznik prosty ze strzałką 99"/>
            <p:cNvCxnSpPr/>
            <p:nvPr/>
          </p:nvCxnSpPr>
          <p:spPr bwMode="auto">
            <a:xfrm flipV="1">
              <a:off x="1155029" y="2919615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Łącznik prosty ze strzałką 101"/>
            <p:cNvCxnSpPr>
              <a:stCxn id="16405" idx="3"/>
              <a:endCxn id="16417" idx="1"/>
            </p:cNvCxnSpPr>
            <p:nvPr/>
          </p:nvCxnSpPr>
          <p:spPr bwMode="auto">
            <a:xfrm flipV="1">
              <a:off x="4543425" y="2966037"/>
              <a:ext cx="1284288" cy="179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4" name="Łącznik prosty ze strzałką 103"/>
            <p:cNvCxnSpPr/>
            <p:nvPr/>
          </p:nvCxnSpPr>
          <p:spPr bwMode="auto">
            <a:xfrm flipV="1">
              <a:off x="7737348" y="2948404"/>
              <a:ext cx="803402" cy="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6454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Interferencja </a:t>
            </a:r>
            <a:r>
              <a:rPr lang="pl-PL" sz="3200" b="1" dirty="0" err="1" smtClean="0">
                <a:solidFill>
                  <a:schemeClr val="tx1"/>
                </a:solidFill>
                <a:latin typeface="+mn-lt"/>
              </a:rPr>
              <a:t>MiędzySymbolowa</a:t>
            </a:r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 (IMS)</a:t>
            </a:r>
          </a:p>
        </p:txBody>
      </p:sp>
      <p:sp>
        <p:nvSpPr>
          <p:cNvPr id="17411" name="Text Box 160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grpSp>
        <p:nvGrpSpPr>
          <p:cNvPr id="17412" name="Group 171"/>
          <p:cNvGrpSpPr>
            <a:grpSpLocks/>
          </p:cNvGrpSpPr>
          <p:nvPr/>
        </p:nvGrpSpPr>
        <p:grpSpPr bwMode="auto">
          <a:xfrm>
            <a:off x="368300" y="1133475"/>
            <a:ext cx="7937500" cy="5335588"/>
            <a:chOff x="232" y="714"/>
            <a:chExt cx="5000" cy="3361"/>
          </a:xfrm>
        </p:grpSpPr>
        <p:sp>
          <p:nvSpPr>
            <p:cNvPr id="17413" name="Rectangle 71"/>
            <p:cNvSpPr>
              <a:spLocks noChangeArrowheads="1"/>
            </p:cNvSpPr>
            <p:nvPr/>
          </p:nvSpPr>
          <p:spPr bwMode="auto">
            <a:xfrm>
              <a:off x="1185" y="1242"/>
              <a:ext cx="3751" cy="200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14" name="Line 72"/>
            <p:cNvSpPr>
              <a:spLocks noChangeShapeType="1"/>
            </p:cNvSpPr>
            <p:nvPr/>
          </p:nvSpPr>
          <p:spPr bwMode="auto">
            <a:xfrm>
              <a:off x="1185" y="1242"/>
              <a:ext cx="375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15" name="Freeform 73"/>
            <p:cNvSpPr>
              <a:spLocks/>
            </p:cNvSpPr>
            <p:nvPr/>
          </p:nvSpPr>
          <p:spPr bwMode="auto">
            <a:xfrm>
              <a:off x="1185" y="1242"/>
              <a:ext cx="3751" cy="2008"/>
            </a:xfrm>
            <a:custGeom>
              <a:avLst/>
              <a:gdLst>
                <a:gd name="T0" fmla="*/ 0 w 595"/>
                <a:gd name="T1" fmla="*/ 2008 h 470"/>
                <a:gd name="T2" fmla="*/ 3751 w 595"/>
                <a:gd name="T3" fmla="*/ 2008 h 470"/>
                <a:gd name="T4" fmla="*/ 3751 w 595"/>
                <a:gd name="T5" fmla="*/ 0 h 470"/>
                <a:gd name="T6" fmla="*/ 0 60000 65536"/>
                <a:gd name="T7" fmla="*/ 0 60000 65536"/>
                <a:gd name="T8" fmla="*/ 0 60000 65536"/>
                <a:gd name="T9" fmla="*/ 0 w 595"/>
                <a:gd name="T10" fmla="*/ 0 h 470"/>
                <a:gd name="T11" fmla="*/ 595 w 595"/>
                <a:gd name="T12" fmla="*/ 470 h 4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5" h="470">
                  <a:moveTo>
                    <a:pt x="0" y="470"/>
                  </a:moveTo>
                  <a:lnTo>
                    <a:pt x="595" y="47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16" name="Line 74"/>
            <p:cNvSpPr>
              <a:spLocks noChangeShapeType="1"/>
            </p:cNvSpPr>
            <p:nvPr/>
          </p:nvSpPr>
          <p:spPr bwMode="auto">
            <a:xfrm flipV="1">
              <a:off x="1185" y="1242"/>
              <a:ext cx="1" cy="20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17" name="Line 75"/>
            <p:cNvSpPr>
              <a:spLocks noChangeShapeType="1"/>
            </p:cNvSpPr>
            <p:nvPr/>
          </p:nvSpPr>
          <p:spPr bwMode="auto">
            <a:xfrm>
              <a:off x="1185" y="3250"/>
              <a:ext cx="375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18" name="Line 76"/>
            <p:cNvSpPr>
              <a:spLocks noChangeShapeType="1"/>
            </p:cNvSpPr>
            <p:nvPr/>
          </p:nvSpPr>
          <p:spPr bwMode="auto">
            <a:xfrm flipV="1">
              <a:off x="1185" y="1242"/>
              <a:ext cx="1" cy="20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19" name="Line 77"/>
            <p:cNvSpPr>
              <a:spLocks noChangeShapeType="1"/>
            </p:cNvSpPr>
            <p:nvPr/>
          </p:nvSpPr>
          <p:spPr bwMode="auto">
            <a:xfrm flipV="1">
              <a:off x="1394" y="322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0" name="Line 78"/>
            <p:cNvSpPr>
              <a:spLocks noChangeShapeType="1"/>
            </p:cNvSpPr>
            <p:nvPr/>
          </p:nvSpPr>
          <p:spPr bwMode="auto">
            <a:xfrm>
              <a:off x="1394" y="124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1" name="Line 80"/>
            <p:cNvSpPr>
              <a:spLocks noChangeShapeType="1"/>
            </p:cNvSpPr>
            <p:nvPr/>
          </p:nvSpPr>
          <p:spPr bwMode="auto">
            <a:xfrm flipV="1">
              <a:off x="1809" y="3224"/>
              <a:ext cx="2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2" name="Line 81"/>
            <p:cNvSpPr>
              <a:spLocks noChangeShapeType="1"/>
            </p:cNvSpPr>
            <p:nvPr/>
          </p:nvSpPr>
          <p:spPr bwMode="auto">
            <a:xfrm>
              <a:off x="1809" y="1242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3" name="Line 83"/>
            <p:cNvSpPr>
              <a:spLocks noChangeShapeType="1"/>
            </p:cNvSpPr>
            <p:nvPr/>
          </p:nvSpPr>
          <p:spPr bwMode="auto">
            <a:xfrm flipV="1">
              <a:off x="2225" y="3224"/>
              <a:ext cx="2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4" name="Line 84"/>
            <p:cNvSpPr>
              <a:spLocks noChangeShapeType="1"/>
            </p:cNvSpPr>
            <p:nvPr/>
          </p:nvSpPr>
          <p:spPr bwMode="auto">
            <a:xfrm>
              <a:off x="2225" y="1242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5" name="Line 86"/>
            <p:cNvSpPr>
              <a:spLocks noChangeShapeType="1"/>
            </p:cNvSpPr>
            <p:nvPr/>
          </p:nvSpPr>
          <p:spPr bwMode="auto">
            <a:xfrm flipV="1">
              <a:off x="2641" y="3224"/>
              <a:ext cx="2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6" name="Line 87"/>
            <p:cNvSpPr>
              <a:spLocks noChangeShapeType="1"/>
            </p:cNvSpPr>
            <p:nvPr/>
          </p:nvSpPr>
          <p:spPr bwMode="auto">
            <a:xfrm>
              <a:off x="2641" y="1242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7" name="Line 89"/>
            <p:cNvSpPr>
              <a:spLocks noChangeShapeType="1"/>
            </p:cNvSpPr>
            <p:nvPr/>
          </p:nvSpPr>
          <p:spPr bwMode="auto">
            <a:xfrm flipV="1">
              <a:off x="3057" y="322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8" name="Line 90"/>
            <p:cNvSpPr>
              <a:spLocks noChangeShapeType="1"/>
            </p:cNvSpPr>
            <p:nvPr/>
          </p:nvSpPr>
          <p:spPr bwMode="auto">
            <a:xfrm>
              <a:off x="3057" y="124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29" name="Line 92"/>
            <p:cNvSpPr>
              <a:spLocks noChangeShapeType="1"/>
            </p:cNvSpPr>
            <p:nvPr/>
          </p:nvSpPr>
          <p:spPr bwMode="auto">
            <a:xfrm flipV="1">
              <a:off x="3474" y="3224"/>
              <a:ext cx="2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0" name="Line 93"/>
            <p:cNvSpPr>
              <a:spLocks noChangeShapeType="1"/>
            </p:cNvSpPr>
            <p:nvPr/>
          </p:nvSpPr>
          <p:spPr bwMode="auto">
            <a:xfrm>
              <a:off x="3474" y="1242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1" name="Line 95"/>
            <p:cNvSpPr>
              <a:spLocks noChangeShapeType="1"/>
            </p:cNvSpPr>
            <p:nvPr/>
          </p:nvSpPr>
          <p:spPr bwMode="auto">
            <a:xfrm flipV="1">
              <a:off x="3890" y="3224"/>
              <a:ext cx="2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2" name="Line 96"/>
            <p:cNvSpPr>
              <a:spLocks noChangeShapeType="1"/>
            </p:cNvSpPr>
            <p:nvPr/>
          </p:nvSpPr>
          <p:spPr bwMode="auto">
            <a:xfrm>
              <a:off x="3890" y="1242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3" name="Line 98"/>
            <p:cNvSpPr>
              <a:spLocks noChangeShapeType="1"/>
            </p:cNvSpPr>
            <p:nvPr/>
          </p:nvSpPr>
          <p:spPr bwMode="auto">
            <a:xfrm flipV="1">
              <a:off x="4306" y="322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4" name="Line 99"/>
            <p:cNvSpPr>
              <a:spLocks noChangeShapeType="1"/>
            </p:cNvSpPr>
            <p:nvPr/>
          </p:nvSpPr>
          <p:spPr bwMode="auto">
            <a:xfrm>
              <a:off x="4306" y="124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5" name="Line 101"/>
            <p:cNvSpPr>
              <a:spLocks noChangeShapeType="1"/>
            </p:cNvSpPr>
            <p:nvPr/>
          </p:nvSpPr>
          <p:spPr bwMode="auto">
            <a:xfrm flipV="1">
              <a:off x="4722" y="3224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6" name="Line 102"/>
            <p:cNvSpPr>
              <a:spLocks noChangeShapeType="1"/>
            </p:cNvSpPr>
            <p:nvPr/>
          </p:nvSpPr>
          <p:spPr bwMode="auto">
            <a:xfrm>
              <a:off x="4722" y="124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7" name="Rectangle 103"/>
            <p:cNvSpPr>
              <a:spLocks noChangeArrowheads="1"/>
            </p:cNvSpPr>
            <p:nvPr/>
          </p:nvSpPr>
          <p:spPr bwMode="auto">
            <a:xfrm>
              <a:off x="4657" y="3267"/>
              <a:ext cx="1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5</a:t>
              </a:r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  <p:sp>
          <p:nvSpPr>
            <p:cNvPr id="17438" name="Line 104"/>
            <p:cNvSpPr>
              <a:spLocks noChangeShapeType="1"/>
            </p:cNvSpPr>
            <p:nvPr/>
          </p:nvSpPr>
          <p:spPr bwMode="auto">
            <a:xfrm>
              <a:off x="1185" y="3169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39" name="Line 105"/>
            <p:cNvSpPr>
              <a:spLocks noChangeShapeType="1"/>
            </p:cNvSpPr>
            <p:nvPr/>
          </p:nvSpPr>
          <p:spPr bwMode="auto">
            <a:xfrm flipH="1">
              <a:off x="4899" y="3169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0" name="Line 107"/>
            <p:cNvSpPr>
              <a:spLocks noChangeShapeType="1"/>
            </p:cNvSpPr>
            <p:nvPr/>
          </p:nvSpPr>
          <p:spPr bwMode="auto">
            <a:xfrm>
              <a:off x="1185" y="2848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1" name="Line 108"/>
            <p:cNvSpPr>
              <a:spLocks noChangeShapeType="1"/>
            </p:cNvSpPr>
            <p:nvPr/>
          </p:nvSpPr>
          <p:spPr bwMode="auto">
            <a:xfrm flipH="1">
              <a:off x="4899" y="2848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2" name="Rectangle 109"/>
            <p:cNvSpPr>
              <a:spLocks noChangeArrowheads="1"/>
            </p:cNvSpPr>
            <p:nvPr/>
          </p:nvSpPr>
          <p:spPr bwMode="auto">
            <a:xfrm>
              <a:off x="1116" y="2814"/>
              <a:ext cx="4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200" b="1">
                  <a:solidFill>
                    <a:srgbClr val="000000"/>
                  </a:solidFill>
                </a:rPr>
                <a:t>0</a:t>
              </a:r>
              <a:endParaRPr lang="pl-PL" sz="1200" b="1"/>
            </a:p>
          </p:txBody>
        </p:sp>
        <p:sp>
          <p:nvSpPr>
            <p:cNvPr id="17443" name="Line 110"/>
            <p:cNvSpPr>
              <a:spLocks noChangeShapeType="1"/>
            </p:cNvSpPr>
            <p:nvPr/>
          </p:nvSpPr>
          <p:spPr bwMode="auto">
            <a:xfrm>
              <a:off x="1185" y="2523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4" name="Line 111"/>
            <p:cNvSpPr>
              <a:spLocks noChangeShapeType="1"/>
            </p:cNvSpPr>
            <p:nvPr/>
          </p:nvSpPr>
          <p:spPr bwMode="auto">
            <a:xfrm flipH="1">
              <a:off x="4899" y="2523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5" name="Line 113"/>
            <p:cNvSpPr>
              <a:spLocks noChangeShapeType="1"/>
            </p:cNvSpPr>
            <p:nvPr/>
          </p:nvSpPr>
          <p:spPr bwMode="auto">
            <a:xfrm>
              <a:off x="1185" y="2203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6" name="Line 114"/>
            <p:cNvSpPr>
              <a:spLocks noChangeShapeType="1"/>
            </p:cNvSpPr>
            <p:nvPr/>
          </p:nvSpPr>
          <p:spPr bwMode="auto">
            <a:xfrm flipH="1">
              <a:off x="4899" y="2203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7" name="Line 116"/>
            <p:cNvSpPr>
              <a:spLocks noChangeShapeType="1"/>
            </p:cNvSpPr>
            <p:nvPr/>
          </p:nvSpPr>
          <p:spPr bwMode="auto">
            <a:xfrm>
              <a:off x="1185" y="1883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8" name="Line 117"/>
            <p:cNvSpPr>
              <a:spLocks noChangeShapeType="1"/>
            </p:cNvSpPr>
            <p:nvPr/>
          </p:nvSpPr>
          <p:spPr bwMode="auto">
            <a:xfrm flipH="1">
              <a:off x="4899" y="1883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49" name="Line 119"/>
            <p:cNvSpPr>
              <a:spLocks noChangeShapeType="1"/>
            </p:cNvSpPr>
            <p:nvPr/>
          </p:nvSpPr>
          <p:spPr bwMode="auto">
            <a:xfrm>
              <a:off x="1185" y="1562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0" name="Line 120"/>
            <p:cNvSpPr>
              <a:spLocks noChangeShapeType="1"/>
            </p:cNvSpPr>
            <p:nvPr/>
          </p:nvSpPr>
          <p:spPr bwMode="auto">
            <a:xfrm flipH="1">
              <a:off x="4899" y="1562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1" name="Line 122"/>
            <p:cNvSpPr>
              <a:spLocks noChangeShapeType="1"/>
            </p:cNvSpPr>
            <p:nvPr/>
          </p:nvSpPr>
          <p:spPr bwMode="auto">
            <a:xfrm>
              <a:off x="1185" y="1242"/>
              <a:ext cx="375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2" name="Freeform 123"/>
            <p:cNvSpPr>
              <a:spLocks/>
            </p:cNvSpPr>
            <p:nvPr/>
          </p:nvSpPr>
          <p:spPr bwMode="auto">
            <a:xfrm>
              <a:off x="1185" y="1242"/>
              <a:ext cx="3751" cy="2008"/>
            </a:xfrm>
            <a:custGeom>
              <a:avLst/>
              <a:gdLst>
                <a:gd name="T0" fmla="*/ 0 w 595"/>
                <a:gd name="T1" fmla="*/ 2008 h 470"/>
                <a:gd name="T2" fmla="*/ 3751 w 595"/>
                <a:gd name="T3" fmla="*/ 2008 h 470"/>
                <a:gd name="T4" fmla="*/ 3751 w 595"/>
                <a:gd name="T5" fmla="*/ 0 h 470"/>
                <a:gd name="T6" fmla="*/ 0 60000 65536"/>
                <a:gd name="T7" fmla="*/ 0 60000 65536"/>
                <a:gd name="T8" fmla="*/ 0 60000 65536"/>
                <a:gd name="T9" fmla="*/ 0 w 595"/>
                <a:gd name="T10" fmla="*/ 0 h 470"/>
                <a:gd name="T11" fmla="*/ 595 w 595"/>
                <a:gd name="T12" fmla="*/ 470 h 4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5" h="470">
                  <a:moveTo>
                    <a:pt x="0" y="470"/>
                  </a:moveTo>
                  <a:lnTo>
                    <a:pt x="595" y="47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3" name="Line 124"/>
            <p:cNvSpPr>
              <a:spLocks noChangeShapeType="1"/>
            </p:cNvSpPr>
            <p:nvPr/>
          </p:nvSpPr>
          <p:spPr bwMode="auto">
            <a:xfrm flipV="1">
              <a:off x="1185" y="1242"/>
              <a:ext cx="1" cy="20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4" name="Freeform 125"/>
            <p:cNvSpPr>
              <a:spLocks/>
            </p:cNvSpPr>
            <p:nvPr/>
          </p:nvSpPr>
          <p:spPr bwMode="auto">
            <a:xfrm>
              <a:off x="1185" y="2647"/>
              <a:ext cx="750" cy="547"/>
            </a:xfrm>
            <a:custGeom>
              <a:avLst/>
              <a:gdLst>
                <a:gd name="T0" fmla="*/ 6 w 503"/>
                <a:gd name="T1" fmla="*/ 0 h 547"/>
                <a:gd name="T2" fmla="*/ 25 w 503"/>
                <a:gd name="T3" fmla="*/ 5 h 547"/>
                <a:gd name="T4" fmla="*/ 45 w 503"/>
                <a:gd name="T5" fmla="*/ 13 h 547"/>
                <a:gd name="T6" fmla="*/ 63 w 503"/>
                <a:gd name="T7" fmla="*/ 26 h 547"/>
                <a:gd name="T8" fmla="*/ 82 w 503"/>
                <a:gd name="T9" fmla="*/ 39 h 547"/>
                <a:gd name="T10" fmla="*/ 101 w 503"/>
                <a:gd name="T11" fmla="*/ 52 h 547"/>
                <a:gd name="T12" fmla="*/ 119 w 503"/>
                <a:gd name="T13" fmla="*/ 69 h 547"/>
                <a:gd name="T14" fmla="*/ 139 w 503"/>
                <a:gd name="T15" fmla="*/ 86 h 547"/>
                <a:gd name="T16" fmla="*/ 164 w 503"/>
                <a:gd name="T17" fmla="*/ 107 h 547"/>
                <a:gd name="T18" fmla="*/ 177 w 503"/>
                <a:gd name="T19" fmla="*/ 129 h 547"/>
                <a:gd name="T20" fmla="*/ 195 w 503"/>
                <a:gd name="T21" fmla="*/ 150 h 547"/>
                <a:gd name="T22" fmla="*/ 215 w 503"/>
                <a:gd name="T23" fmla="*/ 171 h 547"/>
                <a:gd name="T24" fmla="*/ 240 w 503"/>
                <a:gd name="T25" fmla="*/ 197 h 547"/>
                <a:gd name="T26" fmla="*/ 252 w 503"/>
                <a:gd name="T27" fmla="*/ 223 h 547"/>
                <a:gd name="T28" fmla="*/ 277 w 503"/>
                <a:gd name="T29" fmla="*/ 248 h 547"/>
                <a:gd name="T30" fmla="*/ 291 w 503"/>
                <a:gd name="T31" fmla="*/ 274 h 547"/>
                <a:gd name="T32" fmla="*/ 316 w 503"/>
                <a:gd name="T33" fmla="*/ 299 h 547"/>
                <a:gd name="T34" fmla="*/ 322 w 503"/>
                <a:gd name="T35" fmla="*/ 317 h 547"/>
                <a:gd name="T36" fmla="*/ 334 w 503"/>
                <a:gd name="T37" fmla="*/ 329 h 547"/>
                <a:gd name="T38" fmla="*/ 340 w 503"/>
                <a:gd name="T39" fmla="*/ 342 h 547"/>
                <a:gd name="T40" fmla="*/ 359 w 503"/>
                <a:gd name="T41" fmla="*/ 364 h 547"/>
                <a:gd name="T42" fmla="*/ 379 w 503"/>
                <a:gd name="T43" fmla="*/ 385 h 547"/>
                <a:gd name="T44" fmla="*/ 391 w 503"/>
                <a:gd name="T45" fmla="*/ 411 h 547"/>
                <a:gd name="T46" fmla="*/ 410 w 503"/>
                <a:gd name="T47" fmla="*/ 432 h 547"/>
                <a:gd name="T48" fmla="*/ 429 w 503"/>
                <a:gd name="T49" fmla="*/ 453 h 547"/>
                <a:gd name="T50" fmla="*/ 447 w 503"/>
                <a:gd name="T51" fmla="*/ 475 h 547"/>
                <a:gd name="T52" fmla="*/ 467 w 503"/>
                <a:gd name="T53" fmla="*/ 492 h 547"/>
                <a:gd name="T54" fmla="*/ 486 w 503"/>
                <a:gd name="T55" fmla="*/ 509 h 547"/>
                <a:gd name="T56" fmla="*/ 504 w 503"/>
                <a:gd name="T57" fmla="*/ 522 h 547"/>
                <a:gd name="T58" fmla="*/ 523 w 503"/>
                <a:gd name="T59" fmla="*/ 534 h 547"/>
                <a:gd name="T60" fmla="*/ 543 w 503"/>
                <a:gd name="T61" fmla="*/ 543 h 547"/>
                <a:gd name="T62" fmla="*/ 562 w 503"/>
                <a:gd name="T63" fmla="*/ 547 h 547"/>
                <a:gd name="T64" fmla="*/ 580 w 503"/>
                <a:gd name="T65" fmla="*/ 547 h 547"/>
                <a:gd name="T66" fmla="*/ 599 w 503"/>
                <a:gd name="T67" fmla="*/ 547 h 547"/>
                <a:gd name="T68" fmla="*/ 619 w 503"/>
                <a:gd name="T69" fmla="*/ 543 h 547"/>
                <a:gd name="T70" fmla="*/ 637 w 503"/>
                <a:gd name="T71" fmla="*/ 534 h 547"/>
                <a:gd name="T72" fmla="*/ 656 w 503"/>
                <a:gd name="T73" fmla="*/ 522 h 547"/>
                <a:gd name="T74" fmla="*/ 681 w 503"/>
                <a:gd name="T75" fmla="*/ 505 h 547"/>
                <a:gd name="T76" fmla="*/ 693 w 503"/>
                <a:gd name="T77" fmla="*/ 487 h 547"/>
                <a:gd name="T78" fmla="*/ 719 w 503"/>
                <a:gd name="T79" fmla="*/ 462 h 547"/>
                <a:gd name="T80" fmla="*/ 732 w 503"/>
                <a:gd name="T81" fmla="*/ 436 h 547"/>
                <a:gd name="T82" fmla="*/ 744 w 503"/>
                <a:gd name="T83" fmla="*/ 423 h 5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3"/>
                <a:gd name="T127" fmla="*/ 0 h 547"/>
                <a:gd name="T128" fmla="*/ 503 w 503"/>
                <a:gd name="T129" fmla="*/ 547 h 5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3" h="547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3" y="5"/>
                  </a:lnTo>
                  <a:lnTo>
                    <a:pt x="17" y="5"/>
                  </a:lnTo>
                  <a:lnTo>
                    <a:pt x="21" y="9"/>
                  </a:lnTo>
                  <a:lnTo>
                    <a:pt x="25" y="13"/>
                  </a:lnTo>
                  <a:lnTo>
                    <a:pt x="30" y="13"/>
                  </a:lnTo>
                  <a:lnTo>
                    <a:pt x="34" y="17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30"/>
                  </a:lnTo>
                  <a:lnTo>
                    <a:pt x="51" y="35"/>
                  </a:lnTo>
                  <a:lnTo>
                    <a:pt x="55" y="39"/>
                  </a:lnTo>
                  <a:lnTo>
                    <a:pt x="59" y="43"/>
                  </a:lnTo>
                  <a:lnTo>
                    <a:pt x="64" y="47"/>
                  </a:lnTo>
                  <a:lnTo>
                    <a:pt x="68" y="52"/>
                  </a:lnTo>
                  <a:lnTo>
                    <a:pt x="72" y="56"/>
                  </a:lnTo>
                  <a:lnTo>
                    <a:pt x="80" y="64"/>
                  </a:lnTo>
                  <a:lnTo>
                    <a:pt x="80" y="69"/>
                  </a:lnTo>
                  <a:lnTo>
                    <a:pt x="85" y="73"/>
                  </a:lnTo>
                  <a:lnTo>
                    <a:pt x="93" y="82"/>
                  </a:lnTo>
                  <a:lnTo>
                    <a:pt x="93" y="86"/>
                  </a:lnTo>
                  <a:lnTo>
                    <a:pt x="102" y="94"/>
                  </a:lnTo>
                  <a:lnTo>
                    <a:pt x="102" y="99"/>
                  </a:lnTo>
                  <a:lnTo>
                    <a:pt x="110" y="107"/>
                  </a:lnTo>
                  <a:lnTo>
                    <a:pt x="110" y="111"/>
                  </a:lnTo>
                  <a:lnTo>
                    <a:pt x="119" y="120"/>
                  </a:lnTo>
                  <a:lnTo>
                    <a:pt x="119" y="129"/>
                  </a:lnTo>
                  <a:lnTo>
                    <a:pt x="123" y="133"/>
                  </a:lnTo>
                  <a:lnTo>
                    <a:pt x="131" y="141"/>
                  </a:lnTo>
                  <a:lnTo>
                    <a:pt x="131" y="150"/>
                  </a:lnTo>
                  <a:lnTo>
                    <a:pt x="140" y="158"/>
                  </a:lnTo>
                  <a:lnTo>
                    <a:pt x="140" y="167"/>
                  </a:lnTo>
                  <a:lnTo>
                    <a:pt x="144" y="171"/>
                  </a:lnTo>
                  <a:lnTo>
                    <a:pt x="152" y="180"/>
                  </a:lnTo>
                  <a:lnTo>
                    <a:pt x="152" y="188"/>
                  </a:lnTo>
                  <a:lnTo>
                    <a:pt x="161" y="197"/>
                  </a:lnTo>
                  <a:lnTo>
                    <a:pt x="161" y="205"/>
                  </a:lnTo>
                  <a:lnTo>
                    <a:pt x="169" y="214"/>
                  </a:lnTo>
                  <a:lnTo>
                    <a:pt x="169" y="223"/>
                  </a:lnTo>
                  <a:lnTo>
                    <a:pt x="178" y="231"/>
                  </a:lnTo>
                  <a:lnTo>
                    <a:pt x="178" y="240"/>
                  </a:lnTo>
                  <a:lnTo>
                    <a:pt x="186" y="248"/>
                  </a:lnTo>
                  <a:lnTo>
                    <a:pt x="186" y="257"/>
                  </a:lnTo>
                  <a:lnTo>
                    <a:pt x="195" y="265"/>
                  </a:lnTo>
                  <a:lnTo>
                    <a:pt x="195" y="274"/>
                  </a:lnTo>
                  <a:lnTo>
                    <a:pt x="203" y="282"/>
                  </a:lnTo>
                  <a:lnTo>
                    <a:pt x="203" y="291"/>
                  </a:lnTo>
                  <a:lnTo>
                    <a:pt x="212" y="299"/>
                  </a:lnTo>
                  <a:lnTo>
                    <a:pt x="212" y="308"/>
                  </a:lnTo>
                  <a:lnTo>
                    <a:pt x="216" y="312"/>
                  </a:lnTo>
                  <a:lnTo>
                    <a:pt x="216" y="317"/>
                  </a:lnTo>
                  <a:lnTo>
                    <a:pt x="220" y="321"/>
                  </a:lnTo>
                  <a:lnTo>
                    <a:pt x="220" y="325"/>
                  </a:lnTo>
                  <a:lnTo>
                    <a:pt x="224" y="329"/>
                  </a:lnTo>
                  <a:lnTo>
                    <a:pt x="224" y="334"/>
                  </a:lnTo>
                  <a:lnTo>
                    <a:pt x="228" y="338"/>
                  </a:lnTo>
                  <a:lnTo>
                    <a:pt x="228" y="342"/>
                  </a:lnTo>
                  <a:lnTo>
                    <a:pt x="233" y="346"/>
                  </a:lnTo>
                  <a:lnTo>
                    <a:pt x="233" y="355"/>
                  </a:lnTo>
                  <a:lnTo>
                    <a:pt x="241" y="364"/>
                  </a:lnTo>
                  <a:lnTo>
                    <a:pt x="241" y="372"/>
                  </a:lnTo>
                  <a:lnTo>
                    <a:pt x="245" y="376"/>
                  </a:lnTo>
                  <a:lnTo>
                    <a:pt x="254" y="385"/>
                  </a:lnTo>
                  <a:lnTo>
                    <a:pt x="254" y="393"/>
                  </a:lnTo>
                  <a:lnTo>
                    <a:pt x="262" y="402"/>
                  </a:lnTo>
                  <a:lnTo>
                    <a:pt x="262" y="411"/>
                  </a:lnTo>
                  <a:lnTo>
                    <a:pt x="271" y="419"/>
                  </a:lnTo>
                  <a:lnTo>
                    <a:pt x="271" y="428"/>
                  </a:lnTo>
                  <a:lnTo>
                    <a:pt x="275" y="432"/>
                  </a:lnTo>
                  <a:lnTo>
                    <a:pt x="283" y="440"/>
                  </a:lnTo>
                  <a:lnTo>
                    <a:pt x="283" y="449"/>
                  </a:lnTo>
                  <a:lnTo>
                    <a:pt x="288" y="453"/>
                  </a:lnTo>
                  <a:lnTo>
                    <a:pt x="296" y="462"/>
                  </a:lnTo>
                  <a:lnTo>
                    <a:pt x="296" y="470"/>
                  </a:lnTo>
                  <a:lnTo>
                    <a:pt x="300" y="475"/>
                  </a:lnTo>
                  <a:lnTo>
                    <a:pt x="309" y="483"/>
                  </a:lnTo>
                  <a:lnTo>
                    <a:pt x="309" y="487"/>
                  </a:lnTo>
                  <a:lnTo>
                    <a:pt x="313" y="492"/>
                  </a:lnTo>
                  <a:lnTo>
                    <a:pt x="322" y="500"/>
                  </a:lnTo>
                  <a:lnTo>
                    <a:pt x="322" y="505"/>
                  </a:lnTo>
                  <a:lnTo>
                    <a:pt x="326" y="509"/>
                  </a:lnTo>
                  <a:lnTo>
                    <a:pt x="330" y="513"/>
                  </a:lnTo>
                  <a:lnTo>
                    <a:pt x="334" y="517"/>
                  </a:lnTo>
                  <a:lnTo>
                    <a:pt x="338" y="522"/>
                  </a:lnTo>
                  <a:lnTo>
                    <a:pt x="343" y="526"/>
                  </a:lnTo>
                  <a:lnTo>
                    <a:pt x="347" y="530"/>
                  </a:lnTo>
                  <a:lnTo>
                    <a:pt x="351" y="534"/>
                  </a:lnTo>
                  <a:lnTo>
                    <a:pt x="355" y="534"/>
                  </a:lnTo>
                  <a:lnTo>
                    <a:pt x="360" y="539"/>
                  </a:lnTo>
                  <a:lnTo>
                    <a:pt x="364" y="543"/>
                  </a:lnTo>
                  <a:lnTo>
                    <a:pt x="368" y="543"/>
                  </a:lnTo>
                  <a:lnTo>
                    <a:pt x="372" y="543"/>
                  </a:lnTo>
                  <a:lnTo>
                    <a:pt x="377" y="547"/>
                  </a:lnTo>
                  <a:lnTo>
                    <a:pt x="381" y="547"/>
                  </a:lnTo>
                  <a:lnTo>
                    <a:pt x="385" y="547"/>
                  </a:lnTo>
                  <a:lnTo>
                    <a:pt x="389" y="547"/>
                  </a:lnTo>
                  <a:lnTo>
                    <a:pt x="393" y="547"/>
                  </a:lnTo>
                  <a:lnTo>
                    <a:pt x="398" y="547"/>
                  </a:lnTo>
                  <a:lnTo>
                    <a:pt x="402" y="547"/>
                  </a:lnTo>
                  <a:lnTo>
                    <a:pt x="406" y="547"/>
                  </a:lnTo>
                  <a:lnTo>
                    <a:pt x="410" y="543"/>
                  </a:lnTo>
                  <a:lnTo>
                    <a:pt x="415" y="543"/>
                  </a:lnTo>
                  <a:lnTo>
                    <a:pt x="419" y="539"/>
                  </a:lnTo>
                  <a:lnTo>
                    <a:pt x="423" y="539"/>
                  </a:lnTo>
                  <a:lnTo>
                    <a:pt x="427" y="534"/>
                  </a:lnTo>
                  <a:lnTo>
                    <a:pt x="432" y="530"/>
                  </a:lnTo>
                  <a:lnTo>
                    <a:pt x="436" y="526"/>
                  </a:lnTo>
                  <a:lnTo>
                    <a:pt x="440" y="522"/>
                  </a:lnTo>
                  <a:lnTo>
                    <a:pt x="444" y="517"/>
                  </a:lnTo>
                  <a:lnTo>
                    <a:pt x="448" y="513"/>
                  </a:lnTo>
                  <a:lnTo>
                    <a:pt x="457" y="505"/>
                  </a:lnTo>
                  <a:lnTo>
                    <a:pt x="457" y="500"/>
                  </a:lnTo>
                  <a:lnTo>
                    <a:pt x="465" y="492"/>
                  </a:lnTo>
                  <a:lnTo>
                    <a:pt x="465" y="487"/>
                  </a:lnTo>
                  <a:lnTo>
                    <a:pt x="474" y="479"/>
                  </a:lnTo>
                  <a:lnTo>
                    <a:pt x="474" y="470"/>
                  </a:lnTo>
                  <a:lnTo>
                    <a:pt x="482" y="462"/>
                  </a:lnTo>
                  <a:lnTo>
                    <a:pt x="482" y="453"/>
                  </a:lnTo>
                  <a:lnTo>
                    <a:pt x="491" y="445"/>
                  </a:lnTo>
                  <a:lnTo>
                    <a:pt x="491" y="436"/>
                  </a:lnTo>
                  <a:lnTo>
                    <a:pt x="495" y="432"/>
                  </a:lnTo>
                  <a:lnTo>
                    <a:pt x="495" y="428"/>
                  </a:lnTo>
                  <a:lnTo>
                    <a:pt x="499" y="423"/>
                  </a:lnTo>
                  <a:lnTo>
                    <a:pt x="499" y="415"/>
                  </a:lnTo>
                  <a:lnTo>
                    <a:pt x="503" y="411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5" name="Freeform 126"/>
            <p:cNvSpPr>
              <a:spLocks/>
            </p:cNvSpPr>
            <p:nvPr/>
          </p:nvSpPr>
          <p:spPr bwMode="auto">
            <a:xfrm>
              <a:off x="1935" y="1827"/>
              <a:ext cx="398" cy="1231"/>
            </a:xfrm>
            <a:custGeom>
              <a:avLst/>
              <a:gdLst>
                <a:gd name="T0" fmla="*/ 7 w 267"/>
                <a:gd name="T1" fmla="*/ 1222 h 1231"/>
                <a:gd name="T2" fmla="*/ 13 w 267"/>
                <a:gd name="T3" fmla="*/ 1201 h 1231"/>
                <a:gd name="T4" fmla="*/ 25 w 267"/>
                <a:gd name="T5" fmla="*/ 1184 h 1231"/>
                <a:gd name="T6" fmla="*/ 33 w 267"/>
                <a:gd name="T7" fmla="*/ 1166 h 1231"/>
                <a:gd name="T8" fmla="*/ 45 w 267"/>
                <a:gd name="T9" fmla="*/ 1149 h 1231"/>
                <a:gd name="T10" fmla="*/ 51 w 267"/>
                <a:gd name="T11" fmla="*/ 1124 h 1231"/>
                <a:gd name="T12" fmla="*/ 64 w 267"/>
                <a:gd name="T13" fmla="*/ 1107 h 1231"/>
                <a:gd name="T14" fmla="*/ 70 w 267"/>
                <a:gd name="T15" fmla="*/ 1081 h 1231"/>
                <a:gd name="T16" fmla="*/ 82 w 267"/>
                <a:gd name="T17" fmla="*/ 1060 h 1231"/>
                <a:gd name="T18" fmla="*/ 89 w 267"/>
                <a:gd name="T19" fmla="*/ 1034 h 1231"/>
                <a:gd name="T20" fmla="*/ 101 w 267"/>
                <a:gd name="T21" fmla="*/ 1013 h 1231"/>
                <a:gd name="T22" fmla="*/ 107 w 267"/>
                <a:gd name="T23" fmla="*/ 983 h 1231"/>
                <a:gd name="T24" fmla="*/ 121 w 267"/>
                <a:gd name="T25" fmla="*/ 961 h 1231"/>
                <a:gd name="T26" fmla="*/ 127 w 267"/>
                <a:gd name="T27" fmla="*/ 927 h 1231"/>
                <a:gd name="T28" fmla="*/ 140 w 267"/>
                <a:gd name="T29" fmla="*/ 906 h 1231"/>
                <a:gd name="T30" fmla="*/ 146 w 267"/>
                <a:gd name="T31" fmla="*/ 872 h 1231"/>
                <a:gd name="T32" fmla="*/ 158 w 267"/>
                <a:gd name="T33" fmla="*/ 846 h 1231"/>
                <a:gd name="T34" fmla="*/ 164 w 267"/>
                <a:gd name="T35" fmla="*/ 812 h 1231"/>
                <a:gd name="T36" fmla="*/ 177 w 267"/>
                <a:gd name="T37" fmla="*/ 790 h 1231"/>
                <a:gd name="T38" fmla="*/ 183 w 267"/>
                <a:gd name="T39" fmla="*/ 752 h 1231"/>
                <a:gd name="T40" fmla="*/ 197 w 267"/>
                <a:gd name="T41" fmla="*/ 726 h 1231"/>
                <a:gd name="T42" fmla="*/ 203 w 267"/>
                <a:gd name="T43" fmla="*/ 688 h 1231"/>
                <a:gd name="T44" fmla="*/ 215 w 267"/>
                <a:gd name="T45" fmla="*/ 662 h 1231"/>
                <a:gd name="T46" fmla="*/ 222 w 267"/>
                <a:gd name="T47" fmla="*/ 624 h 1231"/>
                <a:gd name="T48" fmla="*/ 234 w 267"/>
                <a:gd name="T49" fmla="*/ 598 h 1231"/>
                <a:gd name="T50" fmla="*/ 240 w 267"/>
                <a:gd name="T51" fmla="*/ 560 h 1231"/>
                <a:gd name="T52" fmla="*/ 253 w 267"/>
                <a:gd name="T53" fmla="*/ 530 h 1231"/>
                <a:gd name="T54" fmla="*/ 259 w 267"/>
                <a:gd name="T55" fmla="*/ 491 h 1231"/>
                <a:gd name="T56" fmla="*/ 271 w 267"/>
                <a:gd name="T57" fmla="*/ 466 h 1231"/>
                <a:gd name="T58" fmla="*/ 279 w 267"/>
                <a:gd name="T59" fmla="*/ 423 h 1231"/>
                <a:gd name="T60" fmla="*/ 291 w 267"/>
                <a:gd name="T61" fmla="*/ 397 h 1231"/>
                <a:gd name="T62" fmla="*/ 297 w 267"/>
                <a:gd name="T63" fmla="*/ 355 h 1231"/>
                <a:gd name="T64" fmla="*/ 310 w 267"/>
                <a:gd name="T65" fmla="*/ 329 h 1231"/>
                <a:gd name="T66" fmla="*/ 316 w 267"/>
                <a:gd name="T67" fmla="*/ 286 h 1231"/>
                <a:gd name="T68" fmla="*/ 328 w 267"/>
                <a:gd name="T69" fmla="*/ 261 h 1231"/>
                <a:gd name="T70" fmla="*/ 335 w 267"/>
                <a:gd name="T71" fmla="*/ 218 h 1231"/>
                <a:gd name="T72" fmla="*/ 347 w 267"/>
                <a:gd name="T73" fmla="*/ 192 h 1231"/>
                <a:gd name="T74" fmla="*/ 353 w 267"/>
                <a:gd name="T75" fmla="*/ 150 h 1231"/>
                <a:gd name="T76" fmla="*/ 367 w 267"/>
                <a:gd name="T77" fmla="*/ 124 h 1231"/>
                <a:gd name="T78" fmla="*/ 373 w 267"/>
                <a:gd name="T79" fmla="*/ 86 h 1231"/>
                <a:gd name="T80" fmla="*/ 386 w 267"/>
                <a:gd name="T81" fmla="*/ 60 h 1231"/>
                <a:gd name="T82" fmla="*/ 392 w 267"/>
                <a:gd name="T83" fmla="*/ 21 h 12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7"/>
                <a:gd name="T127" fmla="*/ 0 h 1231"/>
                <a:gd name="T128" fmla="*/ 267 w 267"/>
                <a:gd name="T129" fmla="*/ 1231 h 12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7" h="1231">
                  <a:moveTo>
                    <a:pt x="0" y="1231"/>
                  </a:moveTo>
                  <a:lnTo>
                    <a:pt x="0" y="1226"/>
                  </a:lnTo>
                  <a:lnTo>
                    <a:pt x="5" y="1222"/>
                  </a:lnTo>
                  <a:lnTo>
                    <a:pt x="5" y="1213"/>
                  </a:lnTo>
                  <a:lnTo>
                    <a:pt x="9" y="1209"/>
                  </a:lnTo>
                  <a:lnTo>
                    <a:pt x="9" y="1201"/>
                  </a:lnTo>
                  <a:lnTo>
                    <a:pt x="13" y="1196"/>
                  </a:lnTo>
                  <a:lnTo>
                    <a:pt x="13" y="1188"/>
                  </a:lnTo>
                  <a:lnTo>
                    <a:pt x="17" y="1184"/>
                  </a:lnTo>
                  <a:lnTo>
                    <a:pt x="17" y="1179"/>
                  </a:lnTo>
                  <a:lnTo>
                    <a:pt x="22" y="1175"/>
                  </a:lnTo>
                  <a:lnTo>
                    <a:pt x="22" y="1166"/>
                  </a:lnTo>
                  <a:lnTo>
                    <a:pt x="26" y="1162"/>
                  </a:lnTo>
                  <a:lnTo>
                    <a:pt x="26" y="1154"/>
                  </a:lnTo>
                  <a:lnTo>
                    <a:pt x="30" y="1149"/>
                  </a:lnTo>
                  <a:lnTo>
                    <a:pt x="30" y="1137"/>
                  </a:lnTo>
                  <a:lnTo>
                    <a:pt x="34" y="1132"/>
                  </a:lnTo>
                  <a:lnTo>
                    <a:pt x="34" y="1124"/>
                  </a:lnTo>
                  <a:lnTo>
                    <a:pt x="39" y="1119"/>
                  </a:lnTo>
                  <a:lnTo>
                    <a:pt x="39" y="1111"/>
                  </a:lnTo>
                  <a:lnTo>
                    <a:pt x="43" y="1107"/>
                  </a:lnTo>
                  <a:lnTo>
                    <a:pt x="43" y="1094"/>
                  </a:lnTo>
                  <a:lnTo>
                    <a:pt x="47" y="1090"/>
                  </a:lnTo>
                  <a:lnTo>
                    <a:pt x="47" y="1081"/>
                  </a:lnTo>
                  <a:lnTo>
                    <a:pt x="51" y="1077"/>
                  </a:lnTo>
                  <a:lnTo>
                    <a:pt x="51" y="1064"/>
                  </a:lnTo>
                  <a:lnTo>
                    <a:pt x="55" y="1060"/>
                  </a:lnTo>
                  <a:lnTo>
                    <a:pt x="55" y="1051"/>
                  </a:lnTo>
                  <a:lnTo>
                    <a:pt x="60" y="1047"/>
                  </a:lnTo>
                  <a:lnTo>
                    <a:pt x="60" y="1034"/>
                  </a:lnTo>
                  <a:lnTo>
                    <a:pt x="64" y="1030"/>
                  </a:lnTo>
                  <a:lnTo>
                    <a:pt x="64" y="1017"/>
                  </a:lnTo>
                  <a:lnTo>
                    <a:pt x="68" y="1013"/>
                  </a:lnTo>
                  <a:lnTo>
                    <a:pt x="68" y="1000"/>
                  </a:lnTo>
                  <a:lnTo>
                    <a:pt x="72" y="996"/>
                  </a:lnTo>
                  <a:lnTo>
                    <a:pt x="72" y="983"/>
                  </a:lnTo>
                  <a:lnTo>
                    <a:pt x="77" y="978"/>
                  </a:lnTo>
                  <a:lnTo>
                    <a:pt x="77" y="966"/>
                  </a:lnTo>
                  <a:lnTo>
                    <a:pt x="81" y="961"/>
                  </a:lnTo>
                  <a:lnTo>
                    <a:pt x="81" y="949"/>
                  </a:lnTo>
                  <a:lnTo>
                    <a:pt x="85" y="944"/>
                  </a:lnTo>
                  <a:lnTo>
                    <a:pt x="85" y="927"/>
                  </a:lnTo>
                  <a:lnTo>
                    <a:pt x="89" y="923"/>
                  </a:lnTo>
                  <a:lnTo>
                    <a:pt x="89" y="910"/>
                  </a:lnTo>
                  <a:lnTo>
                    <a:pt x="94" y="906"/>
                  </a:lnTo>
                  <a:lnTo>
                    <a:pt x="94" y="893"/>
                  </a:lnTo>
                  <a:lnTo>
                    <a:pt x="98" y="889"/>
                  </a:lnTo>
                  <a:lnTo>
                    <a:pt x="98" y="872"/>
                  </a:lnTo>
                  <a:lnTo>
                    <a:pt x="102" y="867"/>
                  </a:lnTo>
                  <a:lnTo>
                    <a:pt x="102" y="850"/>
                  </a:lnTo>
                  <a:lnTo>
                    <a:pt x="106" y="846"/>
                  </a:lnTo>
                  <a:lnTo>
                    <a:pt x="106" y="833"/>
                  </a:lnTo>
                  <a:lnTo>
                    <a:pt x="110" y="829"/>
                  </a:lnTo>
                  <a:lnTo>
                    <a:pt x="110" y="812"/>
                  </a:lnTo>
                  <a:lnTo>
                    <a:pt x="115" y="808"/>
                  </a:lnTo>
                  <a:lnTo>
                    <a:pt x="115" y="795"/>
                  </a:lnTo>
                  <a:lnTo>
                    <a:pt x="119" y="790"/>
                  </a:lnTo>
                  <a:lnTo>
                    <a:pt x="119" y="773"/>
                  </a:lnTo>
                  <a:lnTo>
                    <a:pt x="123" y="769"/>
                  </a:lnTo>
                  <a:lnTo>
                    <a:pt x="123" y="752"/>
                  </a:lnTo>
                  <a:lnTo>
                    <a:pt x="127" y="748"/>
                  </a:lnTo>
                  <a:lnTo>
                    <a:pt x="127" y="731"/>
                  </a:lnTo>
                  <a:lnTo>
                    <a:pt x="132" y="726"/>
                  </a:lnTo>
                  <a:lnTo>
                    <a:pt x="132" y="709"/>
                  </a:lnTo>
                  <a:lnTo>
                    <a:pt x="136" y="705"/>
                  </a:lnTo>
                  <a:lnTo>
                    <a:pt x="136" y="688"/>
                  </a:lnTo>
                  <a:lnTo>
                    <a:pt x="140" y="684"/>
                  </a:lnTo>
                  <a:lnTo>
                    <a:pt x="140" y="667"/>
                  </a:lnTo>
                  <a:lnTo>
                    <a:pt x="144" y="662"/>
                  </a:lnTo>
                  <a:lnTo>
                    <a:pt x="144" y="645"/>
                  </a:lnTo>
                  <a:lnTo>
                    <a:pt x="149" y="641"/>
                  </a:lnTo>
                  <a:lnTo>
                    <a:pt x="149" y="624"/>
                  </a:lnTo>
                  <a:lnTo>
                    <a:pt x="153" y="620"/>
                  </a:lnTo>
                  <a:lnTo>
                    <a:pt x="153" y="602"/>
                  </a:lnTo>
                  <a:lnTo>
                    <a:pt x="157" y="598"/>
                  </a:lnTo>
                  <a:lnTo>
                    <a:pt x="157" y="581"/>
                  </a:lnTo>
                  <a:lnTo>
                    <a:pt x="161" y="577"/>
                  </a:lnTo>
                  <a:lnTo>
                    <a:pt x="161" y="560"/>
                  </a:lnTo>
                  <a:lnTo>
                    <a:pt x="165" y="555"/>
                  </a:lnTo>
                  <a:lnTo>
                    <a:pt x="165" y="534"/>
                  </a:lnTo>
                  <a:lnTo>
                    <a:pt x="170" y="530"/>
                  </a:lnTo>
                  <a:lnTo>
                    <a:pt x="170" y="513"/>
                  </a:lnTo>
                  <a:lnTo>
                    <a:pt x="174" y="508"/>
                  </a:lnTo>
                  <a:lnTo>
                    <a:pt x="174" y="491"/>
                  </a:lnTo>
                  <a:lnTo>
                    <a:pt x="178" y="487"/>
                  </a:lnTo>
                  <a:lnTo>
                    <a:pt x="178" y="470"/>
                  </a:lnTo>
                  <a:lnTo>
                    <a:pt x="182" y="466"/>
                  </a:lnTo>
                  <a:lnTo>
                    <a:pt x="182" y="444"/>
                  </a:lnTo>
                  <a:lnTo>
                    <a:pt x="187" y="440"/>
                  </a:lnTo>
                  <a:lnTo>
                    <a:pt x="187" y="423"/>
                  </a:lnTo>
                  <a:lnTo>
                    <a:pt x="191" y="419"/>
                  </a:lnTo>
                  <a:lnTo>
                    <a:pt x="191" y="402"/>
                  </a:lnTo>
                  <a:lnTo>
                    <a:pt x="195" y="397"/>
                  </a:lnTo>
                  <a:lnTo>
                    <a:pt x="195" y="380"/>
                  </a:lnTo>
                  <a:lnTo>
                    <a:pt x="199" y="376"/>
                  </a:lnTo>
                  <a:lnTo>
                    <a:pt x="199" y="355"/>
                  </a:lnTo>
                  <a:lnTo>
                    <a:pt x="204" y="350"/>
                  </a:lnTo>
                  <a:lnTo>
                    <a:pt x="204" y="333"/>
                  </a:lnTo>
                  <a:lnTo>
                    <a:pt x="208" y="329"/>
                  </a:lnTo>
                  <a:lnTo>
                    <a:pt x="208" y="308"/>
                  </a:lnTo>
                  <a:lnTo>
                    <a:pt x="212" y="303"/>
                  </a:lnTo>
                  <a:lnTo>
                    <a:pt x="212" y="286"/>
                  </a:lnTo>
                  <a:lnTo>
                    <a:pt x="216" y="282"/>
                  </a:lnTo>
                  <a:lnTo>
                    <a:pt x="216" y="265"/>
                  </a:lnTo>
                  <a:lnTo>
                    <a:pt x="220" y="261"/>
                  </a:lnTo>
                  <a:lnTo>
                    <a:pt x="220" y="244"/>
                  </a:lnTo>
                  <a:lnTo>
                    <a:pt x="225" y="239"/>
                  </a:lnTo>
                  <a:lnTo>
                    <a:pt x="225" y="218"/>
                  </a:lnTo>
                  <a:lnTo>
                    <a:pt x="229" y="214"/>
                  </a:lnTo>
                  <a:lnTo>
                    <a:pt x="229" y="197"/>
                  </a:lnTo>
                  <a:lnTo>
                    <a:pt x="233" y="192"/>
                  </a:lnTo>
                  <a:lnTo>
                    <a:pt x="233" y="175"/>
                  </a:lnTo>
                  <a:lnTo>
                    <a:pt x="237" y="171"/>
                  </a:lnTo>
                  <a:lnTo>
                    <a:pt x="237" y="150"/>
                  </a:lnTo>
                  <a:lnTo>
                    <a:pt x="242" y="145"/>
                  </a:lnTo>
                  <a:lnTo>
                    <a:pt x="242" y="128"/>
                  </a:lnTo>
                  <a:lnTo>
                    <a:pt x="246" y="124"/>
                  </a:lnTo>
                  <a:lnTo>
                    <a:pt x="246" y="107"/>
                  </a:lnTo>
                  <a:lnTo>
                    <a:pt x="250" y="103"/>
                  </a:lnTo>
                  <a:lnTo>
                    <a:pt x="250" y="86"/>
                  </a:lnTo>
                  <a:lnTo>
                    <a:pt x="254" y="81"/>
                  </a:lnTo>
                  <a:lnTo>
                    <a:pt x="254" y="64"/>
                  </a:lnTo>
                  <a:lnTo>
                    <a:pt x="259" y="60"/>
                  </a:lnTo>
                  <a:lnTo>
                    <a:pt x="259" y="43"/>
                  </a:lnTo>
                  <a:lnTo>
                    <a:pt x="263" y="39"/>
                  </a:lnTo>
                  <a:lnTo>
                    <a:pt x="263" y="21"/>
                  </a:lnTo>
                  <a:lnTo>
                    <a:pt x="267" y="17"/>
                  </a:lnTo>
                  <a:lnTo>
                    <a:pt x="267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6" name="Freeform 127"/>
            <p:cNvSpPr>
              <a:spLocks/>
            </p:cNvSpPr>
            <p:nvPr/>
          </p:nvSpPr>
          <p:spPr bwMode="auto">
            <a:xfrm>
              <a:off x="2333" y="1242"/>
              <a:ext cx="511" cy="585"/>
            </a:xfrm>
            <a:custGeom>
              <a:avLst/>
              <a:gdLst>
                <a:gd name="T0" fmla="*/ 6 w 343"/>
                <a:gd name="T1" fmla="*/ 564 h 585"/>
                <a:gd name="T2" fmla="*/ 19 w 343"/>
                <a:gd name="T3" fmla="*/ 538 h 585"/>
                <a:gd name="T4" fmla="*/ 25 w 343"/>
                <a:gd name="T5" fmla="*/ 500 h 585"/>
                <a:gd name="T6" fmla="*/ 37 w 343"/>
                <a:gd name="T7" fmla="*/ 478 h 585"/>
                <a:gd name="T8" fmla="*/ 45 w 343"/>
                <a:gd name="T9" fmla="*/ 440 h 585"/>
                <a:gd name="T10" fmla="*/ 57 w 343"/>
                <a:gd name="T11" fmla="*/ 418 h 585"/>
                <a:gd name="T12" fmla="*/ 63 w 343"/>
                <a:gd name="T13" fmla="*/ 384 h 585"/>
                <a:gd name="T14" fmla="*/ 76 w 343"/>
                <a:gd name="T15" fmla="*/ 363 h 585"/>
                <a:gd name="T16" fmla="*/ 82 w 343"/>
                <a:gd name="T17" fmla="*/ 329 h 585"/>
                <a:gd name="T18" fmla="*/ 94 w 343"/>
                <a:gd name="T19" fmla="*/ 307 h 585"/>
                <a:gd name="T20" fmla="*/ 101 w 343"/>
                <a:gd name="T21" fmla="*/ 277 h 585"/>
                <a:gd name="T22" fmla="*/ 113 w 343"/>
                <a:gd name="T23" fmla="*/ 260 h 585"/>
                <a:gd name="T24" fmla="*/ 119 w 343"/>
                <a:gd name="T25" fmla="*/ 230 h 585"/>
                <a:gd name="T26" fmla="*/ 133 w 343"/>
                <a:gd name="T27" fmla="*/ 213 h 585"/>
                <a:gd name="T28" fmla="*/ 139 w 343"/>
                <a:gd name="T29" fmla="*/ 188 h 585"/>
                <a:gd name="T30" fmla="*/ 152 w 343"/>
                <a:gd name="T31" fmla="*/ 171 h 585"/>
                <a:gd name="T32" fmla="*/ 158 w 343"/>
                <a:gd name="T33" fmla="*/ 149 h 585"/>
                <a:gd name="T34" fmla="*/ 170 w 343"/>
                <a:gd name="T35" fmla="*/ 132 h 585"/>
                <a:gd name="T36" fmla="*/ 176 w 343"/>
                <a:gd name="T37" fmla="*/ 115 h 585"/>
                <a:gd name="T38" fmla="*/ 189 w 343"/>
                <a:gd name="T39" fmla="*/ 98 h 585"/>
                <a:gd name="T40" fmla="*/ 195 w 343"/>
                <a:gd name="T41" fmla="*/ 81 h 585"/>
                <a:gd name="T42" fmla="*/ 220 w 343"/>
                <a:gd name="T43" fmla="*/ 55 h 585"/>
                <a:gd name="T44" fmla="*/ 240 w 343"/>
                <a:gd name="T45" fmla="*/ 34 h 585"/>
                <a:gd name="T46" fmla="*/ 252 w 343"/>
                <a:gd name="T47" fmla="*/ 17 h 585"/>
                <a:gd name="T48" fmla="*/ 271 w 343"/>
                <a:gd name="T49" fmla="*/ 4 h 585"/>
                <a:gd name="T50" fmla="*/ 291 w 343"/>
                <a:gd name="T51" fmla="*/ 0 h 585"/>
                <a:gd name="T52" fmla="*/ 308 w 343"/>
                <a:gd name="T53" fmla="*/ 0 h 585"/>
                <a:gd name="T54" fmla="*/ 328 w 343"/>
                <a:gd name="T55" fmla="*/ 0 h 585"/>
                <a:gd name="T56" fmla="*/ 347 w 343"/>
                <a:gd name="T57" fmla="*/ 8 h 585"/>
                <a:gd name="T58" fmla="*/ 372 w 343"/>
                <a:gd name="T59" fmla="*/ 25 h 585"/>
                <a:gd name="T60" fmla="*/ 390 w 343"/>
                <a:gd name="T61" fmla="*/ 42 h 585"/>
                <a:gd name="T62" fmla="*/ 404 w 343"/>
                <a:gd name="T63" fmla="*/ 60 h 585"/>
                <a:gd name="T64" fmla="*/ 410 w 343"/>
                <a:gd name="T65" fmla="*/ 72 h 585"/>
                <a:gd name="T66" fmla="*/ 429 w 343"/>
                <a:gd name="T67" fmla="*/ 94 h 585"/>
                <a:gd name="T68" fmla="*/ 435 w 343"/>
                <a:gd name="T69" fmla="*/ 115 h 585"/>
                <a:gd name="T70" fmla="*/ 447 w 343"/>
                <a:gd name="T71" fmla="*/ 132 h 585"/>
                <a:gd name="T72" fmla="*/ 454 w 343"/>
                <a:gd name="T73" fmla="*/ 149 h 585"/>
                <a:gd name="T74" fmla="*/ 466 w 343"/>
                <a:gd name="T75" fmla="*/ 166 h 585"/>
                <a:gd name="T76" fmla="*/ 472 w 343"/>
                <a:gd name="T77" fmla="*/ 192 h 585"/>
                <a:gd name="T78" fmla="*/ 486 w 343"/>
                <a:gd name="T79" fmla="*/ 209 h 585"/>
                <a:gd name="T80" fmla="*/ 492 w 343"/>
                <a:gd name="T81" fmla="*/ 235 h 585"/>
                <a:gd name="T82" fmla="*/ 504 w 343"/>
                <a:gd name="T83" fmla="*/ 256 h 5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43"/>
                <a:gd name="T127" fmla="*/ 0 h 585"/>
                <a:gd name="T128" fmla="*/ 343 w 343"/>
                <a:gd name="T129" fmla="*/ 585 h 5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43" h="585">
                  <a:moveTo>
                    <a:pt x="0" y="585"/>
                  </a:moveTo>
                  <a:lnTo>
                    <a:pt x="4" y="581"/>
                  </a:lnTo>
                  <a:lnTo>
                    <a:pt x="4" y="564"/>
                  </a:lnTo>
                  <a:lnTo>
                    <a:pt x="8" y="559"/>
                  </a:lnTo>
                  <a:lnTo>
                    <a:pt x="8" y="542"/>
                  </a:lnTo>
                  <a:lnTo>
                    <a:pt x="13" y="538"/>
                  </a:lnTo>
                  <a:lnTo>
                    <a:pt x="13" y="521"/>
                  </a:lnTo>
                  <a:lnTo>
                    <a:pt x="17" y="517"/>
                  </a:lnTo>
                  <a:lnTo>
                    <a:pt x="17" y="500"/>
                  </a:lnTo>
                  <a:lnTo>
                    <a:pt x="21" y="495"/>
                  </a:lnTo>
                  <a:lnTo>
                    <a:pt x="21" y="483"/>
                  </a:lnTo>
                  <a:lnTo>
                    <a:pt x="25" y="478"/>
                  </a:lnTo>
                  <a:lnTo>
                    <a:pt x="25" y="461"/>
                  </a:lnTo>
                  <a:lnTo>
                    <a:pt x="30" y="457"/>
                  </a:lnTo>
                  <a:lnTo>
                    <a:pt x="30" y="440"/>
                  </a:lnTo>
                  <a:lnTo>
                    <a:pt x="34" y="436"/>
                  </a:lnTo>
                  <a:lnTo>
                    <a:pt x="34" y="423"/>
                  </a:lnTo>
                  <a:lnTo>
                    <a:pt x="38" y="418"/>
                  </a:lnTo>
                  <a:lnTo>
                    <a:pt x="38" y="401"/>
                  </a:lnTo>
                  <a:lnTo>
                    <a:pt x="42" y="397"/>
                  </a:lnTo>
                  <a:lnTo>
                    <a:pt x="42" y="384"/>
                  </a:lnTo>
                  <a:lnTo>
                    <a:pt x="47" y="380"/>
                  </a:lnTo>
                  <a:lnTo>
                    <a:pt x="47" y="367"/>
                  </a:lnTo>
                  <a:lnTo>
                    <a:pt x="51" y="363"/>
                  </a:lnTo>
                  <a:lnTo>
                    <a:pt x="51" y="346"/>
                  </a:lnTo>
                  <a:lnTo>
                    <a:pt x="55" y="342"/>
                  </a:lnTo>
                  <a:lnTo>
                    <a:pt x="55" y="329"/>
                  </a:lnTo>
                  <a:lnTo>
                    <a:pt x="59" y="324"/>
                  </a:lnTo>
                  <a:lnTo>
                    <a:pt x="59" y="312"/>
                  </a:lnTo>
                  <a:lnTo>
                    <a:pt x="63" y="307"/>
                  </a:lnTo>
                  <a:lnTo>
                    <a:pt x="63" y="295"/>
                  </a:lnTo>
                  <a:lnTo>
                    <a:pt x="68" y="290"/>
                  </a:lnTo>
                  <a:lnTo>
                    <a:pt x="68" y="277"/>
                  </a:lnTo>
                  <a:lnTo>
                    <a:pt x="72" y="273"/>
                  </a:lnTo>
                  <a:lnTo>
                    <a:pt x="72" y="265"/>
                  </a:lnTo>
                  <a:lnTo>
                    <a:pt x="76" y="260"/>
                  </a:lnTo>
                  <a:lnTo>
                    <a:pt x="76" y="248"/>
                  </a:lnTo>
                  <a:lnTo>
                    <a:pt x="80" y="243"/>
                  </a:lnTo>
                  <a:lnTo>
                    <a:pt x="80" y="230"/>
                  </a:lnTo>
                  <a:lnTo>
                    <a:pt x="85" y="226"/>
                  </a:lnTo>
                  <a:lnTo>
                    <a:pt x="85" y="218"/>
                  </a:lnTo>
                  <a:lnTo>
                    <a:pt x="89" y="213"/>
                  </a:lnTo>
                  <a:lnTo>
                    <a:pt x="89" y="201"/>
                  </a:lnTo>
                  <a:lnTo>
                    <a:pt x="93" y="196"/>
                  </a:lnTo>
                  <a:lnTo>
                    <a:pt x="93" y="188"/>
                  </a:lnTo>
                  <a:lnTo>
                    <a:pt x="97" y="183"/>
                  </a:lnTo>
                  <a:lnTo>
                    <a:pt x="97" y="175"/>
                  </a:lnTo>
                  <a:lnTo>
                    <a:pt x="102" y="171"/>
                  </a:lnTo>
                  <a:lnTo>
                    <a:pt x="102" y="162"/>
                  </a:lnTo>
                  <a:lnTo>
                    <a:pt x="106" y="158"/>
                  </a:lnTo>
                  <a:lnTo>
                    <a:pt x="106" y="149"/>
                  </a:lnTo>
                  <a:lnTo>
                    <a:pt x="110" y="145"/>
                  </a:lnTo>
                  <a:lnTo>
                    <a:pt x="110" y="136"/>
                  </a:lnTo>
                  <a:lnTo>
                    <a:pt x="114" y="132"/>
                  </a:lnTo>
                  <a:lnTo>
                    <a:pt x="114" y="124"/>
                  </a:lnTo>
                  <a:lnTo>
                    <a:pt x="118" y="119"/>
                  </a:lnTo>
                  <a:lnTo>
                    <a:pt x="118" y="115"/>
                  </a:lnTo>
                  <a:lnTo>
                    <a:pt x="123" y="111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27" y="94"/>
                  </a:lnTo>
                  <a:lnTo>
                    <a:pt x="131" y="89"/>
                  </a:lnTo>
                  <a:lnTo>
                    <a:pt x="131" y="81"/>
                  </a:lnTo>
                  <a:lnTo>
                    <a:pt x="140" y="72"/>
                  </a:lnTo>
                  <a:lnTo>
                    <a:pt x="140" y="64"/>
                  </a:lnTo>
                  <a:lnTo>
                    <a:pt x="148" y="55"/>
                  </a:lnTo>
                  <a:lnTo>
                    <a:pt x="148" y="47"/>
                  </a:lnTo>
                  <a:lnTo>
                    <a:pt x="152" y="42"/>
                  </a:lnTo>
                  <a:lnTo>
                    <a:pt x="161" y="34"/>
                  </a:lnTo>
                  <a:lnTo>
                    <a:pt x="161" y="30"/>
                  </a:lnTo>
                  <a:lnTo>
                    <a:pt x="169" y="21"/>
                  </a:lnTo>
                  <a:lnTo>
                    <a:pt x="169" y="17"/>
                  </a:lnTo>
                  <a:lnTo>
                    <a:pt x="173" y="13"/>
                  </a:lnTo>
                  <a:lnTo>
                    <a:pt x="178" y="8"/>
                  </a:lnTo>
                  <a:lnTo>
                    <a:pt x="182" y="4"/>
                  </a:lnTo>
                  <a:lnTo>
                    <a:pt x="186" y="4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2" y="0"/>
                  </a:lnTo>
                  <a:lnTo>
                    <a:pt x="216" y="0"/>
                  </a:lnTo>
                  <a:lnTo>
                    <a:pt x="220" y="0"/>
                  </a:lnTo>
                  <a:lnTo>
                    <a:pt x="224" y="4"/>
                  </a:lnTo>
                  <a:lnTo>
                    <a:pt x="228" y="8"/>
                  </a:lnTo>
                  <a:lnTo>
                    <a:pt x="233" y="8"/>
                  </a:lnTo>
                  <a:lnTo>
                    <a:pt x="237" y="13"/>
                  </a:lnTo>
                  <a:lnTo>
                    <a:pt x="241" y="17"/>
                  </a:lnTo>
                  <a:lnTo>
                    <a:pt x="250" y="25"/>
                  </a:lnTo>
                  <a:lnTo>
                    <a:pt x="250" y="30"/>
                  </a:lnTo>
                  <a:lnTo>
                    <a:pt x="254" y="34"/>
                  </a:lnTo>
                  <a:lnTo>
                    <a:pt x="262" y="42"/>
                  </a:lnTo>
                  <a:lnTo>
                    <a:pt x="262" y="51"/>
                  </a:lnTo>
                  <a:lnTo>
                    <a:pt x="267" y="55"/>
                  </a:lnTo>
                  <a:lnTo>
                    <a:pt x="271" y="60"/>
                  </a:lnTo>
                  <a:lnTo>
                    <a:pt x="271" y="64"/>
                  </a:lnTo>
                  <a:lnTo>
                    <a:pt x="275" y="68"/>
                  </a:lnTo>
                  <a:lnTo>
                    <a:pt x="275" y="72"/>
                  </a:lnTo>
                  <a:lnTo>
                    <a:pt x="279" y="77"/>
                  </a:lnTo>
                  <a:lnTo>
                    <a:pt x="279" y="85"/>
                  </a:lnTo>
                  <a:lnTo>
                    <a:pt x="288" y="94"/>
                  </a:lnTo>
                  <a:lnTo>
                    <a:pt x="288" y="102"/>
                  </a:lnTo>
                  <a:lnTo>
                    <a:pt x="292" y="107"/>
                  </a:lnTo>
                  <a:lnTo>
                    <a:pt x="292" y="115"/>
                  </a:lnTo>
                  <a:lnTo>
                    <a:pt x="296" y="119"/>
                  </a:lnTo>
                  <a:lnTo>
                    <a:pt x="296" y="128"/>
                  </a:lnTo>
                  <a:lnTo>
                    <a:pt x="300" y="132"/>
                  </a:lnTo>
                  <a:lnTo>
                    <a:pt x="300" y="136"/>
                  </a:lnTo>
                  <a:lnTo>
                    <a:pt x="305" y="141"/>
                  </a:lnTo>
                  <a:lnTo>
                    <a:pt x="305" y="149"/>
                  </a:lnTo>
                  <a:lnTo>
                    <a:pt x="309" y="154"/>
                  </a:lnTo>
                  <a:lnTo>
                    <a:pt x="309" y="162"/>
                  </a:lnTo>
                  <a:lnTo>
                    <a:pt x="313" y="166"/>
                  </a:lnTo>
                  <a:lnTo>
                    <a:pt x="313" y="175"/>
                  </a:lnTo>
                  <a:lnTo>
                    <a:pt x="317" y="179"/>
                  </a:lnTo>
                  <a:lnTo>
                    <a:pt x="317" y="192"/>
                  </a:lnTo>
                  <a:lnTo>
                    <a:pt x="322" y="196"/>
                  </a:lnTo>
                  <a:lnTo>
                    <a:pt x="322" y="205"/>
                  </a:lnTo>
                  <a:lnTo>
                    <a:pt x="326" y="209"/>
                  </a:lnTo>
                  <a:lnTo>
                    <a:pt x="326" y="218"/>
                  </a:lnTo>
                  <a:lnTo>
                    <a:pt x="330" y="222"/>
                  </a:lnTo>
                  <a:lnTo>
                    <a:pt x="330" y="235"/>
                  </a:lnTo>
                  <a:lnTo>
                    <a:pt x="334" y="239"/>
                  </a:lnTo>
                  <a:lnTo>
                    <a:pt x="334" y="252"/>
                  </a:lnTo>
                  <a:lnTo>
                    <a:pt x="338" y="256"/>
                  </a:lnTo>
                  <a:lnTo>
                    <a:pt x="338" y="265"/>
                  </a:lnTo>
                  <a:lnTo>
                    <a:pt x="343" y="269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7" name="Freeform 128"/>
            <p:cNvSpPr>
              <a:spLocks/>
            </p:cNvSpPr>
            <p:nvPr/>
          </p:nvSpPr>
          <p:spPr bwMode="auto">
            <a:xfrm>
              <a:off x="2844" y="1511"/>
              <a:ext cx="396" cy="1320"/>
            </a:xfrm>
            <a:custGeom>
              <a:avLst/>
              <a:gdLst>
                <a:gd name="T0" fmla="*/ 6 w 266"/>
                <a:gd name="T1" fmla="*/ 17 h 1320"/>
                <a:gd name="T2" fmla="*/ 12 w 266"/>
                <a:gd name="T3" fmla="*/ 47 h 1320"/>
                <a:gd name="T4" fmla="*/ 25 w 266"/>
                <a:gd name="T5" fmla="*/ 68 h 1320"/>
                <a:gd name="T6" fmla="*/ 31 w 266"/>
                <a:gd name="T7" fmla="*/ 98 h 1320"/>
                <a:gd name="T8" fmla="*/ 43 w 266"/>
                <a:gd name="T9" fmla="*/ 124 h 1320"/>
                <a:gd name="T10" fmla="*/ 51 w 266"/>
                <a:gd name="T11" fmla="*/ 158 h 1320"/>
                <a:gd name="T12" fmla="*/ 63 w 266"/>
                <a:gd name="T13" fmla="*/ 179 h 1320"/>
                <a:gd name="T14" fmla="*/ 68 w 266"/>
                <a:gd name="T15" fmla="*/ 214 h 1320"/>
                <a:gd name="T16" fmla="*/ 82 w 266"/>
                <a:gd name="T17" fmla="*/ 239 h 1320"/>
                <a:gd name="T18" fmla="*/ 88 w 266"/>
                <a:gd name="T19" fmla="*/ 278 h 1320"/>
                <a:gd name="T20" fmla="*/ 100 w 266"/>
                <a:gd name="T21" fmla="*/ 303 h 1320"/>
                <a:gd name="T22" fmla="*/ 107 w 266"/>
                <a:gd name="T23" fmla="*/ 342 h 1320"/>
                <a:gd name="T24" fmla="*/ 119 w 266"/>
                <a:gd name="T25" fmla="*/ 367 h 1320"/>
                <a:gd name="T26" fmla="*/ 125 w 266"/>
                <a:gd name="T27" fmla="*/ 406 h 1320"/>
                <a:gd name="T28" fmla="*/ 138 w 266"/>
                <a:gd name="T29" fmla="*/ 431 h 1320"/>
                <a:gd name="T30" fmla="*/ 144 w 266"/>
                <a:gd name="T31" fmla="*/ 470 h 1320"/>
                <a:gd name="T32" fmla="*/ 156 w 266"/>
                <a:gd name="T33" fmla="*/ 500 h 1320"/>
                <a:gd name="T34" fmla="*/ 164 w 266"/>
                <a:gd name="T35" fmla="*/ 538 h 1320"/>
                <a:gd name="T36" fmla="*/ 176 w 266"/>
                <a:gd name="T37" fmla="*/ 564 h 1320"/>
                <a:gd name="T38" fmla="*/ 182 w 266"/>
                <a:gd name="T39" fmla="*/ 607 h 1320"/>
                <a:gd name="T40" fmla="*/ 195 w 266"/>
                <a:gd name="T41" fmla="*/ 632 h 1320"/>
                <a:gd name="T42" fmla="*/ 201 w 266"/>
                <a:gd name="T43" fmla="*/ 675 h 1320"/>
                <a:gd name="T44" fmla="*/ 213 w 266"/>
                <a:gd name="T45" fmla="*/ 701 h 1320"/>
                <a:gd name="T46" fmla="*/ 220 w 266"/>
                <a:gd name="T47" fmla="*/ 743 h 1320"/>
                <a:gd name="T48" fmla="*/ 232 w 266"/>
                <a:gd name="T49" fmla="*/ 769 h 1320"/>
                <a:gd name="T50" fmla="*/ 238 w 266"/>
                <a:gd name="T51" fmla="*/ 812 h 1320"/>
                <a:gd name="T52" fmla="*/ 252 w 266"/>
                <a:gd name="T53" fmla="*/ 837 h 1320"/>
                <a:gd name="T54" fmla="*/ 258 w 266"/>
                <a:gd name="T55" fmla="*/ 880 h 1320"/>
                <a:gd name="T56" fmla="*/ 271 w 266"/>
                <a:gd name="T57" fmla="*/ 906 h 1320"/>
                <a:gd name="T58" fmla="*/ 277 w 266"/>
                <a:gd name="T59" fmla="*/ 944 h 1320"/>
                <a:gd name="T60" fmla="*/ 289 w 266"/>
                <a:gd name="T61" fmla="*/ 970 h 1320"/>
                <a:gd name="T62" fmla="*/ 295 w 266"/>
                <a:gd name="T63" fmla="*/ 1008 h 1320"/>
                <a:gd name="T64" fmla="*/ 308 w 266"/>
                <a:gd name="T65" fmla="*/ 1034 h 1320"/>
                <a:gd name="T66" fmla="*/ 314 w 266"/>
                <a:gd name="T67" fmla="*/ 1072 h 1320"/>
                <a:gd name="T68" fmla="*/ 328 w 266"/>
                <a:gd name="T69" fmla="*/ 1098 h 1320"/>
                <a:gd name="T70" fmla="*/ 333 w 266"/>
                <a:gd name="T71" fmla="*/ 1132 h 1320"/>
                <a:gd name="T72" fmla="*/ 345 w 266"/>
                <a:gd name="T73" fmla="*/ 1158 h 1320"/>
                <a:gd name="T74" fmla="*/ 353 w 266"/>
                <a:gd name="T75" fmla="*/ 1192 h 1320"/>
                <a:gd name="T76" fmla="*/ 365 w 266"/>
                <a:gd name="T77" fmla="*/ 1213 h 1320"/>
                <a:gd name="T78" fmla="*/ 371 w 266"/>
                <a:gd name="T79" fmla="*/ 1247 h 1320"/>
                <a:gd name="T80" fmla="*/ 384 w 266"/>
                <a:gd name="T81" fmla="*/ 1269 h 1320"/>
                <a:gd name="T82" fmla="*/ 390 w 266"/>
                <a:gd name="T83" fmla="*/ 1303 h 13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6"/>
                <a:gd name="T127" fmla="*/ 0 h 1320"/>
                <a:gd name="T128" fmla="*/ 266 w 266"/>
                <a:gd name="T129" fmla="*/ 1320 h 13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6" h="1320">
                  <a:moveTo>
                    <a:pt x="0" y="0"/>
                  </a:moveTo>
                  <a:lnTo>
                    <a:pt x="0" y="13"/>
                  </a:lnTo>
                  <a:lnTo>
                    <a:pt x="4" y="17"/>
                  </a:lnTo>
                  <a:lnTo>
                    <a:pt x="4" y="30"/>
                  </a:lnTo>
                  <a:lnTo>
                    <a:pt x="8" y="34"/>
                  </a:lnTo>
                  <a:lnTo>
                    <a:pt x="8" y="47"/>
                  </a:lnTo>
                  <a:lnTo>
                    <a:pt x="12" y="51"/>
                  </a:lnTo>
                  <a:lnTo>
                    <a:pt x="12" y="64"/>
                  </a:lnTo>
                  <a:lnTo>
                    <a:pt x="17" y="68"/>
                  </a:lnTo>
                  <a:lnTo>
                    <a:pt x="17" y="81"/>
                  </a:lnTo>
                  <a:lnTo>
                    <a:pt x="21" y="85"/>
                  </a:lnTo>
                  <a:lnTo>
                    <a:pt x="21" y="98"/>
                  </a:lnTo>
                  <a:lnTo>
                    <a:pt x="25" y="102"/>
                  </a:lnTo>
                  <a:lnTo>
                    <a:pt x="25" y="120"/>
                  </a:lnTo>
                  <a:lnTo>
                    <a:pt x="29" y="124"/>
                  </a:lnTo>
                  <a:lnTo>
                    <a:pt x="29" y="137"/>
                  </a:lnTo>
                  <a:lnTo>
                    <a:pt x="34" y="141"/>
                  </a:lnTo>
                  <a:lnTo>
                    <a:pt x="34" y="158"/>
                  </a:lnTo>
                  <a:lnTo>
                    <a:pt x="38" y="162"/>
                  </a:lnTo>
                  <a:lnTo>
                    <a:pt x="38" y="175"/>
                  </a:lnTo>
                  <a:lnTo>
                    <a:pt x="42" y="179"/>
                  </a:lnTo>
                  <a:lnTo>
                    <a:pt x="42" y="196"/>
                  </a:lnTo>
                  <a:lnTo>
                    <a:pt x="46" y="201"/>
                  </a:lnTo>
                  <a:lnTo>
                    <a:pt x="46" y="214"/>
                  </a:lnTo>
                  <a:lnTo>
                    <a:pt x="50" y="218"/>
                  </a:lnTo>
                  <a:lnTo>
                    <a:pt x="50" y="235"/>
                  </a:lnTo>
                  <a:lnTo>
                    <a:pt x="55" y="239"/>
                  </a:lnTo>
                  <a:lnTo>
                    <a:pt x="55" y="256"/>
                  </a:lnTo>
                  <a:lnTo>
                    <a:pt x="59" y="261"/>
                  </a:lnTo>
                  <a:lnTo>
                    <a:pt x="59" y="278"/>
                  </a:lnTo>
                  <a:lnTo>
                    <a:pt x="63" y="282"/>
                  </a:lnTo>
                  <a:lnTo>
                    <a:pt x="63" y="299"/>
                  </a:lnTo>
                  <a:lnTo>
                    <a:pt x="67" y="303"/>
                  </a:lnTo>
                  <a:lnTo>
                    <a:pt x="67" y="320"/>
                  </a:lnTo>
                  <a:lnTo>
                    <a:pt x="72" y="325"/>
                  </a:lnTo>
                  <a:lnTo>
                    <a:pt x="72" y="342"/>
                  </a:lnTo>
                  <a:lnTo>
                    <a:pt x="76" y="346"/>
                  </a:lnTo>
                  <a:lnTo>
                    <a:pt x="76" y="363"/>
                  </a:lnTo>
                  <a:lnTo>
                    <a:pt x="80" y="367"/>
                  </a:lnTo>
                  <a:lnTo>
                    <a:pt x="80" y="384"/>
                  </a:lnTo>
                  <a:lnTo>
                    <a:pt x="84" y="389"/>
                  </a:lnTo>
                  <a:lnTo>
                    <a:pt x="84" y="406"/>
                  </a:lnTo>
                  <a:lnTo>
                    <a:pt x="89" y="410"/>
                  </a:lnTo>
                  <a:lnTo>
                    <a:pt x="89" y="427"/>
                  </a:lnTo>
                  <a:lnTo>
                    <a:pt x="93" y="431"/>
                  </a:lnTo>
                  <a:lnTo>
                    <a:pt x="93" y="449"/>
                  </a:lnTo>
                  <a:lnTo>
                    <a:pt x="97" y="453"/>
                  </a:lnTo>
                  <a:lnTo>
                    <a:pt x="97" y="470"/>
                  </a:lnTo>
                  <a:lnTo>
                    <a:pt x="101" y="474"/>
                  </a:lnTo>
                  <a:lnTo>
                    <a:pt x="101" y="496"/>
                  </a:lnTo>
                  <a:lnTo>
                    <a:pt x="105" y="500"/>
                  </a:lnTo>
                  <a:lnTo>
                    <a:pt x="105" y="517"/>
                  </a:lnTo>
                  <a:lnTo>
                    <a:pt x="110" y="521"/>
                  </a:lnTo>
                  <a:lnTo>
                    <a:pt x="110" y="538"/>
                  </a:lnTo>
                  <a:lnTo>
                    <a:pt x="114" y="543"/>
                  </a:lnTo>
                  <a:lnTo>
                    <a:pt x="114" y="560"/>
                  </a:lnTo>
                  <a:lnTo>
                    <a:pt x="118" y="564"/>
                  </a:lnTo>
                  <a:lnTo>
                    <a:pt x="118" y="585"/>
                  </a:lnTo>
                  <a:lnTo>
                    <a:pt x="122" y="590"/>
                  </a:lnTo>
                  <a:lnTo>
                    <a:pt x="122" y="607"/>
                  </a:lnTo>
                  <a:lnTo>
                    <a:pt x="127" y="611"/>
                  </a:lnTo>
                  <a:lnTo>
                    <a:pt x="127" y="628"/>
                  </a:lnTo>
                  <a:lnTo>
                    <a:pt x="131" y="632"/>
                  </a:lnTo>
                  <a:lnTo>
                    <a:pt x="131" y="654"/>
                  </a:lnTo>
                  <a:lnTo>
                    <a:pt x="135" y="658"/>
                  </a:lnTo>
                  <a:lnTo>
                    <a:pt x="135" y="675"/>
                  </a:lnTo>
                  <a:lnTo>
                    <a:pt x="139" y="679"/>
                  </a:lnTo>
                  <a:lnTo>
                    <a:pt x="139" y="696"/>
                  </a:lnTo>
                  <a:lnTo>
                    <a:pt x="143" y="701"/>
                  </a:lnTo>
                  <a:lnTo>
                    <a:pt x="143" y="722"/>
                  </a:lnTo>
                  <a:lnTo>
                    <a:pt x="148" y="726"/>
                  </a:lnTo>
                  <a:lnTo>
                    <a:pt x="148" y="743"/>
                  </a:lnTo>
                  <a:lnTo>
                    <a:pt x="152" y="748"/>
                  </a:lnTo>
                  <a:lnTo>
                    <a:pt x="152" y="765"/>
                  </a:lnTo>
                  <a:lnTo>
                    <a:pt x="156" y="769"/>
                  </a:lnTo>
                  <a:lnTo>
                    <a:pt x="156" y="786"/>
                  </a:lnTo>
                  <a:lnTo>
                    <a:pt x="160" y="790"/>
                  </a:lnTo>
                  <a:lnTo>
                    <a:pt x="160" y="812"/>
                  </a:lnTo>
                  <a:lnTo>
                    <a:pt x="165" y="816"/>
                  </a:lnTo>
                  <a:lnTo>
                    <a:pt x="165" y="833"/>
                  </a:lnTo>
                  <a:lnTo>
                    <a:pt x="169" y="837"/>
                  </a:lnTo>
                  <a:lnTo>
                    <a:pt x="169" y="854"/>
                  </a:lnTo>
                  <a:lnTo>
                    <a:pt x="173" y="859"/>
                  </a:lnTo>
                  <a:lnTo>
                    <a:pt x="173" y="880"/>
                  </a:lnTo>
                  <a:lnTo>
                    <a:pt x="177" y="884"/>
                  </a:lnTo>
                  <a:lnTo>
                    <a:pt x="177" y="901"/>
                  </a:lnTo>
                  <a:lnTo>
                    <a:pt x="182" y="906"/>
                  </a:lnTo>
                  <a:lnTo>
                    <a:pt x="182" y="923"/>
                  </a:lnTo>
                  <a:lnTo>
                    <a:pt x="186" y="927"/>
                  </a:lnTo>
                  <a:lnTo>
                    <a:pt x="186" y="944"/>
                  </a:lnTo>
                  <a:lnTo>
                    <a:pt x="190" y="948"/>
                  </a:lnTo>
                  <a:lnTo>
                    <a:pt x="190" y="965"/>
                  </a:lnTo>
                  <a:lnTo>
                    <a:pt x="194" y="970"/>
                  </a:lnTo>
                  <a:lnTo>
                    <a:pt x="194" y="987"/>
                  </a:lnTo>
                  <a:lnTo>
                    <a:pt x="198" y="991"/>
                  </a:lnTo>
                  <a:lnTo>
                    <a:pt x="198" y="1008"/>
                  </a:lnTo>
                  <a:lnTo>
                    <a:pt x="203" y="1012"/>
                  </a:lnTo>
                  <a:lnTo>
                    <a:pt x="203" y="1030"/>
                  </a:lnTo>
                  <a:lnTo>
                    <a:pt x="207" y="1034"/>
                  </a:lnTo>
                  <a:lnTo>
                    <a:pt x="207" y="1051"/>
                  </a:lnTo>
                  <a:lnTo>
                    <a:pt x="211" y="1055"/>
                  </a:lnTo>
                  <a:lnTo>
                    <a:pt x="211" y="1072"/>
                  </a:lnTo>
                  <a:lnTo>
                    <a:pt x="215" y="1077"/>
                  </a:lnTo>
                  <a:lnTo>
                    <a:pt x="215" y="1094"/>
                  </a:lnTo>
                  <a:lnTo>
                    <a:pt x="220" y="1098"/>
                  </a:lnTo>
                  <a:lnTo>
                    <a:pt x="220" y="1111"/>
                  </a:lnTo>
                  <a:lnTo>
                    <a:pt x="224" y="1115"/>
                  </a:lnTo>
                  <a:lnTo>
                    <a:pt x="224" y="1132"/>
                  </a:lnTo>
                  <a:lnTo>
                    <a:pt x="228" y="1136"/>
                  </a:lnTo>
                  <a:lnTo>
                    <a:pt x="228" y="1153"/>
                  </a:lnTo>
                  <a:lnTo>
                    <a:pt x="232" y="1158"/>
                  </a:lnTo>
                  <a:lnTo>
                    <a:pt x="232" y="1171"/>
                  </a:lnTo>
                  <a:lnTo>
                    <a:pt x="237" y="1175"/>
                  </a:lnTo>
                  <a:lnTo>
                    <a:pt x="237" y="1192"/>
                  </a:lnTo>
                  <a:lnTo>
                    <a:pt x="241" y="1196"/>
                  </a:lnTo>
                  <a:lnTo>
                    <a:pt x="241" y="1209"/>
                  </a:lnTo>
                  <a:lnTo>
                    <a:pt x="245" y="1213"/>
                  </a:lnTo>
                  <a:lnTo>
                    <a:pt x="245" y="1230"/>
                  </a:lnTo>
                  <a:lnTo>
                    <a:pt x="249" y="1235"/>
                  </a:lnTo>
                  <a:lnTo>
                    <a:pt x="249" y="1247"/>
                  </a:lnTo>
                  <a:lnTo>
                    <a:pt x="253" y="1252"/>
                  </a:lnTo>
                  <a:lnTo>
                    <a:pt x="253" y="1265"/>
                  </a:lnTo>
                  <a:lnTo>
                    <a:pt x="258" y="1269"/>
                  </a:lnTo>
                  <a:lnTo>
                    <a:pt x="258" y="1282"/>
                  </a:lnTo>
                  <a:lnTo>
                    <a:pt x="262" y="1286"/>
                  </a:lnTo>
                  <a:lnTo>
                    <a:pt x="262" y="1303"/>
                  </a:lnTo>
                  <a:lnTo>
                    <a:pt x="266" y="1307"/>
                  </a:lnTo>
                  <a:lnTo>
                    <a:pt x="266" y="132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8" name="Freeform 129"/>
            <p:cNvSpPr>
              <a:spLocks/>
            </p:cNvSpPr>
            <p:nvPr/>
          </p:nvSpPr>
          <p:spPr bwMode="auto">
            <a:xfrm>
              <a:off x="3240" y="2767"/>
              <a:ext cx="681" cy="427"/>
            </a:xfrm>
            <a:custGeom>
              <a:avLst/>
              <a:gdLst>
                <a:gd name="T0" fmla="*/ 6 w 457"/>
                <a:gd name="T1" fmla="*/ 77 h 427"/>
                <a:gd name="T2" fmla="*/ 19 w 457"/>
                <a:gd name="T3" fmla="*/ 98 h 427"/>
                <a:gd name="T4" fmla="*/ 25 w 457"/>
                <a:gd name="T5" fmla="*/ 128 h 427"/>
                <a:gd name="T6" fmla="*/ 39 w 457"/>
                <a:gd name="T7" fmla="*/ 145 h 427"/>
                <a:gd name="T8" fmla="*/ 45 w 457"/>
                <a:gd name="T9" fmla="*/ 171 h 427"/>
                <a:gd name="T10" fmla="*/ 57 w 457"/>
                <a:gd name="T11" fmla="*/ 192 h 427"/>
                <a:gd name="T12" fmla="*/ 63 w 457"/>
                <a:gd name="T13" fmla="*/ 214 h 427"/>
                <a:gd name="T14" fmla="*/ 76 w 457"/>
                <a:gd name="T15" fmla="*/ 231 h 427"/>
                <a:gd name="T16" fmla="*/ 82 w 457"/>
                <a:gd name="T17" fmla="*/ 252 h 427"/>
                <a:gd name="T18" fmla="*/ 95 w 457"/>
                <a:gd name="T19" fmla="*/ 269 h 427"/>
                <a:gd name="T20" fmla="*/ 101 w 457"/>
                <a:gd name="T21" fmla="*/ 286 h 427"/>
                <a:gd name="T22" fmla="*/ 121 w 457"/>
                <a:gd name="T23" fmla="*/ 308 h 427"/>
                <a:gd name="T24" fmla="*/ 133 w 457"/>
                <a:gd name="T25" fmla="*/ 333 h 427"/>
                <a:gd name="T26" fmla="*/ 145 w 457"/>
                <a:gd name="T27" fmla="*/ 346 h 427"/>
                <a:gd name="T28" fmla="*/ 158 w 457"/>
                <a:gd name="T29" fmla="*/ 367 h 427"/>
                <a:gd name="T30" fmla="*/ 177 w 457"/>
                <a:gd name="T31" fmla="*/ 385 h 427"/>
                <a:gd name="T32" fmla="*/ 195 w 457"/>
                <a:gd name="T33" fmla="*/ 402 h 427"/>
                <a:gd name="T34" fmla="*/ 215 w 457"/>
                <a:gd name="T35" fmla="*/ 414 h 427"/>
                <a:gd name="T36" fmla="*/ 234 w 457"/>
                <a:gd name="T37" fmla="*/ 423 h 427"/>
                <a:gd name="T38" fmla="*/ 252 w 457"/>
                <a:gd name="T39" fmla="*/ 427 h 427"/>
                <a:gd name="T40" fmla="*/ 271 w 457"/>
                <a:gd name="T41" fmla="*/ 427 h 427"/>
                <a:gd name="T42" fmla="*/ 291 w 457"/>
                <a:gd name="T43" fmla="*/ 427 h 427"/>
                <a:gd name="T44" fmla="*/ 308 w 457"/>
                <a:gd name="T45" fmla="*/ 419 h 427"/>
                <a:gd name="T46" fmla="*/ 328 w 457"/>
                <a:gd name="T47" fmla="*/ 414 h 427"/>
                <a:gd name="T48" fmla="*/ 347 w 457"/>
                <a:gd name="T49" fmla="*/ 402 h 427"/>
                <a:gd name="T50" fmla="*/ 367 w 457"/>
                <a:gd name="T51" fmla="*/ 389 h 427"/>
                <a:gd name="T52" fmla="*/ 384 w 457"/>
                <a:gd name="T53" fmla="*/ 372 h 427"/>
                <a:gd name="T54" fmla="*/ 404 w 457"/>
                <a:gd name="T55" fmla="*/ 355 h 427"/>
                <a:gd name="T56" fmla="*/ 429 w 457"/>
                <a:gd name="T57" fmla="*/ 333 h 427"/>
                <a:gd name="T58" fmla="*/ 441 w 457"/>
                <a:gd name="T59" fmla="*/ 312 h 427"/>
                <a:gd name="T60" fmla="*/ 466 w 457"/>
                <a:gd name="T61" fmla="*/ 291 h 427"/>
                <a:gd name="T62" fmla="*/ 480 w 457"/>
                <a:gd name="T63" fmla="*/ 265 h 427"/>
                <a:gd name="T64" fmla="*/ 505 w 457"/>
                <a:gd name="T65" fmla="*/ 239 h 427"/>
                <a:gd name="T66" fmla="*/ 517 w 457"/>
                <a:gd name="T67" fmla="*/ 214 h 427"/>
                <a:gd name="T68" fmla="*/ 542 w 457"/>
                <a:gd name="T69" fmla="*/ 188 h 427"/>
                <a:gd name="T70" fmla="*/ 554 w 457"/>
                <a:gd name="T71" fmla="*/ 162 h 427"/>
                <a:gd name="T72" fmla="*/ 580 w 457"/>
                <a:gd name="T73" fmla="*/ 137 h 427"/>
                <a:gd name="T74" fmla="*/ 593 w 457"/>
                <a:gd name="T75" fmla="*/ 111 h 427"/>
                <a:gd name="T76" fmla="*/ 618 w 457"/>
                <a:gd name="T77" fmla="*/ 85 h 427"/>
                <a:gd name="T78" fmla="*/ 630 w 457"/>
                <a:gd name="T79" fmla="*/ 60 h 427"/>
                <a:gd name="T80" fmla="*/ 656 w 457"/>
                <a:gd name="T81" fmla="*/ 34 h 427"/>
                <a:gd name="T82" fmla="*/ 669 w 457"/>
                <a:gd name="T83" fmla="*/ 13 h 4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57"/>
                <a:gd name="T127" fmla="*/ 0 h 427"/>
                <a:gd name="T128" fmla="*/ 457 w 457"/>
                <a:gd name="T129" fmla="*/ 427 h 4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57" h="427">
                  <a:moveTo>
                    <a:pt x="0" y="64"/>
                  </a:moveTo>
                  <a:lnTo>
                    <a:pt x="4" y="68"/>
                  </a:lnTo>
                  <a:lnTo>
                    <a:pt x="4" y="77"/>
                  </a:lnTo>
                  <a:lnTo>
                    <a:pt x="9" y="81"/>
                  </a:lnTo>
                  <a:lnTo>
                    <a:pt x="9" y="94"/>
                  </a:lnTo>
                  <a:lnTo>
                    <a:pt x="13" y="98"/>
                  </a:lnTo>
                  <a:lnTo>
                    <a:pt x="13" y="111"/>
                  </a:lnTo>
                  <a:lnTo>
                    <a:pt x="17" y="115"/>
                  </a:lnTo>
                  <a:lnTo>
                    <a:pt x="17" y="128"/>
                  </a:lnTo>
                  <a:lnTo>
                    <a:pt x="21" y="132"/>
                  </a:lnTo>
                  <a:lnTo>
                    <a:pt x="21" y="141"/>
                  </a:lnTo>
                  <a:lnTo>
                    <a:pt x="26" y="145"/>
                  </a:lnTo>
                  <a:lnTo>
                    <a:pt x="26" y="158"/>
                  </a:lnTo>
                  <a:lnTo>
                    <a:pt x="30" y="162"/>
                  </a:lnTo>
                  <a:lnTo>
                    <a:pt x="30" y="171"/>
                  </a:lnTo>
                  <a:lnTo>
                    <a:pt x="34" y="175"/>
                  </a:lnTo>
                  <a:lnTo>
                    <a:pt x="34" y="188"/>
                  </a:lnTo>
                  <a:lnTo>
                    <a:pt x="38" y="192"/>
                  </a:lnTo>
                  <a:lnTo>
                    <a:pt x="38" y="201"/>
                  </a:lnTo>
                  <a:lnTo>
                    <a:pt x="42" y="205"/>
                  </a:lnTo>
                  <a:lnTo>
                    <a:pt x="42" y="214"/>
                  </a:lnTo>
                  <a:lnTo>
                    <a:pt x="47" y="218"/>
                  </a:lnTo>
                  <a:lnTo>
                    <a:pt x="47" y="226"/>
                  </a:lnTo>
                  <a:lnTo>
                    <a:pt x="51" y="231"/>
                  </a:lnTo>
                  <a:lnTo>
                    <a:pt x="51" y="239"/>
                  </a:lnTo>
                  <a:lnTo>
                    <a:pt x="55" y="244"/>
                  </a:lnTo>
                  <a:lnTo>
                    <a:pt x="55" y="252"/>
                  </a:lnTo>
                  <a:lnTo>
                    <a:pt x="59" y="256"/>
                  </a:lnTo>
                  <a:lnTo>
                    <a:pt x="59" y="265"/>
                  </a:lnTo>
                  <a:lnTo>
                    <a:pt x="64" y="269"/>
                  </a:lnTo>
                  <a:lnTo>
                    <a:pt x="64" y="273"/>
                  </a:lnTo>
                  <a:lnTo>
                    <a:pt x="68" y="278"/>
                  </a:lnTo>
                  <a:lnTo>
                    <a:pt x="68" y="286"/>
                  </a:lnTo>
                  <a:lnTo>
                    <a:pt x="72" y="291"/>
                  </a:lnTo>
                  <a:lnTo>
                    <a:pt x="72" y="299"/>
                  </a:lnTo>
                  <a:lnTo>
                    <a:pt x="81" y="308"/>
                  </a:lnTo>
                  <a:lnTo>
                    <a:pt x="81" y="316"/>
                  </a:lnTo>
                  <a:lnTo>
                    <a:pt x="89" y="325"/>
                  </a:lnTo>
                  <a:lnTo>
                    <a:pt x="89" y="333"/>
                  </a:lnTo>
                  <a:lnTo>
                    <a:pt x="93" y="338"/>
                  </a:lnTo>
                  <a:lnTo>
                    <a:pt x="93" y="342"/>
                  </a:lnTo>
                  <a:lnTo>
                    <a:pt x="97" y="346"/>
                  </a:lnTo>
                  <a:lnTo>
                    <a:pt x="97" y="350"/>
                  </a:lnTo>
                  <a:lnTo>
                    <a:pt x="106" y="359"/>
                  </a:lnTo>
                  <a:lnTo>
                    <a:pt x="106" y="367"/>
                  </a:lnTo>
                  <a:lnTo>
                    <a:pt x="114" y="376"/>
                  </a:lnTo>
                  <a:lnTo>
                    <a:pt x="114" y="380"/>
                  </a:lnTo>
                  <a:lnTo>
                    <a:pt x="119" y="385"/>
                  </a:lnTo>
                  <a:lnTo>
                    <a:pt x="127" y="393"/>
                  </a:lnTo>
                  <a:lnTo>
                    <a:pt x="127" y="397"/>
                  </a:lnTo>
                  <a:lnTo>
                    <a:pt x="131" y="402"/>
                  </a:lnTo>
                  <a:lnTo>
                    <a:pt x="136" y="406"/>
                  </a:lnTo>
                  <a:lnTo>
                    <a:pt x="140" y="410"/>
                  </a:lnTo>
                  <a:lnTo>
                    <a:pt x="144" y="414"/>
                  </a:lnTo>
                  <a:lnTo>
                    <a:pt x="148" y="419"/>
                  </a:lnTo>
                  <a:lnTo>
                    <a:pt x="152" y="419"/>
                  </a:lnTo>
                  <a:lnTo>
                    <a:pt x="157" y="423"/>
                  </a:lnTo>
                  <a:lnTo>
                    <a:pt x="161" y="423"/>
                  </a:lnTo>
                  <a:lnTo>
                    <a:pt x="165" y="427"/>
                  </a:lnTo>
                  <a:lnTo>
                    <a:pt x="169" y="427"/>
                  </a:lnTo>
                  <a:lnTo>
                    <a:pt x="174" y="427"/>
                  </a:lnTo>
                  <a:lnTo>
                    <a:pt x="178" y="427"/>
                  </a:lnTo>
                  <a:lnTo>
                    <a:pt x="182" y="427"/>
                  </a:lnTo>
                  <a:lnTo>
                    <a:pt x="186" y="427"/>
                  </a:lnTo>
                  <a:lnTo>
                    <a:pt x="191" y="427"/>
                  </a:lnTo>
                  <a:lnTo>
                    <a:pt x="195" y="427"/>
                  </a:lnTo>
                  <a:lnTo>
                    <a:pt x="199" y="423"/>
                  </a:lnTo>
                  <a:lnTo>
                    <a:pt x="203" y="423"/>
                  </a:lnTo>
                  <a:lnTo>
                    <a:pt x="207" y="419"/>
                  </a:lnTo>
                  <a:lnTo>
                    <a:pt x="212" y="419"/>
                  </a:lnTo>
                  <a:lnTo>
                    <a:pt x="216" y="414"/>
                  </a:lnTo>
                  <a:lnTo>
                    <a:pt x="220" y="414"/>
                  </a:lnTo>
                  <a:lnTo>
                    <a:pt x="224" y="410"/>
                  </a:lnTo>
                  <a:lnTo>
                    <a:pt x="229" y="406"/>
                  </a:lnTo>
                  <a:lnTo>
                    <a:pt x="233" y="402"/>
                  </a:lnTo>
                  <a:lnTo>
                    <a:pt x="237" y="397"/>
                  </a:lnTo>
                  <a:lnTo>
                    <a:pt x="241" y="393"/>
                  </a:lnTo>
                  <a:lnTo>
                    <a:pt x="246" y="389"/>
                  </a:lnTo>
                  <a:lnTo>
                    <a:pt x="250" y="385"/>
                  </a:lnTo>
                  <a:lnTo>
                    <a:pt x="258" y="376"/>
                  </a:lnTo>
                  <a:lnTo>
                    <a:pt x="258" y="372"/>
                  </a:lnTo>
                  <a:lnTo>
                    <a:pt x="262" y="367"/>
                  </a:lnTo>
                  <a:lnTo>
                    <a:pt x="271" y="359"/>
                  </a:lnTo>
                  <a:lnTo>
                    <a:pt x="271" y="355"/>
                  </a:lnTo>
                  <a:lnTo>
                    <a:pt x="279" y="346"/>
                  </a:lnTo>
                  <a:lnTo>
                    <a:pt x="279" y="342"/>
                  </a:lnTo>
                  <a:lnTo>
                    <a:pt x="288" y="333"/>
                  </a:lnTo>
                  <a:lnTo>
                    <a:pt x="288" y="329"/>
                  </a:lnTo>
                  <a:lnTo>
                    <a:pt x="296" y="320"/>
                  </a:lnTo>
                  <a:lnTo>
                    <a:pt x="296" y="312"/>
                  </a:lnTo>
                  <a:lnTo>
                    <a:pt x="305" y="303"/>
                  </a:lnTo>
                  <a:lnTo>
                    <a:pt x="305" y="299"/>
                  </a:lnTo>
                  <a:lnTo>
                    <a:pt x="313" y="291"/>
                  </a:lnTo>
                  <a:lnTo>
                    <a:pt x="313" y="282"/>
                  </a:lnTo>
                  <a:lnTo>
                    <a:pt x="322" y="273"/>
                  </a:lnTo>
                  <a:lnTo>
                    <a:pt x="322" y="265"/>
                  </a:lnTo>
                  <a:lnTo>
                    <a:pt x="330" y="256"/>
                  </a:lnTo>
                  <a:lnTo>
                    <a:pt x="330" y="248"/>
                  </a:lnTo>
                  <a:lnTo>
                    <a:pt x="339" y="239"/>
                  </a:lnTo>
                  <a:lnTo>
                    <a:pt x="339" y="231"/>
                  </a:lnTo>
                  <a:lnTo>
                    <a:pt x="347" y="222"/>
                  </a:lnTo>
                  <a:lnTo>
                    <a:pt x="347" y="214"/>
                  </a:lnTo>
                  <a:lnTo>
                    <a:pt x="356" y="205"/>
                  </a:lnTo>
                  <a:lnTo>
                    <a:pt x="356" y="197"/>
                  </a:lnTo>
                  <a:lnTo>
                    <a:pt x="364" y="188"/>
                  </a:lnTo>
                  <a:lnTo>
                    <a:pt x="364" y="179"/>
                  </a:lnTo>
                  <a:lnTo>
                    <a:pt x="372" y="171"/>
                  </a:lnTo>
                  <a:lnTo>
                    <a:pt x="372" y="162"/>
                  </a:lnTo>
                  <a:lnTo>
                    <a:pt x="381" y="154"/>
                  </a:lnTo>
                  <a:lnTo>
                    <a:pt x="381" y="145"/>
                  </a:lnTo>
                  <a:lnTo>
                    <a:pt x="389" y="137"/>
                  </a:lnTo>
                  <a:lnTo>
                    <a:pt x="389" y="128"/>
                  </a:lnTo>
                  <a:lnTo>
                    <a:pt x="398" y="120"/>
                  </a:lnTo>
                  <a:lnTo>
                    <a:pt x="398" y="111"/>
                  </a:lnTo>
                  <a:lnTo>
                    <a:pt x="406" y="103"/>
                  </a:lnTo>
                  <a:lnTo>
                    <a:pt x="406" y="94"/>
                  </a:lnTo>
                  <a:lnTo>
                    <a:pt x="415" y="85"/>
                  </a:lnTo>
                  <a:lnTo>
                    <a:pt x="415" y="77"/>
                  </a:lnTo>
                  <a:lnTo>
                    <a:pt x="423" y="68"/>
                  </a:lnTo>
                  <a:lnTo>
                    <a:pt x="423" y="60"/>
                  </a:lnTo>
                  <a:lnTo>
                    <a:pt x="432" y="51"/>
                  </a:lnTo>
                  <a:lnTo>
                    <a:pt x="432" y="43"/>
                  </a:lnTo>
                  <a:lnTo>
                    <a:pt x="440" y="34"/>
                  </a:lnTo>
                  <a:lnTo>
                    <a:pt x="440" y="30"/>
                  </a:lnTo>
                  <a:lnTo>
                    <a:pt x="449" y="21"/>
                  </a:lnTo>
                  <a:lnTo>
                    <a:pt x="449" y="13"/>
                  </a:lnTo>
                  <a:lnTo>
                    <a:pt x="457" y="4"/>
                  </a:lnTo>
                  <a:lnTo>
                    <a:pt x="457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59" name="Freeform 130"/>
            <p:cNvSpPr>
              <a:spLocks/>
            </p:cNvSpPr>
            <p:nvPr/>
          </p:nvSpPr>
          <p:spPr bwMode="auto">
            <a:xfrm>
              <a:off x="3921" y="2639"/>
              <a:ext cx="801" cy="350"/>
            </a:xfrm>
            <a:custGeom>
              <a:avLst/>
              <a:gdLst>
                <a:gd name="T0" fmla="*/ 13 w 537"/>
                <a:gd name="T1" fmla="*/ 111 h 350"/>
                <a:gd name="T2" fmla="*/ 31 w 537"/>
                <a:gd name="T3" fmla="*/ 94 h 350"/>
                <a:gd name="T4" fmla="*/ 51 w 537"/>
                <a:gd name="T5" fmla="*/ 77 h 350"/>
                <a:gd name="T6" fmla="*/ 70 w 537"/>
                <a:gd name="T7" fmla="*/ 60 h 350"/>
                <a:gd name="T8" fmla="*/ 88 w 537"/>
                <a:gd name="T9" fmla="*/ 47 h 350"/>
                <a:gd name="T10" fmla="*/ 107 w 537"/>
                <a:gd name="T11" fmla="*/ 34 h 350"/>
                <a:gd name="T12" fmla="*/ 127 w 537"/>
                <a:gd name="T13" fmla="*/ 21 h 350"/>
                <a:gd name="T14" fmla="*/ 145 w 537"/>
                <a:gd name="T15" fmla="*/ 13 h 350"/>
                <a:gd name="T16" fmla="*/ 164 w 537"/>
                <a:gd name="T17" fmla="*/ 8 h 350"/>
                <a:gd name="T18" fmla="*/ 183 w 537"/>
                <a:gd name="T19" fmla="*/ 4 h 350"/>
                <a:gd name="T20" fmla="*/ 201 w 537"/>
                <a:gd name="T21" fmla="*/ 0 h 350"/>
                <a:gd name="T22" fmla="*/ 221 w 537"/>
                <a:gd name="T23" fmla="*/ 0 h 350"/>
                <a:gd name="T24" fmla="*/ 240 w 537"/>
                <a:gd name="T25" fmla="*/ 4 h 350"/>
                <a:gd name="T26" fmla="*/ 260 w 537"/>
                <a:gd name="T27" fmla="*/ 4 h 350"/>
                <a:gd name="T28" fmla="*/ 277 w 537"/>
                <a:gd name="T29" fmla="*/ 13 h 350"/>
                <a:gd name="T30" fmla="*/ 297 w 537"/>
                <a:gd name="T31" fmla="*/ 17 h 350"/>
                <a:gd name="T32" fmla="*/ 316 w 537"/>
                <a:gd name="T33" fmla="*/ 25 h 350"/>
                <a:gd name="T34" fmla="*/ 334 w 537"/>
                <a:gd name="T35" fmla="*/ 38 h 350"/>
                <a:gd name="T36" fmla="*/ 354 w 537"/>
                <a:gd name="T37" fmla="*/ 47 h 350"/>
                <a:gd name="T38" fmla="*/ 373 w 537"/>
                <a:gd name="T39" fmla="*/ 60 h 350"/>
                <a:gd name="T40" fmla="*/ 391 w 537"/>
                <a:gd name="T41" fmla="*/ 77 h 350"/>
                <a:gd name="T42" fmla="*/ 410 w 537"/>
                <a:gd name="T43" fmla="*/ 90 h 350"/>
                <a:gd name="T44" fmla="*/ 430 w 537"/>
                <a:gd name="T45" fmla="*/ 107 h 350"/>
                <a:gd name="T46" fmla="*/ 447 w 537"/>
                <a:gd name="T47" fmla="*/ 119 h 350"/>
                <a:gd name="T48" fmla="*/ 467 w 537"/>
                <a:gd name="T49" fmla="*/ 137 h 350"/>
                <a:gd name="T50" fmla="*/ 486 w 537"/>
                <a:gd name="T51" fmla="*/ 154 h 350"/>
                <a:gd name="T52" fmla="*/ 506 w 537"/>
                <a:gd name="T53" fmla="*/ 171 h 350"/>
                <a:gd name="T54" fmla="*/ 524 w 537"/>
                <a:gd name="T55" fmla="*/ 188 h 350"/>
                <a:gd name="T56" fmla="*/ 543 w 537"/>
                <a:gd name="T57" fmla="*/ 205 h 350"/>
                <a:gd name="T58" fmla="*/ 562 w 537"/>
                <a:gd name="T59" fmla="*/ 222 h 350"/>
                <a:gd name="T60" fmla="*/ 580 w 537"/>
                <a:gd name="T61" fmla="*/ 239 h 350"/>
                <a:gd name="T62" fmla="*/ 600 w 537"/>
                <a:gd name="T63" fmla="*/ 252 h 350"/>
                <a:gd name="T64" fmla="*/ 619 w 537"/>
                <a:gd name="T65" fmla="*/ 269 h 350"/>
                <a:gd name="T66" fmla="*/ 637 w 537"/>
                <a:gd name="T67" fmla="*/ 282 h 350"/>
                <a:gd name="T68" fmla="*/ 656 w 537"/>
                <a:gd name="T69" fmla="*/ 295 h 350"/>
                <a:gd name="T70" fmla="*/ 676 w 537"/>
                <a:gd name="T71" fmla="*/ 307 h 350"/>
                <a:gd name="T72" fmla="*/ 694 w 537"/>
                <a:gd name="T73" fmla="*/ 316 h 350"/>
                <a:gd name="T74" fmla="*/ 713 w 537"/>
                <a:gd name="T75" fmla="*/ 325 h 350"/>
                <a:gd name="T76" fmla="*/ 732 w 537"/>
                <a:gd name="T77" fmla="*/ 333 h 350"/>
                <a:gd name="T78" fmla="*/ 750 w 537"/>
                <a:gd name="T79" fmla="*/ 342 h 350"/>
                <a:gd name="T80" fmla="*/ 770 w 537"/>
                <a:gd name="T81" fmla="*/ 346 h 350"/>
                <a:gd name="T82" fmla="*/ 789 w 537"/>
                <a:gd name="T83" fmla="*/ 350 h 3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7"/>
                <a:gd name="T127" fmla="*/ 0 h 350"/>
                <a:gd name="T128" fmla="*/ 537 w 537"/>
                <a:gd name="T129" fmla="*/ 350 h 35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7" h="350">
                  <a:moveTo>
                    <a:pt x="0" y="128"/>
                  </a:moveTo>
                  <a:lnTo>
                    <a:pt x="9" y="119"/>
                  </a:lnTo>
                  <a:lnTo>
                    <a:pt x="9" y="111"/>
                  </a:lnTo>
                  <a:lnTo>
                    <a:pt x="13" y="107"/>
                  </a:lnTo>
                  <a:lnTo>
                    <a:pt x="21" y="98"/>
                  </a:lnTo>
                  <a:lnTo>
                    <a:pt x="21" y="94"/>
                  </a:lnTo>
                  <a:lnTo>
                    <a:pt x="25" y="90"/>
                  </a:lnTo>
                  <a:lnTo>
                    <a:pt x="34" y="81"/>
                  </a:lnTo>
                  <a:lnTo>
                    <a:pt x="34" y="77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7" y="60"/>
                  </a:lnTo>
                  <a:lnTo>
                    <a:pt x="51" y="55"/>
                  </a:lnTo>
                  <a:lnTo>
                    <a:pt x="55" y="51"/>
                  </a:lnTo>
                  <a:lnTo>
                    <a:pt x="59" y="47"/>
                  </a:lnTo>
                  <a:lnTo>
                    <a:pt x="64" y="43"/>
                  </a:lnTo>
                  <a:lnTo>
                    <a:pt x="68" y="38"/>
                  </a:lnTo>
                  <a:lnTo>
                    <a:pt x="72" y="34"/>
                  </a:lnTo>
                  <a:lnTo>
                    <a:pt x="76" y="30"/>
                  </a:lnTo>
                  <a:lnTo>
                    <a:pt x="80" y="25"/>
                  </a:lnTo>
                  <a:lnTo>
                    <a:pt x="85" y="21"/>
                  </a:lnTo>
                  <a:lnTo>
                    <a:pt x="89" y="21"/>
                  </a:lnTo>
                  <a:lnTo>
                    <a:pt x="93" y="17"/>
                  </a:lnTo>
                  <a:lnTo>
                    <a:pt x="97" y="13"/>
                  </a:lnTo>
                  <a:lnTo>
                    <a:pt x="102" y="13"/>
                  </a:lnTo>
                  <a:lnTo>
                    <a:pt x="106" y="8"/>
                  </a:lnTo>
                  <a:lnTo>
                    <a:pt x="110" y="8"/>
                  </a:lnTo>
                  <a:lnTo>
                    <a:pt x="114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4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1" y="4"/>
                  </a:lnTo>
                  <a:lnTo>
                    <a:pt x="165" y="4"/>
                  </a:lnTo>
                  <a:lnTo>
                    <a:pt x="169" y="4"/>
                  </a:lnTo>
                  <a:lnTo>
                    <a:pt x="174" y="4"/>
                  </a:lnTo>
                  <a:lnTo>
                    <a:pt x="178" y="8"/>
                  </a:lnTo>
                  <a:lnTo>
                    <a:pt x="182" y="8"/>
                  </a:lnTo>
                  <a:lnTo>
                    <a:pt x="186" y="13"/>
                  </a:lnTo>
                  <a:lnTo>
                    <a:pt x="190" y="13"/>
                  </a:lnTo>
                  <a:lnTo>
                    <a:pt x="195" y="17"/>
                  </a:lnTo>
                  <a:lnTo>
                    <a:pt x="199" y="17"/>
                  </a:lnTo>
                  <a:lnTo>
                    <a:pt x="203" y="21"/>
                  </a:lnTo>
                  <a:lnTo>
                    <a:pt x="207" y="25"/>
                  </a:lnTo>
                  <a:lnTo>
                    <a:pt x="212" y="25"/>
                  </a:lnTo>
                  <a:lnTo>
                    <a:pt x="216" y="30"/>
                  </a:lnTo>
                  <a:lnTo>
                    <a:pt x="220" y="34"/>
                  </a:lnTo>
                  <a:lnTo>
                    <a:pt x="224" y="38"/>
                  </a:lnTo>
                  <a:lnTo>
                    <a:pt x="229" y="43"/>
                  </a:lnTo>
                  <a:lnTo>
                    <a:pt x="233" y="43"/>
                  </a:lnTo>
                  <a:lnTo>
                    <a:pt x="237" y="47"/>
                  </a:lnTo>
                  <a:lnTo>
                    <a:pt x="241" y="51"/>
                  </a:lnTo>
                  <a:lnTo>
                    <a:pt x="245" y="55"/>
                  </a:lnTo>
                  <a:lnTo>
                    <a:pt x="250" y="60"/>
                  </a:lnTo>
                  <a:lnTo>
                    <a:pt x="254" y="64"/>
                  </a:lnTo>
                  <a:lnTo>
                    <a:pt x="262" y="72"/>
                  </a:lnTo>
                  <a:lnTo>
                    <a:pt x="262" y="77"/>
                  </a:lnTo>
                  <a:lnTo>
                    <a:pt x="267" y="81"/>
                  </a:lnTo>
                  <a:lnTo>
                    <a:pt x="271" y="85"/>
                  </a:lnTo>
                  <a:lnTo>
                    <a:pt x="275" y="90"/>
                  </a:lnTo>
                  <a:lnTo>
                    <a:pt x="279" y="94"/>
                  </a:lnTo>
                  <a:lnTo>
                    <a:pt x="288" y="102"/>
                  </a:lnTo>
                  <a:lnTo>
                    <a:pt x="288" y="107"/>
                  </a:lnTo>
                  <a:lnTo>
                    <a:pt x="292" y="111"/>
                  </a:lnTo>
                  <a:lnTo>
                    <a:pt x="296" y="115"/>
                  </a:lnTo>
                  <a:lnTo>
                    <a:pt x="300" y="119"/>
                  </a:lnTo>
                  <a:lnTo>
                    <a:pt x="309" y="128"/>
                  </a:lnTo>
                  <a:lnTo>
                    <a:pt x="309" y="132"/>
                  </a:lnTo>
                  <a:lnTo>
                    <a:pt x="313" y="137"/>
                  </a:lnTo>
                  <a:lnTo>
                    <a:pt x="322" y="145"/>
                  </a:lnTo>
                  <a:lnTo>
                    <a:pt x="322" y="149"/>
                  </a:lnTo>
                  <a:lnTo>
                    <a:pt x="326" y="154"/>
                  </a:lnTo>
                  <a:lnTo>
                    <a:pt x="334" y="162"/>
                  </a:lnTo>
                  <a:lnTo>
                    <a:pt x="334" y="166"/>
                  </a:lnTo>
                  <a:lnTo>
                    <a:pt x="339" y="171"/>
                  </a:lnTo>
                  <a:lnTo>
                    <a:pt x="347" y="179"/>
                  </a:lnTo>
                  <a:lnTo>
                    <a:pt x="347" y="184"/>
                  </a:lnTo>
                  <a:lnTo>
                    <a:pt x="351" y="188"/>
                  </a:lnTo>
                  <a:lnTo>
                    <a:pt x="360" y="196"/>
                  </a:lnTo>
                  <a:lnTo>
                    <a:pt x="360" y="201"/>
                  </a:lnTo>
                  <a:lnTo>
                    <a:pt x="364" y="205"/>
                  </a:lnTo>
                  <a:lnTo>
                    <a:pt x="368" y="209"/>
                  </a:lnTo>
                  <a:lnTo>
                    <a:pt x="377" y="218"/>
                  </a:lnTo>
                  <a:lnTo>
                    <a:pt x="377" y="222"/>
                  </a:lnTo>
                  <a:lnTo>
                    <a:pt x="381" y="226"/>
                  </a:lnTo>
                  <a:lnTo>
                    <a:pt x="389" y="235"/>
                  </a:lnTo>
                  <a:lnTo>
                    <a:pt x="389" y="239"/>
                  </a:lnTo>
                  <a:lnTo>
                    <a:pt x="394" y="243"/>
                  </a:lnTo>
                  <a:lnTo>
                    <a:pt x="398" y="248"/>
                  </a:lnTo>
                  <a:lnTo>
                    <a:pt x="402" y="252"/>
                  </a:lnTo>
                  <a:lnTo>
                    <a:pt x="410" y="260"/>
                  </a:lnTo>
                  <a:lnTo>
                    <a:pt x="410" y="265"/>
                  </a:lnTo>
                  <a:lnTo>
                    <a:pt x="415" y="269"/>
                  </a:lnTo>
                  <a:lnTo>
                    <a:pt x="419" y="273"/>
                  </a:lnTo>
                  <a:lnTo>
                    <a:pt x="423" y="278"/>
                  </a:lnTo>
                  <a:lnTo>
                    <a:pt x="427" y="282"/>
                  </a:lnTo>
                  <a:lnTo>
                    <a:pt x="432" y="286"/>
                  </a:lnTo>
                  <a:lnTo>
                    <a:pt x="436" y="290"/>
                  </a:lnTo>
                  <a:lnTo>
                    <a:pt x="440" y="295"/>
                  </a:lnTo>
                  <a:lnTo>
                    <a:pt x="444" y="299"/>
                  </a:lnTo>
                  <a:lnTo>
                    <a:pt x="449" y="303"/>
                  </a:lnTo>
                  <a:lnTo>
                    <a:pt x="453" y="307"/>
                  </a:lnTo>
                  <a:lnTo>
                    <a:pt x="457" y="312"/>
                  </a:lnTo>
                  <a:lnTo>
                    <a:pt x="461" y="312"/>
                  </a:lnTo>
                  <a:lnTo>
                    <a:pt x="465" y="316"/>
                  </a:lnTo>
                  <a:lnTo>
                    <a:pt x="470" y="320"/>
                  </a:lnTo>
                  <a:lnTo>
                    <a:pt x="474" y="325"/>
                  </a:lnTo>
                  <a:lnTo>
                    <a:pt x="478" y="325"/>
                  </a:lnTo>
                  <a:lnTo>
                    <a:pt x="482" y="329"/>
                  </a:lnTo>
                  <a:lnTo>
                    <a:pt x="487" y="333"/>
                  </a:lnTo>
                  <a:lnTo>
                    <a:pt x="491" y="333"/>
                  </a:lnTo>
                  <a:lnTo>
                    <a:pt x="495" y="337"/>
                  </a:lnTo>
                  <a:lnTo>
                    <a:pt x="499" y="337"/>
                  </a:lnTo>
                  <a:lnTo>
                    <a:pt x="503" y="342"/>
                  </a:lnTo>
                  <a:lnTo>
                    <a:pt x="508" y="342"/>
                  </a:lnTo>
                  <a:lnTo>
                    <a:pt x="512" y="346"/>
                  </a:lnTo>
                  <a:lnTo>
                    <a:pt x="516" y="346"/>
                  </a:lnTo>
                  <a:lnTo>
                    <a:pt x="520" y="346"/>
                  </a:lnTo>
                  <a:lnTo>
                    <a:pt x="525" y="350"/>
                  </a:lnTo>
                  <a:lnTo>
                    <a:pt x="529" y="350"/>
                  </a:lnTo>
                  <a:lnTo>
                    <a:pt x="533" y="350"/>
                  </a:lnTo>
                  <a:lnTo>
                    <a:pt x="537" y="35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0" name="Freeform 131"/>
            <p:cNvSpPr>
              <a:spLocks/>
            </p:cNvSpPr>
            <p:nvPr/>
          </p:nvSpPr>
          <p:spPr bwMode="auto">
            <a:xfrm>
              <a:off x="4722" y="2934"/>
              <a:ext cx="220" cy="59"/>
            </a:xfrm>
            <a:custGeom>
              <a:avLst/>
              <a:gdLst>
                <a:gd name="T0" fmla="*/ 0 w 148"/>
                <a:gd name="T1" fmla="*/ 55 h 59"/>
                <a:gd name="T2" fmla="*/ 7 w 148"/>
                <a:gd name="T3" fmla="*/ 59 h 59"/>
                <a:gd name="T4" fmla="*/ 13 w 148"/>
                <a:gd name="T5" fmla="*/ 59 h 59"/>
                <a:gd name="T6" fmla="*/ 19 w 148"/>
                <a:gd name="T7" fmla="*/ 59 h 59"/>
                <a:gd name="T8" fmla="*/ 25 w 148"/>
                <a:gd name="T9" fmla="*/ 59 h 59"/>
                <a:gd name="T10" fmla="*/ 31 w 148"/>
                <a:gd name="T11" fmla="*/ 59 h 59"/>
                <a:gd name="T12" fmla="*/ 39 w 148"/>
                <a:gd name="T13" fmla="*/ 59 h 59"/>
                <a:gd name="T14" fmla="*/ 45 w 148"/>
                <a:gd name="T15" fmla="*/ 59 h 59"/>
                <a:gd name="T16" fmla="*/ 51 w 148"/>
                <a:gd name="T17" fmla="*/ 59 h 59"/>
                <a:gd name="T18" fmla="*/ 56 w 148"/>
                <a:gd name="T19" fmla="*/ 59 h 59"/>
                <a:gd name="T20" fmla="*/ 64 w 148"/>
                <a:gd name="T21" fmla="*/ 55 h 59"/>
                <a:gd name="T22" fmla="*/ 70 w 148"/>
                <a:gd name="T23" fmla="*/ 55 h 59"/>
                <a:gd name="T24" fmla="*/ 76 w 148"/>
                <a:gd name="T25" fmla="*/ 55 h 59"/>
                <a:gd name="T26" fmla="*/ 82 w 148"/>
                <a:gd name="T27" fmla="*/ 55 h 59"/>
                <a:gd name="T28" fmla="*/ 89 w 148"/>
                <a:gd name="T29" fmla="*/ 51 h 59"/>
                <a:gd name="T30" fmla="*/ 95 w 148"/>
                <a:gd name="T31" fmla="*/ 51 h 59"/>
                <a:gd name="T32" fmla="*/ 101 w 148"/>
                <a:gd name="T33" fmla="*/ 51 h 59"/>
                <a:gd name="T34" fmla="*/ 107 w 148"/>
                <a:gd name="T35" fmla="*/ 47 h 59"/>
                <a:gd name="T36" fmla="*/ 113 w 148"/>
                <a:gd name="T37" fmla="*/ 47 h 59"/>
                <a:gd name="T38" fmla="*/ 120 w 148"/>
                <a:gd name="T39" fmla="*/ 42 h 59"/>
                <a:gd name="T40" fmla="*/ 126 w 148"/>
                <a:gd name="T41" fmla="*/ 42 h 59"/>
                <a:gd name="T42" fmla="*/ 132 w 148"/>
                <a:gd name="T43" fmla="*/ 38 h 59"/>
                <a:gd name="T44" fmla="*/ 138 w 148"/>
                <a:gd name="T45" fmla="*/ 38 h 59"/>
                <a:gd name="T46" fmla="*/ 146 w 148"/>
                <a:gd name="T47" fmla="*/ 34 h 59"/>
                <a:gd name="T48" fmla="*/ 152 w 148"/>
                <a:gd name="T49" fmla="*/ 34 h 59"/>
                <a:gd name="T50" fmla="*/ 158 w 148"/>
                <a:gd name="T51" fmla="*/ 30 h 59"/>
                <a:gd name="T52" fmla="*/ 164 w 148"/>
                <a:gd name="T53" fmla="*/ 25 h 59"/>
                <a:gd name="T54" fmla="*/ 171 w 148"/>
                <a:gd name="T55" fmla="*/ 25 h 59"/>
                <a:gd name="T56" fmla="*/ 177 w 148"/>
                <a:gd name="T57" fmla="*/ 21 h 59"/>
                <a:gd name="T58" fmla="*/ 183 w 148"/>
                <a:gd name="T59" fmla="*/ 17 h 59"/>
                <a:gd name="T60" fmla="*/ 189 w 148"/>
                <a:gd name="T61" fmla="*/ 12 h 59"/>
                <a:gd name="T62" fmla="*/ 195 w 148"/>
                <a:gd name="T63" fmla="*/ 12 h 59"/>
                <a:gd name="T64" fmla="*/ 202 w 148"/>
                <a:gd name="T65" fmla="*/ 8 h 59"/>
                <a:gd name="T66" fmla="*/ 208 w 148"/>
                <a:gd name="T67" fmla="*/ 4 h 59"/>
                <a:gd name="T68" fmla="*/ 214 w 148"/>
                <a:gd name="T69" fmla="*/ 0 h 59"/>
                <a:gd name="T70" fmla="*/ 220 w 148"/>
                <a:gd name="T71" fmla="*/ 0 h 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8"/>
                <a:gd name="T109" fmla="*/ 0 h 59"/>
                <a:gd name="T110" fmla="*/ 148 w 148"/>
                <a:gd name="T111" fmla="*/ 59 h 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8" h="59">
                  <a:moveTo>
                    <a:pt x="0" y="55"/>
                  </a:moveTo>
                  <a:lnTo>
                    <a:pt x="5" y="59"/>
                  </a:lnTo>
                  <a:lnTo>
                    <a:pt x="9" y="59"/>
                  </a:lnTo>
                  <a:lnTo>
                    <a:pt x="13" y="59"/>
                  </a:lnTo>
                  <a:lnTo>
                    <a:pt x="17" y="59"/>
                  </a:lnTo>
                  <a:lnTo>
                    <a:pt x="21" y="59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34" y="59"/>
                  </a:lnTo>
                  <a:lnTo>
                    <a:pt x="38" y="59"/>
                  </a:lnTo>
                  <a:lnTo>
                    <a:pt x="43" y="55"/>
                  </a:lnTo>
                  <a:lnTo>
                    <a:pt x="47" y="55"/>
                  </a:lnTo>
                  <a:lnTo>
                    <a:pt x="51" y="55"/>
                  </a:lnTo>
                  <a:lnTo>
                    <a:pt x="55" y="55"/>
                  </a:lnTo>
                  <a:lnTo>
                    <a:pt x="60" y="51"/>
                  </a:lnTo>
                  <a:lnTo>
                    <a:pt x="64" y="51"/>
                  </a:lnTo>
                  <a:lnTo>
                    <a:pt x="68" y="51"/>
                  </a:lnTo>
                  <a:lnTo>
                    <a:pt x="72" y="47"/>
                  </a:lnTo>
                  <a:lnTo>
                    <a:pt x="76" y="47"/>
                  </a:lnTo>
                  <a:lnTo>
                    <a:pt x="81" y="42"/>
                  </a:lnTo>
                  <a:lnTo>
                    <a:pt x="85" y="42"/>
                  </a:lnTo>
                  <a:lnTo>
                    <a:pt x="89" y="38"/>
                  </a:lnTo>
                  <a:lnTo>
                    <a:pt x="93" y="38"/>
                  </a:lnTo>
                  <a:lnTo>
                    <a:pt x="98" y="34"/>
                  </a:lnTo>
                  <a:lnTo>
                    <a:pt x="102" y="34"/>
                  </a:lnTo>
                  <a:lnTo>
                    <a:pt x="106" y="30"/>
                  </a:lnTo>
                  <a:lnTo>
                    <a:pt x="110" y="25"/>
                  </a:lnTo>
                  <a:lnTo>
                    <a:pt x="115" y="25"/>
                  </a:lnTo>
                  <a:lnTo>
                    <a:pt x="119" y="21"/>
                  </a:lnTo>
                  <a:lnTo>
                    <a:pt x="123" y="17"/>
                  </a:lnTo>
                  <a:lnTo>
                    <a:pt x="127" y="12"/>
                  </a:lnTo>
                  <a:lnTo>
                    <a:pt x="131" y="12"/>
                  </a:lnTo>
                  <a:lnTo>
                    <a:pt x="136" y="8"/>
                  </a:lnTo>
                  <a:lnTo>
                    <a:pt x="140" y="4"/>
                  </a:lnTo>
                  <a:lnTo>
                    <a:pt x="144" y="0"/>
                  </a:lnTo>
                  <a:lnTo>
                    <a:pt x="148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1" name="Freeform 132"/>
            <p:cNvSpPr>
              <a:spLocks/>
            </p:cNvSpPr>
            <p:nvPr/>
          </p:nvSpPr>
          <p:spPr bwMode="auto">
            <a:xfrm>
              <a:off x="1191" y="2639"/>
              <a:ext cx="794" cy="354"/>
            </a:xfrm>
            <a:custGeom>
              <a:avLst/>
              <a:gdLst>
                <a:gd name="T0" fmla="*/ 7 w 533"/>
                <a:gd name="T1" fmla="*/ 307 h 354"/>
                <a:gd name="T2" fmla="*/ 25 w 533"/>
                <a:gd name="T3" fmla="*/ 320 h 354"/>
                <a:gd name="T4" fmla="*/ 45 w 533"/>
                <a:gd name="T5" fmla="*/ 329 h 354"/>
                <a:gd name="T6" fmla="*/ 64 w 533"/>
                <a:gd name="T7" fmla="*/ 333 h 354"/>
                <a:gd name="T8" fmla="*/ 82 w 533"/>
                <a:gd name="T9" fmla="*/ 342 h 354"/>
                <a:gd name="T10" fmla="*/ 101 w 533"/>
                <a:gd name="T11" fmla="*/ 346 h 354"/>
                <a:gd name="T12" fmla="*/ 121 w 533"/>
                <a:gd name="T13" fmla="*/ 350 h 354"/>
                <a:gd name="T14" fmla="*/ 139 w 533"/>
                <a:gd name="T15" fmla="*/ 354 h 354"/>
                <a:gd name="T16" fmla="*/ 158 w 533"/>
                <a:gd name="T17" fmla="*/ 354 h 354"/>
                <a:gd name="T18" fmla="*/ 177 w 533"/>
                <a:gd name="T19" fmla="*/ 354 h 354"/>
                <a:gd name="T20" fmla="*/ 195 w 533"/>
                <a:gd name="T21" fmla="*/ 350 h 354"/>
                <a:gd name="T22" fmla="*/ 215 w 533"/>
                <a:gd name="T23" fmla="*/ 350 h 354"/>
                <a:gd name="T24" fmla="*/ 234 w 533"/>
                <a:gd name="T25" fmla="*/ 346 h 354"/>
                <a:gd name="T26" fmla="*/ 252 w 533"/>
                <a:gd name="T27" fmla="*/ 337 h 354"/>
                <a:gd name="T28" fmla="*/ 271 w 533"/>
                <a:gd name="T29" fmla="*/ 333 h 354"/>
                <a:gd name="T30" fmla="*/ 290 w 533"/>
                <a:gd name="T31" fmla="*/ 325 h 354"/>
                <a:gd name="T32" fmla="*/ 310 w 533"/>
                <a:gd name="T33" fmla="*/ 316 h 354"/>
                <a:gd name="T34" fmla="*/ 328 w 533"/>
                <a:gd name="T35" fmla="*/ 303 h 354"/>
                <a:gd name="T36" fmla="*/ 347 w 533"/>
                <a:gd name="T37" fmla="*/ 290 h 354"/>
                <a:gd name="T38" fmla="*/ 366 w 533"/>
                <a:gd name="T39" fmla="*/ 278 h 354"/>
                <a:gd name="T40" fmla="*/ 384 w 533"/>
                <a:gd name="T41" fmla="*/ 265 h 354"/>
                <a:gd name="T42" fmla="*/ 404 w 533"/>
                <a:gd name="T43" fmla="*/ 248 h 354"/>
                <a:gd name="T44" fmla="*/ 423 w 533"/>
                <a:gd name="T45" fmla="*/ 235 h 354"/>
                <a:gd name="T46" fmla="*/ 441 w 533"/>
                <a:gd name="T47" fmla="*/ 218 h 354"/>
                <a:gd name="T48" fmla="*/ 460 w 533"/>
                <a:gd name="T49" fmla="*/ 201 h 354"/>
                <a:gd name="T50" fmla="*/ 480 w 533"/>
                <a:gd name="T51" fmla="*/ 184 h 354"/>
                <a:gd name="T52" fmla="*/ 498 w 533"/>
                <a:gd name="T53" fmla="*/ 166 h 354"/>
                <a:gd name="T54" fmla="*/ 517 w 533"/>
                <a:gd name="T55" fmla="*/ 149 h 354"/>
                <a:gd name="T56" fmla="*/ 536 w 533"/>
                <a:gd name="T57" fmla="*/ 132 h 354"/>
                <a:gd name="T58" fmla="*/ 562 w 533"/>
                <a:gd name="T59" fmla="*/ 115 h 354"/>
                <a:gd name="T60" fmla="*/ 574 w 533"/>
                <a:gd name="T61" fmla="*/ 102 h 354"/>
                <a:gd name="T62" fmla="*/ 593 w 533"/>
                <a:gd name="T63" fmla="*/ 85 h 354"/>
                <a:gd name="T64" fmla="*/ 612 w 533"/>
                <a:gd name="T65" fmla="*/ 72 h 354"/>
                <a:gd name="T66" fmla="*/ 630 w 533"/>
                <a:gd name="T67" fmla="*/ 55 h 354"/>
                <a:gd name="T68" fmla="*/ 650 w 533"/>
                <a:gd name="T69" fmla="*/ 47 h 354"/>
                <a:gd name="T70" fmla="*/ 669 w 533"/>
                <a:gd name="T71" fmla="*/ 34 h 354"/>
                <a:gd name="T72" fmla="*/ 687 w 533"/>
                <a:gd name="T73" fmla="*/ 25 h 354"/>
                <a:gd name="T74" fmla="*/ 706 w 533"/>
                <a:gd name="T75" fmla="*/ 17 h 354"/>
                <a:gd name="T76" fmla="*/ 725 w 533"/>
                <a:gd name="T77" fmla="*/ 8 h 354"/>
                <a:gd name="T78" fmla="*/ 743 w 533"/>
                <a:gd name="T79" fmla="*/ 4 h 354"/>
                <a:gd name="T80" fmla="*/ 763 w 533"/>
                <a:gd name="T81" fmla="*/ 0 h 354"/>
                <a:gd name="T82" fmla="*/ 782 w 533"/>
                <a:gd name="T83" fmla="*/ 0 h 35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3"/>
                <a:gd name="T127" fmla="*/ 0 h 354"/>
                <a:gd name="T128" fmla="*/ 533 w 533"/>
                <a:gd name="T129" fmla="*/ 354 h 35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3" h="354">
                  <a:moveTo>
                    <a:pt x="0" y="303"/>
                  </a:moveTo>
                  <a:lnTo>
                    <a:pt x="0" y="307"/>
                  </a:lnTo>
                  <a:lnTo>
                    <a:pt x="5" y="307"/>
                  </a:lnTo>
                  <a:lnTo>
                    <a:pt x="9" y="312"/>
                  </a:lnTo>
                  <a:lnTo>
                    <a:pt x="13" y="316"/>
                  </a:lnTo>
                  <a:lnTo>
                    <a:pt x="17" y="320"/>
                  </a:lnTo>
                  <a:lnTo>
                    <a:pt x="21" y="320"/>
                  </a:lnTo>
                  <a:lnTo>
                    <a:pt x="26" y="325"/>
                  </a:lnTo>
                  <a:lnTo>
                    <a:pt x="30" y="329"/>
                  </a:lnTo>
                  <a:lnTo>
                    <a:pt x="34" y="329"/>
                  </a:lnTo>
                  <a:lnTo>
                    <a:pt x="38" y="333"/>
                  </a:lnTo>
                  <a:lnTo>
                    <a:pt x="43" y="333"/>
                  </a:lnTo>
                  <a:lnTo>
                    <a:pt x="47" y="337"/>
                  </a:lnTo>
                  <a:lnTo>
                    <a:pt x="51" y="337"/>
                  </a:lnTo>
                  <a:lnTo>
                    <a:pt x="55" y="342"/>
                  </a:lnTo>
                  <a:lnTo>
                    <a:pt x="60" y="342"/>
                  </a:lnTo>
                  <a:lnTo>
                    <a:pt x="64" y="346"/>
                  </a:lnTo>
                  <a:lnTo>
                    <a:pt x="68" y="346"/>
                  </a:lnTo>
                  <a:lnTo>
                    <a:pt x="72" y="346"/>
                  </a:lnTo>
                  <a:lnTo>
                    <a:pt x="76" y="350"/>
                  </a:lnTo>
                  <a:lnTo>
                    <a:pt x="81" y="350"/>
                  </a:lnTo>
                  <a:lnTo>
                    <a:pt x="85" y="350"/>
                  </a:lnTo>
                  <a:lnTo>
                    <a:pt x="89" y="350"/>
                  </a:lnTo>
                  <a:lnTo>
                    <a:pt x="93" y="354"/>
                  </a:lnTo>
                  <a:lnTo>
                    <a:pt x="98" y="354"/>
                  </a:lnTo>
                  <a:lnTo>
                    <a:pt x="102" y="354"/>
                  </a:lnTo>
                  <a:lnTo>
                    <a:pt x="106" y="354"/>
                  </a:lnTo>
                  <a:lnTo>
                    <a:pt x="110" y="354"/>
                  </a:lnTo>
                  <a:lnTo>
                    <a:pt x="115" y="354"/>
                  </a:lnTo>
                  <a:lnTo>
                    <a:pt x="119" y="354"/>
                  </a:lnTo>
                  <a:lnTo>
                    <a:pt x="123" y="354"/>
                  </a:lnTo>
                  <a:lnTo>
                    <a:pt x="127" y="354"/>
                  </a:lnTo>
                  <a:lnTo>
                    <a:pt x="131" y="350"/>
                  </a:lnTo>
                  <a:lnTo>
                    <a:pt x="136" y="350"/>
                  </a:lnTo>
                  <a:lnTo>
                    <a:pt x="140" y="350"/>
                  </a:lnTo>
                  <a:lnTo>
                    <a:pt x="144" y="350"/>
                  </a:lnTo>
                  <a:lnTo>
                    <a:pt x="148" y="346"/>
                  </a:lnTo>
                  <a:lnTo>
                    <a:pt x="153" y="346"/>
                  </a:lnTo>
                  <a:lnTo>
                    <a:pt x="157" y="346"/>
                  </a:lnTo>
                  <a:lnTo>
                    <a:pt x="161" y="342"/>
                  </a:lnTo>
                  <a:lnTo>
                    <a:pt x="165" y="342"/>
                  </a:lnTo>
                  <a:lnTo>
                    <a:pt x="169" y="337"/>
                  </a:lnTo>
                  <a:lnTo>
                    <a:pt x="174" y="337"/>
                  </a:lnTo>
                  <a:lnTo>
                    <a:pt x="178" y="333"/>
                  </a:lnTo>
                  <a:lnTo>
                    <a:pt x="182" y="333"/>
                  </a:lnTo>
                  <a:lnTo>
                    <a:pt x="186" y="329"/>
                  </a:lnTo>
                  <a:lnTo>
                    <a:pt x="191" y="325"/>
                  </a:lnTo>
                  <a:lnTo>
                    <a:pt x="195" y="325"/>
                  </a:lnTo>
                  <a:lnTo>
                    <a:pt x="199" y="320"/>
                  </a:lnTo>
                  <a:lnTo>
                    <a:pt x="203" y="316"/>
                  </a:lnTo>
                  <a:lnTo>
                    <a:pt x="208" y="316"/>
                  </a:lnTo>
                  <a:lnTo>
                    <a:pt x="212" y="312"/>
                  </a:lnTo>
                  <a:lnTo>
                    <a:pt x="216" y="307"/>
                  </a:lnTo>
                  <a:lnTo>
                    <a:pt x="220" y="303"/>
                  </a:lnTo>
                  <a:lnTo>
                    <a:pt x="224" y="299"/>
                  </a:lnTo>
                  <a:lnTo>
                    <a:pt x="229" y="295"/>
                  </a:lnTo>
                  <a:lnTo>
                    <a:pt x="233" y="290"/>
                  </a:lnTo>
                  <a:lnTo>
                    <a:pt x="237" y="286"/>
                  </a:lnTo>
                  <a:lnTo>
                    <a:pt x="241" y="282"/>
                  </a:lnTo>
                  <a:lnTo>
                    <a:pt x="246" y="278"/>
                  </a:lnTo>
                  <a:lnTo>
                    <a:pt x="250" y="273"/>
                  </a:lnTo>
                  <a:lnTo>
                    <a:pt x="254" y="269"/>
                  </a:lnTo>
                  <a:lnTo>
                    <a:pt x="258" y="265"/>
                  </a:lnTo>
                  <a:lnTo>
                    <a:pt x="263" y="260"/>
                  </a:lnTo>
                  <a:lnTo>
                    <a:pt x="271" y="252"/>
                  </a:lnTo>
                  <a:lnTo>
                    <a:pt x="271" y="248"/>
                  </a:lnTo>
                  <a:lnTo>
                    <a:pt x="275" y="243"/>
                  </a:lnTo>
                  <a:lnTo>
                    <a:pt x="279" y="239"/>
                  </a:lnTo>
                  <a:lnTo>
                    <a:pt x="284" y="235"/>
                  </a:lnTo>
                  <a:lnTo>
                    <a:pt x="292" y="226"/>
                  </a:lnTo>
                  <a:lnTo>
                    <a:pt x="292" y="222"/>
                  </a:lnTo>
                  <a:lnTo>
                    <a:pt x="296" y="218"/>
                  </a:lnTo>
                  <a:lnTo>
                    <a:pt x="301" y="213"/>
                  </a:lnTo>
                  <a:lnTo>
                    <a:pt x="309" y="205"/>
                  </a:lnTo>
                  <a:lnTo>
                    <a:pt x="309" y="201"/>
                  </a:lnTo>
                  <a:lnTo>
                    <a:pt x="313" y="196"/>
                  </a:lnTo>
                  <a:lnTo>
                    <a:pt x="322" y="188"/>
                  </a:lnTo>
                  <a:lnTo>
                    <a:pt x="322" y="184"/>
                  </a:lnTo>
                  <a:lnTo>
                    <a:pt x="326" y="179"/>
                  </a:lnTo>
                  <a:lnTo>
                    <a:pt x="334" y="171"/>
                  </a:lnTo>
                  <a:lnTo>
                    <a:pt x="334" y="166"/>
                  </a:lnTo>
                  <a:lnTo>
                    <a:pt x="339" y="162"/>
                  </a:lnTo>
                  <a:lnTo>
                    <a:pt x="347" y="154"/>
                  </a:lnTo>
                  <a:lnTo>
                    <a:pt x="347" y="149"/>
                  </a:lnTo>
                  <a:lnTo>
                    <a:pt x="351" y="145"/>
                  </a:lnTo>
                  <a:lnTo>
                    <a:pt x="360" y="137"/>
                  </a:lnTo>
                  <a:lnTo>
                    <a:pt x="360" y="132"/>
                  </a:lnTo>
                  <a:lnTo>
                    <a:pt x="364" y="128"/>
                  </a:lnTo>
                  <a:lnTo>
                    <a:pt x="368" y="124"/>
                  </a:lnTo>
                  <a:lnTo>
                    <a:pt x="377" y="115"/>
                  </a:lnTo>
                  <a:lnTo>
                    <a:pt x="377" y="111"/>
                  </a:lnTo>
                  <a:lnTo>
                    <a:pt x="381" y="107"/>
                  </a:lnTo>
                  <a:lnTo>
                    <a:pt x="385" y="102"/>
                  </a:lnTo>
                  <a:lnTo>
                    <a:pt x="394" y="94"/>
                  </a:lnTo>
                  <a:lnTo>
                    <a:pt x="394" y="90"/>
                  </a:lnTo>
                  <a:lnTo>
                    <a:pt x="398" y="85"/>
                  </a:lnTo>
                  <a:lnTo>
                    <a:pt x="402" y="81"/>
                  </a:lnTo>
                  <a:lnTo>
                    <a:pt x="406" y="77"/>
                  </a:lnTo>
                  <a:lnTo>
                    <a:pt x="411" y="72"/>
                  </a:lnTo>
                  <a:lnTo>
                    <a:pt x="415" y="68"/>
                  </a:lnTo>
                  <a:lnTo>
                    <a:pt x="423" y="60"/>
                  </a:lnTo>
                  <a:lnTo>
                    <a:pt x="423" y="55"/>
                  </a:lnTo>
                  <a:lnTo>
                    <a:pt x="428" y="51"/>
                  </a:lnTo>
                  <a:lnTo>
                    <a:pt x="432" y="47"/>
                  </a:lnTo>
                  <a:lnTo>
                    <a:pt x="436" y="47"/>
                  </a:lnTo>
                  <a:lnTo>
                    <a:pt x="440" y="43"/>
                  </a:lnTo>
                  <a:lnTo>
                    <a:pt x="444" y="38"/>
                  </a:lnTo>
                  <a:lnTo>
                    <a:pt x="449" y="34"/>
                  </a:lnTo>
                  <a:lnTo>
                    <a:pt x="453" y="30"/>
                  </a:lnTo>
                  <a:lnTo>
                    <a:pt x="457" y="25"/>
                  </a:lnTo>
                  <a:lnTo>
                    <a:pt x="461" y="25"/>
                  </a:lnTo>
                  <a:lnTo>
                    <a:pt x="466" y="21"/>
                  </a:lnTo>
                  <a:lnTo>
                    <a:pt x="470" y="17"/>
                  </a:lnTo>
                  <a:lnTo>
                    <a:pt x="474" y="17"/>
                  </a:lnTo>
                  <a:lnTo>
                    <a:pt x="478" y="13"/>
                  </a:lnTo>
                  <a:lnTo>
                    <a:pt x="483" y="13"/>
                  </a:lnTo>
                  <a:lnTo>
                    <a:pt x="487" y="8"/>
                  </a:lnTo>
                  <a:lnTo>
                    <a:pt x="491" y="8"/>
                  </a:lnTo>
                  <a:lnTo>
                    <a:pt x="495" y="4"/>
                  </a:lnTo>
                  <a:lnTo>
                    <a:pt x="499" y="4"/>
                  </a:lnTo>
                  <a:lnTo>
                    <a:pt x="504" y="4"/>
                  </a:lnTo>
                  <a:lnTo>
                    <a:pt x="508" y="4"/>
                  </a:lnTo>
                  <a:lnTo>
                    <a:pt x="512" y="0"/>
                  </a:lnTo>
                  <a:lnTo>
                    <a:pt x="516" y="0"/>
                  </a:lnTo>
                  <a:lnTo>
                    <a:pt x="521" y="0"/>
                  </a:lnTo>
                  <a:lnTo>
                    <a:pt x="525" y="0"/>
                  </a:lnTo>
                  <a:lnTo>
                    <a:pt x="529" y="0"/>
                  </a:lnTo>
                  <a:lnTo>
                    <a:pt x="533" y="0"/>
                  </a:lnTo>
                </a:path>
              </a:pathLst>
            </a:custGeom>
            <a:noFill/>
            <a:ln w="63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2" name="Freeform 133"/>
            <p:cNvSpPr>
              <a:spLocks/>
            </p:cNvSpPr>
            <p:nvPr/>
          </p:nvSpPr>
          <p:spPr bwMode="auto">
            <a:xfrm>
              <a:off x="1985" y="2639"/>
              <a:ext cx="783" cy="555"/>
            </a:xfrm>
            <a:custGeom>
              <a:avLst/>
              <a:gdLst>
                <a:gd name="T0" fmla="*/ 13 w 525"/>
                <a:gd name="T1" fmla="*/ 4 h 555"/>
                <a:gd name="T2" fmla="*/ 31 w 525"/>
                <a:gd name="T3" fmla="*/ 4 h 555"/>
                <a:gd name="T4" fmla="*/ 51 w 525"/>
                <a:gd name="T5" fmla="*/ 13 h 555"/>
                <a:gd name="T6" fmla="*/ 70 w 525"/>
                <a:gd name="T7" fmla="*/ 21 h 555"/>
                <a:gd name="T8" fmla="*/ 89 w 525"/>
                <a:gd name="T9" fmla="*/ 30 h 555"/>
                <a:gd name="T10" fmla="*/ 107 w 525"/>
                <a:gd name="T11" fmla="*/ 43 h 555"/>
                <a:gd name="T12" fmla="*/ 127 w 525"/>
                <a:gd name="T13" fmla="*/ 55 h 555"/>
                <a:gd name="T14" fmla="*/ 146 w 525"/>
                <a:gd name="T15" fmla="*/ 68 h 555"/>
                <a:gd name="T16" fmla="*/ 164 w 525"/>
                <a:gd name="T17" fmla="*/ 85 h 555"/>
                <a:gd name="T18" fmla="*/ 189 w 525"/>
                <a:gd name="T19" fmla="*/ 107 h 555"/>
                <a:gd name="T20" fmla="*/ 203 w 525"/>
                <a:gd name="T21" fmla="*/ 128 h 555"/>
                <a:gd name="T22" fmla="*/ 221 w 525"/>
                <a:gd name="T23" fmla="*/ 149 h 555"/>
                <a:gd name="T24" fmla="*/ 240 w 525"/>
                <a:gd name="T25" fmla="*/ 171 h 555"/>
                <a:gd name="T26" fmla="*/ 265 w 525"/>
                <a:gd name="T27" fmla="*/ 196 h 555"/>
                <a:gd name="T28" fmla="*/ 277 w 525"/>
                <a:gd name="T29" fmla="*/ 222 h 555"/>
                <a:gd name="T30" fmla="*/ 297 w 525"/>
                <a:gd name="T31" fmla="*/ 239 h 555"/>
                <a:gd name="T32" fmla="*/ 310 w 525"/>
                <a:gd name="T33" fmla="*/ 265 h 555"/>
                <a:gd name="T34" fmla="*/ 336 w 525"/>
                <a:gd name="T35" fmla="*/ 290 h 555"/>
                <a:gd name="T36" fmla="*/ 348 w 525"/>
                <a:gd name="T37" fmla="*/ 316 h 555"/>
                <a:gd name="T38" fmla="*/ 373 w 525"/>
                <a:gd name="T39" fmla="*/ 342 h 555"/>
                <a:gd name="T40" fmla="*/ 385 w 525"/>
                <a:gd name="T41" fmla="*/ 367 h 555"/>
                <a:gd name="T42" fmla="*/ 410 w 525"/>
                <a:gd name="T43" fmla="*/ 393 h 555"/>
                <a:gd name="T44" fmla="*/ 424 w 525"/>
                <a:gd name="T45" fmla="*/ 419 h 555"/>
                <a:gd name="T46" fmla="*/ 441 w 525"/>
                <a:gd name="T47" fmla="*/ 440 h 555"/>
                <a:gd name="T48" fmla="*/ 467 w 525"/>
                <a:gd name="T49" fmla="*/ 461 h 555"/>
                <a:gd name="T50" fmla="*/ 486 w 525"/>
                <a:gd name="T51" fmla="*/ 483 h 555"/>
                <a:gd name="T52" fmla="*/ 500 w 525"/>
                <a:gd name="T53" fmla="*/ 500 h 555"/>
                <a:gd name="T54" fmla="*/ 518 w 525"/>
                <a:gd name="T55" fmla="*/ 517 h 555"/>
                <a:gd name="T56" fmla="*/ 537 w 525"/>
                <a:gd name="T57" fmla="*/ 530 h 555"/>
                <a:gd name="T58" fmla="*/ 556 w 525"/>
                <a:gd name="T59" fmla="*/ 542 h 555"/>
                <a:gd name="T60" fmla="*/ 574 w 525"/>
                <a:gd name="T61" fmla="*/ 547 h 555"/>
                <a:gd name="T62" fmla="*/ 594 w 525"/>
                <a:gd name="T63" fmla="*/ 555 h 555"/>
                <a:gd name="T64" fmla="*/ 613 w 525"/>
                <a:gd name="T65" fmla="*/ 555 h 555"/>
                <a:gd name="T66" fmla="*/ 631 w 525"/>
                <a:gd name="T67" fmla="*/ 555 h 555"/>
                <a:gd name="T68" fmla="*/ 650 w 525"/>
                <a:gd name="T69" fmla="*/ 551 h 555"/>
                <a:gd name="T70" fmla="*/ 670 w 525"/>
                <a:gd name="T71" fmla="*/ 542 h 555"/>
                <a:gd name="T72" fmla="*/ 688 w 525"/>
                <a:gd name="T73" fmla="*/ 530 h 555"/>
                <a:gd name="T74" fmla="*/ 707 w 525"/>
                <a:gd name="T75" fmla="*/ 517 h 555"/>
                <a:gd name="T76" fmla="*/ 732 w 525"/>
                <a:gd name="T77" fmla="*/ 495 h 555"/>
                <a:gd name="T78" fmla="*/ 746 w 525"/>
                <a:gd name="T79" fmla="*/ 478 h 555"/>
                <a:gd name="T80" fmla="*/ 752 w 525"/>
                <a:gd name="T81" fmla="*/ 466 h 555"/>
                <a:gd name="T82" fmla="*/ 770 w 525"/>
                <a:gd name="T83" fmla="*/ 444 h 5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5"/>
                <a:gd name="T127" fmla="*/ 0 h 555"/>
                <a:gd name="T128" fmla="*/ 525 w 525"/>
                <a:gd name="T129" fmla="*/ 555 h 55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5" h="555">
                  <a:moveTo>
                    <a:pt x="0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21" y="4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4" y="13"/>
                  </a:lnTo>
                  <a:lnTo>
                    <a:pt x="38" y="13"/>
                  </a:lnTo>
                  <a:lnTo>
                    <a:pt x="43" y="17"/>
                  </a:lnTo>
                  <a:lnTo>
                    <a:pt x="47" y="21"/>
                  </a:lnTo>
                  <a:lnTo>
                    <a:pt x="51" y="21"/>
                  </a:lnTo>
                  <a:lnTo>
                    <a:pt x="55" y="25"/>
                  </a:lnTo>
                  <a:lnTo>
                    <a:pt x="60" y="30"/>
                  </a:lnTo>
                  <a:lnTo>
                    <a:pt x="64" y="34"/>
                  </a:lnTo>
                  <a:lnTo>
                    <a:pt x="68" y="38"/>
                  </a:lnTo>
                  <a:lnTo>
                    <a:pt x="72" y="43"/>
                  </a:lnTo>
                  <a:lnTo>
                    <a:pt x="76" y="47"/>
                  </a:lnTo>
                  <a:lnTo>
                    <a:pt x="81" y="51"/>
                  </a:lnTo>
                  <a:lnTo>
                    <a:pt x="85" y="55"/>
                  </a:lnTo>
                  <a:lnTo>
                    <a:pt x="89" y="60"/>
                  </a:lnTo>
                  <a:lnTo>
                    <a:pt x="93" y="64"/>
                  </a:lnTo>
                  <a:lnTo>
                    <a:pt x="98" y="68"/>
                  </a:lnTo>
                  <a:lnTo>
                    <a:pt x="106" y="77"/>
                  </a:lnTo>
                  <a:lnTo>
                    <a:pt x="106" y="81"/>
                  </a:lnTo>
                  <a:lnTo>
                    <a:pt x="110" y="85"/>
                  </a:lnTo>
                  <a:lnTo>
                    <a:pt x="119" y="94"/>
                  </a:lnTo>
                  <a:lnTo>
                    <a:pt x="119" y="98"/>
                  </a:lnTo>
                  <a:lnTo>
                    <a:pt x="127" y="107"/>
                  </a:lnTo>
                  <a:lnTo>
                    <a:pt x="127" y="111"/>
                  </a:lnTo>
                  <a:lnTo>
                    <a:pt x="136" y="119"/>
                  </a:lnTo>
                  <a:lnTo>
                    <a:pt x="136" y="128"/>
                  </a:lnTo>
                  <a:lnTo>
                    <a:pt x="140" y="132"/>
                  </a:lnTo>
                  <a:lnTo>
                    <a:pt x="148" y="141"/>
                  </a:lnTo>
                  <a:lnTo>
                    <a:pt x="148" y="149"/>
                  </a:lnTo>
                  <a:lnTo>
                    <a:pt x="153" y="154"/>
                  </a:lnTo>
                  <a:lnTo>
                    <a:pt x="161" y="162"/>
                  </a:lnTo>
                  <a:lnTo>
                    <a:pt x="161" y="171"/>
                  </a:lnTo>
                  <a:lnTo>
                    <a:pt x="170" y="179"/>
                  </a:lnTo>
                  <a:lnTo>
                    <a:pt x="170" y="188"/>
                  </a:lnTo>
                  <a:lnTo>
                    <a:pt x="178" y="196"/>
                  </a:lnTo>
                  <a:lnTo>
                    <a:pt x="178" y="205"/>
                  </a:lnTo>
                  <a:lnTo>
                    <a:pt x="186" y="213"/>
                  </a:lnTo>
                  <a:lnTo>
                    <a:pt x="186" y="222"/>
                  </a:lnTo>
                  <a:lnTo>
                    <a:pt x="195" y="231"/>
                  </a:lnTo>
                  <a:lnTo>
                    <a:pt x="195" y="235"/>
                  </a:lnTo>
                  <a:lnTo>
                    <a:pt x="199" y="239"/>
                  </a:lnTo>
                  <a:lnTo>
                    <a:pt x="199" y="248"/>
                  </a:lnTo>
                  <a:lnTo>
                    <a:pt x="208" y="256"/>
                  </a:lnTo>
                  <a:lnTo>
                    <a:pt x="208" y="265"/>
                  </a:lnTo>
                  <a:lnTo>
                    <a:pt x="216" y="273"/>
                  </a:lnTo>
                  <a:lnTo>
                    <a:pt x="216" y="282"/>
                  </a:lnTo>
                  <a:lnTo>
                    <a:pt x="225" y="290"/>
                  </a:lnTo>
                  <a:lnTo>
                    <a:pt x="225" y="299"/>
                  </a:lnTo>
                  <a:lnTo>
                    <a:pt x="233" y="307"/>
                  </a:lnTo>
                  <a:lnTo>
                    <a:pt x="233" y="316"/>
                  </a:lnTo>
                  <a:lnTo>
                    <a:pt x="241" y="325"/>
                  </a:lnTo>
                  <a:lnTo>
                    <a:pt x="241" y="333"/>
                  </a:lnTo>
                  <a:lnTo>
                    <a:pt x="250" y="342"/>
                  </a:lnTo>
                  <a:lnTo>
                    <a:pt x="250" y="350"/>
                  </a:lnTo>
                  <a:lnTo>
                    <a:pt x="258" y="359"/>
                  </a:lnTo>
                  <a:lnTo>
                    <a:pt x="258" y="367"/>
                  </a:lnTo>
                  <a:lnTo>
                    <a:pt x="267" y="376"/>
                  </a:lnTo>
                  <a:lnTo>
                    <a:pt x="267" y="384"/>
                  </a:lnTo>
                  <a:lnTo>
                    <a:pt x="275" y="393"/>
                  </a:lnTo>
                  <a:lnTo>
                    <a:pt x="275" y="401"/>
                  </a:lnTo>
                  <a:lnTo>
                    <a:pt x="284" y="410"/>
                  </a:lnTo>
                  <a:lnTo>
                    <a:pt x="284" y="419"/>
                  </a:lnTo>
                  <a:lnTo>
                    <a:pt x="288" y="423"/>
                  </a:lnTo>
                  <a:lnTo>
                    <a:pt x="296" y="431"/>
                  </a:lnTo>
                  <a:lnTo>
                    <a:pt x="296" y="440"/>
                  </a:lnTo>
                  <a:lnTo>
                    <a:pt x="305" y="448"/>
                  </a:lnTo>
                  <a:lnTo>
                    <a:pt x="305" y="453"/>
                  </a:lnTo>
                  <a:lnTo>
                    <a:pt x="313" y="461"/>
                  </a:lnTo>
                  <a:lnTo>
                    <a:pt x="313" y="470"/>
                  </a:lnTo>
                  <a:lnTo>
                    <a:pt x="318" y="474"/>
                  </a:lnTo>
                  <a:lnTo>
                    <a:pt x="326" y="483"/>
                  </a:lnTo>
                  <a:lnTo>
                    <a:pt x="326" y="487"/>
                  </a:lnTo>
                  <a:lnTo>
                    <a:pt x="335" y="495"/>
                  </a:lnTo>
                  <a:lnTo>
                    <a:pt x="335" y="500"/>
                  </a:lnTo>
                  <a:lnTo>
                    <a:pt x="339" y="504"/>
                  </a:lnTo>
                  <a:lnTo>
                    <a:pt x="347" y="513"/>
                  </a:lnTo>
                  <a:lnTo>
                    <a:pt x="347" y="517"/>
                  </a:lnTo>
                  <a:lnTo>
                    <a:pt x="351" y="521"/>
                  </a:lnTo>
                  <a:lnTo>
                    <a:pt x="356" y="525"/>
                  </a:lnTo>
                  <a:lnTo>
                    <a:pt x="360" y="530"/>
                  </a:lnTo>
                  <a:lnTo>
                    <a:pt x="364" y="534"/>
                  </a:lnTo>
                  <a:lnTo>
                    <a:pt x="368" y="538"/>
                  </a:lnTo>
                  <a:lnTo>
                    <a:pt x="373" y="542"/>
                  </a:lnTo>
                  <a:lnTo>
                    <a:pt x="377" y="542"/>
                  </a:lnTo>
                  <a:lnTo>
                    <a:pt x="381" y="547"/>
                  </a:lnTo>
                  <a:lnTo>
                    <a:pt x="385" y="547"/>
                  </a:lnTo>
                  <a:lnTo>
                    <a:pt x="390" y="551"/>
                  </a:lnTo>
                  <a:lnTo>
                    <a:pt x="394" y="551"/>
                  </a:lnTo>
                  <a:lnTo>
                    <a:pt x="398" y="555"/>
                  </a:lnTo>
                  <a:lnTo>
                    <a:pt x="402" y="555"/>
                  </a:lnTo>
                  <a:lnTo>
                    <a:pt x="406" y="555"/>
                  </a:lnTo>
                  <a:lnTo>
                    <a:pt x="411" y="555"/>
                  </a:lnTo>
                  <a:lnTo>
                    <a:pt x="415" y="555"/>
                  </a:lnTo>
                  <a:lnTo>
                    <a:pt x="419" y="555"/>
                  </a:lnTo>
                  <a:lnTo>
                    <a:pt x="423" y="555"/>
                  </a:lnTo>
                  <a:lnTo>
                    <a:pt x="428" y="555"/>
                  </a:lnTo>
                  <a:lnTo>
                    <a:pt x="432" y="551"/>
                  </a:lnTo>
                  <a:lnTo>
                    <a:pt x="436" y="551"/>
                  </a:lnTo>
                  <a:lnTo>
                    <a:pt x="440" y="547"/>
                  </a:lnTo>
                  <a:lnTo>
                    <a:pt x="445" y="547"/>
                  </a:lnTo>
                  <a:lnTo>
                    <a:pt x="449" y="542"/>
                  </a:lnTo>
                  <a:lnTo>
                    <a:pt x="453" y="538"/>
                  </a:lnTo>
                  <a:lnTo>
                    <a:pt x="457" y="534"/>
                  </a:lnTo>
                  <a:lnTo>
                    <a:pt x="461" y="530"/>
                  </a:lnTo>
                  <a:lnTo>
                    <a:pt x="466" y="525"/>
                  </a:lnTo>
                  <a:lnTo>
                    <a:pt x="470" y="521"/>
                  </a:lnTo>
                  <a:lnTo>
                    <a:pt x="474" y="517"/>
                  </a:lnTo>
                  <a:lnTo>
                    <a:pt x="483" y="508"/>
                  </a:lnTo>
                  <a:lnTo>
                    <a:pt x="483" y="504"/>
                  </a:lnTo>
                  <a:lnTo>
                    <a:pt x="491" y="495"/>
                  </a:lnTo>
                  <a:lnTo>
                    <a:pt x="491" y="487"/>
                  </a:lnTo>
                  <a:lnTo>
                    <a:pt x="495" y="483"/>
                  </a:lnTo>
                  <a:lnTo>
                    <a:pt x="500" y="478"/>
                  </a:lnTo>
                  <a:lnTo>
                    <a:pt x="500" y="474"/>
                  </a:lnTo>
                  <a:lnTo>
                    <a:pt x="504" y="470"/>
                  </a:lnTo>
                  <a:lnTo>
                    <a:pt x="504" y="466"/>
                  </a:lnTo>
                  <a:lnTo>
                    <a:pt x="508" y="461"/>
                  </a:lnTo>
                  <a:lnTo>
                    <a:pt x="508" y="453"/>
                  </a:lnTo>
                  <a:lnTo>
                    <a:pt x="516" y="444"/>
                  </a:lnTo>
                  <a:lnTo>
                    <a:pt x="516" y="436"/>
                  </a:lnTo>
                  <a:lnTo>
                    <a:pt x="525" y="427"/>
                  </a:lnTo>
                </a:path>
              </a:pathLst>
            </a:custGeom>
            <a:noFill/>
            <a:ln w="63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3" name="Freeform 134"/>
            <p:cNvSpPr>
              <a:spLocks/>
            </p:cNvSpPr>
            <p:nvPr/>
          </p:nvSpPr>
          <p:spPr bwMode="auto">
            <a:xfrm>
              <a:off x="2768" y="1831"/>
              <a:ext cx="396" cy="1235"/>
            </a:xfrm>
            <a:custGeom>
              <a:avLst/>
              <a:gdLst>
                <a:gd name="T0" fmla="*/ 6 w 266"/>
                <a:gd name="T1" fmla="*/ 1218 h 1235"/>
                <a:gd name="T2" fmla="*/ 12 w 266"/>
                <a:gd name="T3" fmla="*/ 1201 h 1235"/>
                <a:gd name="T4" fmla="*/ 25 w 266"/>
                <a:gd name="T5" fmla="*/ 1184 h 1235"/>
                <a:gd name="T6" fmla="*/ 31 w 266"/>
                <a:gd name="T7" fmla="*/ 1162 h 1235"/>
                <a:gd name="T8" fmla="*/ 45 w 266"/>
                <a:gd name="T9" fmla="*/ 1145 h 1235"/>
                <a:gd name="T10" fmla="*/ 51 w 266"/>
                <a:gd name="T11" fmla="*/ 1124 h 1235"/>
                <a:gd name="T12" fmla="*/ 63 w 266"/>
                <a:gd name="T13" fmla="*/ 1107 h 1235"/>
                <a:gd name="T14" fmla="*/ 68 w 266"/>
                <a:gd name="T15" fmla="*/ 1077 h 1235"/>
                <a:gd name="T16" fmla="*/ 82 w 266"/>
                <a:gd name="T17" fmla="*/ 1060 h 1235"/>
                <a:gd name="T18" fmla="*/ 88 w 266"/>
                <a:gd name="T19" fmla="*/ 1034 h 1235"/>
                <a:gd name="T20" fmla="*/ 101 w 266"/>
                <a:gd name="T21" fmla="*/ 1013 h 1235"/>
                <a:gd name="T22" fmla="*/ 107 w 266"/>
                <a:gd name="T23" fmla="*/ 983 h 1235"/>
                <a:gd name="T24" fmla="*/ 119 w 266"/>
                <a:gd name="T25" fmla="*/ 962 h 1235"/>
                <a:gd name="T26" fmla="*/ 127 w 266"/>
                <a:gd name="T27" fmla="*/ 927 h 1235"/>
                <a:gd name="T28" fmla="*/ 138 w 266"/>
                <a:gd name="T29" fmla="*/ 906 h 1235"/>
                <a:gd name="T30" fmla="*/ 144 w 266"/>
                <a:gd name="T31" fmla="*/ 872 h 1235"/>
                <a:gd name="T32" fmla="*/ 158 w 266"/>
                <a:gd name="T33" fmla="*/ 851 h 1235"/>
                <a:gd name="T34" fmla="*/ 164 w 266"/>
                <a:gd name="T35" fmla="*/ 812 h 1235"/>
                <a:gd name="T36" fmla="*/ 176 w 266"/>
                <a:gd name="T37" fmla="*/ 791 h 1235"/>
                <a:gd name="T38" fmla="*/ 183 w 266"/>
                <a:gd name="T39" fmla="*/ 752 h 1235"/>
                <a:gd name="T40" fmla="*/ 195 w 266"/>
                <a:gd name="T41" fmla="*/ 727 h 1235"/>
                <a:gd name="T42" fmla="*/ 201 w 266"/>
                <a:gd name="T43" fmla="*/ 692 h 1235"/>
                <a:gd name="T44" fmla="*/ 214 w 266"/>
                <a:gd name="T45" fmla="*/ 667 h 1235"/>
                <a:gd name="T46" fmla="*/ 220 w 266"/>
                <a:gd name="T47" fmla="*/ 624 h 1235"/>
                <a:gd name="T48" fmla="*/ 232 w 266"/>
                <a:gd name="T49" fmla="*/ 598 h 1235"/>
                <a:gd name="T50" fmla="*/ 240 w 266"/>
                <a:gd name="T51" fmla="*/ 560 h 1235"/>
                <a:gd name="T52" fmla="*/ 252 w 266"/>
                <a:gd name="T53" fmla="*/ 534 h 1235"/>
                <a:gd name="T54" fmla="*/ 258 w 266"/>
                <a:gd name="T55" fmla="*/ 492 h 1235"/>
                <a:gd name="T56" fmla="*/ 271 w 266"/>
                <a:gd name="T57" fmla="*/ 466 h 1235"/>
                <a:gd name="T58" fmla="*/ 277 w 266"/>
                <a:gd name="T59" fmla="*/ 423 h 1235"/>
                <a:gd name="T60" fmla="*/ 289 w 266"/>
                <a:gd name="T61" fmla="*/ 398 h 1235"/>
                <a:gd name="T62" fmla="*/ 296 w 266"/>
                <a:gd name="T63" fmla="*/ 355 h 1235"/>
                <a:gd name="T64" fmla="*/ 308 w 266"/>
                <a:gd name="T65" fmla="*/ 329 h 1235"/>
                <a:gd name="T66" fmla="*/ 314 w 266"/>
                <a:gd name="T67" fmla="*/ 287 h 1235"/>
                <a:gd name="T68" fmla="*/ 328 w 266"/>
                <a:gd name="T69" fmla="*/ 261 h 1235"/>
                <a:gd name="T70" fmla="*/ 333 w 266"/>
                <a:gd name="T71" fmla="*/ 218 h 1235"/>
                <a:gd name="T72" fmla="*/ 347 w 266"/>
                <a:gd name="T73" fmla="*/ 193 h 1235"/>
                <a:gd name="T74" fmla="*/ 353 w 266"/>
                <a:gd name="T75" fmla="*/ 154 h 1235"/>
                <a:gd name="T76" fmla="*/ 365 w 266"/>
                <a:gd name="T77" fmla="*/ 129 h 1235"/>
                <a:gd name="T78" fmla="*/ 371 w 266"/>
                <a:gd name="T79" fmla="*/ 86 h 1235"/>
                <a:gd name="T80" fmla="*/ 384 w 266"/>
                <a:gd name="T81" fmla="*/ 60 h 1235"/>
                <a:gd name="T82" fmla="*/ 390 w 266"/>
                <a:gd name="T83" fmla="*/ 22 h 123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6"/>
                <a:gd name="T127" fmla="*/ 0 h 1235"/>
                <a:gd name="T128" fmla="*/ 266 w 266"/>
                <a:gd name="T129" fmla="*/ 1235 h 123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6" h="1235">
                  <a:moveTo>
                    <a:pt x="0" y="1235"/>
                  </a:moveTo>
                  <a:lnTo>
                    <a:pt x="0" y="1222"/>
                  </a:lnTo>
                  <a:lnTo>
                    <a:pt x="4" y="1218"/>
                  </a:lnTo>
                  <a:lnTo>
                    <a:pt x="4" y="1214"/>
                  </a:lnTo>
                  <a:lnTo>
                    <a:pt x="8" y="1209"/>
                  </a:lnTo>
                  <a:lnTo>
                    <a:pt x="8" y="1201"/>
                  </a:lnTo>
                  <a:lnTo>
                    <a:pt x="13" y="1197"/>
                  </a:lnTo>
                  <a:lnTo>
                    <a:pt x="13" y="1188"/>
                  </a:lnTo>
                  <a:lnTo>
                    <a:pt x="17" y="1184"/>
                  </a:lnTo>
                  <a:lnTo>
                    <a:pt x="17" y="1175"/>
                  </a:lnTo>
                  <a:lnTo>
                    <a:pt x="21" y="1171"/>
                  </a:lnTo>
                  <a:lnTo>
                    <a:pt x="21" y="1162"/>
                  </a:lnTo>
                  <a:lnTo>
                    <a:pt x="25" y="1158"/>
                  </a:lnTo>
                  <a:lnTo>
                    <a:pt x="25" y="1150"/>
                  </a:lnTo>
                  <a:lnTo>
                    <a:pt x="30" y="1145"/>
                  </a:lnTo>
                  <a:lnTo>
                    <a:pt x="30" y="1137"/>
                  </a:lnTo>
                  <a:lnTo>
                    <a:pt x="34" y="1133"/>
                  </a:lnTo>
                  <a:lnTo>
                    <a:pt x="34" y="1124"/>
                  </a:lnTo>
                  <a:lnTo>
                    <a:pt x="38" y="1120"/>
                  </a:lnTo>
                  <a:lnTo>
                    <a:pt x="38" y="1111"/>
                  </a:lnTo>
                  <a:lnTo>
                    <a:pt x="42" y="1107"/>
                  </a:lnTo>
                  <a:lnTo>
                    <a:pt x="42" y="1094"/>
                  </a:lnTo>
                  <a:lnTo>
                    <a:pt x="46" y="1090"/>
                  </a:lnTo>
                  <a:lnTo>
                    <a:pt x="46" y="1077"/>
                  </a:lnTo>
                  <a:lnTo>
                    <a:pt x="51" y="1073"/>
                  </a:lnTo>
                  <a:lnTo>
                    <a:pt x="51" y="1064"/>
                  </a:lnTo>
                  <a:lnTo>
                    <a:pt x="55" y="1060"/>
                  </a:lnTo>
                  <a:lnTo>
                    <a:pt x="55" y="1047"/>
                  </a:lnTo>
                  <a:lnTo>
                    <a:pt x="59" y="1043"/>
                  </a:lnTo>
                  <a:lnTo>
                    <a:pt x="59" y="1034"/>
                  </a:lnTo>
                  <a:lnTo>
                    <a:pt x="63" y="1030"/>
                  </a:lnTo>
                  <a:lnTo>
                    <a:pt x="63" y="1017"/>
                  </a:lnTo>
                  <a:lnTo>
                    <a:pt x="68" y="1013"/>
                  </a:lnTo>
                  <a:lnTo>
                    <a:pt x="68" y="1000"/>
                  </a:lnTo>
                  <a:lnTo>
                    <a:pt x="72" y="996"/>
                  </a:lnTo>
                  <a:lnTo>
                    <a:pt x="72" y="983"/>
                  </a:lnTo>
                  <a:lnTo>
                    <a:pt x="76" y="979"/>
                  </a:lnTo>
                  <a:lnTo>
                    <a:pt x="76" y="966"/>
                  </a:lnTo>
                  <a:lnTo>
                    <a:pt x="80" y="962"/>
                  </a:lnTo>
                  <a:lnTo>
                    <a:pt x="80" y="945"/>
                  </a:lnTo>
                  <a:lnTo>
                    <a:pt x="85" y="940"/>
                  </a:lnTo>
                  <a:lnTo>
                    <a:pt x="85" y="927"/>
                  </a:lnTo>
                  <a:lnTo>
                    <a:pt x="89" y="923"/>
                  </a:lnTo>
                  <a:lnTo>
                    <a:pt x="89" y="910"/>
                  </a:lnTo>
                  <a:lnTo>
                    <a:pt x="93" y="906"/>
                  </a:lnTo>
                  <a:lnTo>
                    <a:pt x="93" y="893"/>
                  </a:lnTo>
                  <a:lnTo>
                    <a:pt x="97" y="889"/>
                  </a:lnTo>
                  <a:lnTo>
                    <a:pt x="97" y="872"/>
                  </a:lnTo>
                  <a:lnTo>
                    <a:pt x="101" y="868"/>
                  </a:lnTo>
                  <a:lnTo>
                    <a:pt x="101" y="855"/>
                  </a:lnTo>
                  <a:lnTo>
                    <a:pt x="106" y="851"/>
                  </a:lnTo>
                  <a:lnTo>
                    <a:pt x="106" y="833"/>
                  </a:lnTo>
                  <a:lnTo>
                    <a:pt x="110" y="829"/>
                  </a:lnTo>
                  <a:lnTo>
                    <a:pt x="110" y="812"/>
                  </a:lnTo>
                  <a:lnTo>
                    <a:pt x="114" y="808"/>
                  </a:lnTo>
                  <a:lnTo>
                    <a:pt x="114" y="795"/>
                  </a:lnTo>
                  <a:lnTo>
                    <a:pt x="118" y="791"/>
                  </a:lnTo>
                  <a:lnTo>
                    <a:pt x="118" y="774"/>
                  </a:lnTo>
                  <a:lnTo>
                    <a:pt x="123" y="769"/>
                  </a:lnTo>
                  <a:lnTo>
                    <a:pt x="123" y="752"/>
                  </a:lnTo>
                  <a:lnTo>
                    <a:pt x="127" y="748"/>
                  </a:lnTo>
                  <a:lnTo>
                    <a:pt x="127" y="731"/>
                  </a:lnTo>
                  <a:lnTo>
                    <a:pt x="131" y="727"/>
                  </a:lnTo>
                  <a:lnTo>
                    <a:pt x="131" y="710"/>
                  </a:lnTo>
                  <a:lnTo>
                    <a:pt x="135" y="705"/>
                  </a:lnTo>
                  <a:lnTo>
                    <a:pt x="135" y="692"/>
                  </a:lnTo>
                  <a:lnTo>
                    <a:pt x="140" y="688"/>
                  </a:lnTo>
                  <a:lnTo>
                    <a:pt x="140" y="671"/>
                  </a:lnTo>
                  <a:lnTo>
                    <a:pt x="144" y="667"/>
                  </a:lnTo>
                  <a:lnTo>
                    <a:pt x="144" y="645"/>
                  </a:lnTo>
                  <a:lnTo>
                    <a:pt x="148" y="641"/>
                  </a:lnTo>
                  <a:lnTo>
                    <a:pt x="148" y="624"/>
                  </a:lnTo>
                  <a:lnTo>
                    <a:pt x="152" y="620"/>
                  </a:lnTo>
                  <a:lnTo>
                    <a:pt x="152" y="603"/>
                  </a:lnTo>
                  <a:lnTo>
                    <a:pt x="156" y="598"/>
                  </a:lnTo>
                  <a:lnTo>
                    <a:pt x="156" y="581"/>
                  </a:lnTo>
                  <a:lnTo>
                    <a:pt x="161" y="577"/>
                  </a:lnTo>
                  <a:lnTo>
                    <a:pt x="161" y="560"/>
                  </a:lnTo>
                  <a:lnTo>
                    <a:pt x="165" y="556"/>
                  </a:lnTo>
                  <a:lnTo>
                    <a:pt x="165" y="539"/>
                  </a:lnTo>
                  <a:lnTo>
                    <a:pt x="169" y="534"/>
                  </a:lnTo>
                  <a:lnTo>
                    <a:pt x="169" y="517"/>
                  </a:lnTo>
                  <a:lnTo>
                    <a:pt x="173" y="513"/>
                  </a:lnTo>
                  <a:lnTo>
                    <a:pt x="173" y="492"/>
                  </a:lnTo>
                  <a:lnTo>
                    <a:pt x="178" y="487"/>
                  </a:lnTo>
                  <a:lnTo>
                    <a:pt x="178" y="470"/>
                  </a:lnTo>
                  <a:lnTo>
                    <a:pt x="182" y="466"/>
                  </a:lnTo>
                  <a:lnTo>
                    <a:pt x="182" y="445"/>
                  </a:lnTo>
                  <a:lnTo>
                    <a:pt x="186" y="440"/>
                  </a:lnTo>
                  <a:lnTo>
                    <a:pt x="186" y="423"/>
                  </a:lnTo>
                  <a:lnTo>
                    <a:pt x="190" y="419"/>
                  </a:lnTo>
                  <a:lnTo>
                    <a:pt x="190" y="402"/>
                  </a:lnTo>
                  <a:lnTo>
                    <a:pt x="194" y="398"/>
                  </a:lnTo>
                  <a:lnTo>
                    <a:pt x="194" y="381"/>
                  </a:lnTo>
                  <a:lnTo>
                    <a:pt x="199" y="376"/>
                  </a:lnTo>
                  <a:lnTo>
                    <a:pt x="199" y="355"/>
                  </a:lnTo>
                  <a:lnTo>
                    <a:pt x="203" y="351"/>
                  </a:lnTo>
                  <a:lnTo>
                    <a:pt x="203" y="334"/>
                  </a:lnTo>
                  <a:lnTo>
                    <a:pt x="207" y="329"/>
                  </a:lnTo>
                  <a:lnTo>
                    <a:pt x="207" y="312"/>
                  </a:lnTo>
                  <a:lnTo>
                    <a:pt x="211" y="308"/>
                  </a:lnTo>
                  <a:lnTo>
                    <a:pt x="211" y="287"/>
                  </a:lnTo>
                  <a:lnTo>
                    <a:pt x="216" y="282"/>
                  </a:lnTo>
                  <a:lnTo>
                    <a:pt x="216" y="265"/>
                  </a:lnTo>
                  <a:lnTo>
                    <a:pt x="220" y="261"/>
                  </a:lnTo>
                  <a:lnTo>
                    <a:pt x="220" y="244"/>
                  </a:lnTo>
                  <a:lnTo>
                    <a:pt x="224" y="240"/>
                  </a:lnTo>
                  <a:lnTo>
                    <a:pt x="224" y="218"/>
                  </a:lnTo>
                  <a:lnTo>
                    <a:pt x="228" y="214"/>
                  </a:lnTo>
                  <a:lnTo>
                    <a:pt x="228" y="197"/>
                  </a:lnTo>
                  <a:lnTo>
                    <a:pt x="233" y="193"/>
                  </a:lnTo>
                  <a:lnTo>
                    <a:pt x="233" y="176"/>
                  </a:lnTo>
                  <a:lnTo>
                    <a:pt x="237" y="171"/>
                  </a:lnTo>
                  <a:lnTo>
                    <a:pt x="237" y="154"/>
                  </a:lnTo>
                  <a:lnTo>
                    <a:pt x="241" y="150"/>
                  </a:lnTo>
                  <a:lnTo>
                    <a:pt x="241" y="133"/>
                  </a:lnTo>
                  <a:lnTo>
                    <a:pt x="245" y="129"/>
                  </a:lnTo>
                  <a:lnTo>
                    <a:pt x="245" y="107"/>
                  </a:lnTo>
                  <a:lnTo>
                    <a:pt x="249" y="103"/>
                  </a:lnTo>
                  <a:lnTo>
                    <a:pt x="249" y="86"/>
                  </a:lnTo>
                  <a:lnTo>
                    <a:pt x="254" y="82"/>
                  </a:lnTo>
                  <a:lnTo>
                    <a:pt x="254" y="64"/>
                  </a:lnTo>
                  <a:lnTo>
                    <a:pt x="258" y="60"/>
                  </a:lnTo>
                  <a:lnTo>
                    <a:pt x="258" y="43"/>
                  </a:lnTo>
                  <a:lnTo>
                    <a:pt x="262" y="39"/>
                  </a:lnTo>
                  <a:lnTo>
                    <a:pt x="262" y="22"/>
                  </a:lnTo>
                  <a:lnTo>
                    <a:pt x="266" y="17"/>
                  </a:lnTo>
                  <a:lnTo>
                    <a:pt x="266" y="0"/>
                  </a:lnTo>
                </a:path>
              </a:pathLst>
            </a:custGeom>
            <a:noFill/>
            <a:ln w="63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4" name="Freeform 135"/>
            <p:cNvSpPr>
              <a:spLocks/>
            </p:cNvSpPr>
            <p:nvPr/>
          </p:nvSpPr>
          <p:spPr bwMode="auto">
            <a:xfrm>
              <a:off x="3164" y="1242"/>
              <a:ext cx="512" cy="589"/>
            </a:xfrm>
            <a:custGeom>
              <a:avLst/>
              <a:gdLst>
                <a:gd name="T0" fmla="*/ 7 w 343"/>
                <a:gd name="T1" fmla="*/ 568 h 589"/>
                <a:gd name="T2" fmla="*/ 19 w 343"/>
                <a:gd name="T3" fmla="*/ 542 h 589"/>
                <a:gd name="T4" fmla="*/ 25 w 343"/>
                <a:gd name="T5" fmla="*/ 504 h 589"/>
                <a:gd name="T6" fmla="*/ 39 w 343"/>
                <a:gd name="T7" fmla="*/ 483 h 589"/>
                <a:gd name="T8" fmla="*/ 45 w 343"/>
                <a:gd name="T9" fmla="*/ 444 h 589"/>
                <a:gd name="T10" fmla="*/ 57 w 343"/>
                <a:gd name="T11" fmla="*/ 423 h 589"/>
                <a:gd name="T12" fmla="*/ 64 w 343"/>
                <a:gd name="T13" fmla="*/ 389 h 589"/>
                <a:gd name="T14" fmla="*/ 76 w 343"/>
                <a:gd name="T15" fmla="*/ 367 h 589"/>
                <a:gd name="T16" fmla="*/ 82 w 343"/>
                <a:gd name="T17" fmla="*/ 333 h 589"/>
                <a:gd name="T18" fmla="*/ 96 w 343"/>
                <a:gd name="T19" fmla="*/ 312 h 589"/>
                <a:gd name="T20" fmla="*/ 102 w 343"/>
                <a:gd name="T21" fmla="*/ 282 h 589"/>
                <a:gd name="T22" fmla="*/ 115 w 343"/>
                <a:gd name="T23" fmla="*/ 265 h 589"/>
                <a:gd name="T24" fmla="*/ 121 w 343"/>
                <a:gd name="T25" fmla="*/ 235 h 589"/>
                <a:gd name="T26" fmla="*/ 133 w 343"/>
                <a:gd name="T27" fmla="*/ 218 h 589"/>
                <a:gd name="T28" fmla="*/ 139 w 343"/>
                <a:gd name="T29" fmla="*/ 192 h 589"/>
                <a:gd name="T30" fmla="*/ 152 w 343"/>
                <a:gd name="T31" fmla="*/ 175 h 589"/>
                <a:gd name="T32" fmla="*/ 158 w 343"/>
                <a:gd name="T33" fmla="*/ 154 h 589"/>
                <a:gd name="T34" fmla="*/ 172 w 343"/>
                <a:gd name="T35" fmla="*/ 136 h 589"/>
                <a:gd name="T36" fmla="*/ 178 w 343"/>
                <a:gd name="T37" fmla="*/ 115 h 589"/>
                <a:gd name="T38" fmla="*/ 190 w 343"/>
                <a:gd name="T39" fmla="*/ 102 h 589"/>
                <a:gd name="T40" fmla="*/ 203 w 343"/>
                <a:gd name="T41" fmla="*/ 77 h 589"/>
                <a:gd name="T42" fmla="*/ 215 w 343"/>
                <a:gd name="T43" fmla="*/ 64 h 589"/>
                <a:gd name="T44" fmla="*/ 228 w 343"/>
                <a:gd name="T45" fmla="*/ 42 h 589"/>
                <a:gd name="T46" fmla="*/ 246 w 343"/>
                <a:gd name="T47" fmla="*/ 25 h 589"/>
                <a:gd name="T48" fmla="*/ 266 w 343"/>
                <a:gd name="T49" fmla="*/ 8 h 589"/>
                <a:gd name="T50" fmla="*/ 285 w 343"/>
                <a:gd name="T51" fmla="*/ 0 h 589"/>
                <a:gd name="T52" fmla="*/ 303 w 343"/>
                <a:gd name="T53" fmla="*/ 0 h 589"/>
                <a:gd name="T54" fmla="*/ 322 w 343"/>
                <a:gd name="T55" fmla="*/ 0 h 589"/>
                <a:gd name="T56" fmla="*/ 342 w 343"/>
                <a:gd name="T57" fmla="*/ 4 h 589"/>
                <a:gd name="T58" fmla="*/ 361 w 343"/>
                <a:gd name="T59" fmla="*/ 17 h 589"/>
                <a:gd name="T60" fmla="*/ 379 w 343"/>
                <a:gd name="T61" fmla="*/ 34 h 589"/>
                <a:gd name="T62" fmla="*/ 405 w 343"/>
                <a:gd name="T63" fmla="*/ 55 h 589"/>
                <a:gd name="T64" fmla="*/ 418 w 343"/>
                <a:gd name="T65" fmla="*/ 81 h 589"/>
                <a:gd name="T66" fmla="*/ 430 w 343"/>
                <a:gd name="T67" fmla="*/ 94 h 589"/>
                <a:gd name="T68" fmla="*/ 436 w 343"/>
                <a:gd name="T69" fmla="*/ 111 h 589"/>
                <a:gd name="T70" fmla="*/ 449 w 343"/>
                <a:gd name="T71" fmla="*/ 128 h 589"/>
                <a:gd name="T72" fmla="*/ 455 w 343"/>
                <a:gd name="T73" fmla="*/ 149 h 589"/>
                <a:gd name="T74" fmla="*/ 467 w 343"/>
                <a:gd name="T75" fmla="*/ 166 h 589"/>
                <a:gd name="T76" fmla="*/ 475 w 343"/>
                <a:gd name="T77" fmla="*/ 188 h 589"/>
                <a:gd name="T78" fmla="*/ 487 w 343"/>
                <a:gd name="T79" fmla="*/ 205 h 589"/>
                <a:gd name="T80" fmla="*/ 493 w 343"/>
                <a:gd name="T81" fmla="*/ 230 h 589"/>
                <a:gd name="T82" fmla="*/ 506 w 343"/>
                <a:gd name="T83" fmla="*/ 252 h 58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43"/>
                <a:gd name="T127" fmla="*/ 0 h 589"/>
                <a:gd name="T128" fmla="*/ 343 w 343"/>
                <a:gd name="T129" fmla="*/ 589 h 58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43" h="589">
                  <a:moveTo>
                    <a:pt x="0" y="589"/>
                  </a:moveTo>
                  <a:lnTo>
                    <a:pt x="5" y="585"/>
                  </a:lnTo>
                  <a:lnTo>
                    <a:pt x="5" y="568"/>
                  </a:lnTo>
                  <a:lnTo>
                    <a:pt x="9" y="564"/>
                  </a:lnTo>
                  <a:lnTo>
                    <a:pt x="9" y="547"/>
                  </a:lnTo>
                  <a:lnTo>
                    <a:pt x="13" y="542"/>
                  </a:lnTo>
                  <a:lnTo>
                    <a:pt x="13" y="525"/>
                  </a:lnTo>
                  <a:lnTo>
                    <a:pt x="17" y="521"/>
                  </a:lnTo>
                  <a:lnTo>
                    <a:pt x="17" y="504"/>
                  </a:lnTo>
                  <a:lnTo>
                    <a:pt x="22" y="500"/>
                  </a:lnTo>
                  <a:lnTo>
                    <a:pt x="22" y="487"/>
                  </a:lnTo>
                  <a:lnTo>
                    <a:pt x="26" y="483"/>
                  </a:lnTo>
                  <a:lnTo>
                    <a:pt x="26" y="465"/>
                  </a:lnTo>
                  <a:lnTo>
                    <a:pt x="30" y="461"/>
                  </a:lnTo>
                  <a:lnTo>
                    <a:pt x="30" y="444"/>
                  </a:lnTo>
                  <a:lnTo>
                    <a:pt x="34" y="440"/>
                  </a:lnTo>
                  <a:lnTo>
                    <a:pt x="34" y="427"/>
                  </a:lnTo>
                  <a:lnTo>
                    <a:pt x="38" y="423"/>
                  </a:lnTo>
                  <a:lnTo>
                    <a:pt x="38" y="406"/>
                  </a:lnTo>
                  <a:lnTo>
                    <a:pt x="43" y="401"/>
                  </a:lnTo>
                  <a:lnTo>
                    <a:pt x="43" y="389"/>
                  </a:lnTo>
                  <a:lnTo>
                    <a:pt x="47" y="384"/>
                  </a:lnTo>
                  <a:lnTo>
                    <a:pt x="47" y="371"/>
                  </a:lnTo>
                  <a:lnTo>
                    <a:pt x="51" y="367"/>
                  </a:lnTo>
                  <a:lnTo>
                    <a:pt x="51" y="350"/>
                  </a:lnTo>
                  <a:lnTo>
                    <a:pt x="55" y="346"/>
                  </a:lnTo>
                  <a:lnTo>
                    <a:pt x="55" y="333"/>
                  </a:lnTo>
                  <a:lnTo>
                    <a:pt x="60" y="329"/>
                  </a:lnTo>
                  <a:lnTo>
                    <a:pt x="60" y="316"/>
                  </a:lnTo>
                  <a:lnTo>
                    <a:pt x="64" y="312"/>
                  </a:lnTo>
                  <a:lnTo>
                    <a:pt x="64" y="299"/>
                  </a:lnTo>
                  <a:lnTo>
                    <a:pt x="68" y="295"/>
                  </a:lnTo>
                  <a:lnTo>
                    <a:pt x="68" y="282"/>
                  </a:lnTo>
                  <a:lnTo>
                    <a:pt x="72" y="277"/>
                  </a:lnTo>
                  <a:lnTo>
                    <a:pt x="72" y="269"/>
                  </a:lnTo>
                  <a:lnTo>
                    <a:pt x="77" y="265"/>
                  </a:lnTo>
                  <a:lnTo>
                    <a:pt x="77" y="252"/>
                  </a:lnTo>
                  <a:lnTo>
                    <a:pt x="81" y="248"/>
                  </a:lnTo>
                  <a:lnTo>
                    <a:pt x="81" y="235"/>
                  </a:lnTo>
                  <a:lnTo>
                    <a:pt x="85" y="230"/>
                  </a:lnTo>
                  <a:lnTo>
                    <a:pt x="85" y="222"/>
                  </a:lnTo>
                  <a:lnTo>
                    <a:pt x="89" y="218"/>
                  </a:lnTo>
                  <a:lnTo>
                    <a:pt x="89" y="205"/>
                  </a:lnTo>
                  <a:lnTo>
                    <a:pt x="93" y="201"/>
                  </a:lnTo>
                  <a:lnTo>
                    <a:pt x="93" y="192"/>
                  </a:lnTo>
                  <a:lnTo>
                    <a:pt x="98" y="188"/>
                  </a:lnTo>
                  <a:lnTo>
                    <a:pt x="98" y="179"/>
                  </a:lnTo>
                  <a:lnTo>
                    <a:pt x="102" y="175"/>
                  </a:lnTo>
                  <a:lnTo>
                    <a:pt x="102" y="166"/>
                  </a:lnTo>
                  <a:lnTo>
                    <a:pt x="106" y="162"/>
                  </a:lnTo>
                  <a:lnTo>
                    <a:pt x="106" y="154"/>
                  </a:lnTo>
                  <a:lnTo>
                    <a:pt x="110" y="149"/>
                  </a:lnTo>
                  <a:lnTo>
                    <a:pt x="110" y="141"/>
                  </a:lnTo>
                  <a:lnTo>
                    <a:pt x="115" y="136"/>
                  </a:lnTo>
                  <a:lnTo>
                    <a:pt x="115" y="128"/>
                  </a:lnTo>
                  <a:lnTo>
                    <a:pt x="119" y="124"/>
                  </a:lnTo>
                  <a:lnTo>
                    <a:pt x="119" y="115"/>
                  </a:lnTo>
                  <a:lnTo>
                    <a:pt x="123" y="111"/>
                  </a:lnTo>
                  <a:lnTo>
                    <a:pt x="123" y="107"/>
                  </a:lnTo>
                  <a:lnTo>
                    <a:pt x="127" y="102"/>
                  </a:lnTo>
                  <a:lnTo>
                    <a:pt x="127" y="94"/>
                  </a:lnTo>
                  <a:lnTo>
                    <a:pt x="136" y="85"/>
                  </a:lnTo>
                  <a:lnTo>
                    <a:pt x="136" y="77"/>
                  </a:lnTo>
                  <a:lnTo>
                    <a:pt x="140" y="72"/>
                  </a:lnTo>
                  <a:lnTo>
                    <a:pt x="140" y="68"/>
                  </a:lnTo>
                  <a:lnTo>
                    <a:pt x="144" y="64"/>
                  </a:lnTo>
                  <a:lnTo>
                    <a:pt x="144" y="60"/>
                  </a:lnTo>
                  <a:lnTo>
                    <a:pt x="153" y="51"/>
                  </a:lnTo>
                  <a:lnTo>
                    <a:pt x="153" y="42"/>
                  </a:lnTo>
                  <a:lnTo>
                    <a:pt x="161" y="34"/>
                  </a:lnTo>
                  <a:lnTo>
                    <a:pt x="161" y="30"/>
                  </a:lnTo>
                  <a:lnTo>
                    <a:pt x="165" y="25"/>
                  </a:lnTo>
                  <a:lnTo>
                    <a:pt x="174" y="17"/>
                  </a:lnTo>
                  <a:lnTo>
                    <a:pt x="174" y="13"/>
                  </a:lnTo>
                  <a:lnTo>
                    <a:pt x="178" y="8"/>
                  </a:lnTo>
                  <a:lnTo>
                    <a:pt x="182" y="8"/>
                  </a:lnTo>
                  <a:lnTo>
                    <a:pt x="187" y="4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8" y="0"/>
                  </a:lnTo>
                  <a:lnTo>
                    <a:pt x="212" y="0"/>
                  </a:lnTo>
                  <a:lnTo>
                    <a:pt x="216" y="0"/>
                  </a:lnTo>
                  <a:lnTo>
                    <a:pt x="220" y="0"/>
                  </a:lnTo>
                  <a:lnTo>
                    <a:pt x="225" y="4"/>
                  </a:lnTo>
                  <a:lnTo>
                    <a:pt x="229" y="4"/>
                  </a:lnTo>
                  <a:lnTo>
                    <a:pt x="233" y="8"/>
                  </a:lnTo>
                  <a:lnTo>
                    <a:pt x="237" y="13"/>
                  </a:lnTo>
                  <a:lnTo>
                    <a:pt x="242" y="17"/>
                  </a:lnTo>
                  <a:lnTo>
                    <a:pt x="246" y="21"/>
                  </a:lnTo>
                  <a:lnTo>
                    <a:pt x="254" y="30"/>
                  </a:lnTo>
                  <a:lnTo>
                    <a:pt x="254" y="34"/>
                  </a:lnTo>
                  <a:lnTo>
                    <a:pt x="263" y="42"/>
                  </a:lnTo>
                  <a:lnTo>
                    <a:pt x="263" y="47"/>
                  </a:lnTo>
                  <a:lnTo>
                    <a:pt x="271" y="55"/>
                  </a:lnTo>
                  <a:lnTo>
                    <a:pt x="271" y="64"/>
                  </a:lnTo>
                  <a:lnTo>
                    <a:pt x="280" y="72"/>
                  </a:lnTo>
                  <a:lnTo>
                    <a:pt x="280" y="81"/>
                  </a:lnTo>
                  <a:lnTo>
                    <a:pt x="284" y="85"/>
                  </a:lnTo>
                  <a:lnTo>
                    <a:pt x="284" y="89"/>
                  </a:lnTo>
                  <a:lnTo>
                    <a:pt x="288" y="94"/>
                  </a:lnTo>
                  <a:lnTo>
                    <a:pt x="288" y="102"/>
                  </a:lnTo>
                  <a:lnTo>
                    <a:pt x="292" y="107"/>
                  </a:lnTo>
                  <a:lnTo>
                    <a:pt x="292" y="111"/>
                  </a:lnTo>
                  <a:lnTo>
                    <a:pt x="297" y="115"/>
                  </a:lnTo>
                  <a:lnTo>
                    <a:pt x="297" y="124"/>
                  </a:lnTo>
                  <a:lnTo>
                    <a:pt x="301" y="128"/>
                  </a:lnTo>
                  <a:lnTo>
                    <a:pt x="301" y="136"/>
                  </a:lnTo>
                  <a:lnTo>
                    <a:pt x="305" y="141"/>
                  </a:lnTo>
                  <a:lnTo>
                    <a:pt x="305" y="149"/>
                  </a:lnTo>
                  <a:lnTo>
                    <a:pt x="309" y="154"/>
                  </a:lnTo>
                  <a:lnTo>
                    <a:pt x="309" y="162"/>
                  </a:lnTo>
                  <a:lnTo>
                    <a:pt x="313" y="166"/>
                  </a:lnTo>
                  <a:lnTo>
                    <a:pt x="313" y="175"/>
                  </a:lnTo>
                  <a:lnTo>
                    <a:pt x="318" y="179"/>
                  </a:lnTo>
                  <a:lnTo>
                    <a:pt x="318" y="188"/>
                  </a:lnTo>
                  <a:lnTo>
                    <a:pt x="322" y="192"/>
                  </a:lnTo>
                  <a:lnTo>
                    <a:pt x="322" y="201"/>
                  </a:lnTo>
                  <a:lnTo>
                    <a:pt x="326" y="205"/>
                  </a:lnTo>
                  <a:lnTo>
                    <a:pt x="326" y="218"/>
                  </a:lnTo>
                  <a:lnTo>
                    <a:pt x="330" y="222"/>
                  </a:lnTo>
                  <a:lnTo>
                    <a:pt x="330" y="230"/>
                  </a:lnTo>
                  <a:lnTo>
                    <a:pt x="335" y="235"/>
                  </a:lnTo>
                  <a:lnTo>
                    <a:pt x="335" y="248"/>
                  </a:lnTo>
                  <a:lnTo>
                    <a:pt x="339" y="252"/>
                  </a:lnTo>
                  <a:lnTo>
                    <a:pt x="339" y="260"/>
                  </a:lnTo>
                  <a:lnTo>
                    <a:pt x="343" y="265"/>
                  </a:lnTo>
                </a:path>
              </a:pathLst>
            </a:custGeom>
            <a:noFill/>
            <a:ln w="63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5" name="Freeform 136"/>
            <p:cNvSpPr>
              <a:spLocks/>
            </p:cNvSpPr>
            <p:nvPr/>
          </p:nvSpPr>
          <p:spPr bwMode="auto">
            <a:xfrm>
              <a:off x="3676" y="1507"/>
              <a:ext cx="397" cy="1316"/>
            </a:xfrm>
            <a:custGeom>
              <a:avLst/>
              <a:gdLst>
                <a:gd name="T0" fmla="*/ 6 w 267"/>
                <a:gd name="T1" fmla="*/ 17 h 1316"/>
                <a:gd name="T2" fmla="*/ 13 w 267"/>
                <a:gd name="T3" fmla="*/ 47 h 1316"/>
                <a:gd name="T4" fmla="*/ 25 w 267"/>
                <a:gd name="T5" fmla="*/ 68 h 1316"/>
                <a:gd name="T6" fmla="*/ 31 w 267"/>
                <a:gd name="T7" fmla="*/ 98 h 1316"/>
                <a:gd name="T8" fmla="*/ 45 w 267"/>
                <a:gd name="T9" fmla="*/ 124 h 1316"/>
                <a:gd name="T10" fmla="*/ 51 w 267"/>
                <a:gd name="T11" fmla="*/ 153 h 1316"/>
                <a:gd name="T12" fmla="*/ 62 w 267"/>
                <a:gd name="T13" fmla="*/ 179 h 1316"/>
                <a:gd name="T14" fmla="*/ 70 w 267"/>
                <a:gd name="T15" fmla="*/ 213 h 1316"/>
                <a:gd name="T16" fmla="*/ 82 w 267"/>
                <a:gd name="T17" fmla="*/ 239 h 1316"/>
                <a:gd name="T18" fmla="*/ 88 w 267"/>
                <a:gd name="T19" fmla="*/ 277 h 1316"/>
                <a:gd name="T20" fmla="*/ 101 w 267"/>
                <a:gd name="T21" fmla="*/ 299 h 1316"/>
                <a:gd name="T22" fmla="*/ 107 w 267"/>
                <a:gd name="T23" fmla="*/ 341 h 1316"/>
                <a:gd name="T24" fmla="*/ 119 w 267"/>
                <a:gd name="T25" fmla="*/ 367 h 1316"/>
                <a:gd name="T26" fmla="*/ 126 w 267"/>
                <a:gd name="T27" fmla="*/ 406 h 1316"/>
                <a:gd name="T28" fmla="*/ 138 w 267"/>
                <a:gd name="T29" fmla="*/ 431 h 1316"/>
                <a:gd name="T30" fmla="*/ 144 w 267"/>
                <a:gd name="T31" fmla="*/ 470 h 1316"/>
                <a:gd name="T32" fmla="*/ 158 w 267"/>
                <a:gd name="T33" fmla="*/ 495 h 1316"/>
                <a:gd name="T34" fmla="*/ 164 w 267"/>
                <a:gd name="T35" fmla="*/ 538 h 1316"/>
                <a:gd name="T36" fmla="*/ 177 w 267"/>
                <a:gd name="T37" fmla="*/ 564 h 1316"/>
                <a:gd name="T38" fmla="*/ 183 w 267"/>
                <a:gd name="T39" fmla="*/ 606 h 1316"/>
                <a:gd name="T40" fmla="*/ 195 w 267"/>
                <a:gd name="T41" fmla="*/ 632 h 1316"/>
                <a:gd name="T42" fmla="*/ 201 w 267"/>
                <a:gd name="T43" fmla="*/ 675 h 1316"/>
                <a:gd name="T44" fmla="*/ 214 w 267"/>
                <a:gd name="T45" fmla="*/ 700 h 1316"/>
                <a:gd name="T46" fmla="*/ 220 w 267"/>
                <a:gd name="T47" fmla="*/ 743 h 1316"/>
                <a:gd name="T48" fmla="*/ 233 w 267"/>
                <a:gd name="T49" fmla="*/ 769 h 1316"/>
                <a:gd name="T50" fmla="*/ 239 w 267"/>
                <a:gd name="T51" fmla="*/ 811 h 1316"/>
                <a:gd name="T52" fmla="*/ 251 w 267"/>
                <a:gd name="T53" fmla="*/ 837 h 1316"/>
                <a:gd name="T54" fmla="*/ 259 w 267"/>
                <a:gd name="T55" fmla="*/ 880 h 1316"/>
                <a:gd name="T56" fmla="*/ 271 w 267"/>
                <a:gd name="T57" fmla="*/ 905 h 1316"/>
                <a:gd name="T58" fmla="*/ 277 w 267"/>
                <a:gd name="T59" fmla="*/ 944 h 1316"/>
                <a:gd name="T60" fmla="*/ 290 w 267"/>
                <a:gd name="T61" fmla="*/ 969 h 1316"/>
                <a:gd name="T62" fmla="*/ 296 w 267"/>
                <a:gd name="T63" fmla="*/ 1008 h 1316"/>
                <a:gd name="T64" fmla="*/ 308 w 267"/>
                <a:gd name="T65" fmla="*/ 1034 h 1316"/>
                <a:gd name="T66" fmla="*/ 315 w 267"/>
                <a:gd name="T67" fmla="*/ 1072 h 1316"/>
                <a:gd name="T68" fmla="*/ 327 w 267"/>
                <a:gd name="T69" fmla="*/ 1098 h 1316"/>
                <a:gd name="T70" fmla="*/ 333 w 267"/>
                <a:gd name="T71" fmla="*/ 1132 h 1316"/>
                <a:gd name="T72" fmla="*/ 346 w 267"/>
                <a:gd name="T73" fmla="*/ 1157 h 1316"/>
                <a:gd name="T74" fmla="*/ 352 w 267"/>
                <a:gd name="T75" fmla="*/ 1192 h 1316"/>
                <a:gd name="T76" fmla="*/ 364 w 267"/>
                <a:gd name="T77" fmla="*/ 1213 h 1316"/>
                <a:gd name="T78" fmla="*/ 372 w 267"/>
                <a:gd name="T79" fmla="*/ 1247 h 1316"/>
                <a:gd name="T80" fmla="*/ 384 w 267"/>
                <a:gd name="T81" fmla="*/ 1269 h 1316"/>
                <a:gd name="T82" fmla="*/ 390 w 267"/>
                <a:gd name="T83" fmla="*/ 1298 h 13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7"/>
                <a:gd name="T127" fmla="*/ 0 h 1316"/>
                <a:gd name="T128" fmla="*/ 267 w 267"/>
                <a:gd name="T129" fmla="*/ 1316 h 13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7" h="1316">
                  <a:moveTo>
                    <a:pt x="0" y="0"/>
                  </a:moveTo>
                  <a:lnTo>
                    <a:pt x="0" y="12"/>
                  </a:lnTo>
                  <a:lnTo>
                    <a:pt x="4" y="17"/>
                  </a:lnTo>
                  <a:lnTo>
                    <a:pt x="4" y="30"/>
                  </a:lnTo>
                  <a:lnTo>
                    <a:pt x="9" y="34"/>
                  </a:lnTo>
                  <a:lnTo>
                    <a:pt x="9" y="47"/>
                  </a:lnTo>
                  <a:lnTo>
                    <a:pt x="13" y="51"/>
                  </a:lnTo>
                  <a:lnTo>
                    <a:pt x="13" y="64"/>
                  </a:lnTo>
                  <a:lnTo>
                    <a:pt x="17" y="68"/>
                  </a:lnTo>
                  <a:lnTo>
                    <a:pt x="17" y="81"/>
                  </a:lnTo>
                  <a:lnTo>
                    <a:pt x="21" y="85"/>
                  </a:lnTo>
                  <a:lnTo>
                    <a:pt x="21" y="98"/>
                  </a:lnTo>
                  <a:lnTo>
                    <a:pt x="25" y="102"/>
                  </a:lnTo>
                  <a:lnTo>
                    <a:pt x="25" y="119"/>
                  </a:lnTo>
                  <a:lnTo>
                    <a:pt x="30" y="124"/>
                  </a:lnTo>
                  <a:lnTo>
                    <a:pt x="30" y="136"/>
                  </a:lnTo>
                  <a:lnTo>
                    <a:pt x="34" y="141"/>
                  </a:lnTo>
                  <a:lnTo>
                    <a:pt x="34" y="153"/>
                  </a:lnTo>
                  <a:lnTo>
                    <a:pt x="38" y="158"/>
                  </a:lnTo>
                  <a:lnTo>
                    <a:pt x="38" y="175"/>
                  </a:lnTo>
                  <a:lnTo>
                    <a:pt x="42" y="179"/>
                  </a:lnTo>
                  <a:lnTo>
                    <a:pt x="42" y="196"/>
                  </a:lnTo>
                  <a:lnTo>
                    <a:pt x="47" y="200"/>
                  </a:lnTo>
                  <a:lnTo>
                    <a:pt x="47" y="213"/>
                  </a:lnTo>
                  <a:lnTo>
                    <a:pt x="51" y="218"/>
                  </a:lnTo>
                  <a:lnTo>
                    <a:pt x="51" y="235"/>
                  </a:lnTo>
                  <a:lnTo>
                    <a:pt x="55" y="239"/>
                  </a:lnTo>
                  <a:lnTo>
                    <a:pt x="55" y="256"/>
                  </a:lnTo>
                  <a:lnTo>
                    <a:pt x="59" y="260"/>
                  </a:lnTo>
                  <a:lnTo>
                    <a:pt x="59" y="277"/>
                  </a:lnTo>
                  <a:lnTo>
                    <a:pt x="64" y="282"/>
                  </a:lnTo>
                  <a:lnTo>
                    <a:pt x="64" y="294"/>
                  </a:lnTo>
                  <a:lnTo>
                    <a:pt x="68" y="299"/>
                  </a:lnTo>
                  <a:lnTo>
                    <a:pt x="68" y="316"/>
                  </a:lnTo>
                  <a:lnTo>
                    <a:pt x="72" y="320"/>
                  </a:lnTo>
                  <a:lnTo>
                    <a:pt x="72" y="341"/>
                  </a:lnTo>
                  <a:lnTo>
                    <a:pt x="76" y="346"/>
                  </a:lnTo>
                  <a:lnTo>
                    <a:pt x="76" y="363"/>
                  </a:lnTo>
                  <a:lnTo>
                    <a:pt x="80" y="367"/>
                  </a:lnTo>
                  <a:lnTo>
                    <a:pt x="80" y="384"/>
                  </a:lnTo>
                  <a:lnTo>
                    <a:pt x="85" y="388"/>
                  </a:lnTo>
                  <a:lnTo>
                    <a:pt x="85" y="406"/>
                  </a:lnTo>
                  <a:lnTo>
                    <a:pt x="89" y="410"/>
                  </a:lnTo>
                  <a:lnTo>
                    <a:pt x="89" y="427"/>
                  </a:lnTo>
                  <a:lnTo>
                    <a:pt x="93" y="431"/>
                  </a:lnTo>
                  <a:lnTo>
                    <a:pt x="93" y="448"/>
                  </a:lnTo>
                  <a:lnTo>
                    <a:pt x="97" y="453"/>
                  </a:lnTo>
                  <a:lnTo>
                    <a:pt x="97" y="470"/>
                  </a:lnTo>
                  <a:lnTo>
                    <a:pt x="102" y="474"/>
                  </a:lnTo>
                  <a:lnTo>
                    <a:pt x="102" y="491"/>
                  </a:lnTo>
                  <a:lnTo>
                    <a:pt x="106" y="495"/>
                  </a:lnTo>
                  <a:lnTo>
                    <a:pt x="106" y="517"/>
                  </a:lnTo>
                  <a:lnTo>
                    <a:pt x="110" y="521"/>
                  </a:lnTo>
                  <a:lnTo>
                    <a:pt x="110" y="538"/>
                  </a:lnTo>
                  <a:lnTo>
                    <a:pt x="114" y="542"/>
                  </a:lnTo>
                  <a:lnTo>
                    <a:pt x="114" y="559"/>
                  </a:lnTo>
                  <a:lnTo>
                    <a:pt x="119" y="564"/>
                  </a:lnTo>
                  <a:lnTo>
                    <a:pt x="119" y="581"/>
                  </a:lnTo>
                  <a:lnTo>
                    <a:pt x="123" y="585"/>
                  </a:lnTo>
                  <a:lnTo>
                    <a:pt x="123" y="606"/>
                  </a:lnTo>
                  <a:lnTo>
                    <a:pt x="127" y="611"/>
                  </a:lnTo>
                  <a:lnTo>
                    <a:pt x="127" y="628"/>
                  </a:lnTo>
                  <a:lnTo>
                    <a:pt x="131" y="632"/>
                  </a:lnTo>
                  <a:lnTo>
                    <a:pt x="131" y="649"/>
                  </a:lnTo>
                  <a:lnTo>
                    <a:pt x="135" y="653"/>
                  </a:lnTo>
                  <a:lnTo>
                    <a:pt x="135" y="675"/>
                  </a:lnTo>
                  <a:lnTo>
                    <a:pt x="140" y="679"/>
                  </a:lnTo>
                  <a:lnTo>
                    <a:pt x="140" y="696"/>
                  </a:lnTo>
                  <a:lnTo>
                    <a:pt x="144" y="700"/>
                  </a:lnTo>
                  <a:lnTo>
                    <a:pt x="144" y="722"/>
                  </a:lnTo>
                  <a:lnTo>
                    <a:pt x="148" y="726"/>
                  </a:lnTo>
                  <a:lnTo>
                    <a:pt x="148" y="743"/>
                  </a:lnTo>
                  <a:lnTo>
                    <a:pt x="152" y="747"/>
                  </a:lnTo>
                  <a:lnTo>
                    <a:pt x="152" y="764"/>
                  </a:lnTo>
                  <a:lnTo>
                    <a:pt x="157" y="769"/>
                  </a:lnTo>
                  <a:lnTo>
                    <a:pt x="157" y="786"/>
                  </a:lnTo>
                  <a:lnTo>
                    <a:pt x="161" y="790"/>
                  </a:lnTo>
                  <a:lnTo>
                    <a:pt x="161" y="811"/>
                  </a:lnTo>
                  <a:lnTo>
                    <a:pt x="165" y="816"/>
                  </a:lnTo>
                  <a:lnTo>
                    <a:pt x="165" y="833"/>
                  </a:lnTo>
                  <a:lnTo>
                    <a:pt x="169" y="837"/>
                  </a:lnTo>
                  <a:lnTo>
                    <a:pt x="169" y="854"/>
                  </a:lnTo>
                  <a:lnTo>
                    <a:pt x="174" y="858"/>
                  </a:lnTo>
                  <a:lnTo>
                    <a:pt x="174" y="880"/>
                  </a:lnTo>
                  <a:lnTo>
                    <a:pt x="178" y="884"/>
                  </a:lnTo>
                  <a:lnTo>
                    <a:pt x="178" y="901"/>
                  </a:lnTo>
                  <a:lnTo>
                    <a:pt x="182" y="905"/>
                  </a:lnTo>
                  <a:lnTo>
                    <a:pt x="182" y="922"/>
                  </a:lnTo>
                  <a:lnTo>
                    <a:pt x="186" y="927"/>
                  </a:lnTo>
                  <a:lnTo>
                    <a:pt x="186" y="944"/>
                  </a:lnTo>
                  <a:lnTo>
                    <a:pt x="190" y="948"/>
                  </a:lnTo>
                  <a:lnTo>
                    <a:pt x="190" y="965"/>
                  </a:lnTo>
                  <a:lnTo>
                    <a:pt x="195" y="969"/>
                  </a:lnTo>
                  <a:lnTo>
                    <a:pt x="195" y="987"/>
                  </a:lnTo>
                  <a:lnTo>
                    <a:pt x="199" y="991"/>
                  </a:lnTo>
                  <a:lnTo>
                    <a:pt x="199" y="1008"/>
                  </a:lnTo>
                  <a:lnTo>
                    <a:pt x="203" y="1012"/>
                  </a:lnTo>
                  <a:lnTo>
                    <a:pt x="203" y="1029"/>
                  </a:lnTo>
                  <a:lnTo>
                    <a:pt x="207" y="1034"/>
                  </a:lnTo>
                  <a:lnTo>
                    <a:pt x="207" y="1051"/>
                  </a:lnTo>
                  <a:lnTo>
                    <a:pt x="212" y="1055"/>
                  </a:lnTo>
                  <a:lnTo>
                    <a:pt x="212" y="1072"/>
                  </a:lnTo>
                  <a:lnTo>
                    <a:pt x="216" y="1076"/>
                  </a:lnTo>
                  <a:lnTo>
                    <a:pt x="216" y="1093"/>
                  </a:lnTo>
                  <a:lnTo>
                    <a:pt x="220" y="1098"/>
                  </a:lnTo>
                  <a:lnTo>
                    <a:pt x="220" y="1110"/>
                  </a:lnTo>
                  <a:lnTo>
                    <a:pt x="224" y="1115"/>
                  </a:lnTo>
                  <a:lnTo>
                    <a:pt x="224" y="1132"/>
                  </a:lnTo>
                  <a:lnTo>
                    <a:pt x="229" y="1136"/>
                  </a:lnTo>
                  <a:lnTo>
                    <a:pt x="229" y="1153"/>
                  </a:lnTo>
                  <a:lnTo>
                    <a:pt x="233" y="1157"/>
                  </a:lnTo>
                  <a:lnTo>
                    <a:pt x="233" y="1170"/>
                  </a:lnTo>
                  <a:lnTo>
                    <a:pt x="237" y="1175"/>
                  </a:lnTo>
                  <a:lnTo>
                    <a:pt x="237" y="1192"/>
                  </a:lnTo>
                  <a:lnTo>
                    <a:pt x="241" y="1196"/>
                  </a:lnTo>
                  <a:lnTo>
                    <a:pt x="241" y="1209"/>
                  </a:lnTo>
                  <a:lnTo>
                    <a:pt x="245" y="1213"/>
                  </a:lnTo>
                  <a:lnTo>
                    <a:pt x="245" y="1230"/>
                  </a:lnTo>
                  <a:lnTo>
                    <a:pt x="250" y="1234"/>
                  </a:lnTo>
                  <a:lnTo>
                    <a:pt x="250" y="1247"/>
                  </a:lnTo>
                  <a:lnTo>
                    <a:pt x="254" y="1251"/>
                  </a:lnTo>
                  <a:lnTo>
                    <a:pt x="254" y="1264"/>
                  </a:lnTo>
                  <a:lnTo>
                    <a:pt x="258" y="1269"/>
                  </a:lnTo>
                  <a:lnTo>
                    <a:pt x="258" y="1281"/>
                  </a:lnTo>
                  <a:lnTo>
                    <a:pt x="262" y="1286"/>
                  </a:lnTo>
                  <a:lnTo>
                    <a:pt x="262" y="1298"/>
                  </a:lnTo>
                  <a:lnTo>
                    <a:pt x="267" y="1303"/>
                  </a:lnTo>
                  <a:lnTo>
                    <a:pt x="267" y="1316"/>
                  </a:lnTo>
                </a:path>
              </a:pathLst>
            </a:custGeom>
            <a:noFill/>
            <a:ln w="63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6" name="Freeform 137"/>
            <p:cNvSpPr>
              <a:spLocks/>
            </p:cNvSpPr>
            <p:nvPr/>
          </p:nvSpPr>
          <p:spPr bwMode="auto">
            <a:xfrm>
              <a:off x="4073" y="2805"/>
              <a:ext cx="656" cy="389"/>
            </a:xfrm>
            <a:custGeom>
              <a:avLst/>
              <a:gdLst>
                <a:gd name="T0" fmla="*/ 6 w 440"/>
                <a:gd name="T1" fmla="*/ 35 h 389"/>
                <a:gd name="T2" fmla="*/ 18 w 440"/>
                <a:gd name="T3" fmla="*/ 60 h 389"/>
                <a:gd name="T4" fmla="*/ 25 w 440"/>
                <a:gd name="T5" fmla="*/ 86 h 389"/>
                <a:gd name="T6" fmla="*/ 37 w 440"/>
                <a:gd name="T7" fmla="*/ 107 h 389"/>
                <a:gd name="T8" fmla="*/ 43 w 440"/>
                <a:gd name="T9" fmla="*/ 129 h 389"/>
                <a:gd name="T10" fmla="*/ 57 w 440"/>
                <a:gd name="T11" fmla="*/ 150 h 389"/>
                <a:gd name="T12" fmla="*/ 63 w 440"/>
                <a:gd name="T13" fmla="*/ 171 h 389"/>
                <a:gd name="T14" fmla="*/ 75 w 440"/>
                <a:gd name="T15" fmla="*/ 188 h 389"/>
                <a:gd name="T16" fmla="*/ 82 w 440"/>
                <a:gd name="T17" fmla="*/ 210 h 389"/>
                <a:gd name="T18" fmla="*/ 94 w 440"/>
                <a:gd name="T19" fmla="*/ 227 h 389"/>
                <a:gd name="T20" fmla="*/ 100 w 440"/>
                <a:gd name="T21" fmla="*/ 244 h 389"/>
                <a:gd name="T22" fmla="*/ 113 w 440"/>
                <a:gd name="T23" fmla="*/ 261 h 389"/>
                <a:gd name="T24" fmla="*/ 119 w 440"/>
                <a:gd name="T25" fmla="*/ 278 h 389"/>
                <a:gd name="T26" fmla="*/ 145 w 440"/>
                <a:gd name="T27" fmla="*/ 304 h 389"/>
                <a:gd name="T28" fmla="*/ 157 w 440"/>
                <a:gd name="T29" fmla="*/ 329 h 389"/>
                <a:gd name="T30" fmla="*/ 176 w 440"/>
                <a:gd name="T31" fmla="*/ 347 h 389"/>
                <a:gd name="T32" fmla="*/ 195 w 440"/>
                <a:gd name="T33" fmla="*/ 364 h 389"/>
                <a:gd name="T34" fmla="*/ 213 w 440"/>
                <a:gd name="T35" fmla="*/ 376 h 389"/>
                <a:gd name="T36" fmla="*/ 233 w 440"/>
                <a:gd name="T37" fmla="*/ 385 h 389"/>
                <a:gd name="T38" fmla="*/ 252 w 440"/>
                <a:gd name="T39" fmla="*/ 389 h 389"/>
                <a:gd name="T40" fmla="*/ 271 w 440"/>
                <a:gd name="T41" fmla="*/ 389 h 389"/>
                <a:gd name="T42" fmla="*/ 289 w 440"/>
                <a:gd name="T43" fmla="*/ 389 h 389"/>
                <a:gd name="T44" fmla="*/ 309 w 440"/>
                <a:gd name="T45" fmla="*/ 385 h 389"/>
                <a:gd name="T46" fmla="*/ 328 w 440"/>
                <a:gd name="T47" fmla="*/ 376 h 389"/>
                <a:gd name="T48" fmla="*/ 346 w 440"/>
                <a:gd name="T49" fmla="*/ 364 h 389"/>
                <a:gd name="T50" fmla="*/ 365 w 440"/>
                <a:gd name="T51" fmla="*/ 351 h 389"/>
                <a:gd name="T52" fmla="*/ 391 w 440"/>
                <a:gd name="T53" fmla="*/ 334 h 389"/>
                <a:gd name="T54" fmla="*/ 410 w 440"/>
                <a:gd name="T55" fmla="*/ 317 h 389"/>
                <a:gd name="T56" fmla="*/ 422 w 440"/>
                <a:gd name="T57" fmla="*/ 300 h 389"/>
                <a:gd name="T58" fmla="*/ 441 w 440"/>
                <a:gd name="T59" fmla="*/ 278 h 389"/>
                <a:gd name="T60" fmla="*/ 467 w 440"/>
                <a:gd name="T61" fmla="*/ 253 h 389"/>
                <a:gd name="T62" fmla="*/ 479 w 440"/>
                <a:gd name="T63" fmla="*/ 227 h 389"/>
                <a:gd name="T64" fmla="*/ 498 w 440"/>
                <a:gd name="T65" fmla="*/ 206 h 389"/>
                <a:gd name="T66" fmla="*/ 517 w 440"/>
                <a:gd name="T67" fmla="*/ 184 h 389"/>
                <a:gd name="T68" fmla="*/ 523 w 440"/>
                <a:gd name="T69" fmla="*/ 171 h 389"/>
                <a:gd name="T70" fmla="*/ 535 w 440"/>
                <a:gd name="T71" fmla="*/ 159 h 389"/>
                <a:gd name="T72" fmla="*/ 541 w 440"/>
                <a:gd name="T73" fmla="*/ 141 h 389"/>
                <a:gd name="T74" fmla="*/ 567 w 440"/>
                <a:gd name="T75" fmla="*/ 116 h 389"/>
                <a:gd name="T76" fmla="*/ 580 w 440"/>
                <a:gd name="T77" fmla="*/ 90 h 389"/>
                <a:gd name="T78" fmla="*/ 605 w 440"/>
                <a:gd name="T79" fmla="*/ 65 h 389"/>
                <a:gd name="T80" fmla="*/ 617 w 440"/>
                <a:gd name="T81" fmla="*/ 39 h 389"/>
                <a:gd name="T82" fmla="*/ 643 w 440"/>
                <a:gd name="T83" fmla="*/ 13 h 38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389"/>
                <a:gd name="T128" fmla="*/ 440 w 440"/>
                <a:gd name="T129" fmla="*/ 389 h 38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389">
                  <a:moveTo>
                    <a:pt x="0" y="18"/>
                  </a:moveTo>
                  <a:lnTo>
                    <a:pt x="4" y="22"/>
                  </a:lnTo>
                  <a:lnTo>
                    <a:pt x="4" y="35"/>
                  </a:lnTo>
                  <a:lnTo>
                    <a:pt x="8" y="39"/>
                  </a:lnTo>
                  <a:lnTo>
                    <a:pt x="8" y="56"/>
                  </a:lnTo>
                  <a:lnTo>
                    <a:pt x="12" y="60"/>
                  </a:lnTo>
                  <a:lnTo>
                    <a:pt x="12" y="69"/>
                  </a:lnTo>
                  <a:lnTo>
                    <a:pt x="17" y="73"/>
                  </a:lnTo>
                  <a:lnTo>
                    <a:pt x="17" y="86"/>
                  </a:lnTo>
                  <a:lnTo>
                    <a:pt x="21" y="90"/>
                  </a:lnTo>
                  <a:lnTo>
                    <a:pt x="21" y="103"/>
                  </a:lnTo>
                  <a:lnTo>
                    <a:pt x="25" y="107"/>
                  </a:lnTo>
                  <a:lnTo>
                    <a:pt x="25" y="116"/>
                  </a:lnTo>
                  <a:lnTo>
                    <a:pt x="29" y="120"/>
                  </a:lnTo>
                  <a:lnTo>
                    <a:pt x="29" y="129"/>
                  </a:lnTo>
                  <a:lnTo>
                    <a:pt x="33" y="133"/>
                  </a:lnTo>
                  <a:lnTo>
                    <a:pt x="33" y="146"/>
                  </a:lnTo>
                  <a:lnTo>
                    <a:pt x="38" y="150"/>
                  </a:lnTo>
                  <a:lnTo>
                    <a:pt x="38" y="159"/>
                  </a:lnTo>
                  <a:lnTo>
                    <a:pt x="42" y="163"/>
                  </a:lnTo>
                  <a:lnTo>
                    <a:pt x="42" y="171"/>
                  </a:lnTo>
                  <a:lnTo>
                    <a:pt x="46" y="176"/>
                  </a:lnTo>
                  <a:lnTo>
                    <a:pt x="46" y="184"/>
                  </a:lnTo>
                  <a:lnTo>
                    <a:pt x="50" y="188"/>
                  </a:lnTo>
                  <a:lnTo>
                    <a:pt x="50" y="197"/>
                  </a:lnTo>
                  <a:lnTo>
                    <a:pt x="55" y="201"/>
                  </a:lnTo>
                  <a:lnTo>
                    <a:pt x="55" y="210"/>
                  </a:lnTo>
                  <a:lnTo>
                    <a:pt x="59" y="214"/>
                  </a:lnTo>
                  <a:lnTo>
                    <a:pt x="59" y="223"/>
                  </a:lnTo>
                  <a:lnTo>
                    <a:pt x="63" y="227"/>
                  </a:lnTo>
                  <a:lnTo>
                    <a:pt x="63" y="235"/>
                  </a:lnTo>
                  <a:lnTo>
                    <a:pt x="67" y="240"/>
                  </a:lnTo>
                  <a:lnTo>
                    <a:pt x="67" y="244"/>
                  </a:lnTo>
                  <a:lnTo>
                    <a:pt x="72" y="248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76" y="265"/>
                  </a:lnTo>
                  <a:lnTo>
                    <a:pt x="80" y="270"/>
                  </a:lnTo>
                  <a:lnTo>
                    <a:pt x="80" y="278"/>
                  </a:lnTo>
                  <a:lnTo>
                    <a:pt x="88" y="287"/>
                  </a:lnTo>
                  <a:lnTo>
                    <a:pt x="88" y="295"/>
                  </a:lnTo>
                  <a:lnTo>
                    <a:pt x="97" y="304"/>
                  </a:lnTo>
                  <a:lnTo>
                    <a:pt x="97" y="312"/>
                  </a:lnTo>
                  <a:lnTo>
                    <a:pt x="105" y="321"/>
                  </a:lnTo>
                  <a:lnTo>
                    <a:pt x="105" y="329"/>
                  </a:lnTo>
                  <a:lnTo>
                    <a:pt x="110" y="334"/>
                  </a:lnTo>
                  <a:lnTo>
                    <a:pt x="118" y="342"/>
                  </a:lnTo>
                  <a:lnTo>
                    <a:pt x="118" y="347"/>
                  </a:lnTo>
                  <a:lnTo>
                    <a:pt x="122" y="351"/>
                  </a:lnTo>
                  <a:lnTo>
                    <a:pt x="131" y="359"/>
                  </a:lnTo>
                  <a:lnTo>
                    <a:pt x="131" y="364"/>
                  </a:lnTo>
                  <a:lnTo>
                    <a:pt x="135" y="368"/>
                  </a:lnTo>
                  <a:lnTo>
                    <a:pt x="139" y="372"/>
                  </a:lnTo>
                  <a:lnTo>
                    <a:pt x="143" y="376"/>
                  </a:lnTo>
                  <a:lnTo>
                    <a:pt x="148" y="376"/>
                  </a:lnTo>
                  <a:lnTo>
                    <a:pt x="152" y="381"/>
                  </a:lnTo>
                  <a:lnTo>
                    <a:pt x="156" y="385"/>
                  </a:lnTo>
                  <a:lnTo>
                    <a:pt x="160" y="385"/>
                  </a:lnTo>
                  <a:lnTo>
                    <a:pt x="165" y="389"/>
                  </a:lnTo>
                  <a:lnTo>
                    <a:pt x="169" y="389"/>
                  </a:lnTo>
                  <a:lnTo>
                    <a:pt x="173" y="389"/>
                  </a:lnTo>
                  <a:lnTo>
                    <a:pt x="177" y="389"/>
                  </a:lnTo>
                  <a:lnTo>
                    <a:pt x="182" y="389"/>
                  </a:lnTo>
                  <a:lnTo>
                    <a:pt x="186" y="389"/>
                  </a:lnTo>
                  <a:lnTo>
                    <a:pt x="190" y="389"/>
                  </a:lnTo>
                  <a:lnTo>
                    <a:pt x="194" y="389"/>
                  </a:lnTo>
                  <a:lnTo>
                    <a:pt x="198" y="385"/>
                  </a:lnTo>
                  <a:lnTo>
                    <a:pt x="203" y="385"/>
                  </a:lnTo>
                  <a:lnTo>
                    <a:pt x="207" y="385"/>
                  </a:lnTo>
                  <a:lnTo>
                    <a:pt x="211" y="381"/>
                  </a:lnTo>
                  <a:lnTo>
                    <a:pt x="215" y="376"/>
                  </a:lnTo>
                  <a:lnTo>
                    <a:pt x="220" y="376"/>
                  </a:lnTo>
                  <a:lnTo>
                    <a:pt x="224" y="372"/>
                  </a:lnTo>
                  <a:lnTo>
                    <a:pt x="228" y="368"/>
                  </a:lnTo>
                  <a:lnTo>
                    <a:pt x="232" y="364"/>
                  </a:lnTo>
                  <a:lnTo>
                    <a:pt x="237" y="359"/>
                  </a:lnTo>
                  <a:lnTo>
                    <a:pt x="241" y="355"/>
                  </a:lnTo>
                  <a:lnTo>
                    <a:pt x="245" y="351"/>
                  </a:lnTo>
                  <a:lnTo>
                    <a:pt x="249" y="347"/>
                  </a:lnTo>
                  <a:lnTo>
                    <a:pt x="253" y="342"/>
                  </a:lnTo>
                  <a:lnTo>
                    <a:pt x="262" y="334"/>
                  </a:lnTo>
                  <a:lnTo>
                    <a:pt x="262" y="329"/>
                  </a:lnTo>
                  <a:lnTo>
                    <a:pt x="266" y="325"/>
                  </a:lnTo>
                  <a:lnTo>
                    <a:pt x="275" y="317"/>
                  </a:lnTo>
                  <a:lnTo>
                    <a:pt x="275" y="312"/>
                  </a:lnTo>
                  <a:lnTo>
                    <a:pt x="283" y="304"/>
                  </a:lnTo>
                  <a:lnTo>
                    <a:pt x="283" y="300"/>
                  </a:lnTo>
                  <a:lnTo>
                    <a:pt x="292" y="291"/>
                  </a:lnTo>
                  <a:lnTo>
                    <a:pt x="292" y="282"/>
                  </a:lnTo>
                  <a:lnTo>
                    <a:pt x="296" y="278"/>
                  </a:lnTo>
                  <a:lnTo>
                    <a:pt x="304" y="270"/>
                  </a:lnTo>
                  <a:lnTo>
                    <a:pt x="304" y="261"/>
                  </a:lnTo>
                  <a:lnTo>
                    <a:pt x="313" y="253"/>
                  </a:lnTo>
                  <a:lnTo>
                    <a:pt x="313" y="244"/>
                  </a:lnTo>
                  <a:lnTo>
                    <a:pt x="321" y="235"/>
                  </a:lnTo>
                  <a:lnTo>
                    <a:pt x="321" y="227"/>
                  </a:lnTo>
                  <a:lnTo>
                    <a:pt x="325" y="223"/>
                  </a:lnTo>
                  <a:lnTo>
                    <a:pt x="334" y="214"/>
                  </a:lnTo>
                  <a:lnTo>
                    <a:pt x="334" y="206"/>
                  </a:lnTo>
                  <a:lnTo>
                    <a:pt x="342" y="197"/>
                  </a:lnTo>
                  <a:lnTo>
                    <a:pt x="342" y="188"/>
                  </a:lnTo>
                  <a:lnTo>
                    <a:pt x="347" y="184"/>
                  </a:lnTo>
                  <a:lnTo>
                    <a:pt x="347" y="180"/>
                  </a:lnTo>
                  <a:lnTo>
                    <a:pt x="351" y="176"/>
                  </a:lnTo>
                  <a:lnTo>
                    <a:pt x="351" y="171"/>
                  </a:lnTo>
                  <a:lnTo>
                    <a:pt x="355" y="167"/>
                  </a:lnTo>
                  <a:lnTo>
                    <a:pt x="355" y="163"/>
                  </a:lnTo>
                  <a:lnTo>
                    <a:pt x="359" y="159"/>
                  </a:lnTo>
                  <a:lnTo>
                    <a:pt x="359" y="154"/>
                  </a:lnTo>
                  <a:lnTo>
                    <a:pt x="363" y="150"/>
                  </a:lnTo>
                  <a:lnTo>
                    <a:pt x="363" y="141"/>
                  </a:lnTo>
                  <a:lnTo>
                    <a:pt x="372" y="133"/>
                  </a:lnTo>
                  <a:lnTo>
                    <a:pt x="372" y="124"/>
                  </a:lnTo>
                  <a:lnTo>
                    <a:pt x="380" y="116"/>
                  </a:lnTo>
                  <a:lnTo>
                    <a:pt x="380" y="107"/>
                  </a:lnTo>
                  <a:lnTo>
                    <a:pt x="389" y="99"/>
                  </a:lnTo>
                  <a:lnTo>
                    <a:pt x="389" y="90"/>
                  </a:lnTo>
                  <a:lnTo>
                    <a:pt x="397" y="82"/>
                  </a:lnTo>
                  <a:lnTo>
                    <a:pt x="397" y="73"/>
                  </a:lnTo>
                  <a:lnTo>
                    <a:pt x="406" y="65"/>
                  </a:lnTo>
                  <a:lnTo>
                    <a:pt x="406" y="56"/>
                  </a:lnTo>
                  <a:lnTo>
                    <a:pt x="414" y="47"/>
                  </a:lnTo>
                  <a:lnTo>
                    <a:pt x="414" y="39"/>
                  </a:lnTo>
                  <a:lnTo>
                    <a:pt x="423" y="30"/>
                  </a:lnTo>
                  <a:lnTo>
                    <a:pt x="423" y="22"/>
                  </a:lnTo>
                  <a:lnTo>
                    <a:pt x="431" y="13"/>
                  </a:lnTo>
                  <a:lnTo>
                    <a:pt x="431" y="9"/>
                  </a:lnTo>
                  <a:lnTo>
                    <a:pt x="440" y="0"/>
                  </a:lnTo>
                </a:path>
              </a:pathLst>
            </a:custGeom>
            <a:noFill/>
            <a:ln w="63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7" name="Freeform 138"/>
            <p:cNvSpPr>
              <a:spLocks/>
            </p:cNvSpPr>
            <p:nvPr/>
          </p:nvSpPr>
          <p:spPr bwMode="auto">
            <a:xfrm>
              <a:off x="4729" y="2643"/>
              <a:ext cx="213" cy="162"/>
            </a:xfrm>
            <a:custGeom>
              <a:avLst/>
              <a:gdLst>
                <a:gd name="T0" fmla="*/ 0 w 143"/>
                <a:gd name="T1" fmla="*/ 162 h 162"/>
                <a:gd name="T2" fmla="*/ 0 w 143"/>
                <a:gd name="T3" fmla="*/ 154 h 162"/>
                <a:gd name="T4" fmla="*/ 12 w 143"/>
                <a:gd name="T5" fmla="*/ 145 h 162"/>
                <a:gd name="T6" fmla="*/ 12 w 143"/>
                <a:gd name="T7" fmla="*/ 137 h 162"/>
                <a:gd name="T8" fmla="*/ 18 w 143"/>
                <a:gd name="T9" fmla="*/ 133 h 162"/>
                <a:gd name="T10" fmla="*/ 31 w 143"/>
                <a:gd name="T11" fmla="*/ 124 h 162"/>
                <a:gd name="T12" fmla="*/ 31 w 143"/>
                <a:gd name="T13" fmla="*/ 115 h 162"/>
                <a:gd name="T14" fmla="*/ 37 w 143"/>
                <a:gd name="T15" fmla="*/ 111 h 162"/>
                <a:gd name="T16" fmla="*/ 49 w 143"/>
                <a:gd name="T17" fmla="*/ 103 h 162"/>
                <a:gd name="T18" fmla="*/ 49 w 143"/>
                <a:gd name="T19" fmla="*/ 98 h 162"/>
                <a:gd name="T20" fmla="*/ 63 w 143"/>
                <a:gd name="T21" fmla="*/ 90 h 162"/>
                <a:gd name="T22" fmla="*/ 63 w 143"/>
                <a:gd name="T23" fmla="*/ 86 h 162"/>
                <a:gd name="T24" fmla="*/ 74 w 143"/>
                <a:gd name="T25" fmla="*/ 77 h 162"/>
                <a:gd name="T26" fmla="*/ 74 w 143"/>
                <a:gd name="T27" fmla="*/ 73 h 162"/>
                <a:gd name="T28" fmla="*/ 82 w 143"/>
                <a:gd name="T29" fmla="*/ 68 h 162"/>
                <a:gd name="T30" fmla="*/ 94 w 143"/>
                <a:gd name="T31" fmla="*/ 60 h 162"/>
                <a:gd name="T32" fmla="*/ 94 w 143"/>
                <a:gd name="T33" fmla="*/ 56 h 162"/>
                <a:gd name="T34" fmla="*/ 100 w 143"/>
                <a:gd name="T35" fmla="*/ 51 h 162"/>
                <a:gd name="T36" fmla="*/ 106 w 143"/>
                <a:gd name="T37" fmla="*/ 47 h 162"/>
                <a:gd name="T38" fmla="*/ 113 w 143"/>
                <a:gd name="T39" fmla="*/ 43 h 162"/>
                <a:gd name="T40" fmla="*/ 119 w 143"/>
                <a:gd name="T41" fmla="*/ 39 h 162"/>
                <a:gd name="T42" fmla="*/ 125 w 143"/>
                <a:gd name="T43" fmla="*/ 34 h 162"/>
                <a:gd name="T44" fmla="*/ 131 w 143"/>
                <a:gd name="T45" fmla="*/ 30 h 162"/>
                <a:gd name="T46" fmla="*/ 139 w 143"/>
                <a:gd name="T47" fmla="*/ 26 h 162"/>
                <a:gd name="T48" fmla="*/ 144 w 143"/>
                <a:gd name="T49" fmla="*/ 21 h 162"/>
                <a:gd name="T50" fmla="*/ 150 w 143"/>
                <a:gd name="T51" fmla="*/ 21 h 162"/>
                <a:gd name="T52" fmla="*/ 156 w 143"/>
                <a:gd name="T53" fmla="*/ 17 h 162"/>
                <a:gd name="T54" fmla="*/ 164 w 143"/>
                <a:gd name="T55" fmla="*/ 13 h 162"/>
                <a:gd name="T56" fmla="*/ 170 w 143"/>
                <a:gd name="T57" fmla="*/ 9 h 162"/>
                <a:gd name="T58" fmla="*/ 176 w 143"/>
                <a:gd name="T59" fmla="*/ 9 h 162"/>
                <a:gd name="T60" fmla="*/ 182 w 143"/>
                <a:gd name="T61" fmla="*/ 4 h 162"/>
                <a:gd name="T62" fmla="*/ 188 w 143"/>
                <a:gd name="T63" fmla="*/ 4 h 162"/>
                <a:gd name="T64" fmla="*/ 195 w 143"/>
                <a:gd name="T65" fmla="*/ 4 h 162"/>
                <a:gd name="T66" fmla="*/ 201 w 143"/>
                <a:gd name="T67" fmla="*/ 0 h 162"/>
                <a:gd name="T68" fmla="*/ 207 w 143"/>
                <a:gd name="T69" fmla="*/ 0 h 162"/>
                <a:gd name="T70" fmla="*/ 213 w 143"/>
                <a:gd name="T71" fmla="*/ 0 h 1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3"/>
                <a:gd name="T109" fmla="*/ 0 h 162"/>
                <a:gd name="T110" fmla="*/ 143 w 143"/>
                <a:gd name="T111" fmla="*/ 162 h 1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3" h="162">
                  <a:moveTo>
                    <a:pt x="0" y="162"/>
                  </a:moveTo>
                  <a:lnTo>
                    <a:pt x="0" y="154"/>
                  </a:lnTo>
                  <a:lnTo>
                    <a:pt x="8" y="145"/>
                  </a:lnTo>
                  <a:lnTo>
                    <a:pt x="8" y="137"/>
                  </a:lnTo>
                  <a:lnTo>
                    <a:pt x="12" y="133"/>
                  </a:lnTo>
                  <a:lnTo>
                    <a:pt x="21" y="124"/>
                  </a:lnTo>
                  <a:lnTo>
                    <a:pt x="21" y="115"/>
                  </a:lnTo>
                  <a:lnTo>
                    <a:pt x="25" y="111"/>
                  </a:lnTo>
                  <a:lnTo>
                    <a:pt x="33" y="103"/>
                  </a:lnTo>
                  <a:lnTo>
                    <a:pt x="33" y="98"/>
                  </a:lnTo>
                  <a:lnTo>
                    <a:pt x="42" y="90"/>
                  </a:lnTo>
                  <a:lnTo>
                    <a:pt x="42" y="86"/>
                  </a:lnTo>
                  <a:lnTo>
                    <a:pt x="50" y="77"/>
                  </a:lnTo>
                  <a:lnTo>
                    <a:pt x="50" y="73"/>
                  </a:lnTo>
                  <a:lnTo>
                    <a:pt x="55" y="68"/>
                  </a:lnTo>
                  <a:lnTo>
                    <a:pt x="63" y="60"/>
                  </a:lnTo>
                  <a:lnTo>
                    <a:pt x="63" y="56"/>
                  </a:lnTo>
                  <a:lnTo>
                    <a:pt x="67" y="51"/>
                  </a:lnTo>
                  <a:lnTo>
                    <a:pt x="71" y="47"/>
                  </a:lnTo>
                  <a:lnTo>
                    <a:pt x="76" y="43"/>
                  </a:lnTo>
                  <a:lnTo>
                    <a:pt x="80" y="39"/>
                  </a:lnTo>
                  <a:lnTo>
                    <a:pt x="84" y="34"/>
                  </a:lnTo>
                  <a:lnTo>
                    <a:pt x="88" y="30"/>
                  </a:lnTo>
                  <a:lnTo>
                    <a:pt x="93" y="26"/>
                  </a:lnTo>
                  <a:lnTo>
                    <a:pt x="97" y="21"/>
                  </a:lnTo>
                  <a:lnTo>
                    <a:pt x="101" y="21"/>
                  </a:lnTo>
                  <a:lnTo>
                    <a:pt x="105" y="17"/>
                  </a:lnTo>
                  <a:lnTo>
                    <a:pt x="110" y="13"/>
                  </a:lnTo>
                  <a:lnTo>
                    <a:pt x="114" y="9"/>
                  </a:lnTo>
                  <a:lnTo>
                    <a:pt x="118" y="9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1" y="4"/>
                  </a:lnTo>
                  <a:lnTo>
                    <a:pt x="135" y="0"/>
                  </a:lnTo>
                  <a:lnTo>
                    <a:pt x="139" y="0"/>
                  </a:lnTo>
                  <a:lnTo>
                    <a:pt x="143" y="0"/>
                  </a:lnTo>
                </a:path>
              </a:pathLst>
            </a:custGeom>
            <a:noFill/>
            <a:ln w="63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8" name="Freeform 139"/>
            <p:cNvSpPr>
              <a:spLocks/>
            </p:cNvSpPr>
            <p:nvPr/>
          </p:nvSpPr>
          <p:spPr bwMode="auto">
            <a:xfrm>
              <a:off x="1191" y="2741"/>
              <a:ext cx="757" cy="393"/>
            </a:xfrm>
            <a:custGeom>
              <a:avLst/>
              <a:gdLst>
                <a:gd name="T0" fmla="*/ 7 w 508"/>
                <a:gd name="T1" fmla="*/ 9 h 393"/>
                <a:gd name="T2" fmla="*/ 25 w 508"/>
                <a:gd name="T3" fmla="*/ 26 h 393"/>
                <a:gd name="T4" fmla="*/ 45 w 508"/>
                <a:gd name="T5" fmla="*/ 43 h 393"/>
                <a:gd name="T6" fmla="*/ 70 w 508"/>
                <a:gd name="T7" fmla="*/ 64 h 393"/>
                <a:gd name="T8" fmla="*/ 82 w 508"/>
                <a:gd name="T9" fmla="*/ 82 h 393"/>
                <a:gd name="T10" fmla="*/ 107 w 508"/>
                <a:gd name="T11" fmla="*/ 103 h 393"/>
                <a:gd name="T12" fmla="*/ 121 w 508"/>
                <a:gd name="T13" fmla="*/ 124 h 393"/>
                <a:gd name="T14" fmla="*/ 139 w 508"/>
                <a:gd name="T15" fmla="*/ 146 h 393"/>
                <a:gd name="T16" fmla="*/ 158 w 508"/>
                <a:gd name="T17" fmla="*/ 167 h 393"/>
                <a:gd name="T18" fmla="*/ 177 w 508"/>
                <a:gd name="T19" fmla="*/ 188 h 393"/>
                <a:gd name="T20" fmla="*/ 195 w 508"/>
                <a:gd name="T21" fmla="*/ 210 h 393"/>
                <a:gd name="T22" fmla="*/ 215 w 508"/>
                <a:gd name="T23" fmla="*/ 227 h 393"/>
                <a:gd name="T24" fmla="*/ 234 w 508"/>
                <a:gd name="T25" fmla="*/ 248 h 393"/>
                <a:gd name="T26" fmla="*/ 259 w 508"/>
                <a:gd name="T27" fmla="*/ 270 h 393"/>
                <a:gd name="T28" fmla="*/ 271 w 508"/>
                <a:gd name="T29" fmla="*/ 287 h 393"/>
                <a:gd name="T30" fmla="*/ 297 w 508"/>
                <a:gd name="T31" fmla="*/ 308 h 393"/>
                <a:gd name="T32" fmla="*/ 310 w 508"/>
                <a:gd name="T33" fmla="*/ 321 h 393"/>
                <a:gd name="T34" fmla="*/ 328 w 508"/>
                <a:gd name="T35" fmla="*/ 338 h 393"/>
                <a:gd name="T36" fmla="*/ 347 w 508"/>
                <a:gd name="T37" fmla="*/ 351 h 393"/>
                <a:gd name="T38" fmla="*/ 367 w 508"/>
                <a:gd name="T39" fmla="*/ 364 h 393"/>
                <a:gd name="T40" fmla="*/ 384 w 508"/>
                <a:gd name="T41" fmla="*/ 372 h 393"/>
                <a:gd name="T42" fmla="*/ 404 w 508"/>
                <a:gd name="T43" fmla="*/ 381 h 393"/>
                <a:gd name="T44" fmla="*/ 423 w 508"/>
                <a:gd name="T45" fmla="*/ 389 h 393"/>
                <a:gd name="T46" fmla="*/ 441 w 508"/>
                <a:gd name="T47" fmla="*/ 389 h 393"/>
                <a:gd name="T48" fmla="*/ 460 w 508"/>
                <a:gd name="T49" fmla="*/ 393 h 393"/>
                <a:gd name="T50" fmla="*/ 480 w 508"/>
                <a:gd name="T51" fmla="*/ 393 h 393"/>
                <a:gd name="T52" fmla="*/ 498 w 508"/>
                <a:gd name="T53" fmla="*/ 389 h 393"/>
                <a:gd name="T54" fmla="*/ 517 w 508"/>
                <a:gd name="T55" fmla="*/ 381 h 393"/>
                <a:gd name="T56" fmla="*/ 536 w 508"/>
                <a:gd name="T57" fmla="*/ 372 h 393"/>
                <a:gd name="T58" fmla="*/ 556 w 508"/>
                <a:gd name="T59" fmla="*/ 364 h 393"/>
                <a:gd name="T60" fmla="*/ 574 w 508"/>
                <a:gd name="T61" fmla="*/ 346 h 393"/>
                <a:gd name="T62" fmla="*/ 599 w 508"/>
                <a:gd name="T63" fmla="*/ 329 h 393"/>
                <a:gd name="T64" fmla="*/ 612 w 508"/>
                <a:gd name="T65" fmla="*/ 312 h 393"/>
                <a:gd name="T66" fmla="*/ 638 w 508"/>
                <a:gd name="T67" fmla="*/ 291 h 393"/>
                <a:gd name="T68" fmla="*/ 650 w 508"/>
                <a:gd name="T69" fmla="*/ 265 h 393"/>
                <a:gd name="T70" fmla="*/ 675 w 508"/>
                <a:gd name="T71" fmla="*/ 240 h 393"/>
                <a:gd name="T72" fmla="*/ 681 w 508"/>
                <a:gd name="T73" fmla="*/ 218 h 393"/>
                <a:gd name="T74" fmla="*/ 706 w 508"/>
                <a:gd name="T75" fmla="*/ 188 h 393"/>
                <a:gd name="T76" fmla="*/ 720 w 508"/>
                <a:gd name="T77" fmla="*/ 154 h 393"/>
                <a:gd name="T78" fmla="*/ 732 w 508"/>
                <a:gd name="T79" fmla="*/ 141 h 393"/>
                <a:gd name="T80" fmla="*/ 738 w 508"/>
                <a:gd name="T81" fmla="*/ 120 h 393"/>
                <a:gd name="T82" fmla="*/ 751 w 508"/>
                <a:gd name="T83" fmla="*/ 103 h 3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8"/>
                <a:gd name="T127" fmla="*/ 0 h 393"/>
                <a:gd name="T128" fmla="*/ 508 w 508"/>
                <a:gd name="T129" fmla="*/ 393 h 39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8" h="393">
                  <a:moveTo>
                    <a:pt x="0" y="0"/>
                  </a:moveTo>
                  <a:lnTo>
                    <a:pt x="0" y="5"/>
                  </a:lnTo>
                  <a:lnTo>
                    <a:pt x="5" y="9"/>
                  </a:lnTo>
                  <a:lnTo>
                    <a:pt x="9" y="13"/>
                  </a:lnTo>
                  <a:lnTo>
                    <a:pt x="17" y="22"/>
                  </a:lnTo>
                  <a:lnTo>
                    <a:pt x="17" y="26"/>
                  </a:lnTo>
                  <a:lnTo>
                    <a:pt x="21" y="30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47" y="64"/>
                  </a:lnTo>
                  <a:lnTo>
                    <a:pt x="47" y="69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64" y="90"/>
                  </a:lnTo>
                  <a:lnTo>
                    <a:pt x="64" y="94"/>
                  </a:lnTo>
                  <a:lnTo>
                    <a:pt x="72" y="103"/>
                  </a:lnTo>
                  <a:lnTo>
                    <a:pt x="72" y="107"/>
                  </a:lnTo>
                  <a:lnTo>
                    <a:pt x="81" y="116"/>
                  </a:lnTo>
                  <a:lnTo>
                    <a:pt x="81" y="124"/>
                  </a:lnTo>
                  <a:lnTo>
                    <a:pt x="85" y="129"/>
                  </a:lnTo>
                  <a:lnTo>
                    <a:pt x="93" y="137"/>
                  </a:lnTo>
                  <a:lnTo>
                    <a:pt x="93" y="146"/>
                  </a:lnTo>
                  <a:lnTo>
                    <a:pt x="98" y="150"/>
                  </a:lnTo>
                  <a:lnTo>
                    <a:pt x="106" y="158"/>
                  </a:lnTo>
                  <a:lnTo>
                    <a:pt x="106" y="167"/>
                  </a:lnTo>
                  <a:lnTo>
                    <a:pt x="110" y="171"/>
                  </a:lnTo>
                  <a:lnTo>
                    <a:pt x="119" y="180"/>
                  </a:lnTo>
                  <a:lnTo>
                    <a:pt x="119" y="188"/>
                  </a:lnTo>
                  <a:lnTo>
                    <a:pt x="123" y="193"/>
                  </a:lnTo>
                  <a:lnTo>
                    <a:pt x="131" y="201"/>
                  </a:lnTo>
                  <a:lnTo>
                    <a:pt x="131" y="210"/>
                  </a:lnTo>
                  <a:lnTo>
                    <a:pt x="136" y="214"/>
                  </a:lnTo>
                  <a:lnTo>
                    <a:pt x="144" y="223"/>
                  </a:lnTo>
                  <a:lnTo>
                    <a:pt x="144" y="227"/>
                  </a:lnTo>
                  <a:lnTo>
                    <a:pt x="153" y="235"/>
                  </a:lnTo>
                  <a:lnTo>
                    <a:pt x="153" y="244"/>
                  </a:lnTo>
                  <a:lnTo>
                    <a:pt x="157" y="248"/>
                  </a:lnTo>
                  <a:lnTo>
                    <a:pt x="165" y="257"/>
                  </a:lnTo>
                  <a:lnTo>
                    <a:pt x="165" y="261"/>
                  </a:lnTo>
                  <a:lnTo>
                    <a:pt x="174" y="270"/>
                  </a:lnTo>
                  <a:lnTo>
                    <a:pt x="174" y="274"/>
                  </a:lnTo>
                  <a:lnTo>
                    <a:pt x="182" y="282"/>
                  </a:lnTo>
                  <a:lnTo>
                    <a:pt x="182" y="287"/>
                  </a:lnTo>
                  <a:lnTo>
                    <a:pt x="191" y="295"/>
                  </a:lnTo>
                  <a:lnTo>
                    <a:pt x="191" y="299"/>
                  </a:lnTo>
                  <a:lnTo>
                    <a:pt x="199" y="308"/>
                  </a:lnTo>
                  <a:lnTo>
                    <a:pt x="199" y="312"/>
                  </a:lnTo>
                  <a:lnTo>
                    <a:pt x="203" y="317"/>
                  </a:lnTo>
                  <a:lnTo>
                    <a:pt x="208" y="321"/>
                  </a:lnTo>
                  <a:lnTo>
                    <a:pt x="216" y="329"/>
                  </a:lnTo>
                  <a:lnTo>
                    <a:pt x="216" y="334"/>
                  </a:lnTo>
                  <a:lnTo>
                    <a:pt x="220" y="338"/>
                  </a:lnTo>
                  <a:lnTo>
                    <a:pt x="224" y="342"/>
                  </a:lnTo>
                  <a:lnTo>
                    <a:pt x="229" y="346"/>
                  </a:lnTo>
                  <a:lnTo>
                    <a:pt x="233" y="351"/>
                  </a:lnTo>
                  <a:lnTo>
                    <a:pt x="237" y="355"/>
                  </a:lnTo>
                  <a:lnTo>
                    <a:pt x="241" y="359"/>
                  </a:lnTo>
                  <a:lnTo>
                    <a:pt x="246" y="364"/>
                  </a:lnTo>
                  <a:lnTo>
                    <a:pt x="250" y="368"/>
                  </a:lnTo>
                  <a:lnTo>
                    <a:pt x="254" y="372"/>
                  </a:lnTo>
                  <a:lnTo>
                    <a:pt x="258" y="372"/>
                  </a:lnTo>
                  <a:lnTo>
                    <a:pt x="263" y="376"/>
                  </a:lnTo>
                  <a:lnTo>
                    <a:pt x="267" y="381"/>
                  </a:lnTo>
                  <a:lnTo>
                    <a:pt x="271" y="381"/>
                  </a:lnTo>
                  <a:lnTo>
                    <a:pt x="275" y="385"/>
                  </a:lnTo>
                  <a:lnTo>
                    <a:pt x="279" y="385"/>
                  </a:lnTo>
                  <a:lnTo>
                    <a:pt x="284" y="389"/>
                  </a:lnTo>
                  <a:lnTo>
                    <a:pt x="288" y="389"/>
                  </a:lnTo>
                  <a:lnTo>
                    <a:pt x="292" y="389"/>
                  </a:lnTo>
                  <a:lnTo>
                    <a:pt x="296" y="389"/>
                  </a:lnTo>
                  <a:lnTo>
                    <a:pt x="301" y="393"/>
                  </a:lnTo>
                  <a:lnTo>
                    <a:pt x="305" y="393"/>
                  </a:lnTo>
                  <a:lnTo>
                    <a:pt x="309" y="393"/>
                  </a:lnTo>
                  <a:lnTo>
                    <a:pt x="313" y="393"/>
                  </a:lnTo>
                  <a:lnTo>
                    <a:pt x="318" y="393"/>
                  </a:lnTo>
                  <a:lnTo>
                    <a:pt x="322" y="393"/>
                  </a:lnTo>
                  <a:lnTo>
                    <a:pt x="326" y="389"/>
                  </a:lnTo>
                  <a:lnTo>
                    <a:pt x="330" y="389"/>
                  </a:lnTo>
                  <a:lnTo>
                    <a:pt x="334" y="389"/>
                  </a:lnTo>
                  <a:lnTo>
                    <a:pt x="339" y="385"/>
                  </a:lnTo>
                  <a:lnTo>
                    <a:pt x="343" y="385"/>
                  </a:lnTo>
                  <a:lnTo>
                    <a:pt x="347" y="381"/>
                  </a:lnTo>
                  <a:lnTo>
                    <a:pt x="351" y="381"/>
                  </a:lnTo>
                  <a:lnTo>
                    <a:pt x="356" y="376"/>
                  </a:lnTo>
                  <a:lnTo>
                    <a:pt x="360" y="372"/>
                  </a:lnTo>
                  <a:lnTo>
                    <a:pt x="364" y="368"/>
                  </a:lnTo>
                  <a:lnTo>
                    <a:pt x="368" y="364"/>
                  </a:lnTo>
                  <a:lnTo>
                    <a:pt x="373" y="364"/>
                  </a:lnTo>
                  <a:lnTo>
                    <a:pt x="377" y="359"/>
                  </a:lnTo>
                  <a:lnTo>
                    <a:pt x="381" y="351"/>
                  </a:lnTo>
                  <a:lnTo>
                    <a:pt x="385" y="346"/>
                  </a:lnTo>
                  <a:lnTo>
                    <a:pt x="389" y="342"/>
                  </a:lnTo>
                  <a:lnTo>
                    <a:pt x="394" y="338"/>
                  </a:lnTo>
                  <a:lnTo>
                    <a:pt x="402" y="329"/>
                  </a:lnTo>
                  <a:lnTo>
                    <a:pt x="402" y="325"/>
                  </a:lnTo>
                  <a:lnTo>
                    <a:pt x="411" y="317"/>
                  </a:lnTo>
                  <a:lnTo>
                    <a:pt x="411" y="312"/>
                  </a:lnTo>
                  <a:lnTo>
                    <a:pt x="419" y="304"/>
                  </a:lnTo>
                  <a:lnTo>
                    <a:pt x="419" y="299"/>
                  </a:lnTo>
                  <a:lnTo>
                    <a:pt x="428" y="291"/>
                  </a:lnTo>
                  <a:lnTo>
                    <a:pt x="428" y="282"/>
                  </a:lnTo>
                  <a:lnTo>
                    <a:pt x="436" y="274"/>
                  </a:lnTo>
                  <a:lnTo>
                    <a:pt x="436" y="265"/>
                  </a:lnTo>
                  <a:lnTo>
                    <a:pt x="444" y="257"/>
                  </a:lnTo>
                  <a:lnTo>
                    <a:pt x="444" y="248"/>
                  </a:lnTo>
                  <a:lnTo>
                    <a:pt x="453" y="240"/>
                  </a:lnTo>
                  <a:lnTo>
                    <a:pt x="453" y="231"/>
                  </a:lnTo>
                  <a:lnTo>
                    <a:pt x="457" y="227"/>
                  </a:lnTo>
                  <a:lnTo>
                    <a:pt x="457" y="218"/>
                  </a:lnTo>
                  <a:lnTo>
                    <a:pt x="466" y="210"/>
                  </a:lnTo>
                  <a:lnTo>
                    <a:pt x="466" y="197"/>
                  </a:lnTo>
                  <a:lnTo>
                    <a:pt x="474" y="188"/>
                  </a:lnTo>
                  <a:lnTo>
                    <a:pt x="474" y="176"/>
                  </a:lnTo>
                  <a:lnTo>
                    <a:pt x="483" y="167"/>
                  </a:lnTo>
                  <a:lnTo>
                    <a:pt x="483" y="154"/>
                  </a:lnTo>
                  <a:lnTo>
                    <a:pt x="487" y="150"/>
                  </a:lnTo>
                  <a:lnTo>
                    <a:pt x="487" y="146"/>
                  </a:lnTo>
                  <a:lnTo>
                    <a:pt x="491" y="141"/>
                  </a:lnTo>
                  <a:lnTo>
                    <a:pt x="491" y="133"/>
                  </a:lnTo>
                  <a:lnTo>
                    <a:pt x="495" y="129"/>
                  </a:lnTo>
                  <a:lnTo>
                    <a:pt x="495" y="120"/>
                  </a:lnTo>
                  <a:lnTo>
                    <a:pt x="499" y="116"/>
                  </a:lnTo>
                  <a:lnTo>
                    <a:pt x="499" y="107"/>
                  </a:lnTo>
                  <a:lnTo>
                    <a:pt x="504" y="103"/>
                  </a:lnTo>
                  <a:lnTo>
                    <a:pt x="504" y="94"/>
                  </a:lnTo>
                  <a:lnTo>
                    <a:pt x="508" y="9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69" name="Freeform 140"/>
            <p:cNvSpPr>
              <a:spLocks/>
            </p:cNvSpPr>
            <p:nvPr/>
          </p:nvSpPr>
          <p:spPr bwMode="auto">
            <a:xfrm>
              <a:off x="1948" y="1908"/>
              <a:ext cx="397" cy="923"/>
            </a:xfrm>
            <a:custGeom>
              <a:avLst/>
              <a:gdLst>
                <a:gd name="T0" fmla="*/ 6 w 266"/>
                <a:gd name="T1" fmla="*/ 910 h 923"/>
                <a:gd name="T2" fmla="*/ 12 w 266"/>
                <a:gd name="T3" fmla="*/ 889 h 923"/>
                <a:gd name="T4" fmla="*/ 25 w 266"/>
                <a:gd name="T5" fmla="*/ 872 h 923"/>
                <a:gd name="T6" fmla="*/ 31 w 266"/>
                <a:gd name="T7" fmla="*/ 850 h 923"/>
                <a:gd name="T8" fmla="*/ 45 w 266"/>
                <a:gd name="T9" fmla="*/ 833 h 923"/>
                <a:gd name="T10" fmla="*/ 51 w 266"/>
                <a:gd name="T11" fmla="*/ 808 h 923"/>
                <a:gd name="T12" fmla="*/ 63 w 266"/>
                <a:gd name="T13" fmla="*/ 791 h 923"/>
                <a:gd name="T14" fmla="*/ 69 w 266"/>
                <a:gd name="T15" fmla="*/ 765 h 923"/>
                <a:gd name="T16" fmla="*/ 82 w 266"/>
                <a:gd name="T17" fmla="*/ 748 h 923"/>
                <a:gd name="T18" fmla="*/ 88 w 266"/>
                <a:gd name="T19" fmla="*/ 722 h 923"/>
                <a:gd name="T20" fmla="*/ 101 w 266"/>
                <a:gd name="T21" fmla="*/ 705 h 923"/>
                <a:gd name="T22" fmla="*/ 107 w 266"/>
                <a:gd name="T23" fmla="*/ 680 h 923"/>
                <a:gd name="T24" fmla="*/ 119 w 266"/>
                <a:gd name="T25" fmla="*/ 658 h 923"/>
                <a:gd name="T26" fmla="*/ 127 w 266"/>
                <a:gd name="T27" fmla="*/ 633 h 923"/>
                <a:gd name="T28" fmla="*/ 139 w 266"/>
                <a:gd name="T29" fmla="*/ 611 h 923"/>
                <a:gd name="T30" fmla="*/ 145 w 266"/>
                <a:gd name="T31" fmla="*/ 586 h 923"/>
                <a:gd name="T32" fmla="*/ 158 w 266"/>
                <a:gd name="T33" fmla="*/ 564 h 923"/>
                <a:gd name="T34" fmla="*/ 164 w 266"/>
                <a:gd name="T35" fmla="*/ 539 h 923"/>
                <a:gd name="T36" fmla="*/ 176 w 266"/>
                <a:gd name="T37" fmla="*/ 521 h 923"/>
                <a:gd name="T38" fmla="*/ 184 w 266"/>
                <a:gd name="T39" fmla="*/ 492 h 923"/>
                <a:gd name="T40" fmla="*/ 196 w 266"/>
                <a:gd name="T41" fmla="*/ 470 h 923"/>
                <a:gd name="T42" fmla="*/ 201 w 266"/>
                <a:gd name="T43" fmla="*/ 445 h 923"/>
                <a:gd name="T44" fmla="*/ 215 w 266"/>
                <a:gd name="T45" fmla="*/ 427 h 923"/>
                <a:gd name="T46" fmla="*/ 221 w 266"/>
                <a:gd name="T47" fmla="*/ 398 h 923"/>
                <a:gd name="T48" fmla="*/ 233 w 266"/>
                <a:gd name="T49" fmla="*/ 381 h 923"/>
                <a:gd name="T50" fmla="*/ 240 w 266"/>
                <a:gd name="T51" fmla="*/ 351 h 923"/>
                <a:gd name="T52" fmla="*/ 252 w 266"/>
                <a:gd name="T53" fmla="*/ 334 h 923"/>
                <a:gd name="T54" fmla="*/ 258 w 266"/>
                <a:gd name="T55" fmla="*/ 308 h 923"/>
                <a:gd name="T56" fmla="*/ 272 w 266"/>
                <a:gd name="T57" fmla="*/ 287 h 923"/>
                <a:gd name="T58" fmla="*/ 278 w 266"/>
                <a:gd name="T59" fmla="*/ 261 h 923"/>
                <a:gd name="T60" fmla="*/ 291 w 266"/>
                <a:gd name="T61" fmla="*/ 240 h 923"/>
                <a:gd name="T62" fmla="*/ 297 w 266"/>
                <a:gd name="T63" fmla="*/ 218 h 923"/>
                <a:gd name="T64" fmla="*/ 309 w 266"/>
                <a:gd name="T65" fmla="*/ 197 h 923"/>
                <a:gd name="T66" fmla="*/ 315 w 266"/>
                <a:gd name="T67" fmla="*/ 175 h 923"/>
                <a:gd name="T68" fmla="*/ 328 w 266"/>
                <a:gd name="T69" fmla="*/ 154 h 923"/>
                <a:gd name="T70" fmla="*/ 334 w 266"/>
                <a:gd name="T71" fmla="*/ 133 h 923"/>
                <a:gd name="T72" fmla="*/ 348 w 266"/>
                <a:gd name="T73" fmla="*/ 111 h 923"/>
                <a:gd name="T74" fmla="*/ 354 w 266"/>
                <a:gd name="T75" fmla="*/ 90 h 923"/>
                <a:gd name="T76" fmla="*/ 366 w 266"/>
                <a:gd name="T77" fmla="*/ 73 h 923"/>
                <a:gd name="T78" fmla="*/ 373 w 266"/>
                <a:gd name="T79" fmla="*/ 52 h 923"/>
                <a:gd name="T80" fmla="*/ 385 w 266"/>
                <a:gd name="T81" fmla="*/ 34 h 923"/>
                <a:gd name="T82" fmla="*/ 391 w 266"/>
                <a:gd name="T83" fmla="*/ 13 h 9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6"/>
                <a:gd name="T127" fmla="*/ 0 h 923"/>
                <a:gd name="T128" fmla="*/ 266 w 266"/>
                <a:gd name="T129" fmla="*/ 923 h 9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6" h="923">
                  <a:moveTo>
                    <a:pt x="0" y="923"/>
                  </a:moveTo>
                  <a:lnTo>
                    <a:pt x="0" y="915"/>
                  </a:lnTo>
                  <a:lnTo>
                    <a:pt x="4" y="910"/>
                  </a:lnTo>
                  <a:lnTo>
                    <a:pt x="4" y="902"/>
                  </a:lnTo>
                  <a:lnTo>
                    <a:pt x="8" y="897"/>
                  </a:lnTo>
                  <a:lnTo>
                    <a:pt x="8" y="889"/>
                  </a:lnTo>
                  <a:lnTo>
                    <a:pt x="13" y="885"/>
                  </a:lnTo>
                  <a:lnTo>
                    <a:pt x="13" y="876"/>
                  </a:lnTo>
                  <a:lnTo>
                    <a:pt x="17" y="872"/>
                  </a:lnTo>
                  <a:lnTo>
                    <a:pt x="17" y="863"/>
                  </a:lnTo>
                  <a:lnTo>
                    <a:pt x="21" y="859"/>
                  </a:lnTo>
                  <a:lnTo>
                    <a:pt x="21" y="850"/>
                  </a:lnTo>
                  <a:lnTo>
                    <a:pt x="25" y="846"/>
                  </a:lnTo>
                  <a:lnTo>
                    <a:pt x="25" y="838"/>
                  </a:lnTo>
                  <a:lnTo>
                    <a:pt x="30" y="833"/>
                  </a:lnTo>
                  <a:lnTo>
                    <a:pt x="30" y="825"/>
                  </a:lnTo>
                  <a:lnTo>
                    <a:pt x="34" y="821"/>
                  </a:lnTo>
                  <a:lnTo>
                    <a:pt x="34" y="808"/>
                  </a:lnTo>
                  <a:lnTo>
                    <a:pt x="38" y="803"/>
                  </a:lnTo>
                  <a:lnTo>
                    <a:pt x="38" y="795"/>
                  </a:lnTo>
                  <a:lnTo>
                    <a:pt x="42" y="791"/>
                  </a:lnTo>
                  <a:lnTo>
                    <a:pt x="42" y="782"/>
                  </a:lnTo>
                  <a:lnTo>
                    <a:pt x="46" y="778"/>
                  </a:lnTo>
                  <a:lnTo>
                    <a:pt x="46" y="765"/>
                  </a:lnTo>
                  <a:lnTo>
                    <a:pt x="51" y="761"/>
                  </a:lnTo>
                  <a:lnTo>
                    <a:pt x="51" y="752"/>
                  </a:lnTo>
                  <a:lnTo>
                    <a:pt x="55" y="748"/>
                  </a:lnTo>
                  <a:lnTo>
                    <a:pt x="55" y="735"/>
                  </a:lnTo>
                  <a:lnTo>
                    <a:pt x="59" y="731"/>
                  </a:lnTo>
                  <a:lnTo>
                    <a:pt x="59" y="722"/>
                  </a:lnTo>
                  <a:lnTo>
                    <a:pt x="63" y="718"/>
                  </a:lnTo>
                  <a:lnTo>
                    <a:pt x="63" y="709"/>
                  </a:lnTo>
                  <a:lnTo>
                    <a:pt x="68" y="705"/>
                  </a:lnTo>
                  <a:lnTo>
                    <a:pt x="68" y="692"/>
                  </a:lnTo>
                  <a:lnTo>
                    <a:pt x="72" y="688"/>
                  </a:lnTo>
                  <a:lnTo>
                    <a:pt x="72" y="680"/>
                  </a:lnTo>
                  <a:lnTo>
                    <a:pt x="76" y="675"/>
                  </a:lnTo>
                  <a:lnTo>
                    <a:pt x="76" y="662"/>
                  </a:lnTo>
                  <a:lnTo>
                    <a:pt x="80" y="658"/>
                  </a:lnTo>
                  <a:lnTo>
                    <a:pt x="80" y="650"/>
                  </a:lnTo>
                  <a:lnTo>
                    <a:pt x="85" y="645"/>
                  </a:lnTo>
                  <a:lnTo>
                    <a:pt x="85" y="633"/>
                  </a:lnTo>
                  <a:lnTo>
                    <a:pt x="89" y="628"/>
                  </a:lnTo>
                  <a:lnTo>
                    <a:pt x="89" y="615"/>
                  </a:lnTo>
                  <a:lnTo>
                    <a:pt x="93" y="611"/>
                  </a:lnTo>
                  <a:lnTo>
                    <a:pt x="93" y="603"/>
                  </a:lnTo>
                  <a:lnTo>
                    <a:pt x="97" y="598"/>
                  </a:lnTo>
                  <a:lnTo>
                    <a:pt x="97" y="586"/>
                  </a:lnTo>
                  <a:lnTo>
                    <a:pt x="101" y="581"/>
                  </a:lnTo>
                  <a:lnTo>
                    <a:pt x="101" y="568"/>
                  </a:lnTo>
                  <a:lnTo>
                    <a:pt x="106" y="564"/>
                  </a:lnTo>
                  <a:lnTo>
                    <a:pt x="106" y="556"/>
                  </a:lnTo>
                  <a:lnTo>
                    <a:pt x="110" y="551"/>
                  </a:lnTo>
                  <a:lnTo>
                    <a:pt x="110" y="539"/>
                  </a:lnTo>
                  <a:lnTo>
                    <a:pt x="114" y="534"/>
                  </a:lnTo>
                  <a:lnTo>
                    <a:pt x="114" y="526"/>
                  </a:lnTo>
                  <a:lnTo>
                    <a:pt x="118" y="521"/>
                  </a:lnTo>
                  <a:lnTo>
                    <a:pt x="118" y="509"/>
                  </a:lnTo>
                  <a:lnTo>
                    <a:pt x="123" y="504"/>
                  </a:lnTo>
                  <a:lnTo>
                    <a:pt x="123" y="492"/>
                  </a:lnTo>
                  <a:lnTo>
                    <a:pt x="127" y="487"/>
                  </a:lnTo>
                  <a:lnTo>
                    <a:pt x="127" y="474"/>
                  </a:lnTo>
                  <a:lnTo>
                    <a:pt x="131" y="470"/>
                  </a:lnTo>
                  <a:lnTo>
                    <a:pt x="131" y="462"/>
                  </a:lnTo>
                  <a:lnTo>
                    <a:pt x="135" y="457"/>
                  </a:lnTo>
                  <a:lnTo>
                    <a:pt x="135" y="445"/>
                  </a:lnTo>
                  <a:lnTo>
                    <a:pt x="140" y="440"/>
                  </a:lnTo>
                  <a:lnTo>
                    <a:pt x="140" y="432"/>
                  </a:lnTo>
                  <a:lnTo>
                    <a:pt x="144" y="427"/>
                  </a:lnTo>
                  <a:lnTo>
                    <a:pt x="144" y="415"/>
                  </a:lnTo>
                  <a:lnTo>
                    <a:pt x="148" y="410"/>
                  </a:lnTo>
                  <a:lnTo>
                    <a:pt x="148" y="398"/>
                  </a:lnTo>
                  <a:lnTo>
                    <a:pt x="152" y="393"/>
                  </a:lnTo>
                  <a:lnTo>
                    <a:pt x="152" y="385"/>
                  </a:lnTo>
                  <a:lnTo>
                    <a:pt x="156" y="381"/>
                  </a:lnTo>
                  <a:lnTo>
                    <a:pt x="156" y="368"/>
                  </a:lnTo>
                  <a:lnTo>
                    <a:pt x="161" y="363"/>
                  </a:lnTo>
                  <a:lnTo>
                    <a:pt x="161" y="351"/>
                  </a:lnTo>
                  <a:lnTo>
                    <a:pt x="165" y="346"/>
                  </a:lnTo>
                  <a:lnTo>
                    <a:pt x="165" y="338"/>
                  </a:lnTo>
                  <a:lnTo>
                    <a:pt x="169" y="334"/>
                  </a:lnTo>
                  <a:lnTo>
                    <a:pt x="169" y="321"/>
                  </a:lnTo>
                  <a:lnTo>
                    <a:pt x="173" y="316"/>
                  </a:lnTo>
                  <a:lnTo>
                    <a:pt x="173" y="308"/>
                  </a:lnTo>
                  <a:lnTo>
                    <a:pt x="178" y="304"/>
                  </a:lnTo>
                  <a:lnTo>
                    <a:pt x="178" y="291"/>
                  </a:lnTo>
                  <a:lnTo>
                    <a:pt x="182" y="287"/>
                  </a:lnTo>
                  <a:lnTo>
                    <a:pt x="182" y="278"/>
                  </a:lnTo>
                  <a:lnTo>
                    <a:pt x="186" y="274"/>
                  </a:lnTo>
                  <a:lnTo>
                    <a:pt x="186" y="261"/>
                  </a:lnTo>
                  <a:lnTo>
                    <a:pt x="190" y="257"/>
                  </a:lnTo>
                  <a:lnTo>
                    <a:pt x="190" y="244"/>
                  </a:lnTo>
                  <a:lnTo>
                    <a:pt x="195" y="240"/>
                  </a:lnTo>
                  <a:lnTo>
                    <a:pt x="195" y="231"/>
                  </a:lnTo>
                  <a:lnTo>
                    <a:pt x="199" y="227"/>
                  </a:lnTo>
                  <a:lnTo>
                    <a:pt x="199" y="218"/>
                  </a:lnTo>
                  <a:lnTo>
                    <a:pt x="203" y="214"/>
                  </a:lnTo>
                  <a:lnTo>
                    <a:pt x="203" y="201"/>
                  </a:lnTo>
                  <a:lnTo>
                    <a:pt x="207" y="197"/>
                  </a:lnTo>
                  <a:lnTo>
                    <a:pt x="207" y="188"/>
                  </a:lnTo>
                  <a:lnTo>
                    <a:pt x="211" y="184"/>
                  </a:lnTo>
                  <a:lnTo>
                    <a:pt x="211" y="175"/>
                  </a:lnTo>
                  <a:lnTo>
                    <a:pt x="216" y="171"/>
                  </a:lnTo>
                  <a:lnTo>
                    <a:pt x="216" y="158"/>
                  </a:lnTo>
                  <a:lnTo>
                    <a:pt x="220" y="154"/>
                  </a:lnTo>
                  <a:lnTo>
                    <a:pt x="220" y="146"/>
                  </a:lnTo>
                  <a:lnTo>
                    <a:pt x="224" y="141"/>
                  </a:lnTo>
                  <a:lnTo>
                    <a:pt x="224" y="133"/>
                  </a:lnTo>
                  <a:lnTo>
                    <a:pt x="228" y="128"/>
                  </a:lnTo>
                  <a:lnTo>
                    <a:pt x="228" y="116"/>
                  </a:lnTo>
                  <a:lnTo>
                    <a:pt x="233" y="111"/>
                  </a:lnTo>
                  <a:lnTo>
                    <a:pt x="233" y="103"/>
                  </a:lnTo>
                  <a:lnTo>
                    <a:pt x="237" y="99"/>
                  </a:lnTo>
                  <a:lnTo>
                    <a:pt x="237" y="90"/>
                  </a:lnTo>
                  <a:lnTo>
                    <a:pt x="241" y="86"/>
                  </a:lnTo>
                  <a:lnTo>
                    <a:pt x="241" y="77"/>
                  </a:lnTo>
                  <a:lnTo>
                    <a:pt x="245" y="73"/>
                  </a:lnTo>
                  <a:lnTo>
                    <a:pt x="245" y="64"/>
                  </a:lnTo>
                  <a:lnTo>
                    <a:pt x="250" y="60"/>
                  </a:lnTo>
                  <a:lnTo>
                    <a:pt x="250" y="52"/>
                  </a:lnTo>
                  <a:lnTo>
                    <a:pt x="254" y="47"/>
                  </a:lnTo>
                  <a:lnTo>
                    <a:pt x="254" y="39"/>
                  </a:lnTo>
                  <a:lnTo>
                    <a:pt x="258" y="34"/>
                  </a:lnTo>
                  <a:lnTo>
                    <a:pt x="258" y="26"/>
                  </a:lnTo>
                  <a:lnTo>
                    <a:pt x="262" y="22"/>
                  </a:lnTo>
                  <a:lnTo>
                    <a:pt x="262" y="13"/>
                  </a:lnTo>
                  <a:lnTo>
                    <a:pt x="266" y="9"/>
                  </a:lnTo>
                  <a:lnTo>
                    <a:pt x="26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0" name="Freeform 141"/>
            <p:cNvSpPr>
              <a:spLocks/>
            </p:cNvSpPr>
            <p:nvPr/>
          </p:nvSpPr>
          <p:spPr bwMode="auto">
            <a:xfrm>
              <a:off x="2345" y="1562"/>
              <a:ext cx="745" cy="346"/>
            </a:xfrm>
            <a:custGeom>
              <a:avLst/>
              <a:gdLst>
                <a:gd name="T0" fmla="*/ 7 w 500"/>
                <a:gd name="T1" fmla="*/ 338 h 346"/>
                <a:gd name="T2" fmla="*/ 19 w 500"/>
                <a:gd name="T3" fmla="*/ 321 h 346"/>
                <a:gd name="T4" fmla="*/ 25 w 500"/>
                <a:gd name="T5" fmla="*/ 304 h 346"/>
                <a:gd name="T6" fmla="*/ 39 w 500"/>
                <a:gd name="T7" fmla="*/ 286 h 346"/>
                <a:gd name="T8" fmla="*/ 51 w 500"/>
                <a:gd name="T9" fmla="*/ 257 h 346"/>
                <a:gd name="T10" fmla="*/ 70 w 500"/>
                <a:gd name="T11" fmla="*/ 235 h 346"/>
                <a:gd name="T12" fmla="*/ 82 w 500"/>
                <a:gd name="T13" fmla="*/ 210 h 346"/>
                <a:gd name="T14" fmla="*/ 95 w 500"/>
                <a:gd name="T15" fmla="*/ 197 h 346"/>
                <a:gd name="T16" fmla="*/ 107 w 500"/>
                <a:gd name="T17" fmla="*/ 171 h 346"/>
                <a:gd name="T18" fmla="*/ 127 w 500"/>
                <a:gd name="T19" fmla="*/ 150 h 346"/>
                <a:gd name="T20" fmla="*/ 146 w 500"/>
                <a:gd name="T21" fmla="*/ 128 h 346"/>
                <a:gd name="T22" fmla="*/ 164 w 500"/>
                <a:gd name="T23" fmla="*/ 107 h 346"/>
                <a:gd name="T24" fmla="*/ 183 w 500"/>
                <a:gd name="T25" fmla="*/ 90 h 346"/>
                <a:gd name="T26" fmla="*/ 203 w 500"/>
                <a:gd name="T27" fmla="*/ 73 h 346"/>
                <a:gd name="T28" fmla="*/ 222 w 500"/>
                <a:gd name="T29" fmla="*/ 60 h 346"/>
                <a:gd name="T30" fmla="*/ 240 w 500"/>
                <a:gd name="T31" fmla="*/ 47 h 346"/>
                <a:gd name="T32" fmla="*/ 259 w 500"/>
                <a:gd name="T33" fmla="*/ 34 h 346"/>
                <a:gd name="T34" fmla="*/ 279 w 500"/>
                <a:gd name="T35" fmla="*/ 26 h 346"/>
                <a:gd name="T36" fmla="*/ 297 w 500"/>
                <a:gd name="T37" fmla="*/ 17 h 346"/>
                <a:gd name="T38" fmla="*/ 316 w 500"/>
                <a:gd name="T39" fmla="*/ 13 h 346"/>
                <a:gd name="T40" fmla="*/ 335 w 500"/>
                <a:gd name="T41" fmla="*/ 9 h 346"/>
                <a:gd name="T42" fmla="*/ 353 w 500"/>
                <a:gd name="T43" fmla="*/ 4 h 346"/>
                <a:gd name="T44" fmla="*/ 373 w 500"/>
                <a:gd name="T45" fmla="*/ 4 h 346"/>
                <a:gd name="T46" fmla="*/ 392 w 500"/>
                <a:gd name="T47" fmla="*/ 4 h 346"/>
                <a:gd name="T48" fmla="*/ 410 w 500"/>
                <a:gd name="T49" fmla="*/ 4 h 346"/>
                <a:gd name="T50" fmla="*/ 429 w 500"/>
                <a:gd name="T51" fmla="*/ 4 h 346"/>
                <a:gd name="T52" fmla="*/ 448 w 500"/>
                <a:gd name="T53" fmla="*/ 4 h 346"/>
                <a:gd name="T54" fmla="*/ 468 w 500"/>
                <a:gd name="T55" fmla="*/ 4 h 346"/>
                <a:gd name="T56" fmla="*/ 486 w 500"/>
                <a:gd name="T57" fmla="*/ 9 h 346"/>
                <a:gd name="T58" fmla="*/ 505 w 500"/>
                <a:gd name="T59" fmla="*/ 13 h 346"/>
                <a:gd name="T60" fmla="*/ 524 w 500"/>
                <a:gd name="T61" fmla="*/ 13 h 346"/>
                <a:gd name="T62" fmla="*/ 542 w 500"/>
                <a:gd name="T63" fmla="*/ 17 h 346"/>
                <a:gd name="T64" fmla="*/ 562 w 500"/>
                <a:gd name="T65" fmla="*/ 22 h 346"/>
                <a:gd name="T66" fmla="*/ 581 w 500"/>
                <a:gd name="T67" fmla="*/ 22 h 346"/>
                <a:gd name="T68" fmla="*/ 599 w 500"/>
                <a:gd name="T69" fmla="*/ 26 h 346"/>
                <a:gd name="T70" fmla="*/ 618 w 500"/>
                <a:gd name="T71" fmla="*/ 30 h 346"/>
                <a:gd name="T72" fmla="*/ 638 w 500"/>
                <a:gd name="T73" fmla="*/ 30 h 346"/>
                <a:gd name="T74" fmla="*/ 656 w 500"/>
                <a:gd name="T75" fmla="*/ 30 h 346"/>
                <a:gd name="T76" fmla="*/ 675 w 500"/>
                <a:gd name="T77" fmla="*/ 34 h 346"/>
                <a:gd name="T78" fmla="*/ 694 w 500"/>
                <a:gd name="T79" fmla="*/ 34 h 346"/>
                <a:gd name="T80" fmla="*/ 712 w 500"/>
                <a:gd name="T81" fmla="*/ 34 h 346"/>
                <a:gd name="T82" fmla="*/ 732 w 500"/>
                <a:gd name="T83" fmla="*/ 34 h 3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0"/>
                <a:gd name="T127" fmla="*/ 0 h 346"/>
                <a:gd name="T128" fmla="*/ 500 w 500"/>
                <a:gd name="T129" fmla="*/ 346 h 3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0" h="346">
                  <a:moveTo>
                    <a:pt x="0" y="346"/>
                  </a:moveTo>
                  <a:lnTo>
                    <a:pt x="5" y="342"/>
                  </a:lnTo>
                  <a:lnTo>
                    <a:pt x="5" y="338"/>
                  </a:lnTo>
                  <a:lnTo>
                    <a:pt x="9" y="333"/>
                  </a:lnTo>
                  <a:lnTo>
                    <a:pt x="9" y="325"/>
                  </a:lnTo>
                  <a:lnTo>
                    <a:pt x="13" y="321"/>
                  </a:lnTo>
                  <a:lnTo>
                    <a:pt x="13" y="312"/>
                  </a:lnTo>
                  <a:lnTo>
                    <a:pt x="17" y="308"/>
                  </a:lnTo>
                  <a:lnTo>
                    <a:pt x="17" y="304"/>
                  </a:lnTo>
                  <a:lnTo>
                    <a:pt x="22" y="299"/>
                  </a:lnTo>
                  <a:lnTo>
                    <a:pt x="22" y="291"/>
                  </a:lnTo>
                  <a:lnTo>
                    <a:pt x="26" y="286"/>
                  </a:lnTo>
                  <a:lnTo>
                    <a:pt x="26" y="278"/>
                  </a:lnTo>
                  <a:lnTo>
                    <a:pt x="34" y="269"/>
                  </a:lnTo>
                  <a:lnTo>
                    <a:pt x="34" y="257"/>
                  </a:lnTo>
                  <a:lnTo>
                    <a:pt x="43" y="248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47" y="227"/>
                  </a:lnTo>
                  <a:lnTo>
                    <a:pt x="55" y="218"/>
                  </a:lnTo>
                  <a:lnTo>
                    <a:pt x="55" y="210"/>
                  </a:lnTo>
                  <a:lnTo>
                    <a:pt x="60" y="205"/>
                  </a:lnTo>
                  <a:lnTo>
                    <a:pt x="60" y="201"/>
                  </a:lnTo>
                  <a:lnTo>
                    <a:pt x="64" y="197"/>
                  </a:lnTo>
                  <a:lnTo>
                    <a:pt x="64" y="188"/>
                  </a:lnTo>
                  <a:lnTo>
                    <a:pt x="72" y="180"/>
                  </a:lnTo>
                  <a:lnTo>
                    <a:pt x="72" y="171"/>
                  </a:lnTo>
                  <a:lnTo>
                    <a:pt x="77" y="167"/>
                  </a:lnTo>
                  <a:lnTo>
                    <a:pt x="85" y="158"/>
                  </a:lnTo>
                  <a:lnTo>
                    <a:pt x="85" y="150"/>
                  </a:lnTo>
                  <a:lnTo>
                    <a:pt x="94" y="141"/>
                  </a:lnTo>
                  <a:lnTo>
                    <a:pt x="94" y="133"/>
                  </a:lnTo>
                  <a:lnTo>
                    <a:pt x="98" y="128"/>
                  </a:lnTo>
                  <a:lnTo>
                    <a:pt x="106" y="120"/>
                  </a:lnTo>
                  <a:lnTo>
                    <a:pt x="106" y="111"/>
                  </a:lnTo>
                  <a:lnTo>
                    <a:pt x="110" y="107"/>
                  </a:lnTo>
                  <a:lnTo>
                    <a:pt x="119" y="98"/>
                  </a:lnTo>
                  <a:lnTo>
                    <a:pt x="119" y="94"/>
                  </a:lnTo>
                  <a:lnTo>
                    <a:pt x="123" y="90"/>
                  </a:lnTo>
                  <a:lnTo>
                    <a:pt x="132" y="81"/>
                  </a:lnTo>
                  <a:lnTo>
                    <a:pt x="132" y="77"/>
                  </a:lnTo>
                  <a:lnTo>
                    <a:pt x="136" y="73"/>
                  </a:lnTo>
                  <a:lnTo>
                    <a:pt x="140" y="69"/>
                  </a:lnTo>
                  <a:lnTo>
                    <a:pt x="144" y="64"/>
                  </a:lnTo>
                  <a:lnTo>
                    <a:pt x="149" y="60"/>
                  </a:lnTo>
                  <a:lnTo>
                    <a:pt x="153" y="56"/>
                  </a:lnTo>
                  <a:lnTo>
                    <a:pt x="157" y="51"/>
                  </a:lnTo>
                  <a:lnTo>
                    <a:pt x="161" y="47"/>
                  </a:lnTo>
                  <a:lnTo>
                    <a:pt x="165" y="43"/>
                  </a:lnTo>
                  <a:lnTo>
                    <a:pt x="170" y="39"/>
                  </a:lnTo>
                  <a:lnTo>
                    <a:pt x="174" y="34"/>
                  </a:lnTo>
                  <a:lnTo>
                    <a:pt x="178" y="30"/>
                  </a:lnTo>
                  <a:lnTo>
                    <a:pt x="182" y="30"/>
                  </a:lnTo>
                  <a:lnTo>
                    <a:pt x="187" y="26"/>
                  </a:lnTo>
                  <a:lnTo>
                    <a:pt x="191" y="22"/>
                  </a:lnTo>
                  <a:lnTo>
                    <a:pt x="195" y="22"/>
                  </a:lnTo>
                  <a:lnTo>
                    <a:pt x="199" y="17"/>
                  </a:lnTo>
                  <a:lnTo>
                    <a:pt x="204" y="17"/>
                  </a:lnTo>
                  <a:lnTo>
                    <a:pt x="208" y="13"/>
                  </a:lnTo>
                  <a:lnTo>
                    <a:pt x="212" y="13"/>
                  </a:lnTo>
                  <a:lnTo>
                    <a:pt x="216" y="13"/>
                  </a:lnTo>
                  <a:lnTo>
                    <a:pt x="220" y="9"/>
                  </a:lnTo>
                  <a:lnTo>
                    <a:pt x="225" y="9"/>
                  </a:lnTo>
                  <a:lnTo>
                    <a:pt x="229" y="9"/>
                  </a:lnTo>
                  <a:lnTo>
                    <a:pt x="233" y="4"/>
                  </a:lnTo>
                  <a:lnTo>
                    <a:pt x="237" y="4"/>
                  </a:lnTo>
                  <a:lnTo>
                    <a:pt x="242" y="4"/>
                  </a:lnTo>
                  <a:lnTo>
                    <a:pt x="246" y="4"/>
                  </a:lnTo>
                  <a:lnTo>
                    <a:pt x="250" y="4"/>
                  </a:lnTo>
                  <a:lnTo>
                    <a:pt x="254" y="4"/>
                  </a:lnTo>
                  <a:lnTo>
                    <a:pt x="259" y="4"/>
                  </a:lnTo>
                  <a:lnTo>
                    <a:pt x="263" y="4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4"/>
                  </a:lnTo>
                  <a:lnTo>
                    <a:pt x="280" y="4"/>
                  </a:lnTo>
                  <a:lnTo>
                    <a:pt x="284" y="4"/>
                  </a:lnTo>
                  <a:lnTo>
                    <a:pt x="288" y="4"/>
                  </a:lnTo>
                  <a:lnTo>
                    <a:pt x="292" y="4"/>
                  </a:lnTo>
                  <a:lnTo>
                    <a:pt x="297" y="4"/>
                  </a:lnTo>
                  <a:lnTo>
                    <a:pt x="301" y="4"/>
                  </a:lnTo>
                  <a:lnTo>
                    <a:pt x="305" y="4"/>
                  </a:lnTo>
                  <a:lnTo>
                    <a:pt x="309" y="4"/>
                  </a:lnTo>
                  <a:lnTo>
                    <a:pt x="314" y="4"/>
                  </a:lnTo>
                  <a:lnTo>
                    <a:pt x="318" y="9"/>
                  </a:lnTo>
                  <a:lnTo>
                    <a:pt x="322" y="9"/>
                  </a:lnTo>
                  <a:lnTo>
                    <a:pt x="326" y="9"/>
                  </a:lnTo>
                  <a:lnTo>
                    <a:pt x="330" y="9"/>
                  </a:lnTo>
                  <a:lnTo>
                    <a:pt x="335" y="9"/>
                  </a:lnTo>
                  <a:lnTo>
                    <a:pt x="339" y="13"/>
                  </a:lnTo>
                  <a:lnTo>
                    <a:pt x="343" y="13"/>
                  </a:lnTo>
                  <a:lnTo>
                    <a:pt x="347" y="13"/>
                  </a:lnTo>
                  <a:lnTo>
                    <a:pt x="352" y="13"/>
                  </a:lnTo>
                  <a:lnTo>
                    <a:pt x="356" y="17"/>
                  </a:lnTo>
                  <a:lnTo>
                    <a:pt x="360" y="17"/>
                  </a:lnTo>
                  <a:lnTo>
                    <a:pt x="364" y="17"/>
                  </a:lnTo>
                  <a:lnTo>
                    <a:pt x="369" y="17"/>
                  </a:lnTo>
                  <a:lnTo>
                    <a:pt x="373" y="17"/>
                  </a:lnTo>
                  <a:lnTo>
                    <a:pt x="377" y="22"/>
                  </a:lnTo>
                  <a:lnTo>
                    <a:pt x="381" y="22"/>
                  </a:lnTo>
                  <a:lnTo>
                    <a:pt x="385" y="22"/>
                  </a:lnTo>
                  <a:lnTo>
                    <a:pt x="390" y="22"/>
                  </a:lnTo>
                  <a:lnTo>
                    <a:pt x="394" y="26"/>
                  </a:lnTo>
                  <a:lnTo>
                    <a:pt x="398" y="26"/>
                  </a:lnTo>
                  <a:lnTo>
                    <a:pt x="402" y="26"/>
                  </a:lnTo>
                  <a:lnTo>
                    <a:pt x="407" y="26"/>
                  </a:lnTo>
                  <a:lnTo>
                    <a:pt x="411" y="26"/>
                  </a:lnTo>
                  <a:lnTo>
                    <a:pt x="415" y="30"/>
                  </a:lnTo>
                  <a:lnTo>
                    <a:pt x="419" y="30"/>
                  </a:lnTo>
                  <a:lnTo>
                    <a:pt x="424" y="30"/>
                  </a:lnTo>
                  <a:lnTo>
                    <a:pt x="428" y="30"/>
                  </a:lnTo>
                  <a:lnTo>
                    <a:pt x="432" y="30"/>
                  </a:lnTo>
                  <a:lnTo>
                    <a:pt x="436" y="30"/>
                  </a:lnTo>
                  <a:lnTo>
                    <a:pt x="440" y="30"/>
                  </a:lnTo>
                  <a:lnTo>
                    <a:pt x="445" y="30"/>
                  </a:lnTo>
                  <a:lnTo>
                    <a:pt x="449" y="34"/>
                  </a:lnTo>
                  <a:lnTo>
                    <a:pt x="453" y="34"/>
                  </a:lnTo>
                  <a:lnTo>
                    <a:pt x="457" y="34"/>
                  </a:lnTo>
                  <a:lnTo>
                    <a:pt x="462" y="34"/>
                  </a:lnTo>
                  <a:lnTo>
                    <a:pt x="466" y="34"/>
                  </a:lnTo>
                  <a:lnTo>
                    <a:pt x="470" y="34"/>
                  </a:lnTo>
                  <a:lnTo>
                    <a:pt x="474" y="34"/>
                  </a:lnTo>
                  <a:lnTo>
                    <a:pt x="478" y="34"/>
                  </a:lnTo>
                  <a:lnTo>
                    <a:pt x="483" y="34"/>
                  </a:lnTo>
                  <a:lnTo>
                    <a:pt x="487" y="34"/>
                  </a:lnTo>
                  <a:lnTo>
                    <a:pt x="491" y="34"/>
                  </a:lnTo>
                  <a:lnTo>
                    <a:pt x="495" y="34"/>
                  </a:lnTo>
                  <a:lnTo>
                    <a:pt x="500" y="34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1" name="Freeform 142"/>
            <p:cNvSpPr>
              <a:spLocks/>
            </p:cNvSpPr>
            <p:nvPr/>
          </p:nvSpPr>
          <p:spPr bwMode="auto">
            <a:xfrm>
              <a:off x="3090" y="1562"/>
              <a:ext cx="712" cy="423"/>
            </a:xfrm>
            <a:custGeom>
              <a:avLst/>
              <a:gdLst>
                <a:gd name="T0" fmla="*/ 12 w 478"/>
                <a:gd name="T1" fmla="*/ 30 h 423"/>
                <a:gd name="T2" fmla="*/ 31 w 478"/>
                <a:gd name="T3" fmla="*/ 30 h 423"/>
                <a:gd name="T4" fmla="*/ 49 w 478"/>
                <a:gd name="T5" fmla="*/ 30 h 423"/>
                <a:gd name="T6" fmla="*/ 69 w 478"/>
                <a:gd name="T7" fmla="*/ 26 h 423"/>
                <a:gd name="T8" fmla="*/ 88 w 478"/>
                <a:gd name="T9" fmla="*/ 26 h 423"/>
                <a:gd name="T10" fmla="*/ 107 w 478"/>
                <a:gd name="T11" fmla="*/ 22 h 423"/>
                <a:gd name="T12" fmla="*/ 125 w 478"/>
                <a:gd name="T13" fmla="*/ 17 h 423"/>
                <a:gd name="T14" fmla="*/ 144 w 478"/>
                <a:gd name="T15" fmla="*/ 17 h 423"/>
                <a:gd name="T16" fmla="*/ 164 w 478"/>
                <a:gd name="T17" fmla="*/ 13 h 423"/>
                <a:gd name="T18" fmla="*/ 182 w 478"/>
                <a:gd name="T19" fmla="*/ 9 h 423"/>
                <a:gd name="T20" fmla="*/ 201 w 478"/>
                <a:gd name="T21" fmla="*/ 9 h 423"/>
                <a:gd name="T22" fmla="*/ 220 w 478"/>
                <a:gd name="T23" fmla="*/ 4 h 423"/>
                <a:gd name="T24" fmla="*/ 238 w 478"/>
                <a:gd name="T25" fmla="*/ 4 h 423"/>
                <a:gd name="T26" fmla="*/ 258 w 478"/>
                <a:gd name="T27" fmla="*/ 4 h 423"/>
                <a:gd name="T28" fmla="*/ 277 w 478"/>
                <a:gd name="T29" fmla="*/ 0 h 423"/>
                <a:gd name="T30" fmla="*/ 295 w 478"/>
                <a:gd name="T31" fmla="*/ 4 h 423"/>
                <a:gd name="T32" fmla="*/ 314 w 478"/>
                <a:gd name="T33" fmla="*/ 4 h 423"/>
                <a:gd name="T34" fmla="*/ 334 w 478"/>
                <a:gd name="T35" fmla="*/ 9 h 423"/>
                <a:gd name="T36" fmla="*/ 353 w 478"/>
                <a:gd name="T37" fmla="*/ 13 h 423"/>
                <a:gd name="T38" fmla="*/ 371 w 478"/>
                <a:gd name="T39" fmla="*/ 17 h 423"/>
                <a:gd name="T40" fmla="*/ 390 w 478"/>
                <a:gd name="T41" fmla="*/ 22 h 423"/>
                <a:gd name="T42" fmla="*/ 410 w 478"/>
                <a:gd name="T43" fmla="*/ 30 h 423"/>
                <a:gd name="T44" fmla="*/ 427 w 478"/>
                <a:gd name="T45" fmla="*/ 43 h 423"/>
                <a:gd name="T46" fmla="*/ 447 w 478"/>
                <a:gd name="T47" fmla="*/ 51 h 423"/>
                <a:gd name="T48" fmla="*/ 466 w 478"/>
                <a:gd name="T49" fmla="*/ 69 h 423"/>
                <a:gd name="T50" fmla="*/ 484 w 478"/>
                <a:gd name="T51" fmla="*/ 81 h 423"/>
                <a:gd name="T52" fmla="*/ 503 w 478"/>
                <a:gd name="T53" fmla="*/ 98 h 423"/>
                <a:gd name="T54" fmla="*/ 529 w 478"/>
                <a:gd name="T55" fmla="*/ 120 h 423"/>
                <a:gd name="T56" fmla="*/ 541 w 478"/>
                <a:gd name="T57" fmla="*/ 141 h 423"/>
                <a:gd name="T58" fmla="*/ 560 w 478"/>
                <a:gd name="T59" fmla="*/ 163 h 423"/>
                <a:gd name="T60" fmla="*/ 585 w 478"/>
                <a:gd name="T61" fmla="*/ 188 h 423"/>
                <a:gd name="T62" fmla="*/ 591 w 478"/>
                <a:gd name="T63" fmla="*/ 210 h 423"/>
                <a:gd name="T64" fmla="*/ 611 w 478"/>
                <a:gd name="T65" fmla="*/ 231 h 423"/>
                <a:gd name="T66" fmla="*/ 617 w 478"/>
                <a:gd name="T67" fmla="*/ 248 h 423"/>
                <a:gd name="T68" fmla="*/ 642 w 478"/>
                <a:gd name="T69" fmla="*/ 278 h 423"/>
                <a:gd name="T70" fmla="*/ 648 w 478"/>
                <a:gd name="T71" fmla="*/ 299 h 423"/>
                <a:gd name="T72" fmla="*/ 661 w 478"/>
                <a:gd name="T73" fmla="*/ 316 h 423"/>
                <a:gd name="T74" fmla="*/ 667 w 478"/>
                <a:gd name="T75" fmla="*/ 333 h 423"/>
                <a:gd name="T76" fmla="*/ 681 w 478"/>
                <a:gd name="T77" fmla="*/ 351 h 423"/>
                <a:gd name="T78" fmla="*/ 687 w 478"/>
                <a:gd name="T79" fmla="*/ 372 h 423"/>
                <a:gd name="T80" fmla="*/ 699 w 478"/>
                <a:gd name="T81" fmla="*/ 389 h 423"/>
                <a:gd name="T82" fmla="*/ 705 w 478"/>
                <a:gd name="T83" fmla="*/ 410 h 4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78"/>
                <a:gd name="T127" fmla="*/ 0 h 423"/>
                <a:gd name="T128" fmla="*/ 478 w 478"/>
                <a:gd name="T129" fmla="*/ 423 h 4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78" h="423">
                  <a:moveTo>
                    <a:pt x="0" y="34"/>
                  </a:moveTo>
                  <a:lnTo>
                    <a:pt x="4" y="34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7" y="30"/>
                  </a:lnTo>
                  <a:lnTo>
                    <a:pt x="21" y="30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8" y="30"/>
                  </a:lnTo>
                  <a:lnTo>
                    <a:pt x="42" y="26"/>
                  </a:lnTo>
                  <a:lnTo>
                    <a:pt x="46" y="26"/>
                  </a:lnTo>
                  <a:lnTo>
                    <a:pt x="50" y="26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3" y="22"/>
                  </a:lnTo>
                  <a:lnTo>
                    <a:pt x="67" y="22"/>
                  </a:lnTo>
                  <a:lnTo>
                    <a:pt x="72" y="22"/>
                  </a:lnTo>
                  <a:lnTo>
                    <a:pt x="76" y="22"/>
                  </a:lnTo>
                  <a:lnTo>
                    <a:pt x="80" y="22"/>
                  </a:lnTo>
                  <a:lnTo>
                    <a:pt x="84" y="17"/>
                  </a:lnTo>
                  <a:lnTo>
                    <a:pt x="88" y="17"/>
                  </a:lnTo>
                  <a:lnTo>
                    <a:pt x="93" y="17"/>
                  </a:lnTo>
                  <a:lnTo>
                    <a:pt x="97" y="17"/>
                  </a:lnTo>
                  <a:lnTo>
                    <a:pt x="101" y="13"/>
                  </a:lnTo>
                  <a:lnTo>
                    <a:pt x="105" y="13"/>
                  </a:lnTo>
                  <a:lnTo>
                    <a:pt x="110" y="13"/>
                  </a:lnTo>
                  <a:lnTo>
                    <a:pt x="114" y="13"/>
                  </a:lnTo>
                  <a:lnTo>
                    <a:pt x="118" y="9"/>
                  </a:lnTo>
                  <a:lnTo>
                    <a:pt x="122" y="9"/>
                  </a:lnTo>
                  <a:lnTo>
                    <a:pt x="127" y="9"/>
                  </a:lnTo>
                  <a:lnTo>
                    <a:pt x="131" y="9"/>
                  </a:lnTo>
                  <a:lnTo>
                    <a:pt x="135" y="9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60" y="4"/>
                  </a:lnTo>
                  <a:lnTo>
                    <a:pt x="165" y="4"/>
                  </a:lnTo>
                  <a:lnTo>
                    <a:pt x="169" y="4"/>
                  </a:lnTo>
                  <a:lnTo>
                    <a:pt x="173" y="4"/>
                  </a:lnTo>
                  <a:lnTo>
                    <a:pt x="177" y="4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4"/>
                  </a:lnTo>
                  <a:lnTo>
                    <a:pt x="194" y="4"/>
                  </a:lnTo>
                  <a:lnTo>
                    <a:pt x="198" y="4"/>
                  </a:lnTo>
                  <a:lnTo>
                    <a:pt x="203" y="4"/>
                  </a:lnTo>
                  <a:lnTo>
                    <a:pt x="207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20" y="4"/>
                  </a:lnTo>
                  <a:lnTo>
                    <a:pt x="224" y="9"/>
                  </a:lnTo>
                  <a:lnTo>
                    <a:pt x="228" y="9"/>
                  </a:lnTo>
                  <a:lnTo>
                    <a:pt x="232" y="9"/>
                  </a:lnTo>
                  <a:lnTo>
                    <a:pt x="237" y="13"/>
                  </a:lnTo>
                  <a:lnTo>
                    <a:pt x="241" y="13"/>
                  </a:lnTo>
                  <a:lnTo>
                    <a:pt x="245" y="13"/>
                  </a:lnTo>
                  <a:lnTo>
                    <a:pt x="249" y="17"/>
                  </a:lnTo>
                  <a:lnTo>
                    <a:pt x="253" y="17"/>
                  </a:lnTo>
                  <a:lnTo>
                    <a:pt x="258" y="22"/>
                  </a:lnTo>
                  <a:lnTo>
                    <a:pt x="262" y="22"/>
                  </a:lnTo>
                  <a:lnTo>
                    <a:pt x="266" y="26"/>
                  </a:lnTo>
                  <a:lnTo>
                    <a:pt x="270" y="30"/>
                  </a:lnTo>
                  <a:lnTo>
                    <a:pt x="275" y="30"/>
                  </a:lnTo>
                  <a:lnTo>
                    <a:pt x="279" y="34"/>
                  </a:lnTo>
                  <a:lnTo>
                    <a:pt x="283" y="39"/>
                  </a:lnTo>
                  <a:lnTo>
                    <a:pt x="287" y="43"/>
                  </a:lnTo>
                  <a:lnTo>
                    <a:pt x="292" y="47"/>
                  </a:lnTo>
                  <a:lnTo>
                    <a:pt x="296" y="47"/>
                  </a:lnTo>
                  <a:lnTo>
                    <a:pt x="300" y="51"/>
                  </a:lnTo>
                  <a:lnTo>
                    <a:pt x="304" y="56"/>
                  </a:lnTo>
                  <a:lnTo>
                    <a:pt x="308" y="64"/>
                  </a:lnTo>
                  <a:lnTo>
                    <a:pt x="313" y="69"/>
                  </a:lnTo>
                  <a:lnTo>
                    <a:pt x="317" y="73"/>
                  </a:lnTo>
                  <a:lnTo>
                    <a:pt x="321" y="77"/>
                  </a:lnTo>
                  <a:lnTo>
                    <a:pt x="325" y="81"/>
                  </a:lnTo>
                  <a:lnTo>
                    <a:pt x="334" y="90"/>
                  </a:lnTo>
                  <a:lnTo>
                    <a:pt x="334" y="94"/>
                  </a:lnTo>
                  <a:lnTo>
                    <a:pt x="338" y="98"/>
                  </a:lnTo>
                  <a:lnTo>
                    <a:pt x="347" y="107"/>
                  </a:lnTo>
                  <a:lnTo>
                    <a:pt x="347" y="111"/>
                  </a:lnTo>
                  <a:lnTo>
                    <a:pt x="355" y="120"/>
                  </a:lnTo>
                  <a:lnTo>
                    <a:pt x="355" y="124"/>
                  </a:lnTo>
                  <a:lnTo>
                    <a:pt x="363" y="133"/>
                  </a:lnTo>
                  <a:lnTo>
                    <a:pt x="363" y="141"/>
                  </a:lnTo>
                  <a:lnTo>
                    <a:pt x="372" y="150"/>
                  </a:lnTo>
                  <a:lnTo>
                    <a:pt x="372" y="158"/>
                  </a:lnTo>
                  <a:lnTo>
                    <a:pt x="376" y="163"/>
                  </a:lnTo>
                  <a:lnTo>
                    <a:pt x="385" y="171"/>
                  </a:lnTo>
                  <a:lnTo>
                    <a:pt x="385" y="180"/>
                  </a:lnTo>
                  <a:lnTo>
                    <a:pt x="393" y="188"/>
                  </a:lnTo>
                  <a:lnTo>
                    <a:pt x="393" y="197"/>
                  </a:lnTo>
                  <a:lnTo>
                    <a:pt x="397" y="201"/>
                  </a:lnTo>
                  <a:lnTo>
                    <a:pt x="397" y="210"/>
                  </a:lnTo>
                  <a:lnTo>
                    <a:pt x="406" y="218"/>
                  </a:lnTo>
                  <a:lnTo>
                    <a:pt x="406" y="227"/>
                  </a:lnTo>
                  <a:lnTo>
                    <a:pt x="410" y="231"/>
                  </a:lnTo>
                  <a:lnTo>
                    <a:pt x="410" y="235"/>
                  </a:lnTo>
                  <a:lnTo>
                    <a:pt x="414" y="239"/>
                  </a:lnTo>
                  <a:lnTo>
                    <a:pt x="414" y="248"/>
                  </a:lnTo>
                  <a:lnTo>
                    <a:pt x="423" y="257"/>
                  </a:lnTo>
                  <a:lnTo>
                    <a:pt x="423" y="269"/>
                  </a:lnTo>
                  <a:lnTo>
                    <a:pt x="431" y="278"/>
                  </a:lnTo>
                  <a:lnTo>
                    <a:pt x="431" y="291"/>
                  </a:lnTo>
                  <a:lnTo>
                    <a:pt x="435" y="295"/>
                  </a:lnTo>
                  <a:lnTo>
                    <a:pt x="435" y="299"/>
                  </a:lnTo>
                  <a:lnTo>
                    <a:pt x="440" y="304"/>
                  </a:lnTo>
                  <a:lnTo>
                    <a:pt x="440" y="312"/>
                  </a:lnTo>
                  <a:lnTo>
                    <a:pt x="444" y="316"/>
                  </a:lnTo>
                  <a:lnTo>
                    <a:pt x="444" y="325"/>
                  </a:lnTo>
                  <a:lnTo>
                    <a:pt x="448" y="329"/>
                  </a:lnTo>
                  <a:lnTo>
                    <a:pt x="448" y="333"/>
                  </a:lnTo>
                  <a:lnTo>
                    <a:pt x="452" y="338"/>
                  </a:lnTo>
                  <a:lnTo>
                    <a:pt x="452" y="346"/>
                  </a:lnTo>
                  <a:lnTo>
                    <a:pt x="457" y="351"/>
                  </a:lnTo>
                  <a:lnTo>
                    <a:pt x="457" y="359"/>
                  </a:lnTo>
                  <a:lnTo>
                    <a:pt x="461" y="363"/>
                  </a:lnTo>
                  <a:lnTo>
                    <a:pt x="461" y="372"/>
                  </a:lnTo>
                  <a:lnTo>
                    <a:pt x="465" y="376"/>
                  </a:lnTo>
                  <a:lnTo>
                    <a:pt x="465" y="385"/>
                  </a:lnTo>
                  <a:lnTo>
                    <a:pt x="469" y="389"/>
                  </a:lnTo>
                  <a:lnTo>
                    <a:pt x="469" y="398"/>
                  </a:lnTo>
                  <a:lnTo>
                    <a:pt x="473" y="402"/>
                  </a:lnTo>
                  <a:lnTo>
                    <a:pt x="473" y="410"/>
                  </a:lnTo>
                  <a:lnTo>
                    <a:pt x="478" y="415"/>
                  </a:lnTo>
                  <a:lnTo>
                    <a:pt x="478" y="42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2" name="Freeform 143"/>
            <p:cNvSpPr>
              <a:spLocks/>
            </p:cNvSpPr>
            <p:nvPr/>
          </p:nvSpPr>
          <p:spPr bwMode="auto">
            <a:xfrm>
              <a:off x="3802" y="1985"/>
              <a:ext cx="403" cy="914"/>
            </a:xfrm>
            <a:custGeom>
              <a:avLst/>
              <a:gdLst>
                <a:gd name="T0" fmla="*/ 6 w 270"/>
                <a:gd name="T1" fmla="*/ 13 h 914"/>
                <a:gd name="T2" fmla="*/ 18 w 270"/>
                <a:gd name="T3" fmla="*/ 30 h 914"/>
                <a:gd name="T4" fmla="*/ 25 w 270"/>
                <a:gd name="T5" fmla="*/ 51 h 914"/>
                <a:gd name="T6" fmla="*/ 37 w 270"/>
                <a:gd name="T7" fmla="*/ 73 h 914"/>
                <a:gd name="T8" fmla="*/ 43 w 270"/>
                <a:gd name="T9" fmla="*/ 94 h 914"/>
                <a:gd name="T10" fmla="*/ 57 w 270"/>
                <a:gd name="T11" fmla="*/ 116 h 914"/>
                <a:gd name="T12" fmla="*/ 63 w 270"/>
                <a:gd name="T13" fmla="*/ 137 h 914"/>
                <a:gd name="T14" fmla="*/ 75 w 270"/>
                <a:gd name="T15" fmla="*/ 158 h 914"/>
                <a:gd name="T16" fmla="*/ 82 w 270"/>
                <a:gd name="T17" fmla="*/ 184 h 914"/>
                <a:gd name="T18" fmla="*/ 94 w 270"/>
                <a:gd name="T19" fmla="*/ 201 h 914"/>
                <a:gd name="T20" fmla="*/ 100 w 270"/>
                <a:gd name="T21" fmla="*/ 227 h 914"/>
                <a:gd name="T22" fmla="*/ 113 w 270"/>
                <a:gd name="T23" fmla="*/ 248 h 914"/>
                <a:gd name="T24" fmla="*/ 119 w 270"/>
                <a:gd name="T25" fmla="*/ 274 h 914"/>
                <a:gd name="T26" fmla="*/ 133 w 270"/>
                <a:gd name="T27" fmla="*/ 295 h 914"/>
                <a:gd name="T28" fmla="*/ 139 w 270"/>
                <a:gd name="T29" fmla="*/ 321 h 914"/>
                <a:gd name="T30" fmla="*/ 151 w 270"/>
                <a:gd name="T31" fmla="*/ 342 h 914"/>
                <a:gd name="T32" fmla="*/ 157 w 270"/>
                <a:gd name="T33" fmla="*/ 368 h 914"/>
                <a:gd name="T34" fmla="*/ 170 w 270"/>
                <a:gd name="T35" fmla="*/ 389 h 914"/>
                <a:gd name="T36" fmla="*/ 176 w 270"/>
                <a:gd name="T37" fmla="*/ 415 h 914"/>
                <a:gd name="T38" fmla="*/ 190 w 270"/>
                <a:gd name="T39" fmla="*/ 436 h 914"/>
                <a:gd name="T40" fmla="*/ 196 w 270"/>
                <a:gd name="T41" fmla="*/ 462 h 914"/>
                <a:gd name="T42" fmla="*/ 207 w 270"/>
                <a:gd name="T43" fmla="*/ 483 h 914"/>
                <a:gd name="T44" fmla="*/ 215 w 270"/>
                <a:gd name="T45" fmla="*/ 509 h 914"/>
                <a:gd name="T46" fmla="*/ 227 w 270"/>
                <a:gd name="T47" fmla="*/ 526 h 914"/>
                <a:gd name="T48" fmla="*/ 233 w 270"/>
                <a:gd name="T49" fmla="*/ 556 h 914"/>
                <a:gd name="T50" fmla="*/ 246 w 270"/>
                <a:gd name="T51" fmla="*/ 573 h 914"/>
                <a:gd name="T52" fmla="*/ 252 w 270"/>
                <a:gd name="T53" fmla="*/ 598 h 914"/>
                <a:gd name="T54" fmla="*/ 264 w 270"/>
                <a:gd name="T55" fmla="*/ 620 h 914"/>
                <a:gd name="T56" fmla="*/ 272 w 270"/>
                <a:gd name="T57" fmla="*/ 645 h 914"/>
                <a:gd name="T58" fmla="*/ 284 w 270"/>
                <a:gd name="T59" fmla="*/ 662 h 914"/>
                <a:gd name="T60" fmla="*/ 290 w 270"/>
                <a:gd name="T61" fmla="*/ 688 h 914"/>
                <a:gd name="T62" fmla="*/ 303 w 270"/>
                <a:gd name="T63" fmla="*/ 709 h 914"/>
                <a:gd name="T64" fmla="*/ 309 w 270"/>
                <a:gd name="T65" fmla="*/ 731 h 914"/>
                <a:gd name="T66" fmla="*/ 321 w 270"/>
                <a:gd name="T67" fmla="*/ 748 h 914"/>
                <a:gd name="T68" fmla="*/ 328 w 270"/>
                <a:gd name="T69" fmla="*/ 773 h 914"/>
                <a:gd name="T70" fmla="*/ 340 w 270"/>
                <a:gd name="T71" fmla="*/ 791 h 914"/>
                <a:gd name="T72" fmla="*/ 346 w 270"/>
                <a:gd name="T73" fmla="*/ 812 h 914"/>
                <a:gd name="T74" fmla="*/ 360 w 270"/>
                <a:gd name="T75" fmla="*/ 829 h 914"/>
                <a:gd name="T76" fmla="*/ 366 w 270"/>
                <a:gd name="T77" fmla="*/ 850 h 914"/>
                <a:gd name="T78" fmla="*/ 379 w 270"/>
                <a:gd name="T79" fmla="*/ 867 h 914"/>
                <a:gd name="T80" fmla="*/ 385 w 270"/>
                <a:gd name="T81" fmla="*/ 889 h 914"/>
                <a:gd name="T82" fmla="*/ 397 w 270"/>
                <a:gd name="T83" fmla="*/ 902 h 9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914"/>
                <a:gd name="T128" fmla="*/ 270 w 270"/>
                <a:gd name="T129" fmla="*/ 914 h 9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914">
                  <a:moveTo>
                    <a:pt x="0" y="0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8" y="17"/>
                  </a:lnTo>
                  <a:lnTo>
                    <a:pt x="8" y="26"/>
                  </a:lnTo>
                  <a:lnTo>
                    <a:pt x="12" y="30"/>
                  </a:lnTo>
                  <a:lnTo>
                    <a:pt x="12" y="39"/>
                  </a:lnTo>
                  <a:lnTo>
                    <a:pt x="17" y="43"/>
                  </a:lnTo>
                  <a:lnTo>
                    <a:pt x="17" y="51"/>
                  </a:lnTo>
                  <a:lnTo>
                    <a:pt x="21" y="56"/>
                  </a:lnTo>
                  <a:lnTo>
                    <a:pt x="21" y="69"/>
                  </a:lnTo>
                  <a:lnTo>
                    <a:pt x="25" y="73"/>
                  </a:lnTo>
                  <a:lnTo>
                    <a:pt x="25" y="81"/>
                  </a:lnTo>
                  <a:lnTo>
                    <a:pt x="29" y="86"/>
                  </a:lnTo>
                  <a:lnTo>
                    <a:pt x="29" y="94"/>
                  </a:lnTo>
                  <a:lnTo>
                    <a:pt x="34" y="98"/>
                  </a:lnTo>
                  <a:lnTo>
                    <a:pt x="34" y="111"/>
                  </a:lnTo>
                  <a:lnTo>
                    <a:pt x="38" y="116"/>
                  </a:lnTo>
                  <a:lnTo>
                    <a:pt x="38" y="124"/>
                  </a:lnTo>
                  <a:lnTo>
                    <a:pt x="42" y="128"/>
                  </a:lnTo>
                  <a:lnTo>
                    <a:pt x="42" y="137"/>
                  </a:lnTo>
                  <a:lnTo>
                    <a:pt x="46" y="141"/>
                  </a:lnTo>
                  <a:lnTo>
                    <a:pt x="46" y="154"/>
                  </a:lnTo>
                  <a:lnTo>
                    <a:pt x="50" y="158"/>
                  </a:lnTo>
                  <a:lnTo>
                    <a:pt x="50" y="167"/>
                  </a:lnTo>
                  <a:lnTo>
                    <a:pt x="55" y="171"/>
                  </a:lnTo>
                  <a:lnTo>
                    <a:pt x="55" y="184"/>
                  </a:lnTo>
                  <a:lnTo>
                    <a:pt x="59" y="188"/>
                  </a:lnTo>
                  <a:lnTo>
                    <a:pt x="59" y="197"/>
                  </a:lnTo>
                  <a:lnTo>
                    <a:pt x="63" y="201"/>
                  </a:lnTo>
                  <a:lnTo>
                    <a:pt x="63" y="214"/>
                  </a:lnTo>
                  <a:lnTo>
                    <a:pt x="67" y="218"/>
                  </a:lnTo>
                  <a:lnTo>
                    <a:pt x="67" y="227"/>
                  </a:lnTo>
                  <a:lnTo>
                    <a:pt x="72" y="231"/>
                  </a:lnTo>
                  <a:lnTo>
                    <a:pt x="72" y="244"/>
                  </a:lnTo>
                  <a:lnTo>
                    <a:pt x="76" y="248"/>
                  </a:lnTo>
                  <a:lnTo>
                    <a:pt x="76" y="257"/>
                  </a:lnTo>
                  <a:lnTo>
                    <a:pt x="80" y="261"/>
                  </a:lnTo>
                  <a:lnTo>
                    <a:pt x="80" y="274"/>
                  </a:lnTo>
                  <a:lnTo>
                    <a:pt x="84" y="278"/>
                  </a:lnTo>
                  <a:lnTo>
                    <a:pt x="84" y="291"/>
                  </a:lnTo>
                  <a:lnTo>
                    <a:pt x="89" y="295"/>
                  </a:lnTo>
                  <a:lnTo>
                    <a:pt x="89" y="304"/>
                  </a:lnTo>
                  <a:lnTo>
                    <a:pt x="93" y="308"/>
                  </a:lnTo>
                  <a:lnTo>
                    <a:pt x="93" y="321"/>
                  </a:lnTo>
                  <a:lnTo>
                    <a:pt x="97" y="325"/>
                  </a:lnTo>
                  <a:lnTo>
                    <a:pt x="97" y="338"/>
                  </a:lnTo>
                  <a:lnTo>
                    <a:pt x="101" y="342"/>
                  </a:lnTo>
                  <a:lnTo>
                    <a:pt x="101" y="350"/>
                  </a:lnTo>
                  <a:lnTo>
                    <a:pt x="105" y="355"/>
                  </a:lnTo>
                  <a:lnTo>
                    <a:pt x="105" y="368"/>
                  </a:lnTo>
                  <a:lnTo>
                    <a:pt x="110" y="372"/>
                  </a:lnTo>
                  <a:lnTo>
                    <a:pt x="110" y="385"/>
                  </a:lnTo>
                  <a:lnTo>
                    <a:pt x="114" y="389"/>
                  </a:lnTo>
                  <a:lnTo>
                    <a:pt x="114" y="397"/>
                  </a:lnTo>
                  <a:lnTo>
                    <a:pt x="118" y="402"/>
                  </a:lnTo>
                  <a:lnTo>
                    <a:pt x="118" y="415"/>
                  </a:lnTo>
                  <a:lnTo>
                    <a:pt x="122" y="419"/>
                  </a:lnTo>
                  <a:lnTo>
                    <a:pt x="122" y="432"/>
                  </a:lnTo>
                  <a:lnTo>
                    <a:pt x="127" y="436"/>
                  </a:lnTo>
                  <a:lnTo>
                    <a:pt x="127" y="444"/>
                  </a:lnTo>
                  <a:lnTo>
                    <a:pt x="131" y="449"/>
                  </a:lnTo>
                  <a:lnTo>
                    <a:pt x="131" y="462"/>
                  </a:lnTo>
                  <a:lnTo>
                    <a:pt x="135" y="466"/>
                  </a:lnTo>
                  <a:lnTo>
                    <a:pt x="135" y="479"/>
                  </a:lnTo>
                  <a:lnTo>
                    <a:pt x="139" y="483"/>
                  </a:lnTo>
                  <a:lnTo>
                    <a:pt x="139" y="491"/>
                  </a:lnTo>
                  <a:lnTo>
                    <a:pt x="144" y="496"/>
                  </a:lnTo>
                  <a:lnTo>
                    <a:pt x="144" y="509"/>
                  </a:lnTo>
                  <a:lnTo>
                    <a:pt x="148" y="513"/>
                  </a:lnTo>
                  <a:lnTo>
                    <a:pt x="148" y="521"/>
                  </a:lnTo>
                  <a:lnTo>
                    <a:pt x="152" y="526"/>
                  </a:lnTo>
                  <a:lnTo>
                    <a:pt x="152" y="538"/>
                  </a:lnTo>
                  <a:lnTo>
                    <a:pt x="156" y="543"/>
                  </a:lnTo>
                  <a:lnTo>
                    <a:pt x="156" y="556"/>
                  </a:lnTo>
                  <a:lnTo>
                    <a:pt x="160" y="560"/>
                  </a:lnTo>
                  <a:lnTo>
                    <a:pt x="160" y="568"/>
                  </a:lnTo>
                  <a:lnTo>
                    <a:pt x="165" y="573"/>
                  </a:lnTo>
                  <a:lnTo>
                    <a:pt x="165" y="585"/>
                  </a:lnTo>
                  <a:lnTo>
                    <a:pt x="169" y="590"/>
                  </a:lnTo>
                  <a:lnTo>
                    <a:pt x="169" y="598"/>
                  </a:lnTo>
                  <a:lnTo>
                    <a:pt x="173" y="603"/>
                  </a:lnTo>
                  <a:lnTo>
                    <a:pt x="173" y="615"/>
                  </a:lnTo>
                  <a:lnTo>
                    <a:pt x="177" y="620"/>
                  </a:lnTo>
                  <a:lnTo>
                    <a:pt x="177" y="628"/>
                  </a:lnTo>
                  <a:lnTo>
                    <a:pt x="182" y="632"/>
                  </a:lnTo>
                  <a:lnTo>
                    <a:pt x="182" y="645"/>
                  </a:lnTo>
                  <a:lnTo>
                    <a:pt x="186" y="650"/>
                  </a:lnTo>
                  <a:lnTo>
                    <a:pt x="186" y="658"/>
                  </a:lnTo>
                  <a:lnTo>
                    <a:pt x="190" y="662"/>
                  </a:lnTo>
                  <a:lnTo>
                    <a:pt x="190" y="675"/>
                  </a:lnTo>
                  <a:lnTo>
                    <a:pt x="194" y="679"/>
                  </a:lnTo>
                  <a:lnTo>
                    <a:pt x="194" y="688"/>
                  </a:lnTo>
                  <a:lnTo>
                    <a:pt x="199" y="692"/>
                  </a:lnTo>
                  <a:lnTo>
                    <a:pt x="199" y="705"/>
                  </a:lnTo>
                  <a:lnTo>
                    <a:pt x="203" y="709"/>
                  </a:lnTo>
                  <a:lnTo>
                    <a:pt x="203" y="718"/>
                  </a:lnTo>
                  <a:lnTo>
                    <a:pt x="207" y="722"/>
                  </a:lnTo>
                  <a:lnTo>
                    <a:pt x="207" y="731"/>
                  </a:lnTo>
                  <a:lnTo>
                    <a:pt x="211" y="735"/>
                  </a:lnTo>
                  <a:lnTo>
                    <a:pt x="211" y="744"/>
                  </a:lnTo>
                  <a:lnTo>
                    <a:pt x="215" y="748"/>
                  </a:lnTo>
                  <a:lnTo>
                    <a:pt x="215" y="761"/>
                  </a:lnTo>
                  <a:lnTo>
                    <a:pt x="220" y="765"/>
                  </a:lnTo>
                  <a:lnTo>
                    <a:pt x="220" y="773"/>
                  </a:lnTo>
                  <a:lnTo>
                    <a:pt x="224" y="778"/>
                  </a:lnTo>
                  <a:lnTo>
                    <a:pt x="224" y="786"/>
                  </a:lnTo>
                  <a:lnTo>
                    <a:pt x="228" y="791"/>
                  </a:lnTo>
                  <a:lnTo>
                    <a:pt x="228" y="799"/>
                  </a:lnTo>
                  <a:lnTo>
                    <a:pt x="232" y="803"/>
                  </a:lnTo>
                  <a:lnTo>
                    <a:pt x="232" y="812"/>
                  </a:lnTo>
                  <a:lnTo>
                    <a:pt x="237" y="816"/>
                  </a:lnTo>
                  <a:lnTo>
                    <a:pt x="237" y="825"/>
                  </a:lnTo>
                  <a:lnTo>
                    <a:pt x="241" y="829"/>
                  </a:lnTo>
                  <a:lnTo>
                    <a:pt x="241" y="838"/>
                  </a:lnTo>
                  <a:lnTo>
                    <a:pt x="245" y="842"/>
                  </a:lnTo>
                  <a:lnTo>
                    <a:pt x="245" y="850"/>
                  </a:lnTo>
                  <a:lnTo>
                    <a:pt x="249" y="855"/>
                  </a:lnTo>
                  <a:lnTo>
                    <a:pt x="249" y="863"/>
                  </a:lnTo>
                  <a:lnTo>
                    <a:pt x="254" y="867"/>
                  </a:lnTo>
                  <a:lnTo>
                    <a:pt x="254" y="876"/>
                  </a:lnTo>
                  <a:lnTo>
                    <a:pt x="258" y="880"/>
                  </a:lnTo>
                  <a:lnTo>
                    <a:pt x="258" y="889"/>
                  </a:lnTo>
                  <a:lnTo>
                    <a:pt x="262" y="893"/>
                  </a:lnTo>
                  <a:lnTo>
                    <a:pt x="262" y="897"/>
                  </a:lnTo>
                  <a:lnTo>
                    <a:pt x="266" y="902"/>
                  </a:lnTo>
                  <a:lnTo>
                    <a:pt x="266" y="910"/>
                  </a:lnTo>
                  <a:lnTo>
                    <a:pt x="270" y="914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3" name="Freeform 144"/>
            <p:cNvSpPr>
              <a:spLocks/>
            </p:cNvSpPr>
            <p:nvPr/>
          </p:nvSpPr>
          <p:spPr bwMode="auto">
            <a:xfrm>
              <a:off x="4205" y="2733"/>
              <a:ext cx="737" cy="401"/>
            </a:xfrm>
            <a:custGeom>
              <a:avLst/>
              <a:gdLst>
                <a:gd name="T0" fmla="*/ 0 w 495"/>
                <a:gd name="T1" fmla="*/ 175 h 401"/>
                <a:gd name="T2" fmla="*/ 13 w 495"/>
                <a:gd name="T3" fmla="*/ 196 h 401"/>
                <a:gd name="T4" fmla="*/ 25 w 495"/>
                <a:gd name="T5" fmla="*/ 218 h 401"/>
                <a:gd name="T6" fmla="*/ 39 w 495"/>
                <a:gd name="T7" fmla="*/ 235 h 401"/>
                <a:gd name="T8" fmla="*/ 45 w 495"/>
                <a:gd name="T9" fmla="*/ 248 h 401"/>
                <a:gd name="T10" fmla="*/ 58 w 495"/>
                <a:gd name="T11" fmla="*/ 265 h 401"/>
                <a:gd name="T12" fmla="*/ 70 w 495"/>
                <a:gd name="T13" fmla="*/ 282 h 401"/>
                <a:gd name="T14" fmla="*/ 82 w 495"/>
                <a:gd name="T15" fmla="*/ 299 h 401"/>
                <a:gd name="T16" fmla="*/ 101 w 495"/>
                <a:gd name="T17" fmla="*/ 312 h 401"/>
                <a:gd name="T18" fmla="*/ 107 w 495"/>
                <a:gd name="T19" fmla="*/ 325 h 401"/>
                <a:gd name="T20" fmla="*/ 121 w 495"/>
                <a:gd name="T21" fmla="*/ 337 h 401"/>
                <a:gd name="T22" fmla="*/ 133 w 495"/>
                <a:gd name="T23" fmla="*/ 350 h 401"/>
                <a:gd name="T24" fmla="*/ 146 w 495"/>
                <a:gd name="T25" fmla="*/ 359 h 401"/>
                <a:gd name="T26" fmla="*/ 158 w 495"/>
                <a:gd name="T27" fmla="*/ 367 h 401"/>
                <a:gd name="T28" fmla="*/ 171 w 495"/>
                <a:gd name="T29" fmla="*/ 376 h 401"/>
                <a:gd name="T30" fmla="*/ 183 w 495"/>
                <a:gd name="T31" fmla="*/ 384 h 401"/>
                <a:gd name="T32" fmla="*/ 197 w 495"/>
                <a:gd name="T33" fmla="*/ 389 h 401"/>
                <a:gd name="T34" fmla="*/ 208 w 495"/>
                <a:gd name="T35" fmla="*/ 393 h 401"/>
                <a:gd name="T36" fmla="*/ 222 w 495"/>
                <a:gd name="T37" fmla="*/ 397 h 401"/>
                <a:gd name="T38" fmla="*/ 234 w 495"/>
                <a:gd name="T39" fmla="*/ 401 h 401"/>
                <a:gd name="T40" fmla="*/ 246 w 495"/>
                <a:gd name="T41" fmla="*/ 401 h 401"/>
                <a:gd name="T42" fmla="*/ 259 w 495"/>
                <a:gd name="T43" fmla="*/ 401 h 401"/>
                <a:gd name="T44" fmla="*/ 271 w 495"/>
                <a:gd name="T45" fmla="*/ 397 h 401"/>
                <a:gd name="T46" fmla="*/ 284 w 495"/>
                <a:gd name="T47" fmla="*/ 397 h 401"/>
                <a:gd name="T48" fmla="*/ 296 w 495"/>
                <a:gd name="T49" fmla="*/ 393 h 401"/>
                <a:gd name="T50" fmla="*/ 310 w 495"/>
                <a:gd name="T51" fmla="*/ 389 h 401"/>
                <a:gd name="T52" fmla="*/ 322 w 495"/>
                <a:gd name="T53" fmla="*/ 384 h 401"/>
                <a:gd name="T54" fmla="*/ 335 w 495"/>
                <a:gd name="T55" fmla="*/ 380 h 401"/>
                <a:gd name="T56" fmla="*/ 347 w 495"/>
                <a:gd name="T57" fmla="*/ 372 h 401"/>
                <a:gd name="T58" fmla="*/ 360 w 495"/>
                <a:gd name="T59" fmla="*/ 363 h 401"/>
                <a:gd name="T60" fmla="*/ 372 w 495"/>
                <a:gd name="T61" fmla="*/ 354 h 401"/>
                <a:gd name="T62" fmla="*/ 386 w 495"/>
                <a:gd name="T63" fmla="*/ 346 h 401"/>
                <a:gd name="T64" fmla="*/ 398 w 495"/>
                <a:gd name="T65" fmla="*/ 337 h 401"/>
                <a:gd name="T66" fmla="*/ 409 w 495"/>
                <a:gd name="T67" fmla="*/ 325 h 401"/>
                <a:gd name="T68" fmla="*/ 423 w 495"/>
                <a:gd name="T69" fmla="*/ 316 h 401"/>
                <a:gd name="T70" fmla="*/ 435 w 495"/>
                <a:gd name="T71" fmla="*/ 303 h 401"/>
                <a:gd name="T72" fmla="*/ 448 w 495"/>
                <a:gd name="T73" fmla="*/ 290 h 401"/>
                <a:gd name="T74" fmla="*/ 466 w 495"/>
                <a:gd name="T75" fmla="*/ 278 h 401"/>
                <a:gd name="T76" fmla="*/ 479 w 495"/>
                <a:gd name="T77" fmla="*/ 265 h 401"/>
                <a:gd name="T78" fmla="*/ 485 w 495"/>
                <a:gd name="T79" fmla="*/ 252 h 401"/>
                <a:gd name="T80" fmla="*/ 499 w 495"/>
                <a:gd name="T81" fmla="*/ 239 h 401"/>
                <a:gd name="T82" fmla="*/ 511 w 495"/>
                <a:gd name="T83" fmla="*/ 222 h 401"/>
                <a:gd name="T84" fmla="*/ 530 w 495"/>
                <a:gd name="T85" fmla="*/ 209 h 401"/>
                <a:gd name="T86" fmla="*/ 536 w 495"/>
                <a:gd name="T87" fmla="*/ 196 h 401"/>
                <a:gd name="T88" fmla="*/ 548 w 495"/>
                <a:gd name="T89" fmla="*/ 179 h 401"/>
                <a:gd name="T90" fmla="*/ 567 w 495"/>
                <a:gd name="T91" fmla="*/ 166 h 401"/>
                <a:gd name="T92" fmla="*/ 573 w 495"/>
                <a:gd name="T93" fmla="*/ 154 h 401"/>
                <a:gd name="T94" fmla="*/ 587 w 495"/>
                <a:gd name="T95" fmla="*/ 137 h 401"/>
                <a:gd name="T96" fmla="*/ 606 w 495"/>
                <a:gd name="T97" fmla="*/ 124 h 401"/>
                <a:gd name="T98" fmla="*/ 618 w 495"/>
                <a:gd name="T99" fmla="*/ 111 h 401"/>
                <a:gd name="T100" fmla="*/ 624 w 495"/>
                <a:gd name="T101" fmla="*/ 98 h 401"/>
                <a:gd name="T102" fmla="*/ 637 w 495"/>
                <a:gd name="T103" fmla="*/ 85 h 401"/>
                <a:gd name="T104" fmla="*/ 649 w 495"/>
                <a:gd name="T105" fmla="*/ 72 h 401"/>
                <a:gd name="T106" fmla="*/ 663 w 495"/>
                <a:gd name="T107" fmla="*/ 60 h 401"/>
                <a:gd name="T108" fmla="*/ 674 w 495"/>
                <a:gd name="T109" fmla="*/ 47 h 401"/>
                <a:gd name="T110" fmla="*/ 688 w 495"/>
                <a:gd name="T111" fmla="*/ 34 h 401"/>
                <a:gd name="T112" fmla="*/ 700 w 495"/>
                <a:gd name="T113" fmla="*/ 25 h 401"/>
                <a:gd name="T114" fmla="*/ 712 w 495"/>
                <a:gd name="T115" fmla="*/ 13 h 401"/>
                <a:gd name="T116" fmla="*/ 725 w 495"/>
                <a:gd name="T117" fmla="*/ 4 h 401"/>
                <a:gd name="T118" fmla="*/ 737 w 495"/>
                <a:gd name="T119" fmla="*/ 0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5"/>
                <a:gd name="T181" fmla="*/ 0 h 401"/>
                <a:gd name="T182" fmla="*/ 495 w 495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5" h="401">
                  <a:moveTo>
                    <a:pt x="0" y="166"/>
                  </a:moveTo>
                  <a:lnTo>
                    <a:pt x="0" y="175"/>
                  </a:lnTo>
                  <a:lnTo>
                    <a:pt x="9" y="184"/>
                  </a:lnTo>
                  <a:lnTo>
                    <a:pt x="9" y="196"/>
                  </a:lnTo>
                  <a:lnTo>
                    <a:pt x="17" y="205"/>
                  </a:lnTo>
                  <a:lnTo>
                    <a:pt x="17" y="218"/>
                  </a:lnTo>
                  <a:lnTo>
                    <a:pt x="26" y="226"/>
                  </a:lnTo>
                  <a:lnTo>
                    <a:pt x="26" y="235"/>
                  </a:lnTo>
                  <a:lnTo>
                    <a:pt x="30" y="239"/>
                  </a:lnTo>
                  <a:lnTo>
                    <a:pt x="30" y="248"/>
                  </a:lnTo>
                  <a:lnTo>
                    <a:pt x="39" y="256"/>
                  </a:lnTo>
                  <a:lnTo>
                    <a:pt x="39" y="265"/>
                  </a:lnTo>
                  <a:lnTo>
                    <a:pt x="47" y="273"/>
                  </a:lnTo>
                  <a:lnTo>
                    <a:pt x="47" y="282"/>
                  </a:lnTo>
                  <a:lnTo>
                    <a:pt x="55" y="290"/>
                  </a:lnTo>
                  <a:lnTo>
                    <a:pt x="55" y="299"/>
                  </a:lnTo>
                  <a:lnTo>
                    <a:pt x="60" y="303"/>
                  </a:lnTo>
                  <a:lnTo>
                    <a:pt x="68" y="312"/>
                  </a:lnTo>
                  <a:lnTo>
                    <a:pt x="68" y="320"/>
                  </a:lnTo>
                  <a:lnTo>
                    <a:pt x="72" y="325"/>
                  </a:lnTo>
                  <a:lnTo>
                    <a:pt x="81" y="333"/>
                  </a:lnTo>
                  <a:lnTo>
                    <a:pt x="81" y="337"/>
                  </a:lnTo>
                  <a:lnTo>
                    <a:pt x="89" y="346"/>
                  </a:lnTo>
                  <a:lnTo>
                    <a:pt x="89" y="350"/>
                  </a:lnTo>
                  <a:lnTo>
                    <a:pt x="94" y="354"/>
                  </a:lnTo>
                  <a:lnTo>
                    <a:pt x="98" y="359"/>
                  </a:lnTo>
                  <a:lnTo>
                    <a:pt x="102" y="363"/>
                  </a:lnTo>
                  <a:lnTo>
                    <a:pt x="106" y="367"/>
                  </a:lnTo>
                  <a:lnTo>
                    <a:pt x="110" y="372"/>
                  </a:lnTo>
                  <a:lnTo>
                    <a:pt x="115" y="376"/>
                  </a:lnTo>
                  <a:lnTo>
                    <a:pt x="119" y="380"/>
                  </a:lnTo>
                  <a:lnTo>
                    <a:pt x="123" y="384"/>
                  </a:lnTo>
                  <a:lnTo>
                    <a:pt x="127" y="389"/>
                  </a:lnTo>
                  <a:lnTo>
                    <a:pt x="132" y="389"/>
                  </a:lnTo>
                  <a:lnTo>
                    <a:pt x="136" y="393"/>
                  </a:lnTo>
                  <a:lnTo>
                    <a:pt x="140" y="393"/>
                  </a:lnTo>
                  <a:lnTo>
                    <a:pt x="144" y="397"/>
                  </a:lnTo>
                  <a:lnTo>
                    <a:pt x="149" y="397"/>
                  </a:lnTo>
                  <a:lnTo>
                    <a:pt x="153" y="397"/>
                  </a:lnTo>
                  <a:lnTo>
                    <a:pt x="157" y="401"/>
                  </a:lnTo>
                  <a:lnTo>
                    <a:pt x="161" y="401"/>
                  </a:lnTo>
                  <a:lnTo>
                    <a:pt x="165" y="401"/>
                  </a:lnTo>
                  <a:lnTo>
                    <a:pt x="170" y="401"/>
                  </a:lnTo>
                  <a:lnTo>
                    <a:pt x="174" y="401"/>
                  </a:lnTo>
                  <a:lnTo>
                    <a:pt x="178" y="401"/>
                  </a:lnTo>
                  <a:lnTo>
                    <a:pt x="182" y="397"/>
                  </a:lnTo>
                  <a:lnTo>
                    <a:pt x="187" y="397"/>
                  </a:lnTo>
                  <a:lnTo>
                    <a:pt x="191" y="397"/>
                  </a:lnTo>
                  <a:lnTo>
                    <a:pt x="195" y="397"/>
                  </a:lnTo>
                  <a:lnTo>
                    <a:pt x="199" y="393"/>
                  </a:lnTo>
                  <a:lnTo>
                    <a:pt x="204" y="393"/>
                  </a:lnTo>
                  <a:lnTo>
                    <a:pt x="208" y="389"/>
                  </a:lnTo>
                  <a:lnTo>
                    <a:pt x="212" y="389"/>
                  </a:lnTo>
                  <a:lnTo>
                    <a:pt x="216" y="384"/>
                  </a:lnTo>
                  <a:lnTo>
                    <a:pt x="220" y="380"/>
                  </a:lnTo>
                  <a:lnTo>
                    <a:pt x="225" y="380"/>
                  </a:lnTo>
                  <a:lnTo>
                    <a:pt x="229" y="376"/>
                  </a:lnTo>
                  <a:lnTo>
                    <a:pt x="233" y="372"/>
                  </a:lnTo>
                  <a:lnTo>
                    <a:pt x="237" y="367"/>
                  </a:lnTo>
                  <a:lnTo>
                    <a:pt x="242" y="363"/>
                  </a:lnTo>
                  <a:lnTo>
                    <a:pt x="246" y="359"/>
                  </a:lnTo>
                  <a:lnTo>
                    <a:pt x="250" y="354"/>
                  </a:lnTo>
                  <a:lnTo>
                    <a:pt x="254" y="350"/>
                  </a:lnTo>
                  <a:lnTo>
                    <a:pt x="259" y="346"/>
                  </a:lnTo>
                  <a:lnTo>
                    <a:pt x="263" y="342"/>
                  </a:lnTo>
                  <a:lnTo>
                    <a:pt x="267" y="337"/>
                  </a:lnTo>
                  <a:lnTo>
                    <a:pt x="275" y="329"/>
                  </a:lnTo>
                  <a:lnTo>
                    <a:pt x="275" y="325"/>
                  </a:lnTo>
                  <a:lnTo>
                    <a:pt x="280" y="320"/>
                  </a:lnTo>
                  <a:lnTo>
                    <a:pt x="284" y="316"/>
                  </a:lnTo>
                  <a:lnTo>
                    <a:pt x="292" y="307"/>
                  </a:lnTo>
                  <a:lnTo>
                    <a:pt x="292" y="303"/>
                  </a:lnTo>
                  <a:lnTo>
                    <a:pt x="301" y="295"/>
                  </a:lnTo>
                  <a:lnTo>
                    <a:pt x="301" y="290"/>
                  </a:lnTo>
                  <a:lnTo>
                    <a:pt x="305" y="286"/>
                  </a:lnTo>
                  <a:lnTo>
                    <a:pt x="313" y="278"/>
                  </a:lnTo>
                  <a:lnTo>
                    <a:pt x="313" y="273"/>
                  </a:lnTo>
                  <a:lnTo>
                    <a:pt x="322" y="265"/>
                  </a:lnTo>
                  <a:lnTo>
                    <a:pt x="322" y="256"/>
                  </a:lnTo>
                  <a:lnTo>
                    <a:pt x="326" y="252"/>
                  </a:lnTo>
                  <a:lnTo>
                    <a:pt x="335" y="243"/>
                  </a:lnTo>
                  <a:lnTo>
                    <a:pt x="335" y="239"/>
                  </a:lnTo>
                  <a:lnTo>
                    <a:pt x="343" y="231"/>
                  </a:lnTo>
                  <a:lnTo>
                    <a:pt x="343" y="222"/>
                  </a:lnTo>
                  <a:lnTo>
                    <a:pt x="347" y="218"/>
                  </a:lnTo>
                  <a:lnTo>
                    <a:pt x="356" y="209"/>
                  </a:lnTo>
                  <a:lnTo>
                    <a:pt x="356" y="201"/>
                  </a:lnTo>
                  <a:lnTo>
                    <a:pt x="360" y="196"/>
                  </a:lnTo>
                  <a:lnTo>
                    <a:pt x="368" y="188"/>
                  </a:lnTo>
                  <a:lnTo>
                    <a:pt x="368" y="179"/>
                  </a:lnTo>
                  <a:lnTo>
                    <a:pt x="373" y="175"/>
                  </a:lnTo>
                  <a:lnTo>
                    <a:pt x="381" y="166"/>
                  </a:lnTo>
                  <a:lnTo>
                    <a:pt x="381" y="158"/>
                  </a:lnTo>
                  <a:lnTo>
                    <a:pt x="385" y="154"/>
                  </a:lnTo>
                  <a:lnTo>
                    <a:pt x="394" y="145"/>
                  </a:lnTo>
                  <a:lnTo>
                    <a:pt x="394" y="137"/>
                  </a:lnTo>
                  <a:lnTo>
                    <a:pt x="398" y="132"/>
                  </a:lnTo>
                  <a:lnTo>
                    <a:pt x="407" y="124"/>
                  </a:lnTo>
                  <a:lnTo>
                    <a:pt x="407" y="119"/>
                  </a:lnTo>
                  <a:lnTo>
                    <a:pt x="415" y="111"/>
                  </a:lnTo>
                  <a:lnTo>
                    <a:pt x="415" y="102"/>
                  </a:lnTo>
                  <a:lnTo>
                    <a:pt x="419" y="98"/>
                  </a:lnTo>
                  <a:lnTo>
                    <a:pt x="428" y="90"/>
                  </a:lnTo>
                  <a:lnTo>
                    <a:pt x="428" y="85"/>
                  </a:lnTo>
                  <a:lnTo>
                    <a:pt x="436" y="77"/>
                  </a:lnTo>
                  <a:lnTo>
                    <a:pt x="436" y="72"/>
                  </a:lnTo>
                  <a:lnTo>
                    <a:pt x="445" y="64"/>
                  </a:lnTo>
                  <a:lnTo>
                    <a:pt x="445" y="60"/>
                  </a:lnTo>
                  <a:lnTo>
                    <a:pt x="453" y="51"/>
                  </a:lnTo>
                  <a:lnTo>
                    <a:pt x="453" y="47"/>
                  </a:lnTo>
                  <a:lnTo>
                    <a:pt x="462" y="38"/>
                  </a:lnTo>
                  <a:lnTo>
                    <a:pt x="462" y="34"/>
                  </a:lnTo>
                  <a:lnTo>
                    <a:pt x="466" y="30"/>
                  </a:lnTo>
                  <a:lnTo>
                    <a:pt x="470" y="25"/>
                  </a:lnTo>
                  <a:lnTo>
                    <a:pt x="478" y="17"/>
                  </a:lnTo>
                  <a:lnTo>
                    <a:pt x="478" y="13"/>
                  </a:lnTo>
                  <a:lnTo>
                    <a:pt x="483" y="8"/>
                  </a:lnTo>
                  <a:lnTo>
                    <a:pt x="487" y="4"/>
                  </a:lnTo>
                  <a:lnTo>
                    <a:pt x="491" y="0"/>
                  </a:lnTo>
                  <a:lnTo>
                    <a:pt x="495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4" name="Freeform 145"/>
            <p:cNvSpPr>
              <a:spLocks/>
            </p:cNvSpPr>
            <p:nvPr/>
          </p:nvSpPr>
          <p:spPr bwMode="auto">
            <a:xfrm>
              <a:off x="1185" y="2848"/>
              <a:ext cx="782" cy="205"/>
            </a:xfrm>
            <a:custGeom>
              <a:avLst/>
              <a:gdLst>
                <a:gd name="T0" fmla="*/ 13 w 525"/>
                <a:gd name="T1" fmla="*/ 0 h 205"/>
                <a:gd name="T2" fmla="*/ 31 w 525"/>
                <a:gd name="T3" fmla="*/ 0 h 205"/>
                <a:gd name="T4" fmla="*/ 51 w 525"/>
                <a:gd name="T5" fmla="*/ 0 h 205"/>
                <a:gd name="T6" fmla="*/ 70 w 525"/>
                <a:gd name="T7" fmla="*/ 0 h 205"/>
                <a:gd name="T8" fmla="*/ 88 w 525"/>
                <a:gd name="T9" fmla="*/ 0 h 205"/>
                <a:gd name="T10" fmla="*/ 107 w 525"/>
                <a:gd name="T11" fmla="*/ 0 h 205"/>
                <a:gd name="T12" fmla="*/ 127 w 525"/>
                <a:gd name="T13" fmla="*/ 0 h 205"/>
                <a:gd name="T14" fmla="*/ 144 w 525"/>
                <a:gd name="T15" fmla="*/ 0 h 205"/>
                <a:gd name="T16" fmla="*/ 164 w 525"/>
                <a:gd name="T17" fmla="*/ 0 h 205"/>
                <a:gd name="T18" fmla="*/ 183 w 525"/>
                <a:gd name="T19" fmla="*/ 0 h 205"/>
                <a:gd name="T20" fmla="*/ 201 w 525"/>
                <a:gd name="T21" fmla="*/ 0 h 205"/>
                <a:gd name="T22" fmla="*/ 214 w 525"/>
                <a:gd name="T23" fmla="*/ 0 h 205"/>
                <a:gd name="T24" fmla="*/ 234 w 525"/>
                <a:gd name="T25" fmla="*/ 0 h 205"/>
                <a:gd name="T26" fmla="*/ 252 w 525"/>
                <a:gd name="T27" fmla="*/ 0 h 205"/>
                <a:gd name="T28" fmla="*/ 271 w 525"/>
                <a:gd name="T29" fmla="*/ 0 h 205"/>
                <a:gd name="T30" fmla="*/ 290 w 525"/>
                <a:gd name="T31" fmla="*/ 0 h 205"/>
                <a:gd name="T32" fmla="*/ 308 w 525"/>
                <a:gd name="T33" fmla="*/ 0 h 205"/>
                <a:gd name="T34" fmla="*/ 328 w 525"/>
                <a:gd name="T35" fmla="*/ 0 h 205"/>
                <a:gd name="T36" fmla="*/ 347 w 525"/>
                <a:gd name="T37" fmla="*/ 0 h 205"/>
                <a:gd name="T38" fmla="*/ 365 w 525"/>
                <a:gd name="T39" fmla="*/ 0 h 205"/>
                <a:gd name="T40" fmla="*/ 384 w 525"/>
                <a:gd name="T41" fmla="*/ 0 h 205"/>
                <a:gd name="T42" fmla="*/ 404 w 525"/>
                <a:gd name="T43" fmla="*/ 0 h 205"/>
                <a:gd name="T44" fmla="*/ 422 w 525"/>
                <a:gd name="T45" fmla="*/ 0 h 205"/>
                <a:gd name="T46" fmla="*/ 441 w 525"/>
                <a:gd name="T47" fmla="*/ 0 h 205"/>
                <a:gd name="T48" fmla="*/ 460 w 525"/>
                <a:gd name="T49" fmla="*/ 0 h 205"/>
                <a:gd name="T50" fmla="*/ 480 w 525"/>
                <a:gd name="T51" fmla="*/ 0 h 205"/>
                <a:gd name="T52" fmla="*/ 498 w 525"/>
                <a:gd name="T53" fmla="*/ 0 h 205"/>
                <a:gd name="T54" fmla="*/ 517 w 525"/>
                <a:gd name="T55" fmla="*/ 0 h 205"/>
                <a:gd name="T56" fmla="*/ 536 w 525"/>
                <a:gd name="T57" fmla="*/ 0 h 205"/>
                <a:gd name="T58" fmla="*/ 554 w 525"/>
                <a:gd name="T59" fmla="*/ 0 h 205"/>
                <a:gd name="T60" fmla="*/ 573 w 525"/>
                <a:gd name="T61" fmla="*/ 0 h 205"/>
                <a:gd name="T62" fmla="*/ 593 w 525"/>
                <a:gd name="T63" fmla="*/ 0 h 205"/>
                <a:gd name="T64" fmla="*/ 611 w 525"/>
                <a:gd name="T65" fmla="*/ 0 h 205"/>
                <a:gd name="T66" fmla="*/ 624 w 525"/>
                <a:gd name="T67" fmla="*/ 205 h 205"/>
                <a:gd name="T68" fmla="*/ 636 w 525"/>
                <a:gd name="T69" fmla="*/ 0 h 205"/>
                <a:gd name="T70" fmla="*/ 655 w 525"/>
                <a:gd name="T71" fmla="*/ 0 h 205"/>
                <a:gd name="T72" fmla="*/ 675 w 525"/>
                <a:gd name="T73" fmla="*/ 0 h 205"/>
                <a:gd name="T74" fmla="*/ 693 w 525"/>
                <a:gd name="T75" fmla="*/ 0 h 205"/>
                <a:gd name="T76" fmla="*/ 712 w 525"/>
                <a:gd name="T77" fmla="*/ 0 h 205"/>
                <a:gd name="T78" fmla="*/ 731 w 525"/>
                <a:gd name="T79" fmla="*/ 0 h 205"/>
                <a:gd name="T80" fmla="*/ 749 w 525"/>
                <a:gd name="T81" fmla="*/ 0 h 205"/>
                <a:gd name="T82" fmla="*/ 769 w 525"/>
                <a:gd name="T83" fmla="*/ 0 h 2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5"/>
                <a:gd name="T127" fmla="*/ 0 h 205"/>
                <a:gd name="T128" fmla="*/ 525 w 525"/>
                <a:gd name="T129" fmla="*/ 205 h 2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5" h="205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40" y="103"/>
                  </a:lnTo>
                  <a:lnTo>
                    <a:pt x="140" y="0"/>
                  </a:lnTo>
                  <a:lnTo>
                    <a:pt x="144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2" y="0"/>
                  </a:lnTo>
                  <a:lnTo>
                    <a:pt x="216" y="0"/>
                  </a:lnTo>
                  <a:lnTo>
                    <a:pt x="220" y="0"/>
                  </a:lnTo>
                  <a:lnTo>
                    <a:pt x="224" y="0"/>
                  </a:lnTo>
                  <a:lnTo>
                    <a:pt x="228" y="0"/>
                  </a:lnTo>
                  <a:lnTo>
                    <a:pt x="233" y="0"/>
                  </a:lnTo>
                  <a:lnTo>
                    <a:pt x="237" y="0"/>
                  </a:lnTo>
                  <a:lnTo>
                    <a:pt x="241" y="0"/>
                  </a:lnTo>
                  <a:lnTo>
                    <a:pt x="245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09" y="0"/>
                  </a:lnTo>
                  <a:lnTo>
                    <a:pt x="313" y="0"/>
                  </a:lnTo>
                  <a:lnTo>
                    <a:pt x="317" y="0"/>
                  </a:lnTo>
                  <a:lnTo>
                    <a:pt x="322" y="0"/>
                  </a:lnTo>
                  <a:lnTo>
                    <a:pt x="326" y="0"/>
                  </a:lnTo>
                  <a:lnTo>
                    <a:pt x="330" y="0"/>
                  </a:lnTo>
                  <a:lnTo>
                    <a:pt x="334" y="0"/>
                  </a:lnTo>
                  <a:lnTo>
                    <a:pt x="338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1" y="0"/>
                  </a:lnTo>
                  <a:lnTo>
                    <a:pt x="355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7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89" y="0"/>
                  </a:lnTo>
                  <a:lnTo>
                    <a:pt x="393" y="0"/>
                  </a:lnTo>
                  <a:lnTo>
                    <a:pt x="398" y="0"/>
                  </a:lnTo>
                  <a:lnTo>
                    <a:pt x="402" y="0"/>
                  </a:lnTo>
                  <a:lnTo>
                    <a:pt x="406" y="0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19" y="0"/>
                  </a:lnTo>
                  <a:lnTo>
                    <a:pt x="419" y="205"/>
                  </a:lnTo>
                  <a:lnTo>
                    <a:pt x="419" y="0"/>
                  </a:lnTo>
                  <a:lnTo>
                    <a:pt x="423" y="0"/>
                  </a:lnTo>
                  <a:lnTo>
                    <a:pt x="427" y="0"/>
                  </a:lnTo>
                  <a:lnTo>
                    <a:pt x="432" y="0"/>
                  </a:lnTo>
                  <a:lnTo>
                    <a:pt x="436" y="0"/>
                  </a:lnTo>
                  <a:lnTo>
                    <a:pt x="440" y="0"/>
                  </a:lnTo>
                  <a:lnTo>
                    <a:pt x="444" y="0"/>
                  </a:lnTo>
                  <a:lnTo>
                    <a:pt x="448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70" y="0"/>
                  </a:lnTo>
                  <a:lnTo>
                    <a:pt x="474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7" y="0"/>
                  </a:lnTo>
                  <a:lnTo>
                    <a:pt x="491" y="0"/>
                  </a:lnTo>
                  <a:lnTo>
                    <a:pt x="495" y="0"/>
                  </a:lnTo>
                  <a:lnTo>
                    <a:pt x="499" y="0"/>
                  </a:lnTo>
                  <a:lnTo>
                    <a:pt x="503" y="0"/>
                  </a:lnTo>
                  <a:lnTo>
                    <a:pt x="508" y="0"/>
                  </a:lnTo>
                  <a:lnTo>
                    <a:pt x="512" y="0"/>
                  </a:lnTo>
                  <a:lnTo>
                    <a:pt x="516" y="0"/>
                  </a:lnTo>
                  <a:lnTo>
                    <a:pt x="520" y="0"/>
                  </a:lnTo>
                  <a:lnTo>
                    <a:pt x="525" y="0"/>
                  </a:lnTo>
                </a:path>
              </a:pathLst>
            </a:custGeom>
            <a:noFill/>
            <a:ln w="1270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5" name="Freeform 146"/>
            <p:cNvSpPr>
              <a:spLocks/>
            </p:cNvSpPr>
            <p:nvPr/>
          </p:nvSpPr>
          <p:spPr bwMode="auto">
            <a:xfrm>
              <a:off x="1967" y="1584"/>
              <a:ext cx="775" cy="1264"/>
            </a:xfrm>
            <a:custGeom>
              <a:avLst/>
              <a:gdLst>
                <a:gd name="T0" fmla="*/ 12 w 520"/>
                <a:gd name="T1" fmla="*/ 1264 h 1264"/>
                <a:gd name="T2" fmla="*/ 31 w 520"/>
                <a:gd name="T3" fmla="*/ 1264 h 1264"/>
                <a:gd name="T4" fmla="*/ 49 w 520"/>
                <a:gd name="T5" fmla="*/ 1264 h 1264"/>
                <a:gd name="T6" fmla="*/ 69 w 520"/>
                <a:gd name="T7" fmla="*/ 1264 h 1264"/>
                <a:gd name="T8" fmla="*/ 88 w 520"/>
                <a:gd name="T9" fmla="*/ 1264 h 1264"/>
                <a:gd name="T10" fmla="*/ 107 w 520"/>
                <a:gd name="T11" fmla="*/ 1264 h 1264"/>
                <a:gd name="T12" fmla="*/ 125 w 520"/>
                <a:gd name="T13" fmla="*/ 1264 h 1264"/>
                <a:gd name="T14" fmla="*/ 145 w 520"/>
                <a:gd name="T15" fmla="*/ 1264 h 1264"/>
                <a:gd name="T16" fmla="*/ 164 w 520"/>
                <a:gd name="T17" fmla="*/ 1264 h 1264"/>
                <a:gd name="T18" fmla="*/ 182 w 520"/>
                <a:gd name="T19" fmla="*/ 1264 h 1264"/>
                <a:gd name="T20" fmla="*/ 201 w 520"/>
                <a:gd name="T21" fmla="*/ 1264 h 1264"/>
                <a:gd name="T22" fmla="*/ 221 w 520"/>
                <a:gd name="T23" fmla="*/ 1264 h 1264"/>
                <a:gd name="T24" fmla="*/ 238 w 520"/>
                <a:gd name="T25" fmla="*/ 1264 h 1264"/>
                <a:gd name="T26" fmla="*/ 258 w 520"/>
                <a:gd name="T27" fmla="*/ 1264 h 1264"/>
                <a:gd name="T28" fmla="*/ 264 w 520"/>
                <a:gd name="T29" fmla="*/ 1264 h 1264"/>
                <a:gd name="T30" fmla="*/ 283 w 520"/>
                <a:gd name="T31" fmla="*/ 1264 h 1264"/>
                <a:gd name="T32" fmla="*/ 303 w 520"/>
                <a:gd name="T33" fmla="*/ 1264 h 1264"/>
                <a:gd name="T34" fmla="*/ 320 w 520"/>
                <a:gd name="T35" fmla="*/ 1264 h 1264"/>
                <a:gd name="T36" fmla="*/ 340 w 520"/>
                <a:gd name="T37" fmla="*/ 1264 h 1264"/>
                <a:gd name="T38" fmla="*/ 359 w 520"/>
                <a:gd name="T39" fmla="*/ 1264 h 1264"/>
                <a:gd name="T40" fmla="*/ 377 w 520"/>
                <a:gd name="T41" fmla="*/ 1264 h 1264"/>
                <a:gd name="T42" fmla="*/ 396 w 520"/>
                <a:gd name="T43" fmla="*/ 1264 h 1264"/>
                <a:gd name="T44" fmla="*/ 416 w 520"/>
                <a:gd name="T45" fmla="*/ 1264 h 1264"/>
                <a:gd name="T46" fmla="*/ 435 w 520"/>
                <a:gd name="T47" fmla="*/ 1264 h 1264"/>
                <a:gd name="T48" fmla="*/ 453 w 520"/>
                <a:gd name="T49" fmla="*/ 1264 h 1264"/>
                <a:gd name="T50" fmla="*/ 472 w 520"/>
                <a:gd name="T51" fmla="*/ 1264 h 1264"/>
                <a:gd name="T52" fmla="*/ 492 w 520"/>
                <a:gd name="T53" fmla="*/ 1264 h 1264"/>
                <a:gd name="T54" fmla="*/ 510 w 520"/>
                <a:gd name="T55" fmla="*/ 1264 h 1264"/>
                <a:gd name="T56" fmla="*/ 529 w 520"/>
                <a:gd name="T57" fmla="*/ 1264 h 1264"/>
                <a:gd name="T58" fmla="*/ 548 w 520"/>
                <a:gd name="T59" fmla="*/ 1264 h 1264"/>
                <a:gd name="T60" fmla="*/ 566 w 520"/>
                <a:gd name="T61" fmla="*/ 1264 h 1264"/>
                <a:gd name="T62" fmla="*/ 586 w 520"/>
                <a:gd name="T63" fmla="*/ 1264 h 1264"/>
                <a:gd name="T64" fmla="*/ 605 w 520"/>
                <a:gd name="T65" fmla="*/ 1264 h 1264"/>
                <a:gd name="T66" fmla="*/ 623 w 520"/>
                <a:gd name="T67" fmla="*/ 1264 h 1264"/>
                <a:gd name="T68" fmla="*/ 642 w 520"/>
                <a:gd name="T69" fmla="*/ 1264 h 1264"/>
                <a:gd name="T70" fmla="*/ 662 w 520"/>
                <a:gd name="T71" fmla="*/ 1264 h 1264"/>
                <a:gd name="T72" fmla="*/ 674 w 520"/>
                <a:gd name="T73" fmla="*/ 0 h 1264"/>
                <a:gd name="T74" fmla="*/ 687 w 520"/>
                <a:gd name="T75" fmla="*/ 1264 h 1264"/>
                <a:gd name="T76" fmla="*/ 705 w 520"/>
                <a:gd name="T77" fmla="*/ 1264 h 1264"/>
                <a:gd name="T78" fmla="*/ 724 w 520"/>
                <a:gd name="T79" fmla="*/ 1264 h 1264"/>
                <a:gd name="T80" fmla="*/ 744 w 520"/>
                <a:gd name="T81" fmla="*/ 1264 h 1264"/>
                <a:gd name="T82" fmla="*/ 763 w 520"/>
                <a:gd name="T83" fmla="*/ 1264 h 12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0"/>
                <a:gd name="T127" fmla="*/ 0 h 1264"/>
                <a:gd name="T128" fmla="*/ 520 w 520"/>
                <a:gd name="T129" fmla="*/ 1264 h 12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0" h="1264">
                  <a:moveTo>
                    <a:pt x="0" y="1264"/>
                  </a:moveTo>
                  <a:lnTo>
                    <a:pt x="4" y="1264"/>
                  </a:lnTo>
                  <a:lnTo>
                    <a:pt x="8" y="1264"/>
                  </a:lnTo>
                  <a:lnTo>
                    <a:pt x="12" y="1264"/>
                  </a:lnTo>
                  <a:lnTo>
                    <a:pt x="17" y="1264"/>
                  </a:lnTo>
                  <a:lnTo>
                    <a:pt x="21" y="1264"/>
                  </a:lnTo>
                  <a:lnTo>
                    <a:pt x="25" y="1264"/>
                  </a:lnTo>
                  <a:lnTo>
                    <a:pt x="29" y="1264"/>
                  </a:lnTo>
                  <a:lnTo>
                    <a:pt x="33" y="1264"/>
                  </a:lnTo>
                  <a:lnTo>
                    <a:pt x="38" y="1264"/>
                  </a:lnTo>
                  <a:lnTo>
                    <a:pt x="42" y="1264"/>
                  </a:lnTo>
                  <a:lnTo>
                    <a:pt x="46" y="1264"/>
                  </a:lnTo>
                  <a:lnTo>
                    <a:pt x="50" y="1264"/>
                  </a:lnTo>
                  <a:lnTo>
                    <a:pt x="55" y="1264"/>
                  </a:lnTo>
                  <a:lnTo>
                    <a:pt x="59" y="1264"/>
                  </a:lnTo>
                  <a:lnTo>
                    <a:pt x="63" y="1264"/>
                  </a:lnTo>
                  <a:lnTo>
                    <a:pt x="67" y="1264"/>
                  </a:lnTo>
                  <a:lnTo>
                    <a:pt x="72" y="1264"/>
                  </a:lnTo>
                  <a:lnTo>
                    <a:pt x="76" y="1264"/>
                  </a:lnTo>
                  <a:lnTo>
                    <a:pt x="80" y="1264"/>
                  </a:lnTo>
                  <a:lnTo>
                    <a:pt x="84" y="1264"/>
                  </a:lnTo>
                  <a:lnTo>
                    <a:pt x="88" y="1264"/>
                  </a:lnTo>
                  <a:lnTo>
                    <a:pt x="93" y="1264"/>
                  </a:lnTo>
                  <a:lnTo>
                    <a:pt x="97" y="1264"/>
                  </a:lnTo>
                  <a:lnTo>
                    <a:pt x="101" y="1264"/>
                  </a:lnTo>
                  <a:lnTo>
                    <a:pt x="105" y="1264"/>
                  </a:lnTo>
                  <a:lnTo>
                    <a:pt x="110" y="1264"/>
                  </a:lnTo>
                  <a:lnTo>
                    <a:pt x="114" y="1264"/>
                  </a:lnTo>
                  <a:lnTo>
                    <a:pt x="118" y="1264"/>
                  </a:lnTo>
                  <a:lnTo>
                    <a:pt x="122" y="1264"/>
                  </a:lnTo>
                  <a:lnTo>
                    <a:pt x="127" y="1264"/>
                  </a:lnTo>
                  <a:lnTo>
                    <a:pt x="131" y="1264"/>
                  </a:lnTo>
                  <a:lnTo>
                    <a:pt x="135" y="1264"/>
                  </a:lnTo>
                  <a:lnTo>
                    <a:pt x="139" y="1264"/>
                  </a:lnTo>
                  <a:lnTo>
                    <a:pt x="143" y="1264"/>
                  </a:lnTo>
                  <a:lnTo>
                    <a:pt x="148" y="1264"/>
                  </a:lnTo>
                  <a:lnTo>
                    <a:pt x="152" y="1264"/>
                  </a:lnTo>
                  <a:lnTo>
                    <a:pt x="156" y="1264"/>
                  </a:lnTo>
                  <a:lnTo>
                    <a:pt x="160" y="1264"/>
                  </a:lnTo>
                  <a:lnTo>
                    <a:pt x="165" y="1264"/>
                  </a:lnTo>
                  <a:lnTo>
                    <a:pt x="169" y="1264"/>
                  </a:lnTo>
                  <a:lnTo>
                    <a:pt x="173" y="1264"/>
                  </a:lnTo>
                  <a:lnTo>
                    <a:pt x="173" y="593"/>
                  </a:lnTo>
                  <a:lnTo>
                    <a:pt x="173" y="1264"/>
                  </a:lnTo>
                  <a:lnTo>
                    <a:pt x="177" y="1264"/>
                  </a:lnTo>
                  <a:lnTo>
                    <a:pt x="182" y="1264"/>
                  </a:lnTo>
                  <a:lnTo>
                    <a:pt x="186" y="1264"/>
                  </a:lnTo>
                  <a:lnTo>
                    <a:pt x="190" y="1264"/>
                  </a:lnTo>
                  <a:lnTo>
                    <a:pt x="194" y="1264"/>
                  </a:lnTo>
                  <a:lnTo>
                    <a:pt x="198" y="1264"/>
                  </a:lnTo>
                  <a:lnTo>
                    <a:pt x="203" y="1264"/>
                  </a:lnTo>
                  <a:lnTo>
                    <a:pt x="207" y="1264"/>
                  </a:lnTo>
                  <a:lnTo>
                    <a:pt x="211" y="1264"/>
                  </a:lnTo>
                  <a:lnTo>
                    <a:pt x="215" y="1264"/>
                  </a:lnTo>
                  <a:lnTo>
                    <a:pt x="220" y="1264"/>
                  </a:lnTo>
                  <a:lnTo>
                    <a:pt x="224" y="1264"/>
                  </a:lnTo>
                  <a:lnTo>
                    <a:pt x="228" y="1264"/>
                  </a:lnTo>
                  <a:lnTo>
                    <a:pt x="232" y="1264"/>
                  </a:lnTo>
                  <a:lnTo>
                    <a:pt x="237" y="1264"/>
                  </a:lnTo>
                  <a:lnTo>
                    <a:pt x="241" y="1264"/>
                  </a:lnTo>
                  <a:lnTo>
                    <a:pt x="245" y="1264"/>
                  </a:lnTo>
                  <a:lnTo>
                    <a:pt x="249" y="1264"/>
                  </a:lnTo>
                  <a:lnTo>
                    <a:pt x="253" y="1264"/>
                  </a:lnTo>
                  <a:lnTo>
                    <a:pt x="258" y="1264"/>
                  </a:lnTo>
                  <a:lnTo>
                    <a:pt x="262" y="1264"/>
                  </a:lnTo>
                  <a:lnTo>
                    <a:pt x="266" y="1264"/>
                  </a:lnTo>
                  <a:lnTo>
                    <a:pt x="270" y="1264"/>
                  </a:lnTo>
                  <a:lnTo>
                    <a:pt x="275" y="1264"/>
                  </a:lnTo>
                  <a:lnTo>
                    <a:pt x="279" y="1264"/>
                  </a:lnTo>
                  <a:lnTo>
                    <a:pt x="283" y="1264"/>
                  </a:lnTo>
                  <a:lnTo>
                    <a:pt x="287" y="1264"/>
                  </a:lnTo>
                  <a:lnTo>
                    <a:pt x="292" y="1264"/>
                  </a:lnTo>
                  <a:lnTo>
                    <a:pt x="296" y="1264"/>
                  </a:lnTo>
                  <a:lnTo>
                    <a:pt x="300" y="1264"/>
                  </a:lnTo>
                  <a:lnTo>
                    <a:pt x="304" y="1264"/>
                  </a:lnTo>
                  <a:lnTo>
                    <a:pt x="308" y="1264"/>
                  </a:lnTo>
                  <a:lnTo>
                    <a:pt x="313" y="1264"/>
                  </a:lnTo>
                  <a:lnTo>
                    <a:pt x="317" y="1264"/>
                  </a:lnTo>
                  <a:lnTo>
                    <a:pt x="321" y="1264"/>
                  </a:lnTo>
                  <a:lnTo>
                    <a:pt x="325" y="1264"/>
                  </a:lnTo>
                  <a:lnTo>
                    <a:pt x="330" y="1264"/>
                  </a:lnTo>
                  <a:lnTo>
                    <a:pt x="334" y="1264"/>
                  </a:lnTo>
                  <a:lnTo>
                    <a:pt x="338" y="1264"/>
                  </a:lnTo>
                  <a:lnTo>
                    <a:pt x="342" y="1264"/>
                  </a:lnTo>
                  <a:lnTo>
                    <a:pt x="347" y="1264"/>
                  </a:lnTo>
                  <a:lnTo>
                    <a:pt x="351" y="1264"/>
                  </a:lnTo>
                  <a:lnTo>
                    <a:pt x="355" y="1264"/>
                  </a:lnTo>
                  <a:lnTo>
                    <a:pt x="359" y="1264"/>
                  </a:lnTo>
                  <a:lnTo>
                    <a:pt x="363" y="1264"/>
                  </a:lnTo>
                  <a:lnTo>
                    <a:pt x="368" y="1264"/>
                  </a:lnTo>
                  <a:lnTo>
                    <a:pt x="372" y="1264"/>
                  </a:lnTo>
                  <a:lnTo>
                    <a:pt x="376" y="1264"/>
                  </a:lnTo>
                  <a:lnTo>
                    <a:pt x="380" y="1264"/>
                  </a:lnTo>
                  <a:lnTo>
                    <a:pt x="385" y="1264"/>
                  </a:lnTo>
                  <a:lnTo>
                    <a:pt x="389" y="1264"/>
                  </a:lnTo>
                  <a:lnTo>
                    <a:pt x="393" y="1264"/>
                  </a:lnTo>
                  <a:lnTo>
                    <a:pt x="397" y="1264"/>
                  </a:lnTo>
                  <a:lnTo>
                    <a:pt x="402" y="1264"/>
                  </a:lnTo>
                  <a:lnTo>
                    <a:pt x="406" y="1264"/>
                  </a:lnTo>
                  <a:lnTo>
                    <a:pt x="410" y="1264"/>
                  </a:lnTo>
                  <a:lnTo>
                    <a:pt x="414" y="1264"/>
                  </a:lnTo>
                  <a:lnTo>
                    <a:pt x="418" y="1264"/>
                  </a:lnTo>
                  <a:lnTo>
                    <a:pt x="423" y="1264"/>
                  </a:lnTo>
                  <a:lnTo>
                    <a:pt x="427" y="1264"/>
                  </a:lnTo>
                  <a:lnTo>
                    <a:pt x="431" y="1264"/>
                  </a:lnTo>
                  <a:lnTo>
                    <a:pt x="435" y="1264"/>
                  </a:lnTo>
                  <a:lnTo>
                    <a:pt x="440" y="1264"/>
                  </a:lnTo>
                  <a:lnTo>
                    <a:pt x="444" y="1264"/>
                  </a:lnTo>
                  <a:lnTo>
                    <a:pt x="448" y="1264"/>
                  </a:lnTo>
                  <a:lnTo>
                    <a:pt x="452" y="1264"/>
                  </a:lnTo>
                  <a:lnTo>
                    <a:pt x="452" y="0"/>
                  </a:lnTo>
                  <a:lnTo>
                    <a:pt x="452" y="1264"/>
                  </a:lnTo>
                  <a:lnTo>
                    <a:pt x="457" y="1264"/>
                  </a:lnTo>
                  <a:lnTo>
                    <a:pt x="461" y="1264"/>
                  </a:lnTo>
                  <a:lnTo>
                    <a:pt x="465" y="1264"/>
                  </a:lnTo>
                  <a:lnTo>
                    <a:pt x="469" y="1264"/>
                  </a:lnTo>
                  <a:lnTo>
                    <a:pt x="473" y="1264"/>
                  </a:lnTo>
                  <a:lnTo>
                    <a:pt x="478" y="1264"/>
                  </a:lnTo>
                  <a:lnTo>
                    <a:pt x="482" y="1264"/>
                  </a:lnTo>
                  <a:lnTo>
                    <a:pt x="486" y="1264"/>
                  </a:lnTo>
                  <a:lnTo>
                    <a:pt x="490" y="1264"/>
                  </a:lnTo>
                  <a:lnTo>
                    <a:pt x="495" y="1264"/>
                  </a:lnTo>
                  <a:lnTo>
                    <a:pt x="499" y="1264"/>
                  </a:lnTo>
                  <a:lnTo>
                    <a:pt x="503" y="1264"/>
                  </a:lnTo>
                  <a:lnTo>
                    <a:pt x="507" y="1264"/>
                  </a:lnTo>
                  <a:lnTo>
                    <a:pt x="512" y="1264"/>
                  </a:lnTo>
                  <a:lnTo>
                    <a:pt x="516" y="1264"/>
                  </a:lnTo>
                  <a:lnTo>
                    <a:pt x="520" y="1264"/>
                  </a:lnTo>
                </a:path>
              </a:pathLst>
            </a:custGeom>
            <a:noFill/>
            <a:ln w="1270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6" name="Freeform 147"/>
            <p:cNvSpPr>
              <a:spLocks/>
            </p:cNvSpPr>
            <p:nvPr/>
          </p:nvSpPr>
          <p:spPr bwMode="auto">
            <a:xfrm>
              <a:off x="2742" y="1584"/>
              <a:ext cx="776" cy="1264"/>
            </a:xfrm>
            <a:custGeom>
              <a:avLst/>
              <a:gdLst>
                <a:gd name="T0" fmla="*/ 12 w 520"/>
                <a:gd name="T1" fmla="*/ 1264 h 1264"/>
                <a:gd name="T2" fmla="*/ 31 w 520"/>
                <a:gd name="T3" fmla="*/ 1264 h 1264"/>
                <a:gd name="T4" fmla="*/ 51 w 520"/>
                <a:gd name="T5" fmla="*/ 1264 h 1264"/>
                <a:gd name="T6" fmla="*/ 70 w 520"/>
                <a:gd name="T7" fmla="*/ 1264 h 1264"/>
                <a:gd name="T8" fmla="*/ 88 w 520"/>
                <a:gd name="T9" fmla="*/ 1264 h 1264"/>
                <a:gd name="T10" fmla="*/ 107 w 520"/>
                <a:gd name="T11" fmla="*/ 1264 h 1264"/>
                <a:gd name="T12" fmla="*/ 127 w 520"/>
                <a:gd name="T13" fmla="*/ 1264 h 1264"/>
                <a:gd name="T14" fmla="*/ 145 w 520"/>
                <a:gd name="T15" fmla="*/ 1264 h 1264"/>
                <a:gd name="T16" fmla="*/ 164 w 520"/>
                <a:gd name="T17" fmla="*/ 1264 h 1264"/>
                <a:gd name="T18" fmla="*/ 184 w 520"/>
                <a:gd name="T19" fmla="*/ 1264 h 1264"/>
                <a:gd name="T20" fmla="*/ 201 w 520"/>
                <a:gd name="T21" fmla="*/ 1264 h 1264"/>
                <a:gd name="T22" fmla="*/ 221 w 520"/>
                <a:gd name="T23" fmla="*/ 1264 h 1264"/>
                <a:gd name="T24" fmla="*/ 240 w 520"/>
                <a:gd name="T25" fmla="*/ 1264 h 1264"/>
                <a:gd name="T26" fmla="*/ 258 w 520"/>
                <a:gd name="T27" fmla="*/ 1264 h 1264"/>
                <a:gd name="T28" fmla="*/ 278 w 520"/>
                <a:gd name="T29" fmla="*/ 1264 h 1264"/>
                <a:gd name="T30" fmla="*/ 297 w 520"/>
                <a:gd name="T31" fmla="*/ 1264 h 1264"/>
                <a:gd name="T32" fmla="*/ 315 w 520"/>
                <a:gd name="T33" fmla="*/ 1264 h 1264"/>
                <a:gd name="T34" fmla="*/ 322 w 520"/>
                <a:gd name="T35" fmla="*/ 1264 h 1264"/>
                <a:gd name="T36" fmla="*/ 340 w 520"/>
                <a:gd name="T37" fmla="*/ 1264 h 1264"/>
                <a:gd name="T38" fmla="*/ 360 w 520"/>
                <a:gd name="T39" fmla="*/ 1264 h 1264"/>
                <a:gd name="T40" fmla="*/ 379 w 520"/>
                <a:gd name="T41" fmla="*/ 1264 h 1264"/>
                <a:gd name="T42" fmla="*/ 397 w 520"/>
                <a:gd name="T43" fmla="*/ 1264 h 1264"/>
                <a:gd name="T44" fmla="*/ 416 w 520"/>
                <a:gd name="T45" fmla="*/ 1264 h 1264"/>
                <a:gd name="T46" fmla="*/ 436 w 520"/>
                <a:gd name="T47" fmla="*/ 1264 h 1264"/>
                <a:gd name="T48" fmla="*/ 455 w 520"/>
                <a:gd name="T49" fmla="*/ 1264 h 1264"/>
                <a:gd name="T50" fmla="*/ 473 w 520"/>
                <a:gd name="T51" fmla="*/ 1264 h 1264"/>
                <a:gd name="T52" fmla="*/ 492 w 520"/>
                <a:gd name="T53" fmla="*/ 1264 h 1264"/>
                <a:gd name="T54" fmla="*/ 512 w 520"/>
                <a:gd name="T55" fmla="*/ 1264 h 1264"/>
                <a:gd name="T56" fmla="*/ 530 w 520"/>
                <a:gd name="T57" fmla="*/ 1264 h 1264"/>
                <a:gd name="T58" fmla="*/ 549 w 520"/>
                <a:gd name="T59" fmla="*/ 1264 h 1264"/>
                <a:gd name="T60" fmla="*/ 569 w 520"/>
                <a:gd name="T61" fmla="*/ 1264 h 1264"/>
                <a:gd name="T62" fmla="*/ 586 w 520"/>
                <a:gd name="T63" fmla="*/ 1264 h 1264"/>
                <a:gd name="T64" fmla="*/ 606 w 520"/>
                <a:gd name="T65" fmla="*/ 1264 h 1264"/>
                <a:gd name="T66" fmla="*/ 625 w 520"/>
                <a:gd name="T67" fmla="*/ 1264 h 1264"/>
                <a:gd name="T68" fmla="*/ 643 w 520"/>
                <a:gd name="T69" fmla="*/ 1264 h 1264"/>
                <a:gd name="T70" fmla="*/ 663 w 520"/>
                <a:gd name="T71" fmla="*/ 1264 h 1264"/>
                <a:gd name="T72" fmla="*/ 682 w 520"/>
                <a:gd name="T73" fmla="*/ 1264 h 1264"/>
                <a:gd name="T74" fmla="*/ 701 w 520"/>
                <a:gd name="T75" fmla="*/ 1264 h 1264"/>
                <a:gd name="T76" fmla="*/ 719 w 520"/>
                <a:gd name="T77" fmla="*/ 1264 h 1264"/>
                <a:gd name="T78" fmla="*/ 733 w 520"/>
                <a:gd name="T79" fmla="*/ 0 h 1264"/>
                <a:gd name="T80" fmla="*/ 745 w 520"/>
                <a:gd name="T81" fmla="*/ 1264 h 1264"/>
                <a:gd name="T82" fmla="*/ 764 w 520"/>
                <a:gd name="T83" fmla="*/ 1264 h 12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0"/>
                <a:gd name="T127" fmla="*/ 0 h 1264"/>
                <a:gd name="T128" fmla="*/ 520 w 520"/>
                <a:gd name="T129" fmla="*/ 1264 h 12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0" h="1264">
                  <a:moveTo>
                    <a:pt x="0" y="1264"/>
                  </a:moveTo>
                  <a:lnTo>
                    <a:pt x="4" y="1264"/>
                  </a:lnTo>
                  <a:lnTo>
                    <a:pt x="8" y="1264"/>
                  </a:lnTo>
                  <a:lnTo>
                    <a:pt x="13" y="1264"/>
                  </a:lnTo>
                  <a:lnTo>
                    <a:pt x="17" y="1264"/>
                  </a:lnTo>
                  <a:lnTo>
                    <a:pt x="21" y="1264"/>
                  </a:lnTo>
                  <a:lnTo>
                    <a:pt x="25" y="1264"/>
                  </a:lnTo>
                  <a:lnTo>
                    <a:pt x="30" y="1264"/>
                  </a:lnTo>
                  <a:lnTo>
                    <a:pt x="34" y="1264"/>
                  </a:lnTo>
                  <a:lnTo>
                    <a:pt x="38" y="1264"/>
                  </a:lnTo>
                  <a:lnTo>
                    <a:pt x="42" y="1264"/>
                  </a:lnTo>
                  <a:lnTo>
                    <a:pt x="47" y="1264"/>
                  </a:lnTo>
                  <a:lnTo>
                    <a:pt x="51" y="1264"/>
                  </a:lnTo>
                  <a:lnTo>
                    <a:pt x="55" y="1264"/>
                  </a:lnTo>
                  <a:lnTo>
                    <a:pt x="59" y="1264"/>
                  </a:lnTo>
                  <a:lnTo>
                    <a:pt x="63" y="1264"/>
                  </a:lnTo>
                  <a:lnTo>
                    <a:pt x="68" y="1264"/>
                  </a:lnTo>
                  <a:lnTo>
                    <a:pt x="72" y="1264"/>
                  </a:lnTo>
                  <a:lnTo>
                    <a:pt x="76" y="1264"/>
                  </a:lnTo>
                  <a:lnTo>
                    <a:pt x="80" y="1264"/>
                  </a:lnTo>
                  <a:lnTo>
                    <a:pt x="85" y="1264"/>
                  </a:lnTo>
                  <a:lnTo>
                    <a:pt x="89" y="1264"/>
                  </a:lnTo>
                  <a:lnTo>
                    <a:pt x="93" y="1264"/>
                  </a:lnTo>
                  <a:lnTo>
                    <a:pt x="97" y="1264"/>
                  </a:lnTo>
                  <a:lnTo>
                    <a:pt x="102" y="1264"/>
                  </a:lnTo>
                  <a:lnTo>
                    <a:pt x="106" y="1264"/>
                  </a:lnTo>
                  <a:lnTo>
                    <a:pt x="110" y="1264"/>
                  </a:lnTo>
                  <a:lnTo>
                    <a:pt x="114" y="1264"/>
                  </a:lnTo>
                  <a:lnTo>
                    <a:pt x="118" y="1264"/>
                  </a:lnTo>
                  <a:lnTo>
                    <a:pt x="123" y="1264"/>
                  </a:lnTo>
                  <a:lnTo>
                    <a:pt x="127" y="1264"/>
                  </a:lnTo>
                  <a:lnTo>
                    <a:pt x="131" y="1264"/>
                  </a:lnTo>
                  <a:lnTo>
                    <a:pt x="135" y="1264"/>
                  </a:lnTo>
                  <a:lnTo>
                    <a:pt x="140" y="1264"/>
                  </a:lnTo>
                  <a:lnTo>
                    <a:pt x="144" y="1264"/>
                  </a:lnTo>
                  <a:lnTo>
                    <a:pt x="148" y="1264"/>
                  </a:lnTo>
                  <a:lnTo>
                    <a:pt x="152" y="1264"/>
                  </a:lnTo>
                  <a:lnTo>
                    <a:pt x="157" y="1264"/>
                  </a:lnTo>
                  <a:lnTo>
                    <a:pt x="161" y="1264"/>
                  </a:lnTo>
                  <a:lnTo>
                    <a:pt x="165" y="1264"/>
                  </a:lnTo>
                  <a:lnTo>
                    <a:pt x="169" y="1264"/>
                  </a:lnTo>
                  <a:lnTo>
                    <a:pt x="173" y="1264"/>
                  </a:lnTo>
                  <a:lnTo>
                    <a:pt x="178" y="1264"/>
                  </a:lnTo>
                  <a:lnTo>
                    <a:pt x="182" y="1264"/>
                  </a:lnTo>
                  <a:lnTo>
                    <a:pt x="186" y="1264"/>
                  </a:lnTo>
                  <a:lnTo>
                    <a:pt x="190" y="1264"/>
                  </a:lnTo>
                  <a:lnTo>
                    <a:pt x="195" y="1264"/>
                  </a:lnTo>
                  <a:lnTo>
                    <a:pt x="199" y="1264"/>
                  </a:lnTo>
                  <a:lnTo>
                    <a:pt x="203" y="1264"/>
                  </a:lnTo>
                  <a:lnTo>
                    <a:pt x="207" y="1264"/>
                  </a:lnTo>
                  <a:lnTo>
                    <a:pt x="211" y="1264"/>
                  </a:lnTo>
                  <a:lnTo>
                    <a:pt x="211" y="12"/>
                  </a:lnTo>
                  <a:lnTo>
                    <a:pt x="211" y="1264"/>
                  </a:lnTo>
                  <a:lnTo>
                    <a:pt x="216" y="1264"/>
                  </a:lnTo>
                  <a:lnTo>
                    <a:pt x="220" y="1264"/>
                  </a:lnTo>
                  <a:lnTo>
                    <a:pt x="224" y="1264"/>
                  </a:lnTo>
                  <a:lnTo>
                    <a:pt x="228" y="1264"/>
                  </a:lnTo>
                  <a:lnTo>
                    <a:pt x="233" y="1264"/>
                  </a:lnTo>
                  <a:lnTo>
                    <a:pt x="237" y="1264"/>
                  </a:lnTo>
                  <a:lnTo>
                    <a:pt x="241" y="1264"/>
                  </a:lnTo>
                  <a:lnTo>
                    <a:pt x="245" y="1264"/>
                  </a:lnTo>
                  <a:lnTo>
                    <a:pt x="250" y="1264"/>
                  </a:lnTo>
                  <a:lnTo>
                    <a:pt x="254" y="1264"/>
                  </a:lnTo>
                  <a:lnTo>
                    <a:pt x="258" y="1264"/>
                  </a:lnTo>
                  <a:lnTo>
                    <a:pt x="262" y="1264"/>
                  </a:lnTo>
                  <a:lnTo>
                    <a:pt x="266" y="1264"/>
                  </a:lnTo>
                  <a:lnTo>
                    <a:pt x="271" y="1264"/>
                  </a:lnTo>
                  <a:lnTo>
                    <a:pt x="275" y="1264"/>
                  </a:lnTo>
                  <a:lnTo>
                    <a:pt x="279" y="1264"/>
                  </a:lnTo>
                  <a:lnTo>
                    <a:pt x="283" y="1264"/>
                  </a:lnTo>
                  <a:lnTo>
                    <a:pt x="288" y="1264"/>
                  </a:lnTo>
                  <a:lnTo>
                    <a:pt x="292" y="1264"/>
                  </a:lnTo>
                  <a:lnTo>
                    <a:pt x="296" y="1264"/>
                  </a:lnTo>
                  <a:lnTo>
                    <a:pt x="300" y="1264"/>
                  </a:lnTo>
                  <a:lnTo>
                    <a:pt x="305" y="1264"/>
                  </a:lnTo>
                  <a:lnTo>
                    <a:pt x="309" y="1264"/>
                  </a:lnTo>
                  <a:lnTo>
                    <a:pt x="313" y="1264"/>
                  </a:lnTo>
                  <a:lnTo>
                    <a:pt x="317" y="1264"/>
                  </a:lnTo>
                  <a:lnTo>
                    <a:pt x="321" y="1264"/>
                  </a:lnTo>
                  <a:lnTo>
                    <a:pt x="326" y="1264"/>
                  </a:lnTo>
                  <a:lnTo>
                    <a:pt x="330" y="1264"/>
                  </a:lnTo>
                  <a:lnTo>
                    <a:pt x="334" y="1264"/>
                  </a:lnTo>
                  <a:lnTo>
                    <a:pt x="338" y="1264"/>
                  </a:lnTo>
                  <a:lnTo>
                    <a:pt x="343" y="1264"/>
                  </a:lnTo>
                  <a:lnTo>
                    <a:pt x="347" y="1264"/>
                  </a:lnTo>
                  <a:lnTo>
                    <a:pt x="351" y="1264"/>
                  </a:lnTo>
                  <a:lnTo>
                    <a:pt x="355" y="1264"/>
                  </a:lnTo>
                  <a:lnTo>
                    <a:pt x="360" y="1264"/>
                  </a:lnTo>
                  <a:lnTo>
                    <a:pt x="364" y="1264"/>
                  </a:lnTo>
                  <a:lnTo>
                    <a:pt x="368" y="1264"/>
                  </a:lnTo>
                  <a:lnTo>
                    <a:pt x="372" y="1264"/>
                  </a:lnTo>
                  <a:lnTo>
                    <a:pt x="376" y="1264"/>
                  </a:lnTo>
                  <a:lnTo>
                    <a:pt x="381" y="1264"/>
                  </a:lnTo>
                  <a:lnTo>
                    <a:pt x="385" y="1264"/>
                  </a:lnTo>
                  <a:lnTo>
                    <a:pt x="389" y="1264"/>
                  </a:lnTo>
                  <a:lnTo>
                    <a:pt x="393" y="1264"/>
                  </a:lnTo>
                  <a:lnTo>
                    <a:pt x="398" y="1264"/>
                  </a:lnTo>
                  <a:lnTo>
                    <a:pt x="402" y="1264"/>
                  </a:lnTo>
                  <a:lnTo>
                    <a:pt x="406" y="1264"/>
                  </a:lnTo>
                  <a:lnTo>
                    <a:pt x="410" y="1264"/>
                  </a:lnTo>
                  <a:lnTo>
                    <a:pt x="415" y="1264"/>
                  </a:lnTo>
                  <a:lnTo>
                    <a:pt x="419" y="1264"/>
                  </a:lnTo>
                  <a:lnTo>
                    <a:pt x="423" y="1264"/>
                  </a:lnTo>
                  <a:lnTo>
                    <a:pt x="427" y="1264"/>
                  </a:lnTo>
                  <a:lnTo>
                    <a:pt x="431" y="1264"/>
                  </a:lnTo>
                  <a:lnTo>
                    <a:pt x="436" y="1264"/>
                  </a:lnTo>
                  <a:lnTo>
                    <a:pt x="440" y="1264"/>
                  </a:lnTo>
                  <a:lnTo>
                    <a:pt x="444" y="1264"/>
                  </a:lnTo>
                  <a:lnTo>
                    <a:pt x="448" y="1264"/>
                  </a:lnTo>
                  <a:lnTo>
                    <a:pt x="453" y="1264"/>
                  </a:lnTo>
                  <a:lnTo>
                    <a:pt x="457" y="1264"/>
                  </a:lnTo>
                  <a:lnTo>
                    <a:pt x="461" y="1264"/>
                  </a:lnTo>
                  <a:lnTo>
                    <a:pt x="465" y="1264"/>
                  </a:lnTo>
                  <a:lnTo>
                    <a:pt x="470" y="1264"/>
                  </a:lnTo>
                  <a:lnTo>
                    <a:pt x="474" y="1264"/>
                  </a:lnTo>
                  <a:lnTo>
                    <a:pt x="478" y="1264"/>
                  </a:lnTo>
                  <a:lnTo>
                    <a:pt x="482" y="1264"/>
                  </a:lnTo>
                  <a:lnTo>
                    <a:pt x="486" y="1264"/>
                  </a:lnTo>
                  <a:lnTo>
                    <a:pt x="491" y="1264"/>
                  </a:lnTo>
                  <a:lnTo>
                    <a:pt x="491" y="0"/>
                  </a:lnTo>
                  <a:lnTo>
                    <a:pt x="491" y="1264"/>
                  </a:lnTo>
                  <a:lnTo>
                    <a:pt x="495" y="1264"/>
                  </a:lnTo>
                  <a:lnTo>
                    <a:pt x="499" y="1264"/>
                  </a:lnTo>
                  <a:lnTo>
                    <a:pt x="503" y="1264"/>
                  </a:lnTo>
                  <a:lnTo>
                    <a:pt x="508" y="1264"/>
                  </a:lnTo>
                  <a:lnTo>
                    <a:pt x="512" y="1264"/>
                  </a:lnTo>
                  <a:lnTo>
                    <a:pt x="516" y="1264"/>
                  </a:lnTo>
                  <a:lnTo>
                    <a:pt x="520" y="1264"/>
                  </a:lnTo>
                </a:path>
              </a:pathLst>
            </a:custGeom>
            <a:noFill/>
            <a:ln w="1270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7" name="Freeform 148"/>
            <p:cNvSpPr>
              <a:spLocks/>
            </p:cNvSpPr>
            <p:nvPr/>
          </p:nvSpPr>
          <p:spPr bwMode="auto">
            <a:xfrm>
              <a:off x="3518" y="2177"/>
              <a:ext cx="788" cy="671"/>
            </a:xfrm>
            <a:custGeom>
              <a:avLst/>
              <a:gdLst>
                <a:gd name="T0" fmla="*/ 13 w 529"/>
                <a:gd name="T1" fmla="*/ 671 h 671"/>
                <a:gd name="T2" fmla="*/ 31 w 529"/>
                <a:gd name="T3" fmla="*/ 671 h 671"/>
                <a:gd name="T4" fmla="*/ 51 w 529"/>
                <a:gd name="T5" fmla="*/ 671 h 671"/>
                <a:gd name="T6" fmla="*/ 70 w 529"/>
                <a:gd name="T7" fmla="*/ 671 h 671"/>
                <a:gd name="T8" fmla="*/ 89 w 529"/>
                <a:gd name="T9" fmla="*/ 671 h 671"/>
                <a:gd name="T10" fmla="*/ 107 w 529"/>
                <a:gd name="T11" fmla="*/ 671 h 671"/>
                <a:gd name="T12" fmla="*/ 127 w 529"/>
                <a:gd name="T13" fmla="*/ 671 h 671"/>
                <a:gd name="T14" fmla="*/ 146 w 529"/>
                <a:gd name="T15" fmla="*/ 671 h 671"/>
                <a:gd name="T16" fmla="*/ 164 w 529"/>
                <a:gd name="T17" fmla="*/ 671 h 671"/>
                <a:gd name="T18" fmla="*/ 183 w 529"/>
                <a:gd name="T19" fmla="*/ 671 h 671"/>
                <a:gd name="T20" fmla="*/ 203 w 529"/>
                <a:gd name="T21" fmla="*/ 671 h 671"/>
                <a:gd name="T22" fmla="*/ 220 w 529"/>
                <a:gd name="T23" fmla="*/ 671 h 671"/>
                <a:gd name="T24" fmla="*/ 240 w 529"/>
                <a:gd name="T25" fmla="*/ 671 h 671"/>
                <a:gd name="T26" fmla="*/ 259 w 529"/>
                <a:gd name="T27" fmla="*/ 671 h 671"/>
                <a:gd name="T28" fmla="*/ 277 w 529"/>
                <a:gd name="T29" fmla="*/ 671 h 671"/>
                <a:gd name="T30" fmla="*/ 296 w 529"/>
                <a:gd name="T31" fmla="*/ 671 h 671"/>
                <a:gd name="T32" fmla="*/ 316 w 529"/>
                <a:gd name="T33" fmla="*/ 671 h 671"/>
                <a:gd name="T34" fmla="*/ 335 w 529"/>
                <a:gd name="T35" fmla="*/ 671 h 671"/>
                <a:gd name="T36" fmla="*/ 353 w 529"/>
                <a:gd name="T37" fmla="*/ 671 h 671"/>
                <a:gd name="T38" fmla="*/ 372 w 529"/>
                <a:gd name="T39" fmla="*/ 671 h 671"/>
                <a:gd name="T40" fmla="*/ 378 w 529"/>
                <a:gd name="T41" fmla="*/ 671 h 671"/>
                <a:gd name="T42" fmla="*/ 398 w 529"/>
                <a:gd name="T43" fmla="*/ 671 h 671"/>
                <a:gd name="T44" fmla="*/ 417 w 529"/>
                <a:gd name="T45" fmla="*/ 671 h 671"/>
                <a:gd name="T46" fmla="*/ 435 w 529"/>
                <a:gd name="T47" fmla="*/ 671 h 671"/>
                <a:gd name="T48" fmla="*/ 454 w 529"/>
                <a:gd name="T49" fmla="*/ 671 h 671"/>
                <a:gd name="T50" fmla="*/ 474 w 529"/>
                <a:gd name="T51" fmla="*/ 671 h 671"/>
                <a:gd name="T52" fmla="*/ 492 w 529"/>
                <a:gd name="T53" fmla="*/ 671 h 671"/>
                <a:gd name="T54" fmla="*/ 511 w 529"/>
                <a:gd name="T55" fmla="*/ 671 h 671"/>
                <a:gd name="T56" fmla="*/ 530 w 529"/>
                <a:gd name="T57" fmla="*/ 671 h 671"/>
                <a:gd name="T58" fmla="*/ 548 w 529"/>
                <a:gd name="T59" fmla="*/ 671 h 671"/>
                <a:gd name="T60" fmla="*/ 568 w 529"/>
                <a:gd name="T61" fmla="*/ 671 h 671"/>
                <a:gd name="T62" fmla="*/ 587 w 529"/>
                <a:gd name="T63" fmla="*/ 671 h 671"/>
                <a:gd name="T64" fmla="*/ 605 w 529"/>
                <a:gd name="T65" fmla="*/ 671 h 671"/>
                <a:gd name="T66" fmla="*/ 624 w 529"/>
                <a:gd name="T67" fmla="*/ 671 h 671"/>
                <a:gd name="T68" fmla="*/ 644 w 529"/>
                <a:gd name="T69" fmla="*/ 671 h 671"/>
                <a:gd name="T70" fmla="*/ 663 w 529"/>
                <a:gd name="T71" fmla="*/ 671 h 671"/>
                <a:gd name="T72" fmla="*/ 681 w 529"/>
                <a:gd name="T73" fmla="*/ 671 h 671"/>
                <a:gd name="T74" fmla="*/ 700 w 529"/>
                <a:gd name="T75" fmla="*/ 671 h 671"/>
                <a:gd name="T76" fmla="*/ 719 w 529"/>
                <a:gd name="T77" fmla="*/ 671 h 671"/>
                <a:gd name="T78" fmla="*/ 737 w 529"/>
                <a:gd name="T79" fmla="*/ 671 h 671"/>
                <a:gd name="T80" fmla="*/ 757 w 529"/>
                <a:gd name="T81" fmla="*/ 671 h 671"/>
                <a:gd name="T82" fmla="*/ 776 w 529"/>
                <a:gd name="T83" fmla="*/ 671 h 67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9"/>
                <a:gd name="T127" fmla="*/ 0 h 671"/>
                <a:gd name="T128" fmla="*/ 529 w 529"/>
                <a:gd name="T129" fmla="*/ 671 h 67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9" h="671">
                  <a:moveTo>
                    <a:pt x="0" y="671"/>
                  </a:moveTo>
                  <a:lnTo>
                    <a:pt x="5" y="671"/>
                  </a:lnTo>
                  <a:lnTo>
                    <a:pt x="9" y="671"/>
                  </a:lnTo>
                  <a:lnTo>
                    <a:pt x="13" y="671"/>
                  </a:lnTo>
                  <a:lnTo>
                    <a:pt x="17" y="671"/>
                  </a:lnTo>
                  <a:lnTo>
                    <a:pt x="21" y="671"/>
                  </a:lnTo>
                  <a:lnTo>
                    <a:pt x="26" y="671"/>
                  </a:lnTo>
                  <a:lnTo>
                    <a:pt x="30" y="671"/>
                  </a:lnTo>
                  <a:lnTo>
                    <a:pt x="34" y="671"/>
                  </a:lnTo>
                  <a:lnTo>
                    <a:pt x="38" y="671"/>
                  </a:lnTo>
                  <a:lnTo>
                    <a:pt x="43" y="671"/>
                  </a:lnTo>
                  <a:lnTo>
                    <a:pt x="47" y="671"/>
                  </a:lnTo>
                  <a:lnTo>
                    <a:pt x="51" y="671"/>
                  </a:lnTo>
                  <a:lnTo>
                    <a:pt x="55" y="671"/>
                  </a:lnTo>
                  <a:lnTo>
                    <a:pt x="60" y="671"/>
                  </a:lnTo>
                  <a:lnTo>
                    <a:pt x="64" y="671"/>
                  </a:lnTo>
                  <a:lnTo>
                    <a:pt x="68" y="671"/>
                  </a:lnTo>
                  <a:lnTo>
                    <a:pt x="72" y="671"/>
                  </a:lnTo>
                  <a:lnTo>
                    <a:pt x="76" y="671"/>
                  </a:lnTo>
                  <a:lnTo>
                    <a:pt x="81" y="671"/>
                  </a:lnTo>
                  <a:lnTo>
                    <a:pt x="85" y="671"/>
                  </a:lnTo>
                  <a:lnTo>
                    <a:pt x="89" y="671"/>
                  </a:lnTo>
                  <a:lnTo>
                    <a:pt x="93" y="671"/>
                  </a:lnTo>
                  <a:lnTo>
                    <a:pt x="98" y="671"/>
                  </a:lnTo>
                  <a:lnTo>
                    <a:pt x="102" y="671"/>
                  </a:lnTo>
                  <a:lnTo>
                    <a:pt x="106" y="671"/>
                  </a:lnTo>
                  <a:lnTo>
                    <a:pt x="110" y="671"/>
                  </a:lnTo>
                  <a:lnTo>
                    <a:pt x="115" y="671"/>
                  </a:lnTo>
                  <a:lnTo>
                    <a:pt x="119" y="671"/>
                  </a:lnTo>
                  <a:lnTo>
                    <a:pt x="123" y="671"/>
                  </a:lnTo>
                  <a:lnTo>
                    <a:pt x="127" y="671"/>
                  </a:lnTo>
                  <a:lnTo>
                    <a:pt x="131" y="671"/>
                  </a:lnTo>
                  <a:lnTo>
                    <a:pt x="136" y="671"/>
                  </a:lnTo>
                  <a:lnTo>
                    <a:pt x="140" y="671"/>
                  </a:lnTo>
                  <a:lnTo>
                    <a:pt x="144" y="671"/>
                  </a:lnTo>
                  <a:lnTo>
                    <a:pt x="148" y="671"/>
                  </a:lnTo>
                  <a:lnTo>
                    <a:pt x="153" y="671"/>
                  </a:lnTo>
                  <a:lnTo>
                    <a:pt x="157" y="671"/>
                  </a:lnTo>
                  <a:lnTo>
                    <a:pt x="161" y="671"/>
                  </a:lnTo>
                  <a:lnTo>
                    <a:pt x="165" y="671"/>
                  </a:lnTo>
                  <a:lnTo>
                    <a:pt x="170" y="671"/>
                  </a:lnTo>
                  <a:lnTo>
                    <a:pt x="174" y="671"/>
                  </a:lnTo>
                  <a:lnTo>
                    <a:pt x="178" y="671"/>
                  </a:lnTo>
                  <a:lnTo>
                    <a:pt x="182" y="671"/>
                  </a:lnTo>
                  <a:lnTo>
                    <a:pt x="186" y="671"/>
                  </a:lnTo>
                  <a:lnTo>
                    <a:pt x="191" y="671"/>
                  </a:lnTo>
                  <a:lnTo>
                    <a:pt x="195" y="671"/>
                  </a:lnTo>
                  <a:lnTo>
                    <a:pt x="199" y="671"/>
                  </a:lnTo>
                  <a:lnTo>
                    <a:pt x="203" y="671"/>
                  </a:lnTo>
                  <a:lnTo>
                    <a:pt x="208" y="671"/>
                  </a:lnTo>
                  <a:lnTo>
                    <a:pt x="212" y="671"/>
                  </a:lnTo>
                  <a:lnTo>
                    <a:pt x="216" y="671"/>
                  </a:lnTo>
                  <a:lnTo>
                    <a:pt x="220" y="671"/>
                  </a:lnTo>
                  <a:lnTo>
                    <a:pt x="225" y="671"/>
                  </a:lnTo>
                  <a:lnTo>
                    <a:pt x="229" y="671"/>
                  </a:lnTo>
                  <a:lnTo>
                    <a:pt x="233" y="671"/>
                  </a:lnTo>
                  <a:lnTo>
                    <a:pt x="237" y="671"/>
                  </a:lnTo>
                  <a:lnTo>
                    <a:pt x="241" y="671"/>
                  </a:lnTo>
                  <a:lnTo>
                    <a:pt x="246" y="671"/>
                  </a:lnTo>
                  <a:lnTo>
                    <a:pt x="250" y="671"/>
                  </a:lnTo>
                  <a:lnTo>
                    <a:pt x="250" y="0"/>
                  </a:lnTo>
                  <a:lnTo>
                    <a:pt x="250" y="671"/>
                  </a:lnTo>
                  <a:lnTo>
                    <a:pt x="254" y="671"/>
                  </a:lnTo>
                  <a:lnTo>
                    <a:pt x="258" y="671"/>
                  </a:lnTo>
                  <a:lnTo>
                    <a:pt x="263" y="671"/>
                  </a:lnTo>
                  <a:lnTo>
                    <a:pt x="267" y="671"/>
                  </a:lnTo>
                  <a:lnTo>
                    <a:pt x="271" y="671"/>
                  </a:lnTo>
                  <a:lnTo>
                    <a:pt x="275" y="671"/>
                  </a:lnTo>
                  <a:lnTo>
                    <a:pt x="280" y="671"/>
                  </a:lnTo>
                  <a:lnTo>
                    <a:pt x="284" y="671"/>
                  </a:lnTo>
                  <a:lnTo>
                    <a:pt x="288" y="671"/>
                  </a:lnTo>
                  <a:lnTo>
                    <a:pt x="292" y="671"/>
                  </a:lnTo>
                  <a:lnTo>
                    <a:pt x="296" y="671"/>
                  </a:lnTo>
                  <a:lnTo>
                    <a:pt x="301" y="671"/>
                  </a:lnTo>
                  <a:lnTo>
                    <a:pt x="305" y="671"/>
                  </a:lnTo>
                  <a:lnTo>
                    <a:pt x="309" y="671"/>
                  </a:lnTo>
                  <a:lnTo>
                    <a:pt x="313" y="671"/>
                  </a:lnTo>
                  <a:lnTo>
                    <a:pt x="318" y="671"/>
                  </a:lnTo>
                  <a:lnTo>
                    <a:pt x="322" y="671"/>
                  </a:lnTo>
                  <a:lnTo>
                    <a:pt x="326" y="671"/>
                  </a:lnTo>
                  <a:lnTo>
                    <a:pt x="330" y="671"/>
                  </a:lnTo>
                  <a:lnTo>
                    <a:pt x="335" y="671"/>
                  </a:lnTo>
                  <a:lnTo>
                    <a:pt x="339" y="671"/>
                  </a:lnTo>
                  <a:lnTo>
                    <a:pt x="343" y="671"/>
                  </a:lnTo>
                  <a:lnTo>
                    <a:pt x="347" y="671"/>
                  </a:lnTo>
                  <a:lnTo>
                    <a:pt x="351" y="671"/>
                  </a:lnTo>
                  <a:lnTo>
                    <a:pt x="356" y="671"/>
                  </a:lnTo>
                  <a:lnTo>
                    <a:pt x="360" y="671"/>
                  </a:lnTo>
                  <a:lnTo>
                    <a:pt x="364" y="671"/>
                  </a:lnTo>
                  <a:lnTo>
                    <a:pt x="368" y="671"/>
                  </a:lnTo>
                  <a:lnTo>
                    <a:pt x="373" y="671"/>
                  </a:lnTo>
                  <a:lnTo>
                    <a:pt x="377" y="671"/>
                  </a:lnTo>
                  <a:lnTo>
                    <a:pt x="381" y="671"/>
                  </a:lnTo>
                  <a:lnTo>
                    <a:pt x="385" y="671"/>
                  </a:lnTo>
                  <a:lnTo>
                    <a:pt x="390" y="671"/>
                  </a:lnTo>
                  <a:lnTo>
                    <a:pt x="394" y="671"/>
                  </a:lnTo>
                  <a:lnTo>
                    <a:pt x="398" y="671"/>
                  </a:lnTo>
                  <a:lnTo>
                    <a:pt x="402" y="671"/>
                  </a:lnTo>
                  <a:lnTo>
                    <a:pt x="406" y="671"/>
                  </a:lnTo>
                  <a:lnTo>
                    <a:pt x="411" y="671"/>
                  </a:lnTo>
                  <a:lnTo>
                    <a:pt x="415" y="671"/>
                  </a:lnTo>
                  <a:lnTo>
                    <a:pt x="419" y="671"/>
                  </a:lnTo>
                  <a:lnTo>
                    <a:pt x="423" y="671"/>
                  </a:lnTo>
                  <a:lnTo>
                    <a:pt x="428" y="671"/>
                  </a:lnTo>
                  <a:lnTo>
                    <a:pt x="432" y="671"/>
                  </a:lnTo>
                  <a:lnTo>
                    <a:pt x="436" y="671"/>
                  </a:lnTo>
                  <a:lnTo>
                    <a:pt x="440" y="671"/>
                  </a:lnTo>
                  <a:lnTo>
                    <a:pt x="445" y="671"/>
                  </a:lnTo>
                  <a:lnTo>
                    <a:pt x="449" y="671"/>
                  </a:lnTo>
                  <a:lnTo>
                    <a:pt x="453" y="671"/>
                  </a:lnTo>
                  <a:lnTo>
                    <a:pt x="457" y="671"/>
                  </a:lnTo>
                  <a:lnTo>
                    <a:pt x="461" y="671"/>
                  </a:lnTo>
                  <a:lnTo>
                    <a:pt x="466" y="671"/>
                  </a:lnTo>
                  <a:lnTo>
                    <a:pt x="470" y="671"/>
                  </a:lnTo>
                  <a:lnTo>
                    <a:pt x="474" y="671"/>
                  </a:lnTo>
                  <a:lnTo>
                    <a:pt x="478" y="671"/>
                  </a:lnTo>
                  <a:lnTo>
                    <a:pt x="483" y="671"/>
                  </a:lnTo>
                  <a:lnTo>
                    <a:pt x="487" y="671"/>
                  </a:lnTo>
                  <a:lnTo>
                    <a:pt x="491" y="671"/>
                  </a:lnTo>
                  <a:lnTo>
                    <a:pt x="495" y="671"/>
                  </a:lnTo>
                  <a:lnTo>
                    <a:pt x="500" y="671"/>
                  </a:lnTo>
                  <a:lnTo>
                    <a:pt x="504" y="671"/>
                  </a:lnTo>
                  <a:lnTo>
                    <a:pt x="508" y="671"/>
                  </a:lnTo>
                  <a:lnTo>
                    <a:pt x="512" y="671"/>
                  </a:lnTo>
                  <a:lnTo>
                    <a:pt x="516" y="671"/>
                  </a:lnTo>
                  <a:lnTo>
                    <a:pt x="521" y="671"/>
                  </a:lnTo>
                  <a:lnTo>
                    <a:pt x="525" y="671"/>
                  </a:lnTo>
                  <a:lnTo>
                    <a:pt x="529" y="671"/>
                  </a:lnTo>
                </a:path>
              </a:pathLst>
            </a:custGeom>
            <a:noFill/>
            <a:ln w="1270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8" name="Freeform 149"/>
            <p:cNvSpPr>
              <a:spLocks/>
            </p:cNvSpPr>
            <p:nvPr/>
          </p:nvSpPr>
          <p:spPr bwMode="auto">
            <a:xfrm>
              <a:off x="4306" y="2848"/>
              <a:ext cx="636" cy="205"/>
            </a:xfrm>
            <a:custGeom>
              <a:avLst/>
              <a:gdLst>
                <a:gd name="T0" fmla="*/ 0 w 427"/>
                <a:gd name="T1" fmla="*/ 205 h 205"/>
                <a:gd name="T2" fmla="*/ 6 w 427"/>
                <a:gd name="T3" fmla="*/ 0 h 205"/>
                <a:gd name="T4" fmla="*/ 19 w 427"/>
                <a:gd name="T5" fmla="*/ 0 h 205"/>
                <a:gd name="T6" fmla="*/ 31 w 427"/>
                <a:gd name="T7" fmla="*/ 0 h 205"/>
                <a:gd name="T8" fmla="*/ 45 w 427"/>
                <a:gd name="T9" fmla="*/ 0 h 205"/>
                <a:gd name="T10" fmla="*/ 57 w 427"/>
                <a:gd name="T11" fmla="*/ 0 h 205"/>
                <a:gd name="T12" fmla="*/ 70 w 427"/>
                <a:gd name="T13" fmla="*/ 0 h 205"/>
                <a:gd name="T14" fmla="*/ 82 w 427"/>
                <a:gd name="T15" fmla="*/ 0 h 205"/>
                <a:gd name="T16" fmla="*/ 95 w 427"/>
                <a:gd name="T17" fmla="*/ 0 h 205"/>
                <a:gd name="T18" fmla="*/ 107 w 427"/>
                <a:gd name="T19" fmla="*/ 0 h 205"/>
                <a:gd name="T20" fmla="*/ 121 w 427"/>
                <a:gd name="T21" fmla="*/ 0 h 205"/>
                <a:gd name="T22" fmla="*/ 133 w 427"/>
                <a:gd name="T23" fmla="*/ 0 h 205"/>
                <a:gd name="T24" fmla="*/ 144 w 427"/>
                <a:gd name="T25" fmla="*/ 0 h 205"/>
                <a:gd name="T26" fmla="*/ 158 w 427"/>
                <a:gd name="T27" fmla="*/ 0 h 205"/>
                <a:gd name="T28" fmla="*/ 170 w 427"/>
                <a:gd name="T29" fmla="*/ 0 h 205"/>
                <a:gd name="T30" fmla="*/ 183 w 427"/>
                <a:gd name="T31" fmla="*/ 0 h 205"/>
                <a:gd name="T32" fmla="*/ 195 w 427"/>
                <a:gd name="T33" fmla="*/ 0 h 205"/>
                <a:gd name="T34" fmla="*/ 209 w 427"/>
                <a:gd name="T35" fmla="*/ 0 h 205"/>
                <a:gd name="T36" fmla="*/ 220 w 427"/>
                <a:gd name="T37" fmla="*/ 0 h 205"/>
                <a:gd name="T38" fmla="*/ 234 w 427"/>
                <a:gd name="T39" fmla="*/ 0 h 205"/>
                <a:gd name="T40" fmla="*/ 246 w 427"/>
                <a:gd name="T41" fmla="*/ 0 h 205"/>
                <a:gd name="T42" fmla="*/ 259 w 427"/>
                <a:gd name="T43" fmla="*/ 0 h 205"/>
                <a:gd name="T44" fmla="*/ 271 w 427"/>
                <a:gd name="T45" fmla="*/ 0 h 205"/>
                <a:gd name="T46" fmla="*/ 284 w 427"/>
                <a:gd name="T47" fmla="*/ 0 h 205"/>
                <a:gd name="T48" fmla="*/ 296 w 427"/>
                <a:gd name="T49" fmla="*/ 0 h 205"/>
                <a:gd name="T50" fmla="*/ 308 w 427"/>
                <a:gd name="T51" fmla="*/ 0 h 205"/>
                <a:gd name="T52" fmla="*/ 322 w 427"/>
                <a:gd name="T53" fmla="*/ 0 h 205"/>
                <a:gd name="T54" fmla="*/ 334 w 427"/>
                <a:gd name="T55" fmla="*/ 0 h 205"/>
                <a:gd name="T56" fmla="*/ 347 w 427"/>
                <a:gd name="T57" fmla="*/ 0 h 205"/>
                <a:gd name="T58" fmla="*/ 359 w 427"/>
                <a:gd name="T59" fmla="*/ 0 h 205"/>
                <a:gd name="T60" fmla="*/ 372 w 427"/>
                <a:gd name="T61" fmla="*/ 0 h 205"/>
                <a:gd name="T62" fmla="*/ 384 w 427"/>
                <a:gd name="T63" fmla="*/ 0 h 205"/>
                <a:gd name="T64" fmla="*/ 398 w 427"/>
                <a:gd name="T65" fmla="*/ 0 h 205"/>
                <a:gd name="T66" fmla="*/ 410 w 427"/>
                <a:gd name="T67" fmla="*/ 0 h 205"/>
                <a:gd name="T68" fmla="*/ 416 w 427"/>
                <a:gd name="T69" fmla="*/ 103 h 205"/>
                <a:gd name="T70" fmla="*/ 429 w 427"/>
                <a:gd name="T71" fmla="*/ 0 h 205"/>
                <a:gd name="T72" fmla="*/ 441 w 427"/>
                <a:gd name="T73" fmla="*/ 0 h 205"/>
                <a:gd name="T74" fmla="*/ 454 w 427"/>
                <a:gd name="T75" fmla="*/ 0 h 205"/>
                <a:gd name="T76" fmla="*/ 466 w 427"/>
                <a:gd name="T77" fmla="*/ 0 h 205"/>
                <a:gd name="T78" fmla="*/ 480 w 427"/>
                <a:gd name="T79" fmla="*/ 0 h 205"/>
                <a:gd name="T80" fmla="*/ 492 w 427"/>
                <a:gd name="T81" fmla="*/ 0 h 205"/>
                <a:gd name="T82" fmla="*/ 505 w 427"/>
                <a:gd name="T83" fmla="*/ 0 h 205"/>
                <a:gd name="T84" fmla="*/ 517 w 427"/>
                <a:gd name="T85" fmla="*/ 0 h 205"/>
                <a:gd name="T86" fmla="*/ 529 w 427"/>
                <a:gd name="T87" fmla="*/ 0 h 205"/>
                <a:gd name="T88" fmla="*/ 542 w 427"/>
                <a:gd name="T89" fmla="*/ 0 h 205"/>
                <a:gd name="T90" fmla="*/ 554 w 427"/>
                <a:gd name="T91" fmla="*/ 0 h 205"/>
                <a:gd name="T92" fmla="*/ 567 w 427"/>
                <a:gd name="T93" fmla="*/ 0 h 205"/>
                <a:gd name="T94" fmla="*/ 579 w 427"/>
                <a:gd name="T95" fmla="*/ 0 h 205"/>
                <a:gd name="T96" fmla="*/ 593 w 427"/>
                <a:gd name="T97" fmla="*/ 0 h 205"/>
                <a:gd name="T98" fmla="*/ 605 w 427"/>
                <a:gd name="T99" fmla="*/ 0 h 205"/>
                <a:gd name="T100" fmla="*/ 618 w 427"/>
                <a:gd name="T101" fmla="*/ 0 h 205"/>
                <a:gd name="T102" fmla="*/ 630 w 427"/>
                <a:gd name="T103" fmla="*/ 0 h 2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27"/>
                <a:gd name="T157" fmla="*/ 0 h 205"/>
                <a:gd name="T158" fmla="*/ 427 w 427"/>
                <a:gd name="T159" fmla="*/ 205 h 20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27" h="205">
                  <a:moveTo>
                    <a:pt x="0" y="0"/>
                  </a:moveTo>
                  <a:lnTo>
                    <a:pt x="0" y="205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6" y="0"/>
                  </a:lnTo>
                  <a:lnTo>
                    <a:pt x="140" y="0"/>
                  </a:lnTo>
                  <a:lnTo>
                    <a:pt x="144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2" y="0"/>
                  </a:lnTo>
                  <a:lnTo>
                    <a:pt x="216" y="0"/>
                  </a:lnTo>
                  <a:lnTo>
                    <a:pt x="220" y="0"/>
                  </a:lnTo>
                  <a:lnTo>
                    <a:pt x="224" y="0"/>
                  </a:lnTo>
                  <a:lnTo>
                    <a:pt x="229" y="0"/>
                  </a:lnTo>
                  <a:lnTo>
                    <a:pt x="233" y="0"/>
                  </a:lnTo>
                  <a:lnTo>
                    <a:pt x="237" y="0"/>
                  </a:lnTo>
                  <a:lnTo>
                    <a:pt x="241" y="0"/>
                  </a:lnTo>
                  <a:lnTo>
                    <a:pt x="245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79" y="103"/>
                  </a:lnTo>
                  <a:lnTo>
                    <a:pt x="284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09" y="0"/>
                  </a:lnTo>
                  <a:lnTo>
                    <a:pt x="313" y="0"/>
                  </a:lnTo>
                  <a:lnTo>
                    <a:pt x="317" y="0"/>
                  </a:lnTo>
                  <a:lnTo>
                    <a:pt x="322" y="0"/>
                  </a:lnTo>
                  <a:lnTo>
                    <a:pt x="326" y="0"/>
                  </a:lnTo>
                  <a:lnTo>
                    <a:pt x="330" y="0"/>
                  </a:lnTo>
                  <a:lnTo>
                    <a:pt x="334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1" y="0"/>
                  </a:lnTo>
                  <a:lnTo>
                    <a:pt x="355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7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89" y="0"/>
                  </a:lnTo>
                  <a:lnTo>
                    <a:pt x="394" y="0"/>
                  </a:lnTo>
                  <a:lnTo>
                    <a:pt x="398" y="0"/>
                  </a:lnTo>
                  <a:lnTo>
                    <a:pt x="402" y="0"/>
                  </a:lnTo>
                  <a:lnTo>
                    <a:pt x="406" y="0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19" y="0"/>
                  </a:lnTo>
                  <a:lnTo>
                    <a:pt x="423" y="0"/>
                  </a:lnTo>
                  <a:lnTo>
                    <a:pt x="427" y="0"/>
                  </a:lnTo>
                </a:path>
              </a:pathLst>
            </a:custGeom>
            <a:noFill/>
            <a:ln w="1270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79" name="Line 150"/>
            <p:cNvSpPr>
              <a:spLocks noChangeShapeType="1"/>
            </p:cNvSpPr>
            <p:nvPr/>
          </p:nvSpPr>
          <p:spPr bwMode="auto">
            <a:xfrm>
              <a:off x="1188" y="2050"/>
              <a:ext cx="37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80" name="Text Box 151"/>
            <p:cNvSpPr txBox="1">
              <a:spLocks noChangeArrowheads="1"/>
            </p:cNvSpPr>
            <p:nvPr/>
          </p:nvSpPr>
          <p:spPr bwMode="auto">
            <a:xfrm>
              <a:off x="4992" y="2688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2000" b="1" i="1"/>
                <a:t>t</a:t>
              </a:r>
              <a:endParaRPr lang="pl-PL" sz="2000" b="1"/>
            </a:p>
          </p:txBody>
        </p:sp>
        <p:sp>
          <p:nvSpPr>
            <p:cNvPr id="17481" name="Text Box 152"/>
            <p:cNvSpPr txBox="1">
              <a:spLocks noChangeArrowheads="1"/>
            </p:cNvSpPr>
            <p:nvPr/>
          </p:nvSpPr>
          <p:spPr bwMode="auto">
            <a:xfrm>
              <a:off x="1104" y="3552"/>
              <a:ext cx="388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2400" b="1" dirty="0" smtClean="0"/>
                <a:t>Sekwencja 3 impulsów Diraca </a:t>
              </a:r>
              <a:r>
                <a:rPr lang="pl-PL" sz="2400" b="1" dirty="0"/>
                <a:t>(1, 0, 1)</a:t>
              </a:r>
              <a:br>
                <a:rPr lang="pl-PL" sz="2400" b="1" dirty="0"/>
              </a:br>
              <a:r>
                <a:rPr lang="pl-PL" sz="2400" b="1" dirty="0" smtClean="0"/>
                <a:t>takt </a:t>
              </a:r>
              <a:r>
                <a:rPr lang="pl-PL" sz="2400" b="1" dirty="0"/>
                <a:t>1/</a:t>
              </a:r>
              <a:r>
                <a:rPr lang="pl-PL" sz="2400" b="1" i="1" dirty="0"/>
                <a:t>T</a:t>
              </a:r>
            </a:p>
          </p:txBody>
        </p:sp>
        <p:sp>
          <p:nvSpPr>
            <p:cNvPr id="17482" name="Text Box 153"/>
            <p:cNvSpPr txBox="1">
              <a:spLocks noChangeArrowheads="1"/>
            </p:cNvSpPr>
            <p:nvPr/>
          </p:nvSpPr>
          <p:spPr bwMode="auto">
            <a:xfrm>
              <a:off x="232" y="714"/>
              <a:ext cx="3803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 dirty="0"/>
                <a:t>          </a:t>
              </a:r>
              <a:r>
                <a:rPr lang="pl-PL" sz="1200" b="1" dirty="0" smtClean="0"/>
                <a:t>	</a:t>
              </a:r>
              <a:r>
                <a:rPr lang="pl-PL" sz="1800" b="1" dirty="0" smtClean="0"/>
                <a:t>sekwencja nadana	         	1         </a:t>
              </a:r>
              <a:r>
                <a:rPr lang="pl-PL" sz="1800" b="1" dirty="0"/>
                <a:t>0          1</a:t>
              </a:r>
            </a:p>
            <a:p>
              <a:pPr>
                <a:spcBef>
                  <a:spcPct val="50000"/>
                </a:spcBef>
              </a:pPr>
              <a:r>
                <a:rPr lang="pl-PL" sz="1200" b="1" dirty="0">
                  <a:solidFill>
                    <a:schemeClr val="accent1"/>
                  </a:solidFill>
                </a:rPr>
                <a:t>          </a:t>
              </a:r>
              <a:r>
                <a:rPr lang="pl-PL" sz="1200" b="1" dirty="0" smtClean="0">
                  <a:solidFill>
                    <a:schemeClr val="accent1"/>
                  </a:solidFill>
                </a:rPr>
                <a:t>	</a:t>
              </a:r>
              <a:r>
                <a:rPr lang="pl-PL" sz="1800" b="1" dirty="0" smtClean="0">
                  <a:solidFill>
                    <a:srgbClr val="FF0000"/>
                  </a:solidFill>
                </a:rPr>
                <a:t>sekwencja odebrana    </a:t>
              </a:r>
              <a:r>
                <a:rPr lang="pl-PL" sz="1800" b="1" dirty="0" smtClean="0">
                  <a:solidFill>
                    <a:schemeClr val="accent1"/>
                  </a:solidFill>
                </a:rPr>
                <a:t>	</a:t>
              </a:r>
              <a:r>
                <a:rPr lang="pl-PL" sz="1800" b="1" dirty="0" smtClean="0"/>
                <a:t>1         </a:t>
              </a:r>
              <a:r>
                <a:rPr lang="pl-PL" sz="1800" b="1" dirty="0"/>
                <a:t>1</a:t>
              </a:r>
              <a:r>
                <a:rPr lang="pl-PL" sz="1800" b="1" dirty="0">
                  <a:solidFill>
                    <a:srgbClr val="FF0000"/>
                  </a:solidFill>
                </a:rPr>
                <a:t>(!)</a:t>
              </a:r>
              <a:r>
                <a:rPr lang="pl-PL" sz="1800" b="1" dirty="0"/>
                <a:t>      1</a:t>
              </a:r>
            </a:p>
          </p:txBody>
        </p:sp>
        <p:sp>
          <p:nvSpPr>
            <p:cNvPr id="17483" name="Text Box 154"/>
            <p:cNvSpPr txBox="1">
              <a:spLocks noChangeArrowheads="1"/>
            </p:cNvSpPr>
            <p:nvPr/>
          </p:nvSpPr>
          <p:spPr bwMode="auto">
            <a:xfrm>
              <a:off x="3723" y="1455"/>
              <a:ext cx="1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2000" b="1" dirty="0" smtClean="0">
                  <a:solidFill>
                    <a:srgbClr val="FF0000"/>
                  </a:solidFill>
                </a:rPr>
                <a:t>Sygnał odebrany</a:t>
              </a:r>
              <a:endParaRPr lang="pl-PL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7484" name="Text Box 155"/>
            <p:cNvSpPr txBox="1">
              <a:spLocks noChangeArrowheads="1"/>
            </p:cNvSpPr>
            <p:nvPr/>
          </p:nvSpPr>
          <p:spPr bwMode="auto">
            <a:xfrm>
              <a:off x="3901" y="1820"/>
              <a:ext cx="10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2000" b="1" dirty="0" smtClean="0"/>
                <a:t>Próg decyzji</a:t>
              </a:r>
              <a:endParaRPr lang="pl-PL" sz="2000" b="1" dirty="0"/>
            </a:p>
          </p:txBody>
        </p:sp>
        <p:sp>
          <p:nvSpPr>
            <p:cNvPr id="17485" name="Text Box 156"/>
            <p:cNvSpPr txBox="1">
              <a:spLocks noChangeArrowheads="1"/>
            </p:cNvSpPr>
            <p:nvPr/>
          </p:nvSpPr>
          <p:spPr bwMode="auto">
            <a:xfrm>
              <a:off x="2193" y="1315"/>
              <a:ext cx="461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 err="1">
                  <a:solidFill>
                    <a:srgbClr val="0033CC"/>
                  </a:solidFill>
                </a:rPr>
                <a:t>Sa</a:t>
              </a:r>
              <a:r>
                <a:rPr lang="pl-PL" sz="1400" b="1" dirty="0">
                  <a:solidFill>
                    <a:srgbClr val="0033CC"/>
                  </a:solidFill>
                </a:rPr>
                <a:t>(</a:t>
              </a:r>
              <a:r>
                <a:rPr lang="pl-PL" sz="1400" b="1" i="1" dirty="0" err="1">
                  <a:solidFill>
                    <a:srgbClr val="0033CC"/>
                  </a:solidFill>
                </a:rPr>
                <a:t>Wt</a:t>
              </a:r>
              <a:r>
                <a:rPr lang="pl-PL" sz="1400" b="1"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17486" name="Text Box 157"/>
            <p:cNvSpPr txBox="1">
              <a:spLocks noChangeArrowheads="1"/>
            </p:cNvSpPr>
            <p:nvPr/>
          </p:nvSpPr>
          <p:spPr bwMode="auto">
            <a:xfrm>
              <a:off x="2517" y="2932"/>
              <a:ext cx="685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 err="1">
                  <a:solidFill>
                    <a:srgbClr val="669900"/>
                  </a:solidFill>
                </a:rPr>
                <a:t>Sa</a:t>
              </a:r>
              <a:r>
                <a:rPr lang="pl-PL" sz="1400" b="1" i="1" dirty="0" err="1">
                  <a:solidFill>
                    <a:srgbClr val="669900"/>
                  </a:solidFill>
                </a:rPr>
                <a:t>W</a:t>
              </a:r>
              <a:r>
                <a:rPr lang="pl-PL" sz="1400" b="1" dirty="0">
                  <a:solidFill>
                    <a:srgbClr val="669900"/>
                  </a:solidFill>
                </a:rPr>
                <a:t>(</a:t>
              </a:r>
              <a:r>
                <a:rPr lang="pl-PL" sz="1400" b="1" i="1" dirty="0">
                  <a:solidFill>
                    <a:srgbClr val="669900"/>
                  </a:solidFill>
                </a:rPr>
                <a:t>t </a:t>
              </a:r>
              <a:r>
                <a:rPr lang="pl-PL" sz="1400" b="1" dirty="0">
                  <a:solidFill>
                    <a:srgbClr val="669900"/>
                  </a:solidFill>
                </a:rPr>
                <a:t>- 2</a:t>
              </a:r>
              <a:r>
                <a:rPr lang="pl-PL" sz="1400" b="1" i="1" dirty="0">
                  <a:solidFill>
                    <a:srgbClr val="669900"/>
                  </a:solidFill>
                </a:rPr>
                <a:t>T</a:t>
              </a:r>
              <a:r>
                <a:rPr lang="pl-PL" sz="1400" b="1" dirty="0">
                  <a:solidFill>
                    <a:srgbClr val="669900"/>
                  </a:solidFill>
                </a:rPr>
                <a:t>)</a:t>
              </a:r>
            </a:p>
          </p:txBody>
        </p:sp>
        <p:sp>
          <p:nvSpPr>
            <p:cNvPr id="17487" name="Rectangle 161"/>
            <p:cNvSpPr>
              <a:spLocks noChangeArrowheads="1"/>
            </p:cNvSpPr>
            <p:nvPr/>
          </p:nvSpPr>
          <p:spPr bwMode="auto">
            <a:xfrm>
              <a:off x="4252" y="3269"/>
              <a:ext cx="1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4</a:t>
              </a:r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  <p:sp>
          <p:nvSpPr>
            <p:cNvPr id="17488" name="Rectangle 162"/>
            <p:cNvSpPr>
              <a:spLocks noChangeArrowheads="1"/>
            </p:cNvSpPr>
            <p:nvPr/>
          </p:nvSpPr>
          <p:spPr bwMode="auto">
            <a:xfrm>
              <a:off x="3827" y="3271"/>
              <a:ext cx="1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3</a:t>
              </a:r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  <p:sp>
          <p:nvSpPr>
            <p:cNvPr id="17489" name="Rectangle 163"/>
            <p:cNvSpPr>
              <a:spLocks noChangeArrowheads="1"/>
            </p:cNvSpPr>
            <p:nvPr/>
          </p:nvSpPr>
          <p:spPr bwMode="auto">
            <a:xfrm>
              <a:off x="3430" y="3269"/>
              <a:ext cx="1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2</a:t>
              </a:r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  <p:sp>
          <p:nvSpPr>
            <p:cNvPr id="17490" name="Rectangle 164"/>
            <p:cNvSpPr>
              <a:spLocks noChangeArrowheads="1"/>
            </p:cNvSpPr>
            <p:nvPr/>
          </p:nvSpPr>
          <p:spPr bwMode="auto">
            <a:xfrm>
              <a:off x="3005" y="3269"/>
              <a:ext cx="1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 </a:t>
              </a:r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  <p:sp>
          <p:nvSpPr>
            <p:cNvPr id="17491" name="Rectangle 165"/>
            <p:cNvSpPr>
              <a:spLocks noChangeArrowheads="1"/>
            </p:cNvSpPr>
            <p:nvPr/>
          </p:nvSpPr>
          <p:spPr bwMode="auto">
            <a:xfrm>
              <a:off x="2588" y="3271"/>
              <a:ext cx="1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 0</a:t>
              </a:r>
              <a:endParaRPr lang="pl-PL" sz="1800" b="1" i="1"/>
            </a:p>
          </p:txBody>
        </p:sp>
        <p:sp>
          <p:nvSpPr>
            <p:cNvPr id="17492" name="Rectangle 166"/>
            <p:cNvSpPr>
              <a:spLocks noChangeArrowheads="1"/>
            </p:cNvSpPr>
            <p:nvPr/>
          </p:nvSpPr>
          <p:spPr bwMode="auto">
            <a:xfrm>
              <a:off x="2183" y="3271"/>
              <a:ext cx="1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-</a:t>
              </a:r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  <p:sp>
          <p:nvSpPr>
            <p:cNvPr id="17493" name="Rectangle 167"/>
            <p:cNvSpPr>
              <a:spLocks noChangeArrowheads="1"/>
            </p:cNvSpPr>
            <p:nvPr/>
          </p:nvSpPr>
          <p:spPr bwMode="auto">
            <a:xfrm>
              <a:off x="1729" y="3271"/>
              <a:ext cx="2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-2</a:t>
              </a:r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  <p:sp>
          <p:nvSpPr>
            <p:cNvPr id="17494" name="Rectangle 168"/>
            <p:cNvSpPr>
              <a:spLocks noChangeArrowheads="1"/>
            </p:cNvSpPr>
            <p:nvPr/>
          </p:nvSpPr>
          <p:spPr bwMode="auto">
            <a:xfrm>
              <a:off x="1312" y="3271"/>
              <a:ext cx="2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-3</a:t>
              </a:r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69873-293D-4D82-B7F4-F6021DD4C452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87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790570" y="-295051"/>
            <a:ext cx="8326437" cy="1143000"/>
          </a:xfrm>
        </p:spPr>
        <p:txBody>
          <a:bodyPr/>
          <a:lstStyle/>
          <a:p>
            <a:r>
              <a:rPr lang="pl-PL" sz="31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ELIMINACJA IMS </a:t>
            </a:r>
            <a:r>
              <a:rPr 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(sygnalizacja </a:t>
            </a: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impulsami Diraca)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6" name="Text Box 20"/>
          <p:cNvSpPr txBox="1">
            <a:spLocks noChangeArrowheads="1"/>
          </p:cNvSpPr>
          <p:nvPr/>
        </p:nvSpPr>
        <p:spPr bwMode="auto">
          <a:xfrm>
            <a:off x="1337001" y="5958477"/>
            <a:ext cx="65769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6600"/>
                </a:solidFill>
              </a:rPr>
              <a:t>Szybkość transmisji </a:t>
            </a:r>
            <a:r>
              <a:rPr lang="pl-PL" sz="2000" b="1" dirty="0" err="1" smtClean="0">
                <a:solidFill>
                  <a:srgbClr val="006600"/>
                </a:solidFill>
              </a:rPr>
              <a:t>Nyquista</a:t>
            </a:r>
            <a:r>
              <a:rPr lang="pl-PL" sz="2000" b="1" dirty="0" smtClean="0">
                <a:solidFill>
                  <a:srgbClr val="006600"/>
                </a:solidFill>
              </a:rPr>
              <a:t> (IMS = 0) </a:t>
            </a:r>
            <a:r>
              <a:rPr lang="pl-PL" sz="2000" b="1" i="1" dirty="0">
                <a:solidFill>
                  <a:srgbClr val="006600"/>
                </a:solidFill>
              </a:rPr>
              <a:t>R</a:t>
            </a:r>
            <a:r>
              <a:rPr lang="pl-PL" sz="2000" b="1" dirty="0">
                <a:solidFill>
                  <a:srgbClr val="006600"/>
                </a:solidFill>
              </a:rPr>
              <a:t>[</a:t>
            </a:r>
            <a:r>
              <a:rPr lang="pl-PL" sz="2000" b="1" dirty="0" err="1">
                <a:solidFill>
                  <a:srgbClr val="006600"/>
                </a:solidFill>
              </a:rPr>
              <a:t>bps</a:t>
            </a:r>
            <a:r>
              <a:rPr lang="pl-PL" sz="2000" b="1" dirty="0">
                <a:solidFill>
                  <a:srgbClr val="006600"/>
                </a:solidFill>
              </a:rPr>
              <a:t>] = 1/</a:t>
            </a:r>
            <a:r>
              <a:rPr lang="pl-PL" sz="2000" b="1" i="1" dirty="0">
                <a:solidFill>
                  <a:srgbClr val="006600"/>
                </a:solidFill>
              </a:rPr>
              <a:t>T</a:t>
            </a:r>
            <a:r>
              <a:rPr lang="pl-PL" sz="2000" b="1" dirty="0">
                <a:solidFill>
                  <a:srgbClr val="006600"/>
                </a:solidFill>
              </a:rPr>
              <a:t> = 2</a:t>
            </a:r>
            <a:r>
              <a:rPr lang="pl-PL" sz="2000" b="1" i="1" dirty="0">
                <a:solidFill>
                  <a:srgbClr val="006600"/>
                </a:solidFill>
              </a:rPr>
              <a:t>B</a:t>
            </a:r>
            <a:r>
              <a:rPr lang="pl-PL" sz="2000" b="1" dirty="0" smtClean="0">
                <a:solidFill>
                  <a:srgbClr val="006600"/>
                </a:solidFill>
              </a:rPr>
              <a:t>.</a:t>
            </a:r>
            <a:endParaRPr lang="pl-PL" sz="2000" b="1" i="1" dirty="0">
              <a:solidFill>
                <a:srgbClr val="006600"/>
              </a:solidFill>
            </a:endParaRPr>
          </a:p>
        </p:txBody>
      </p:sp>
      <p:sp>
        <p:nvSpPr>
          <p:cNvPr id="2057" name="Text Box 28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2058" name="Text Box 30"/>
          <p:cNvSpPr txBox="1">
            <a:spLocks noChangeArrowheads="1"/>
          </p:cNvSpPr>
          <p:nvPr/>
        </p:nvSpPr>
        <p:spPr bwMode="auto">
          <a:xfrm>
            <a:off x="901056" y="665426"/>
            <a:ext cx="8188898" cy="646331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/>
              <a:t>Kryterium </a:t>
            </a:r>
            <a:r>
              <a:rPr lang="pl-PL" sz="1800" b="1" dirty="0" err="1" smtClean="0"/>
              <a:t>Nyquista</a:t>
            </a:r>
            <a:r>
              <a:rPr lang="pl-PL" sz="1800" b="1" dirty="0" smtClean="0"/>
              <a:t>: IMS nie powstaje </a:t>
            </a:r>
            <a:r>
              <a:rPr lang="pl-PL" sz="1800" b="1" dirty="0"/>
              <a:t>(</a:t>
            </a:r>
            <a:r>
              <a:rPr lang="pl-PL" sz="1800" b="1" dirty="0" smtClean="0"/>
              <a:t>IMS </a:t>
            </a:r>
            <a:r>
              <a:rPr lang="pl-PL" sz="1800" b="1" dirty="0"/>
              <a:t>= 0</a:t>
            </a:r>
            <a:r>
              <a:rPr lang="pl-PL" sz="1800" b="1" dirty="0" smtClean="0"/>
              <a:t>), gdy kolejne impulsy </a:t>
            </a:r>
            <a:r>
              <a:rPr lang="pl-PL" sz="1800" b="1" dirty="0" err="1" smtClean="0"/>
              <a:t>Diraca</a:t>
            </a:r>
            <a:r>
              <a:rPr lang="pl-PL" sz="1800" b="1" dirty="0"/>
              <a:t> </a:t>
            </a:r>
            <a:r>
              <a:rPr lang="pl-PL" sz="1800" b="1" dirty="0" smtClean="0"/>
              <a:t>są wysyłane</a:t>
            </a:r>
            <a:r>
              <a:rPr lang="pl-PL" sz="1800" b="1" dirty="0"/>
              <a:t> </a:t>
            </a:r>
            <a:r>
              <a:rPr lang="pl-PL" sz="1800" b="1" dirty="0" smtClean="0"/>
              <a:t>w zerach odpowiedzi impulsowej filtru IFDP </a:t>
            </a:r>
            <a:r>
              <a:rPr lang="pl-PL" sz="1800" b="1" dirty="0" err="1"/>
              <a:t>Sa</a:t>
            </a:r>
            <a:r>
              <a:rPr lang="pl-PL" sz="1800" b="1" i="1" dirty="0" err="1"/>
              <a:t>Wt</a:t>
            </a:r>
            <a:r>
              <a:rPr lang="pl-PL" sz="1800" b="1" i="1" dirty="0"/>
              <a:t>. </a:t>
            </a:r>
          </a:p>
        </p:txBody>
      </p:sp>
      <p:grpSp>
        <p:nvGrpSpPr>
          <p:cNvPr id="2059" name="Group 84"/>
          <p:cNvGrpSpPr>
            <a:grpSpLocks/>
          </p:cNvGrpSpPr>
          <p:nvPr/>
        </p:nvGrpSpPr>
        <p:grpSpPr bwMode="auto">
          <a:xfrm>
            <a:off x="1284594" y="1381745"/>
            <a:ext cx="7261225" cy="2862263"/>
            <a:chOff x="816" y="1200"/>
            <a:chExt cx="4574" cy="1803"/>
          </a:xfrm>
        </p:grpSpPr>
        <p:graphicFrame>
          <p:nvGraphicFramePr>
            <p:cNvPr id="2054" name="Object 22"/>
            <p:cNvGraphicFramePr>
              <a:graphicFrameLocks noChangeAspect="1"/>
            </p:cNvGraphicFramePr>
            <p:nvPr/>
          </p:nvGraphicFramePr>
          <p:xfrm>
            <a:off x="2844" y="2188"/>
            <a:ext cx="72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017" name="Equation" r:id="rId3" imgW="114120" imgH="215640" progId="Equation.3">
                    <p:embed/>
                  </p:oleObj>
                </mc:Choice>
                <mc:Fallback>
                  <p:oleObj name="Equation" r:id="rId3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188"/>
                          <a:ext cx="72" cy="1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0" name="Text Box 32"/>
            <p:cNvSpPr txBox="1">
              <a:spLocks noChangeArrowheads="1"/>
            </p:cNvSpPr>
            <p:nvPr/>
          </p:nvSpPr>
          <p:spPr bwMode="auto">
            <a:xfrm>
              <a:off x="816" y="1200"/>
              <a:ext cx="42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600" b="1" dirty="0" smtClean="0"/>
                <a:t>Sygnały </a:t>
              </a:r>
              <a:r>
                <a:rPr lang="pl-PL" sz="1600" b="1" i="1" dirty="0" err="1" smtClean="0"/>
                <a:t>sampling</a:t>
              </a:r>
              <a:r>
                <a:rPr lang="pl-PL" sz="1600" b="1" dirty="0" smtClean="0"/>
                <a:t> przeplatane w zerach</a:t>
              </a:r>
              <a:endParaRPr lang="pl-PL" sz="1400" b="1" dirty="0"/>
            </a:p>
          </p:txBody>
        </p:sp>
        <p:sp>
          <p:nvSpPr>
            <p:cNvPr id="2061" name="Rectangle 33"/>
            <p:cNvSpPr>
              <a:spLocks noChangeArrowheads="1"/>
            </p:cNvSpPr>
            <p:nvPr/>
          </p:nvSpPr>
          <p:spPr bwMode="auto">
            <a:xfrm>
              <a:off x="850" y="1422"/>
              <a:ext cx="4239" cy="143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2" name="Line 34"/>
            <p:cNvSpPr>
              <a:spLocks noChangeShapeType="1"/>
            </p:cNvSpPr>
            <p:nvPr/>
          </p:nvSpPr>
          <p:spPr bwMode="auto">
            <a:xfrm>
              <a:off x="850" y="1422"/>
              <a:ext cx="42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3" name="Freeform 35"/>
            <p:cNvSpPr>
              <a:spLocks/>
            </p:cNvSpPr>
            <p:nvPr/>
          </p:nvSpPr>
          <p:spPr bwMode="auto">
            <a:xfrm>
              <a:off x="850" y="1422"/>
              <a:ext cx="4239" cy="1436"/>
            </a:xfrm>
            <a:custGeom>
              <a:avLst/>
              <a:gdLst>
                <a:gd name="T0" fmla="*/ 0 w 595"/>
                <a:gd name="T1" fmla="*/ 1436 h 470"/>
                <a:gd name="T2" fmla="*/ 4239 w 595"/>
                <a:gd name="T3" fmla="*/ 1436 h 470"/>
                <a:gd name="T4" fmla="*/ 4239 w 595"/>
                <a:gd name="T5" fmla="*/ 0 h 470"/>
                <a:gd name="T6" fmla="*/ 0 60000 65536"/>
                <a:gd name="T7" fmla="*/ 0 60000 65536"/>
                <a:gd name="T8" fmla="*/ 0 60000 65536"/>
                <a:gd name="T9" fmla="*/ 0 w 595"/>
                <a:gd name="T10" fmla="*/ 0 h 470"/>
                <a:gd name="T11" fmla="*/ 595 w 595"/>
                <a:gd name="T12" fmla="*/ 470 h 4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5" h="470">
                  <a:moveTo>
                    <a:pt x="0" y="470"/>
                  </a:moveTo>
                  <a:lnTo>
                    <a:pt x="595" y="470"/>
                  </a:lnTo>
                  <a:lnTo>
                    <a:pt x="5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4" name="Line 36"/>
            <p:cNvSpPr>
              <a:spLocks noChangeShapeType="1"/>
            </p:cNvSpPr>
            <p:nvPr/>
          </p:nvSpPr>
          <p:spPr bwMode="auto">
            <a:xfrm flipV="1">
              <a:off x="850" y="1422"/>
              <a:ext cx="4" cy="1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5" name="Line 37"/>
            <p:cNvSpPr>
              <a:spLocks noChangeShapeType="1"/>
            </p:cNvSpPr>
            <p:nvPr/>
          </p:nvSpPr>
          <p:spPr bwMode="auto">
            <a:xfrm flipV="1">
              <a:off x="850" y="1422"/>
              <a:ext cx="4" cy="1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6" name="Line 38"/>
            <p:cNvSpPr>
              <a:spLocks noChangeShapeType="1"/>
            </p:cNvSpPr>
            <p:nvPr/>
          </p:nvSpPr>
          <p:spPr bwMode="auto">
            <a:xfrm flipV="1">
              <a:off x="850" y="2840"/>
              <a:ext cx="4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7" name="Line 39"/>
            <p:cNvSpPr>
              <a:spLocks noChangeShapeType="1"/>
            </p:cNvSpPr>
            <p:nvPr/>
          </p:nvSpPr>
          <p:spPr bwMode="auto">
            <a:xfrm flipV="1">
              <a:off x="1271" y="2840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8" name="Line 40"/>
            <p:cNvSpPr>
              <a:spLocks noChangeShapeType="1"/>
            </p:cNvSpPr>
            <p:nvPr/>
          </p:nvSpPr>
          <p:spPr bwMode="auto">
            <a:xfrm flipV="1">
              <a:off x="1697" y="2840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69" name="Line 41"/>
            <p:cNvSpPr>
              <a:spLocks noChangeShapeType="1"/>
            </p:cNvSpPr>
            <p:nvPr/>
          </p:nvSpPr>
          <p:spPr bwMode="auto">
            <a:xfrm flipV="1">
              <a:off x="2117" y="2840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0" name="Line 42"/>
            <p:cNvSpPr>
              <a:spLocks noChangeShapeType="1"/>
            </p:cNvSpPr>
            <p:nvPr/>
          </p:nvSpPr>
          <p:spPr bwMode="auto">
            <a:xfrm flipV="1">
              <a:off x="2547" y="2840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1" name="Line 43"/>
            <p:cNvSpPr>
              <a:spLocks noChangeShapeType="1"/>
            </p:cNvSpPr>
            <p:nvPr/>
          </p:nvSpPr>
          <p:spPr bwMode="auto">
            <a:xfrm flipV="1">
              <a:off x="2967" y="2840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2" name="Line 44"/>
            <p:cNvSpPr>
              <a:spLocks noChangeShapeType="1"/>
            </p:cNvSpPr>
            <p:nvPr/>
          </p:nvSpPr>
          <p:spPr bwMode="auto">
            <a:xfrm flipV="1">
              <a:off x="3393" y="2840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3" name="Line 45"/>
            <p:cNvSpPr>
              <a:spLocks noChangeShapeType="1"/>
            </p:cNvSpPr>
            <p:nvPr/>
          </p:nvSpPr>
          <p:spPr bwMode="auto">
            <a:xfrm flipV="1">
              <a:off x="3813" y="2840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4" name="Line 46"/>
            <p:cNvSpPr>
              <a:spLocks noChangeShapeType="1"/>
            </p:cNvSpPr>
            <p:nvPr/>
          </p:nvSpPr>
          <p:spPr bwMode="auto">
            <a:xfrm flipV="1">
              <a:off x="4239" y="2840"/>
              <a:ext cx="4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5" name="Line 47"/>
            <p:cNvSpPr>
              <a:spLocks noChangeShapeType="1"/>
            </p:cNvSpPr>
            <p:nvPr/>
          </p:nvSpPr>
          <p:spPr bwMode="auto">
            <a:xfrm flipV="1">
              <a:off x="4660" y="2840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6" name="Line 48"/>
            <p:cNvSpPr>
              <a:spLocks noChangeShapeType="1"/>
            </p:cNvSpPr>
            <p:nvPr/>
          </p:nvSpPr>
          <p:spPr bwMode="auto">
            <a:xfrm flipV="1">
              <a:off x="5089" y="2840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7" name="Line 49"/>
            <p:cNvSpPr>
              <a:spLocks noChangeShapeType="1"/>
            </p:cNvSpPr>
            <p:nvPr/>
          </p:nvSpPr>
          <p:spPr bwMode="auto">
            <a:xfrm>
              <a:off x="850" y="1422"/>
              <a:ext cx="42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8" name="Line 50"/>
            <p:cNvSpPr>
              <a:spLocks noChangeShapeType="1"/>
            </p:cNvSpPr>
            <p:nvPr/>
          </p:nvSpPr>
          <p:spPr bwMode="auto">
            <a:xfrm flipV="1">
              <a:off x="850" y="1422"/>
              <a:ext cx="4" cy="1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pSp>
          <p:nvGrpSpPr>
            <p:cNvPr id="2079" name="Group 73"/>
            <p:cNvGrpSpPr>
              <a:grpSpLocks/>
            </p:cNvGrpSpPr>
            <p:nvPr/>
          </p:nvGrpSpPr>
          <p:grpSpPr bwMode="auto">
            <a:xfrm>
              <a:off x="857" y="1422"/>
              <a:ext cx="4232" cy="1246"/>
              <a:chOff x="857" y="1326"/>
              <a:chExt cx="4232" cy="1246"/>
            </a:xfrm>
          </p:grpSpPr>
          <p:sp>
            <p:nvSpPr>
              <p:cNvPr id="2103" name="Freeform 51"/>
              <p:cNvSpPr>
                <a:spLocks/>
              </p:cNvSpPr>
              <p:nvPr/>
            </p:nvSpPr>
            <p:spPr bwMode="auto">
              <a:xfrm>
                <a:off x="857" y="2276"/>
                <a:ext cx="900" cy="135"/>
              </a:xfrm>
              <a:custGeom>
                <a:avLst/>
                <a:gdLst>
                  <a:gd name="T0" fmla="*/ 8 w 344"/>
                  <a:gd name="T1" fmla="*/ 42 h 121"/>
                  <a:gd name="T2" fmla="*/ 29 w 344"/>
                  <a:gd name="T3" fmla="*/ 37 h 121"/>
                  <a:gd name="T4" fmla="*/ 50 w 344"/>
                  <a:gd name="T5" fmla="*/ 30 h 121"/>
                  <a:gd name="T6" fmla="*/ 71 w 344"/>
                  <a:gd name="T7" fmla="*/ 25 h 121"/>
                  <a:gd name="T8" fmla="*/ 92 w 344"/>
                  <a:gd name="T9" fmla="*/ 25 h 121"/>
                  <a:gd name="T10" fmla="*/ 113 w 344"/>
                  <a:gd name="T11" fmla="*/ 25 h 121"/>
                  <a:gd name="T12" fmla="*/ 136 w 344"/>
                  <a:gd name="T13" fmla="*/ 27 h 121"/>
                  <a:gd name="T14" fmla="*/ 157 w 344"/>
                  <a:gd name="T15" fmla="*/ 33 h 121"/>
                  <a:gd name="T16" fmla="*/ 178 w 344"/>
                  <a:gd name="T17" fmla="*/ 39 h 121"/>
                  <a:gd name="T18" fmla="*/ 199 w 344"/>
                  <a:gd name="T19" fmla="*/ 49 h 121"/>
                  <a:gd name="T20" fmla="*/ 228 w 344"/>
                  <a:gd name="T21" fmla="*/ 61 h 121"/>
                  <a:gd name="T22" fmla="*/ 243 w 344"/>
                  <a:gd name="T23" fmla="*/ 70 h 121"/>
                  <a:gd name="T24" fmla="*/ 264 w 344"/>
                  <a:gd name="T25" fmla="*/ 83 h 121"/>
                  <a:gd name="T26" fmla="*/ 285 w 344"/>
                  <a:gd name="T27" fmla="*/ 95 h 121"/>
                  <a:gd name="T28" fmla="*/ 314 w 344"/>
                  <a:gd name="T29" fmla="*/ 107 h 121"/>
                  <a:gd name="T30" fmla="*/ 327 w 344"/>
                  <a:gd name="T31" fmla="*/ 116 h 121"/>
                  <a:gd name="T32" fmla="*/ 351 w 344"/>
                  <a:gd name="T33" fmla="*/ 123 h 121"/>
                  <a:gd name="T34" fmla="*/ 372 w 344"/>
                  <a:gd name="T35" fmla="*/ 128 h 121"/>
                  <a:gd name="T36" fmla="*/ 392 w 344"/>
                  <a:gd name="T37" fmla="*/ 132 h 121"/>
                  <a:gd name="T38" fmla="*/ 413 w 344"/>
                  <a:gd name="T39" fmla="*/ 135 h 121"/>
                  <a:gd name="T40" fmla="*/ 434 w 344"/>
                  <a:gd name="T41" fmla="*/ 132 h 121"/>
                  <a:gd name="T42" fmla="*/ 458 w 344"/>
                  <a:gd name="T43" fmla="*/ 126 h 121"/>
                  <a:gd name="T44" fmla="*/ 479 w 344"/>
                  <a:gd name="T45" fmla="*/ 119 h 121"/>
                  <a:gd name="T46" fmla="*/ 500 w 344"/>
                  <a:gd name="T47" fmla="*/ 110 h 121"/>
                  <a:gd name="T48" fmla="*/ 521 w 344"/>
                  <a:gd name="T49" fmla="*/ 98 h 121"/>
                  <a:gd name="T50" fmla="*/ 542 w 344"/>
                  <a:gd name="T51" fmla="*/ 86 h 121"/>
                  <a:gd name="T52" fmla="*/ 562 w 344"/>
                  <a:gd name="T53" fmla="*/ 70 h 121"/>
                  <a:gd name="T54" fmla="*/ 591 w 344"/>
                  <a:gd name="T55" fmla="*/ 55 h 121"/>
                  <a:gd name="T56" fmla="*/ 607 w 344"/>
                  <a:gd name="T57" fmla="*/ 42 h 121"/>
                  <a:gd name="T58" fmla="*/ 628 w 344"/>
                  <a:gd name="T59" fmla="*/ 30 h 121"/>
                  <a:gd name="T60" fmla="*/ 649 w 344"/>
                  <a:gd name="T61" fmla="*/ 18 h 121"/>
                  <a:gd name="T62" fmla="*/ 670 w 344"/>
                  <a:gd name="T63" fmla="*/ 9 h 121"/>
                  <a:gd name="T64" fmla="*/ 693 w 344"/>
                  <a:gd name="T65" fmla="*/ 2 h 121"/>
                  <a:gd name="T66" fmla="*/ 714 w 344"/>
                  <a:gd name="T67" fmla="*/ 0 h 121"/>
                  <a:gd name="T68" fmla="*/ 735 w 344"/>
                  <a:gd name="T69" fmla="*/ 2 h 121"/>
                  <a:gd name="T70" fmla="*/ 756 w 344"/>
                  <a:gd name="T71" fmla="*/ 6 h 121"/>
                  <a:gd name="T72" fmla="*/ 777 w 344"/>
                  <a:gd name="T73" fmla="*/ 15 h 121"/>
                  <a:gd name="T74" fmla="*/ 801 w 344"/>
                  <a:gd name="T75" fmla="*/ 25 h 121"/>
                  <a:gd name="T76" fmla="*/ 822 w 344"/>
                  <a:gd name="T77" fmla="*/ 37 h 121"/>
                  <a:gd name="T78" fmla="*/ 842 w 344"/>
                  <a:gd name="T79" fmla="*/ 51 h 121"/>
                  <a:gd name="T80" fmla="*/ 871 w 344"/>
                  <a:gd name="T81" fmla="*/ 70 h 121"/>
                  <a:gd name="T82" fmla="*/ 884 w 344"/>
                  <a:gd name="T83" fmla="*/ 89 h 12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121"/>
                  <a:gd name="T128" fmla="*/ 344 w 344"/>
                  <a:gd name="T129" fmla="*/ 121 h 12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121">
                    <a:moveTo>
                      <a:pt x="0" y="44"/>
                    </a:moveTo>
                    <a:lnTo>
                      <a:pt x="0" y="41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8" y="33"/>
                    </a:lnTo>
                    <a:lnTo>
                      <a:pt x="11" y="33"/>
                    </a:lnTo>
                    <a:lnTo>
                      <a:pt x="13" y="30"/>
                    </a:lnTo>
                    <a:lnTo>
                      <a:pt x="16" y="27"/>
                    </a:lnTo>
                    <a:lnTo>
                      <a:pt x="19" y="27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7" y="22"/>
                    </a:lnTo>
                    <a:lnTo>
                      <a:pt x="30" y="22"/>
                    </a:lnTo>
                    <a:lnTo>
                      <a:pt x="33" y="22"/>
                    </a:lnTo>
                    <a:lnTo>
                      <a:pt x="35" y="22"/>
                    </a:lnTo>
                    <a:lnTo>
                      <a:pt x="38" y="22"/>
                    </a:lnTo>
                    <a:lnTo>
                      <a:pt x="41" y="22"/>
                    </a:lnTo>
                    <a:lnTo>
                      <a:pt x="43" y="22"/>
                    </a:lnTo>
                    <a:lnTo>
                      <a:pt x="46" y="22"/>
                    </a:lnTo>
                    <a:lnTo>
                      <a:pt x="49" y="24"/>
                    </a:lnTo>
                    <a:lnTo>
                      <a:pt x="52" y="24"/>
                    </a:lnTo>
                    <a:lnTo>
                      <a:pt x="54" y="24"/>
                    </a:lnTo>
                    <a:lnTo>
                      <a:pt x="57" y="27"/>
                    </a:lnTo>
                    <a:lnTo>
                      <a:pt x="60" y="30"/>
                    </a:lnTo>
                    <a:lnTo>
                      <a:pt x="63" y="30"/>
                    </a:lnTo>
                    <a:lnTo>
                      <a:pt x="65" y="33"/>
                    </a:lnTo>
                    <a:lnTo>
                      <a:pt x="68" y="35"/>
                    </a:lnTo>
                    <a:lnTo>
                      <a:pt x="71" y="38"/>
                    </a:lnTo>
                    <a:lnTo>
                      <a:pt x="74" y="41"/>
                    </a:lnTo>
                    <a:lnTo>
                      <a:pt x="76" y="44"/>
                    </a:lnTo>
                    <a:lnTo>
                      <a:pt x="79" y="46"/>
                    </a:lnTo>
                    <a:lnTo>
                      <a:pt x="82" y="49"/>
                    </a:lnTo>
                    <a:lnTo>
                      <a:pt x="87" y="55"/>
                    </a:lnTo>
                    <a:lnTo>
                      <a:pt x="87" y="58"/>
                    </a:lnTo>
                    <a:lnTo>
                      <a:pt x="90" y="60"/>
                    </a:lnTo>
                    <a:lnTo>
                      <a:pt x="93" y="63"/>
                    </a:lnTo>
                    <a:lnTo>
                      <a:pt x="98" y="69"/>
                    </a:lnTo>
                    <a:lnTo>
                      <a:pt x="98" y="71"/>
                    </a:lnTo>
                    <a:lnTo>
                      <a:pt x="101" y="74"/>
                    </a:lnTo>
                    <a:lnTo>
                      <a:pt x="104" y="77"/>
                    </a:lnTo>
                    <a:lnTo>
                      <a:pt x="109" y="82"/>
                    </a:lnTo>
                    <a:lnTo>
                      <a:pt x="109" y="85"/>
                    </a:lnTo>
                    <a:lnTo>
                      <a:pt x="112" y="88"/>
                    </a:lnTo>
                    <a:lnTo>
                      <a:pt x="114" y="91"/>
                    </a:lnTo>
                    <a:lnTo>
                      <a:pt x="120" y="96"/>
                    </a:lnTo>
                    <a:lnTo>
                      <a:pt x="120" y="99"/>
                    </a:lnTo>
                    <a:lnTo>
                      <a:pt x="123" y="102"/>
                    </a:lnTo>
                    <a:lnTo>
                      <a:pt x="125" y="104"/>
                    </a:lnTo>
                    <a:lnTo>
                      <a:pt x="128" y="107"/>
                    </a:lnTo>
                    <a:lnTo>
                      <a:pt x="131" y="110"/>
                    </a:lnTo>
                    <a:lnTo>
                      <a:pt x="134" y="110"/>
                    </a:lnTo>
                    <a:lnTo>
                      <a:pt x="136" y="113"/>
                    </a:lnTo>
                    <a:lnTo>
                      <a:pt x="139" y="115"/>
                    </a:lnTo>
                    <a:lnTo>
                      <a:pt x="142" y="115"/>
                    </a:lnTo>
                    <a:lnTo>
                      <a:pt x="144" y="118"/>
                    </a:lnTo>
                    <a:lnTo>
                      <a:pt x="147" y="118"/>
                    </a:lnTo>
                    <a:lnTo>
                      <a:pt x="150" y="118"/>
                    </a:lnTo>
                    <a:lnTo>
                      <a:pt x="153" y="121"/>
                    </a:lnTo>
                    <a:lnTo>
                      <a:pt x="155" y="121"/>
                    </a:lnTo>
                    <a:lnTo>
                      <a:pt x="158" y="121"/>
                    </a:lnTo>
                    <a:lnTo>
                      <a:pt x="161" y="121"/>
                    </a:lnTo>
                    <a:lnTo>
                      <a:pt x="164" y="118"/>
                    </a:lnTo>
                    <a:lnTo>
                      <a:pt x="166" y="118"/>
                    </a:lnTo>
                    <a:lnTo>
                      <a:pt x="169" y="118"/>
                    </a:lnTo>
                    <a:lnTo>
                      <a:pt x="172" y="115"/>
                    </a:lnTo>
                    <a:lnTo>
                      <a:pt x="175" y="113"/>
                    </a:lnTo>
                    <a:lnTo>
                      <a:pt x="177" y="113"/>
                    </a:lnTo>
                    <a:lnTo>
                      <a:pt x="180" y="110"/>
                    </a:lnTo>
                    <a:lnTo>
                      <a:pt x="183" y="107"/>
                    </a:lnTo>
                    <a:lnTo>
                      <a:pt x="185" y="104"/>
                    </a:lnTo>
                    <a:lnTo>
                      <a:pt x="188" y="102"/>
                    </a:lnTo>
                    <a:lnTo>
                      <a:pt x="191" y="99"/>
                    </a:lnTo>
                    <a:lnTo>
                      <a:pt x="196" y="93"/>
                    </a:lnTo>
                    <a:lnTo>
                      <a:pt x="196" y="91"/>
                    </a:lnTo>
                    <a:lnTo>
                      <a:pt x="199" y="88"/>
                    </a:lnTo>
                    <a:lnTo>
                      <a:pt x="205" y="82"/>
                    </a:lnTo>
                    <a:lnTo>
                      <a:pt x="205" y="80"/>
                    </a:lnTo>
                    <a:lnTo>
                      <a:pt x="207" y="77"/>
                    </a:lnTo>
                    <a:lnTo>
                      <a:pt x="213" y="71"/>
                    </a:lnTo>
                    <a:lnTo>
                      <a:pt x="213" y="66"/>
                    </a:lnTo>
                    <a:lnTo>
                      <a:pt x="215" y="63"/>
                    </a:lnTo>
                    <a:lnTo>
                      <a:pt x="221" y="58"/>
                    </a:lnTo>
                    <a:lnTo>
                      <a:pt x="221" y="55"/>
                    </a:lnTo>
                    <a:lnTo>
                      <a:pt x="226" y="49"/>
                    </a:lnTo>
                    <a:lnTo>
                      <a:pt x="226" y="46"/>
                    </a:lnTo>
                    <a:lnTo>
                      <a:pt x="232" y="41"/>
                    </a:lnTo>
                    <a:lnTo>
                      <a:pt x="232" y="38"/>
                    </a:lnTo>
                    <a:lnTo>
                      <a:pt x="237" y="33"/>
                    </a:lnTo>
                    <a:lnTo>
                      <a:pt x="237" y="30"/>
                    </a:lnTo>
                    <a:lnTo>
                      <a:pt x="240" y="27"/>
                    </a:lnTo>
                    <a:lnTo>
                      <a:pt x="246" y="22"/>
                    </a:lnTo>
                    <a:lnTo>
                      <a:pt x="246" y="19"/>
                    </a:lnTo>
                    <a:lnTo>
                      <a:pt x="248" y="16"/>
                    </a:lnTo>
                    <a:lnTo>
                      <a:pt x="251" y="13"/>
                    </a:lnTo>
                    <a:lnTo>
                      <a:pt x="254" y="11"/>
                    </a:lnTo>
                    <a:lnTo>
                      <a:pt x="256" y="8"/>
                    </a:lnTo>
                    <a:lnTo>
                      <a:pt x="259" y="5"/>
                    </a:lnTo>
                    <a:lnTo>
                      <a:pt x="262" y="5"/>
                    </a:lnTo>
                    <a:lnTo>
                      <a:pt x="265" y="2"/>
                    </a:lnTo>
                    <a:lnTo>
                      <a:pt x="267" y="2"/>
                    </a:lnTo>
                    <a:lnTo>
                      <a:pt x="270" y="2"/>
                    </a:lnTo>
                    <a:lnTo>
                      <a:pt x="273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1" y="2"/>
                    </a:lnTo>
                    <a:lnTo>
                      <a:pt x="284" y="2"/>
                    </a:lnTo>
                    <a:lnTo>
                      <a:pt x="286" y="2"/>
                    </a:lnTo>
                    <a:lnTo>
                      <a:pt x="289" y="5"/>
                    </a:lnTo>
                    <a:lnTo>
                      <a:pt x="292" y="8"/>
                    </a:lnTo>
                    <a:lnTo>
                      <a:pt x="295" y="11"/>
                    </a:lnTo>
                    <a:lnTo>
                      <a:pt x="297" y="13"/>
                    </a:lnTo>
                    <a:lnTo>
                      <a:pt x="300" y="16"/>
                    </a:lnTo>
                    <a:lnTo>
                      <a:pt x="303" y="19"/>
                    </a:lnTo>
                    <a:lnTo>
                      <a:pt x="306" y="22"/>
                    </a:lnTo>
                    <a:lnTo>
                      <a:pt x="308" y="24"/>
                    </a:lnTo>
                    <a:lnTo>
                      <a:pt x="314" y="30"/>
                    </a:lnTo>
                    <a:lnTo>
                      <a:pt x="314" y="33"/>
                    </a:lnTo>
                    <a:lnTo>
                      <a:pt x="319" y="38"/>
                    </a:lnTo>
                    <a:lnTo>
                      <a:pt x="319" y="44"/>
                    </a:lnTo>
                    <a:lnTo>
                      <a:pt x="322" y="46"/>
                    </a:lnTo>
                    <a:lnTo>
                      <a:pt x="327" y="52"/>
                    </a:lnTo>
                    <a:lnTo>
                      <a:pt x="327" y="58"/>
                    </a:lnTo>
                    <a:lnTo>
                      <a:pt x="333" y="63"/>
                    </a:lnTo>
                    <a:lnTo>
                      <a:pt x="333" y="69"/>
                    </a:lnTo>
                    <a:lnTo>
                      <a:pt x="338" y="74"/>
                    </a:lnTo>
                    <a:lnTo>
                      <a:pt x="338" y="80"/>
                    </a:lnTo>
                    <a:lnTo>
                      <a:pt x="344" y="85"/>
                    </a:lnTo>
                    <a:lnTo>
                      <a:pt x="344" y="91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04" name="Freeform 52"/>
              <p:cNvSpPr>
                <a:spLocks/>
              </p:cNvSpPr>
              <p:nvPr/>
            </p:nvSpPr>
            <p:spPr bwMode="auto">
              <a:xfrm>
                <a:off x="1757" y="2218"/>
                <a:ext cx="694" cy="306"/>
              </a:xfrm>
              <a:custGeom>
                <a:avLst/>
                <a:gdLst>
                  <a:gd name="T0" fmla="*/ 13 w 267"/>
                  <a:gd name="T1" fmla="*/ 172 h 276"/>
                  <a:gd name="T2" fmla="*/ 34 w 267"/>
                  <a:gd name="T3" fmla="*/ 186 h 276"/>
                  <a:gd name="T4" fmla="*/ 62 w 267"/>
                  <a:gd name="T5" fmla="*/ 202 h 276"/>
                  <a:gd name="T6" fmla="*/ 78 w 267"/>
                  <a:gd name="T7" fmla="*/ 212 h 276"/>
                  <a:gd name="T8" fmla="*/ 91 w 267"/>
                  <a:gd name="T9" fmla="*/ 217 h 276"/>
                  <a:gd name="T10" fmla="*/ 114 w 267"/>
                  <a:gd name="T11" fmla="*/ 224 h 276"/>
                  <a:gd name="T12" fmla="*/ 135 w 267"/>
                  <a:gd name="T13" fmla="*/ 226 h 276"/>
                  <a:gd name="T14" fmla="*/ 156 w 267"/>
                  <a:gd name="T15" fmla="*/ 224 h 276"/>
                  <a:gd name="T16" fmla="*/ 177 w 267"/>
                  <a:gd name="T17" fmla="*/ 217 h 276"/>
                  <a:gd name="T18" fmla="*/ 198 w 267"/>
                  <a:gd name="T19" fmla="*/ 205 h 276"/>
                  <a:gd name="T20" fmla="*/ 226 w 267"/>
                  <a:gd name="T21" fmla="*/ 190 h 276"/>
                  <a:gd name="T22" fmla="*/ 242 w 267"/>
                  <a:gd name="T23" fmla="*/ 172 h 276"/>
                  <a:gd name="T24" fmla="*/ 263 w 267"/>
                  <a:gd name="T25" fmla="*/ 156 h 276"/>
                  <a:gd name="T26" fmla="*/ 276 w 267"/>
                  <a:gd name="T27" fmla="*/ 132 h 276"/>
                  <a:gd name="T28" fmla="*/ 304 w 267"/>
                  <a:gd name="T29" fmla="*/ 110 h 276"/>
                  <a:gd name="T30" fmla="*/ 312 w 267"/>
                  <a:gd name="T31" fmla="*/ 92 h 276"/>
                  <a:gd name="T32" fmla="*/ 341 w 267"/>
                  <a:gd name="T33" fmla="*/ 71 h 276"/>
                  <a:gd name="T34" fmla="*/ 353 w 267"/>
                  <a:gd name="T35" fmla="*/ 49 h 276"/>
                  <a:gd name="T36" fmla="*/ 369 w 267"/>
                  <a:gd name="T37" fmla="*/ 40 h 276"/>
                  <a:gd name="T38" fmla="*/ 390 w 267"/>
                  <a:gd name="T39" fmla="*/ 24 h 276"/>
                  <a:gd name="T40" fmla="*/ 403 w 267"/>
                  <a:gd name="T41" fmla="*/ 12 h 276"/>
                  <a:gd name="T42" fmla="*/ 418 w 267"/>
                  <a:gd name="T43" fmla="*/ 7 h 276"/>
                  <a:gd name="T44" fmla="*/ 439 w 267"/>
                  <a:gd name="T45" fmla="*/ 0 h 276"/>
                  <a:gd name="T46" fmla="*/ 460 w 267"/>
                  <a:gd name="T47" fmla="*/ 3 h 276"/>
                  <a:gd name="T48" fmla="*/ 481 w 267"/>
                  <a:gd name="T49" fmla="*/ 9 h 276"/>
                  <a:gd name="T50" fmla="*/ 509 w 267"/>
                  <a:gd name="T51" fmla="*/ 24 h 276"/>
                  <a:gd name="T52" fmla="*/ 517 w 267"/>
                  <a:gd name="T53" fmla="*/ 40 h 276"/>
                  <a:gd name="T54" fmla="*/ 538 w 267"/>
                  <a:gd name="T55" fmla="*/ 59 h 276"/>
                  <a:gd name="T56" fmla="*/ 546 w 267"/>
                  <a:gd name="T57" fmla="*/ 73 h 276"/>
                  <a:gd name="T58" fmla="*/ 561 w 267"/>
                  <a:gd name="T59" fmla="*/ 85 h 276"/>
                  <a:gd name="T60" fmla="*/ 567 w 267"/>
                  <a:gd name="T61" fmla="*/ 104 h 276"/>
                  <a:gd name="T62" fmla="*/ 582 w 267"/>
                  <a:gd name="T63" fmla="*/ 116 h 276"/>
                  <a:gd name="T64" fmla="*/ 587 w 267"/>
                  <a:gd name="T65" fmla="*/ 137 h 276"/>
                  <a:gd name="T66" fmla="*/ 603 w 267"/>
                  <a:gd name="T67" fmla="*/ 153 h 276"/>
                  <a:gd name="T68" fmla="*/ 611 w 267"/>
                  <a:gd name="T69" fmla="*/ 174 h 276"/>
                  <a:gd name="T70" fmla="*/ 624 w 267"/>
                  <a:gd name="T71" fmla="*/ 190 h 276"/>
                  <a:gd name="T72" fmla="*/ 632 w 267"/>
                  <a:gd name="T73" fmla="*/ 212 h 276"/>
                  <a:gd name="T74" fmla="*/ 645 w 267"/>
                  <a:gd name="T75" fmla="*/ 226 h 276"/>
                  <a:gd name="T76" fmla="*/ 652 w 267"/>
                  <a:gd name="T77" fmla="*/ 248 h 276"/>
                  <a:gd name="T78" fmla="*/ 665 w 267"/>
                  <a:gd name="T79" fmla="*/ 263 h 276"/>
                  <a:gd name="T80" fmla="*/ 673 w 267"/>
                  <a:gd name="T81" fmla="*/ 282 h 276"/>
                  <a:gd name="T82" fmla="*/ 689 w 267"/>
                  <a:gd name="T83" fmla="*/ 294 h 2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7"/>
                  <a:gd name="T127" fmla="*/ 0 h 276"/>
                  <a:gd name="T128" fmla="*/ 267 w 267"/>
                  <a:gd name="T129" fmla="*/ 276 h 2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7" h="276">
                    <a:moveTo>
                      <a:pt x="0" y="144"/>
                    </a:moveTo>
                    <a:lnTo>
                      <a:pt x="5" y="149"/>
                    </a:lnTo>
                    <a:lnTo>
                      <a:pt x="5" y="155"/>
                    </a:lnTo>
                    <a:lnTo>
                      <a:pt x="8" y="157"/>
                    </a:lnTo>
                    <a:lnTo>
                      <a:pt x="13" y="163"/>
                    </a:lnTo>
                    <a:lnTo>
                      <a:pt x="13" y="168"/>
                    </a:lnTo>
                    <a:lnTo>
                      <a:pt x="19" y="174"/>
                    </a:lnTo>
                    <a:lnTo>
                      <a:pt x="19" y="177"/>
                    </a:lnTo>
                    <a:lnTo>
                      <a:pt x="24" y="182"/>
                    </a:lnTo>
                    <a:lnTo>
                      <a:pt x="24" y="185"/>
                    </a:lnTo>
                    <a:lnTo>
                      <a:pt x="27" y="188"/>
                    </a:lnTo>
                    <a:lnTo>
                      <a:pt x="30" y="191"/>
                    </a:lnTo>
                    <a:lnTo>
                      <a:pt x="35" y="196"/>
                    </a:lnTo>
                    <a:lnTo>
                      <a:pt x="33" y="196"/>
                    </a:lnTo>
                    <a:lnTo>
                      <a:pt x="35" y="196"/>
                    </a:lnTo>
                    <a:lnTo>
                      <a:pt x="38" y="199"/>
                    </a:lnTo>
                    <a:lnTo>
                      <a:pt x="41" y="202"/>
                    </a:lnTo>
                    <a:lnTo>
                      <a:pt x="44" y="202"/>
                    </a:lnTo>
                    <a:lnTo>
                      <a:pt x="46" y="204"/>
                    </a:lnTo>
                    <a:lnTo>
                      <a:pt x="49" y="204"/>
                    </a:lnTo>
                    <a:lnTo>
                      <a:pt x="52" y="204"/>
                    </a:lnTo>
                    <a:lnTo>
                      <a:pt x="54" y="204"/>
                    </a:lnTo>
                    <a:lnTo>
                      <a:pt x="57" y="202"/>
                    </a:lnTo>
                    <a:lnTo>
                      <a:pt x="60" y="202"/>
                    </a:lnTo>
                    <a:lnTo>
                      <a:pt x="63" y="199"/>
                    </a:lnTo>
                    <a:lnTo>
                      <a:pt x="65" y="199"/>
                    </a:lnTo>
                    <a:lnTo>
                      <a:pt x="68" y="196"/>
                    </a:lnTo>
                    <a:lnTo>
                      <a:pt x="74" y="191"/>
                    </a:lnTo>
                    <a:lnTo>
                      <a:pt x="74" y="188"/>
                    </a:lnTo>
                    <a:lnTo>
                      <a:pt x="76" y="185"/>
                    </a:lnTo>
                    <a:lnTo>
                      <a:pt x="82" y="179"/>
                    </a:lnTo>
                    <a:lnTo>
                      <a:pt x="82" y="177"/>
                    </a:lnTo>
                    <a:lnTo>
                      <a:pt x="87" y="171"/>
                    </a:lnTo>
                    <a:lnTo>
                      <a:pt x="87" y="166"/>
                    </a:lnTo>
                    <a:lnTo>
                      <a:pt x="93" y="160"/>
                    </a:lnTo>
                    <a:lnTo>
                      <a:pt x="93" y="155"/>
                    </a:lnTo>
                    <a:lnTo>
                      <a:pt x="95" y="152"/>
                    </a:lnTo>
                    <a:lnTo>
                      <a:pt x="95" y="146"/>
                    </a:lnTo>
                    <a:lnTo>
                      <a:pt x="101" y="141"/>
                    </a:lnTo>
                    <a:lnTo>
                      <a:pt x="101" y="133"/>
                    </a:lnTo>
                    <a:lnTo>
                      <a:pt x="106" y="127"/>
                    </a:lnTo>
                    <a:lnTo>
                      <a:pt x="106" y="119"/>
                    </a:lnTo>
                    <a:lnTo>
                      <a:pt x="112" y="113"/>
                    </a:lnTo>
                    <a:lnTo>
                      <a:pt x="112" y="105"/>
                    </a:lnTo>
                    <a:lnTo>
                      <a:pt x="117" y="99"/>
                    </a:lnTo>
                    <a:lnTo>
                      <a:pt x="117" y="91"/>
                    </a:lnTo>
                    <a:lnTo>
                      <a:pt x="120" y="88"/>
                    </a:lnTo>
                    <a:lnTo>
                      <a:pt x="120" y="83"/>
                    </a:lnTo>
                    <a:lnTo>
                      <a:pt x="125" y="77"/>
                    </a:lnTo>
                    <a:lnTo>
                      <a:pt x="125" y="69"/>
                    </a:lnTo>
                    <a:lnTo>
                      <a:pt x="131" y="64"/>
                    </a:lnTo>
                    <a:lnTo>
                      <a:pt x="131" y="55"/>
                    </a:lnTo>
                    <a:lnTo>
                      <a:pt x="136" y="50"/>
                    </a:lnTo>
                    <a:lnTo>
                      <a:pt x="136" y="44"/>
                    </a:lnTo>
                    <a:lnTo>
                      <a:pt x="139" y="42"/>
                    </a:lnTo>
                    <a:lnTo>
                      <a:pt x="139" y="39"/>
                    </a:lnTo>
                    <a:lnTo>
                      <a:pt x="142" y="36"/>
                    </a:lnTo>
                    <a:lnTo>
                      <a:pt x="142" y="31"/>
                    </a:lnTo>
                    <a:lnTo>
                      <a:pt x="145" y="28"/>
                    </a:lnTo>
                    <a:lnTo>
                      <a:pt x="150" y="22"/>
                    </a:lnTo>
                    <a:lnTo>
                      <a:pt x="150" y="17"/>
                    </a:lnTo>
                    <a:lnTo>
                      <a:pt x="153" y="14"/>
                    </a:lnTo>
                    <a:lnTo>
                      <a:pt x="155" y="11"/>
                    </a:lnTo>
                    <a:lnTo>
                      <a:pt x="161" y="6"/>
                    </a:lnTo>
                    <a:lnTo>
                      <a:pt x="158" y="6"/>
                    </a:lnTo>
                    <a:lnTo>
                      <a:pt x="161" y="6"/>
                    </a:lnTo>
                    <a:lnTo>
                      <a:pt x="164" y="3"/>
                    </a:lnTo>
                    <a:lnTo>
                      <a:pt x="166" y="0"/>
                    </a:lnTo>
                    <a:lnTo>
                      <a:pt x="169" y="0"/>
                    </a:lnTo>
                    <a:lnTo>
                      <a:pt x="172" y="0"/>
                    </a:lnTo>
                    <a:lnTo>
                      <a:pt x="175" y="0"/>
                    </a:lnTo>
                    <a:lnTo>
                      <a:pt x="177" y="3"/>
                    </a:lnTo>
                    <a:lnTo>
                      <a:pt x="180" y="3"/>
                    </a:lnTo>
                    <a:lnTo>
                      <a:pt x="183" y="6"/>
                    </a:lnTo>
                    <a:lnTo>
                      <a:pt x="185" y="8"/>
                    </a:lnTo>
                    <a:lnTo>
                      <a:pt x="191" y="14"/>
                    </a:lnTo>
                    <a:lnTo>
                      <a:pt x="191" y="17"/>
                    </a:lnTo>
                    <a:lnTo>
                      <a:pt x="196" y="22"/>
                    </a:lnTo>
                    <a:lnTo>
                      <a:pt x="196" y="28"/>
                    </a:lnTo>
                    <a:lnTo>
                      <a:pt x="199" y="31"/>
                    </a:lnTo>
                    <a:lnTo>
                      <a:pt x="199" y="36"/>
                    </a:lnTo>
                    <a:lnTo>
                      <a:pt x="205" y="42"/>
                    </a:lnTo>
                    <a:lnTo>
                      <a:pt x="205" y="50"/>
                    </a:lnTo>
                    <a:lnTo>
                      <a:pt x="207" y="53"/>
                    </a:lnTo>
                    <a:lnTo>
                      <a:pt x="207" y="58"/>
                    </a:lnTo>
                    <a:lnTo>
                      <a:pt x="210" y="61"/>
                    </a:lnTo>
                    <a:lnTo>
                      <a:pt x="210" y="66"/>
                    </a:lnTo>
                    <a:lnTo>
                      <a:pt x="213" y="69"/>
                    </a:lnTo>
                    <a:lnTo>
                      <a:pt x="213" y="75"/>
                    </a:lnTo>
                    <a:lnTo>
                      <a:pt x="216" y="77"/>
                    </a:lnTo>
                    <a:lnTo>
                      <a:pt x="216" y="83"/>
                    </a:lnTo>
                    <a:lnTo>
                      <a:pt x="218" y="86"/>
                    </a:lnTo>
                    <a:lnTo>
                      <a:pt x="218" y="94"/>
                    </a:lnTo>
                    <a:lnTo>
                      <a:pt x="221" y="97"/>
                    </a:lnTo>
                    <a:lnTo>
                      <a:pt x="221" y="102"/>
                    </a:lnTo>
                    <a:lnTo>
                      <a:pt x="224" y="105"/>
                    </a:lnTo>
                    <a:lnTo>
                      <a:pt x="224" y="113"/>
                    </a:lnTo>
                    <a:lnTo>
                      <a:pt x="226" y="116"/>
                    </a:lnTo>
                    <a:lnTo>
                      <a:pt x="226" y="124"/>
                    </a:lnTo>
                    <a:lnTo>
                      <a:pt x="229" y="127"/>
                    </a:lnTo>
                    <a:lnTo>
                      <a:pt x="229" y="135"/>
                    </a:lnTo>
                    <a:lnTo>
                      <a:pt x="232" y="138"/>
                    </a:lnTo>
                    <a:lnTo>
                      <a:pt x="232" y="146"/>
                    </a:lnTo>
                    <a:lnTo>
                      <a:pt x="235" y="149"/>
                    </a:lnTo>
                    <a:lnTo>
                      <a:pt x="235" y="157"/>
                    </a:lnTo>
                    <a:lnTo>
                      <a:pt x="237" y="160"/>
                    </a:lnTo>
                    <a:lnTo>
                      <a:pt x="237" y="168"/>
                    </a:lnTo>
                    <a:lnTo>
                      <a:pt x="240" y="171"/>
                    </a:lnTo>
                    <a:lnTo>
                      <a:pt x="240" y="179"/>
                    </a:lnTo>
                    <a:lnTo>
                      <a:pt x="243" y="182"/>
                    </a:lnTo>
                    <a:lnTo>
                      <a:pt x="243" y="191"/>
                    </a:lnTo>
                    <a:lnTo>
                      <a:pt x="246" y="193"/>
                    </a:lnTo>
                    <a:lnTo>
                      <a:pt x="246" y="202"/>
                    </a:lnTo>
                    <a:lnTo>
                      <a:pt x="248" y="204"/>
                    </a:lnTo>
                    <a:lnTo>
                      <a:pt x="248" y="213"/>
                    </a:lnTo>
                    <a:lnTo>
                      <a:pt x="251" y="215"/>
                    </a:lnTo>
                    <a:lnTo>
                      <a:pt x="251" y="224"/>
                    </a:lnTo>
                    <a:lnTo>
                      <a:pt x="254" y="226"/>
                    </a:lnTo>
                    <a:lnTo>
                      <a:pt x="254" y="235"/>
                    </a:lnTo>
                    <a:lnTo>
                      <a:pt x="256" y="237"/>
                    </a:lnTo>
                    <a:lnTo>
                      <a:pt x="256" y="243"/>
                    </a:lnTo>
                    <a:lnTo>
                      <a:pt x="259" y="246"/>
                    </a:lnTo>
                    <a:lnTo>
                      <a:pt x="259" y="254"/>
                    </a:lnTo>
                    <a:lnTo>
                      <a:pt x="262" y="257"/>
                    </a:lnTo>
                    <a:lnTo>
                      <a:pt x="262" y="262"/>
                    </a:lnTo>
                    <a:lnTo>
                      <a:pt x="265" y="265"/>
                    </a:lnTo>
                    <a:lnTo>
                      <a:pt x="265" y="273"/>
                    </a:lnTo>
                    <a:lnTo>
                      <a:pt x="267" y="276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05" name="Freeform 53"/>
              <p:cNvSpPr>
                <a:spLocks/>
              </p:cNvSpPr>
              <p:nvPr/>
            </p:nvSpPr>
            <p:spPr bwMode="auto">
              <a:xfrm>
                <a:off x="2451" y="1326"/>
                <a:ext cx="530" cy="1246"/>
              </a:xfrm>
              <a:custGeom>
                <a:avLst/>
                <a:gdLst>
                  <a:gd name="T0" fmla="*/ 16 w 202"/>
                  <a:gd name="T1" fmla="*/ 1209 h 1125"/>
                  <a:gd name="T2" fmla="*/ 29 w 202"/>
                  <a:gd name="T3" fmla="*/ 1230 h 1125"/>
                  <a:gd name="T4" fmla="*/ 52 w 202"/>
                  <a:gd name="T5" fmla="*/ 1243 h 1125"/>
                  <a:gd name="T6" fmla="*/ 73 w 202"/>
                  <a:gd name="T7" fmla="*/ 1246 h 1125"/>
                  <a:gd name="T8" fmla="*/ 94 w 202"/>
                  <a:gd name="T9" fmla="*/ 1240 h 1125"/>
                  <a:gd name="T10" fmla="*/ 115 w 202"/>
                  <a:gd name="T11" fmla="*/ 1225 h 1125"/>
                  <a:gd name="T12" fmla="*/ 123 w 202"/>
                  <a:gd name="T13" fmla="*/ 1209 h 1125"/>
                  <a:gd name="T14" fmla="*/ 136 w 202"/>
                  <a:gd name="T15" fmla="*/ 1197 h 1125"/>
                  <a:gd name="T16" fmla="*/ 144 w 202"/>
                  <a:gd name="T17" fmla="*/ 1176 h 1125"/>
                  <a:gd name="T18" fmla="*/ 157 w 202"/>
                  <a:gd name="T19" fmla="*/ 1157 h 1125"/>
                  <a:gd name="T20" fmla="*/ 165 w 202"/>
                  <a:gd name="T21" fmla="*/ 1127 h 1125"/>
                  <a:gd name="T22" fmla="*/ 181 w 202"/>
                  <a:gd name="T23" fmla="*/ 1105 h 1125"/>
                  <a:gd name="T24" fmla="*/ 186 w 202"/>
                  <a:gd name="T25" fmla="*/ 1069 h 1125"/>
                  <a:gd name="T26" fmla="*/ 202 w 202"/>
                  <a:gd name="T27" fmla="*/ 1044 h 1125"/>
                  <a:gd name="T28" fmla="*/ 210 w 202"/>
                  <a:gd name="T29" fmla="*/ 1001 h 1125"/>
                  <a:gd name="T30" fmla="*/ 223 w 202"/>
                  <a:gd name="T31" fmla="*/ 971 h 1125"/>
                  <a:gd name="T32" fmla="*/ 231 w 202"/>
                  <a:gd name="T33" fmla="*/ 923 h 1125"/>
                  <a:gd name="T34" fmla="*/ 244 w 202"/>
                  <a:gd name="T35" fmla="*/ 892 h 1125"/>
                  <a:gd name="T36" fmla="*/ 252 w 202"/>
                  <a:gd name="T37" fmla="*/ 837 h 1125"/>
                  <a:gd name="T38" fmla="*/ 265 w 202"/>
                  <a:gd name="T39" fmla="*/ 803 h 1125"/>
                  <a:gd name="T40" fmla="*/ 273 w 202"/>
                  <a:gd name="T41" fmla="*/ 745 h 1125"/>
                  <a:gd name="T42" fmla="*/ 289 w 202"/>
                  <a:gd name="T43" fmla="*/ 711 h 1125"/>
                  <a:gd name="T44" fmla="*/ 294 w 202"/>
                  <a:gd name="T45" fmla="*/ 650 h 1125"/>
                  <a:gd name="T46" fmla="*/ 310 w 202"/>
                  <a:gd name="T47" fmla="*/ 614 h 1125"/>
                  <a:gd name="T48" fmla="*/ 317 w 202"/>
                  <a:gd name="T49" fmla="*/ 553 h 1125"/>
                  <a:gd name="T50" fmla="*/ 331 w 202"/>
                  <a:gd name="T51" fmla="*/ 516 h 1125"/>
                  <a:gd name="T52" fmla="*/ 338 w 202"/>
                  <a:gd name="T53" fmla="*/ 457 h 1125"/>
                  <a:gd name="T54" fmla="*/ 352 w 202"/>
                  <a:gd name="T55" fmla="*/ 421 h 1125"/>
                  <a:gd name="T56" fmla="*/ 359 w 202"/>
                  <a:gd name="T57" fmla="*/ 363 h 1125"/>
                  <a:gd name="T58" fmla="*/ 373 w 202"/>
                  <a:gd name="T59" fmla="*/ 332 h 1125"/>
                  <a:gd name="T60" fmla="*/ 380 w 202"/>
                  <a:gd name="T61" fmla="*/ 278 h 1125"/>
                  <a:gd name="T62" fmla="*/ 396 w 202"/>
                  <a:gd name="T63" fmla="*/ 247 h 1125"/>
                  <a:gd name="T64" fmla="*/ 401 w 202"/>
                  <a:gd name="T65" fmla="*/ 202 h 1125"/>
                  <a:gd name="T66" fmla="*/ 417 w 202"/>
                  <a:gd name="T67" fmla="*/ 174 h 1125"/>
                  <a:gd name="T68" fmla="*/ 425 w 202"/>
                  <a:gd name="T69" fmla="*/ 131 h 1125"/>
                  <a:gd name="T70" fmla="*/ 438 w 202"/>
                  <a:gd name="T71" fmla="*/ 110 h 1125"/>
                  <a:gd name="T72" fmla="*/ 446 w 202"/>
                  <a:gd name="T73" fmla="*/ 76 h 1125"/>
                  <a:gd name="T74" fmla="*/ 459 w 202"/>
                  <a:gd name="T75" fmla="*/ 58 h 1125"/>
                  <a:gd name="T76" fmla="*/ 467 w 202"/>
                  <a:gd name="T77" fmla="*/ 37 h 1125"/>
                  <a:gd name="T78" fmla="*/ 480 w 202"/>
                  <a:gd name="T79" fmla="*/ 21 h 1125"/>
                  <a:gd name="T80" fmla="*/ 496 w 202"/>
                  <a:gd name="T81" fmla="*/ 2 h 1125"/>
                  <a:gd name="T82" fmla="*/ 517 w 202"/>
                  <a:gd name="T83" fmla="*/ 0 h 112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2"/>
                  <a:gd name="T127" fmla="*/ 0 h 1125"/>
                  <a:gd name="T128" fmla="*/ 202 w 202"/>
                  <a:gd name="T129" fmla="*/ 1125 h 112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2" h="1125">
                    <a:moveTo>
                      <a:pt x="0" y="1081"/>
                    </a:moveTo>
                    <a:lnTo>
                      <a:pt x="0" y="1087"/>
                    </a:lnTo>
                    <a:lnTo>
                      <a:pt x="6" y="1092"/>
                    </a:lnTo>
                    <a:lnTo>
                      <a:pt x="6" y="1100"/>
                    </a:lnTo>
                    <a:lnTo>
                      <a:pt x="11" y="1106"/>
                    </a:lnTo>
                    <a:lnTo>
                      <a:pt x="11" y="1111"/>
                    </a:lnTo>
                    <a:lnTo>
                      <a:pt x="17" y="1117"/>
                    </a:lnTo>
                    <a:lnTo>
                      <a:pt x="17" y="1120"/>
                    </a:lnTo>
                    <a:lnTo>
                      <a:pt x="20" y="1122"/>
                    </a:lnTo>
                    <a:lnTo>
                      <a:pt x="22" y="1125"/>
                    </a:lnTo>
                    <a:lnTo>
                      <a:pt x="25" y="1125"/>
                    </a:lnTo>
                    <a:lnTo>
                      <a:pt x="28" y="1125"/>
                    </a:lnTo>
                    <a:lnTo>
                      <a:pt x="30" y="1125"/>
                    </a:lnTo>
                    <a:lnTo>
                      <a:pt x="33" y="1122"/>
                    </a:lnTo>
                    <a:lnTo>
                      <a:pt x="36" y="1120"/>
                    </a:lnTo>
                    <a:lnTo>
                      <a:pt x="41" y="1114"/>
                    </a:lnTo>
                    <a:lnTo>
                      <a:pt x="41" y="1109"/>
                    </a:lnTo>
                    <a:lnTo>
                      <a:pt x="44" y="1106"/>
                    </a:lnTo>
                    <a:lnTo>
                      <a:pt x="44" y="1100"/>
                    </a:lnTo>
                    <a:lnTo>
                      <a:pt x="47" y="1098"/>
                    </a:lnTo>
                    <a:lnTo>
                      <a:pt x="47" y="1092"/>
                    </a:lnTo>
                    <a:lnTo>
                      <a:pt x="50" y="1089"/>
                    </a:lnTo>
                    <a:lnTo>
                      <a:pt x="50" y="1084"/>
                    </a:lnTo>
                    <a:lnTo>
                      <a:pt x="52" y="1081"/>
                    </a:lnTo>
                    <a:lnTo>
                      <a:pt x="52" y="1073"/>
                    </a:lnTo>
                    <a:lnTo>
                      <a:pt x="55" y="1070"/>
                    </a:lnTo>
                    <a:lnTo>
                      <a:pt x="55" y="1062"/>
                    </a:lnTo>
                    <a:lnTo>
                      <a:pt x="58" y="1059"/>
                    </a:lnTo>
                    <a:lnTo>
                      <a:pt x="58" y="1048"/>
                    </a:lnTo>
                    <a:lnTo>
                      <a:pt x="60" y="1045"/>
                    </a:lnTo>
                    <a:lnTo>
                      <a:pt x="60" y="1034"/>
                    </a:lnTo>
                    <a:lnTo>
                      <a:pt x="63" y="1031"/>
                    </a:lnTo>
                    <a:lnTo>
                      <a:pt x="63" y="1018"/>
                    </a:lnTo>
                    <a:lnTo>
                      <a:pt x="66" y="1015"/>
                    </a:lnTo>
                    <a:lnTo>
                      <a:pt x="66" y="1001"/>
                    </a:lnTo>
                    <a:lnTo>
                      <a:pt x="69" y="998"/>
                    </a:lnTo>
                    <a:lnTo>
                      <a:pt x="69" y="984"/>
                    </a:lnTo>
                    <a:lnTo>
                      <a:pt x="71" y="982"/>
                    </a:lnTo>
                    <a:lnTo>
                      <a:pt x="71" y="965"/>
                    </a:lnTo>
                    <a:lnTo>
                      <a:pt x="74" y="962"/>
                    </a:lnTo>
                    <a:lnTo>
                      <a:pt x="74" y="946"/>
                    </a:lnTo>
                    <a:lnTo>
                      <a:pt x="77" y="943"/>
                    </a:lnTo>
                    <a:lnTo>
                      <a:pt x="77" y="927"/>
                    </a:lnTo>
                    <a:lnTo>
                      <a:pt x="80" y="924"/>
                    </a:lnTo>
                    <a:lnTo>
                      <a:pt x="80" y="904"/>
                    </a:lnTo>
                    <a:lnTo>
                      <a:pt x="82" y="902"/>
                    </a:lnTo>
                    <a:lnTo>
                      <a:pt x="82" y="880"/>
                    </a:lnTo>
                    <a:lnTo>
                      <a:pt x="85" y="877"/>
                    </a:lnTo>
                    <a:lnTo>
                      <a:pt x="85" y="858"/>
                    </a:lnTo>
                    <a:lnTo>
                      <a:pt x="88" y="855"/>
                    </a:lnTo>
                    <a:lnTo>
                      <a:pt x="88" y="833"/>
                    </a:lnTo>
                    <a:lnTo>
                      <a:pt x="91" y="830"/>
                    </a:lnTo>
                    <a:lnTo>
                      <a:pt x="91" y="808"/>
                    </a:lnTo>
                    <a:lnTo>
                      <a:pt x="93" y="805"/>
                    </a:lnTo>
                    <a:lnTo>
                      <a:pt x="93" y="783"/>
                    </a:lnTo>
                    <a:lnTo>
                      <a:pt x="96" y="780"/>
                    </a:lnTo>
                    <a:lnTo>
                      <a:pt x="96" y="756"/>
                    </a:lnTo>
                    <a:lnTo>
                      <a:pt x="99" y="753"/>
                    </a:lnTo>
                    <a:lnTo>
                      <a:pt x="99" y="728"/>
                    </a:lnTo>
                    <a:lnTo>
                      <a:pt x="101" y="725"/>
                    </a:lnTo>
                    <a:lnTo>
                      <a:pt x="101" y="700"/>
                    </a:lnTo>
                    <a:lnTo>
                      <a:pt x="104" y="698"/>
                    </a:lnTo>
                    <a:lnTo>
                      <a:pt x="104" y="673"/>
                    </a:lnTo>
                    <a:lnTo>
                      <a:pt x="107" y="670"/>
                    </a:lnTo>
                    <a:lnTo>
                      <a:pt x="107" y="645"/>
                    </a:lnTo>
                    <a:lnTo>
                      <a:pt x="110" y="642"/>
                    </a:lnTo>
                    <a:lnTo>
                      <a:pt x="110" y="615"/>
                    </a:lnTo>
                    <a:lnTo>
                      <a:pt x="112" y="612"/>
                    </a:lnTo>
                    <a:lnTo>
                      <a:pt x="112" y="587"/>
                    </a:lnTo>
                    <a:lnTo>
                      <a:pt x="115" y="584"/>
                    </a:lnTo>
                    <a:lnTo>
                      <a:pt x="115" y="557"/>
                    </a:lnTo>
                    <a:lnTo>
                      <a:pt x="118" y="554"/>
                    </a:lnTo>
                    <a:lnTo>
                      <a:pt x="118" y="527"/>
                    </a:lnTo>
                    <a:lnTo>
                      <a:pt x="121" y="524"/>
                    </a:lnTo>
                    <a:lnTo>
                      <a:pt x="121" y="499"/>
                    </a:lnTo>
                    <a:lnTo>
                      <a:pt x="123" y="496"/>
                    </a:lnTo>
                    <a:lnTo>
                      <a:pt x="123" y="469"/>
                    </a:lnTo>
                    <a:lnTo>
                      <a:pt x="126" y="466"/>
                    </a:lnTo>
                    <a:lnTo>
                      <a:pt x="126" y="441"/>
                    </a:lnTo>
                    <a:lnTo>
                      <a:pt x="129" y="438"/>
                    </a:lnTo>
                    <a:lnTo>
                      <a:pt x="129" y="413"/>
                    </a:lnTo>
                    <a:lnTo>
                      <a:pt x="131" y="411"/>
                    </a:lnTo>
                    <a:lnTo>
                      <a:pt x="131" y="383"/>
                    </a:lnTo>
                    <a:lnTo>
                      <a:pt x="134" y="380"/>
                    </a:lnTo>
                    <a:lnTo>
                      <a:pt x="134" y="355"/>
                    </a:lnTo>
                    <a:lnTo>
                      <a:pt x="137" y="353"/>
                    </a:lnTo>
                    <a:lnTo>
                      <a:pt x="137" y="328"/>
                    </a:lnTo>
                    <a:lnTo>
                      <a:pt x="140" y="325"/>
                    </a:lnTo>
                    <a:lnTo>
                      <a:pt x="140" y="303"/>
                    </a:lnTo>
                    <a:lnTo>
                      <a:pt x="142" y="300"/>
                    </a:lnTo>
                    <a:lnTo>
                      <a:pt x="142" y="275"/>
                    </a:lnTo>
                    <a:lnTo>
                      <a:pt x="145" y="273"/>
                    </a:lnTo>
                    <a:lnTo>
                      <a:pt x="145" y="251"/>
                    </a:lnTo>
                    <a:lnTo>
                      <a:pt x="148" y="248"/>
                    </a:lnTo>
                    <a:lnTo>
                      <a:pt x="148" y="226"/>
                    </a:lnTo>
                    <a:lnTo>
                      <a:pt x="151" y="223"/>
                    </a:lnTo>
                    <a:lnTo>
                      <a:pt x="151" y="204"/>
                    </a:lnTo>
                    <a:lnTo>
                      <a:pt x="153" y="201"/>
                    </a:lnTo>
                    <a:lnTo>
                      <a:pt x="153" y="182"/>
                    </a:lnTo>
                    <a:lnTo>
                      <a:pt x="156" y="179"/>
                    </a:lnTo>
                    <a:lnTo>
                      <a:pt x="156" y="160"/>
                    </a:lnTo>
                    <a:lnTo>
                      <a:pt x="159" y="157"/>
                    </a:lnTo>
                    <a:lnTo>
                      <a:pt x="159" y="138"/>
                    </a:lnTo>
                    <a:lnTo>
                      <a:pt x="162" y="135"/>
                    </a:lnTo>
                    <a:lnTo>
                      <a:pt x="162" y="118"/>
                    </a:lnTo>
                    <a:lnTo>
                      <a:pt x="164" y="115"/>
                    </a:lnTo>
                    <a:lnTo>
                      <a:pt x="164" y="102"/>
                    </a:lnTo>
                    <a:lnTo>
                      <a:pt x="167" y="99"/>
                    </a:lnTo>
                    <a:lnTo>
                      <a:pt x="167" y="85"/>
                    </a:lnTo>
                    <a:lnTo>
                      <a:pt x="170" y="82"/>
                    </a:lnTo>
                    <a:lnTo>
                      <a:pt x="170" y="69"/>
                    </a:lnTo>
                    <a:lnTo>
                      <a:pt x="172" y="66"/>
                    </a:lnTo>
                    <a:lnTo>
                      <a:pt x="172" y="55"/>
                    </a:lnTo>
                    <a:lnTo>
                      <a:pt x="175" y="52"/>
                    </a:lnTo>
                    <a:lnTo>
                      <a:pt x="175" y="44"/>
                    </a:lnTo>
                    <a:lnTo>
                      <a:pt x="178" y="41"/>
                    </a:lnTo>
                    <a:lnTo>
                      <a:pt x="178" y="33"/>
                    </a:lnTo>
                    <a:lnTo>
                      <a:pt x="181" y="30"/>
                    </a:lnTo>
                    <a:lnTo>
                      <a:pt x="181" y="22"/>
                    </a:lnTo>
                    <a:lnTo>
                      <a:pt x="183" y="19"/>
                    </a:lnTo>
                    <a:lnTo>
                      <a:pt x="183" y="13"/>
                    </a:lnTo>
                    <a:lnTo>
                      <a:pt x="189" y="8"/>
                    </a:lnTo>
                    <a:lnTo>
                      <a:pt x="189" y="2"/>
                    </a:lnTo>
                    <a:lnTo>
                      <a:pt x="192" y="0"/>
                    </a:lnTo>
                    <a:lnTo>
                      <a:pt x="194" y="0"/>
                    </a:lnTo>
                    <a:lnTo>
                      <a:pt x="197" y="0"/>
                    </a:lnTo>
                    <a:lnTo>
                      <a:pt x="200" y="0"/>
                    </a:lnTo>
                    <a:lnTo>
                      <a:pt x="202" y="2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06" name="Freeform 54"/>
              <p:cNvSpPr>
                <a:spLocks/>
              </p:cNvSpPr>
              <p:nvPr/>
            </p:nvSpPr>
            <p:spPr bwMode="auto">
              <a:xfrm>
                <a:off x="2981" y="1329"/>
                <a:ext cx="518" cy="1243"/>
              </a:xfrm>
              <a:custGeom>
                <a:avLst/>
                <a:gdLst>
                  <a:gd name="T0" fmla="*/ 16 w 200"/>
                  <a:gd name="T1" fmla="*/ 12 h 1123"/>
                  <a:gd name="T2" fmla="*/ 28 w 200"/>
                  <a:gd name="T3" fmla="*/ 24 h 1123"/>
                  <a:gd name="T4" fmla="*/ 36 w 200"/>
                  <a:gd name="T5" fmla="*/ 46 h 1123"/>
                  <a:gd name="T6" fmla="*/ 52 w 200"/>
                  <a:gd name="T7" fmla="*/ 62 h 1123"/>
                  <a:gd name="T8" fmla="*/ 57 w 200"/>
                  <a:gd name="T9" fmla="*/ 92 h 1123"/>
                  <a:gd name="T10" fmla="*/ 73 w 200"/>
                  <a:gd name="T11" fmla="*/ 113 h 1123"/>
                  <a:gd name="T12" fmla="*/ 78 w 200"/>
                  <a:gd name="T13" fmla="*/ 151 h 1123"/>
                  <a:gd name="T14" fmla="*/ 93 w 200"/>
                  <a:gd name="T15" fmla="*/ 177 h 1123"/>
                  <a:gd name="T16" fmla="*/ 101 w 200"/>
                  <a:gd name="T17" fmla="*/ 220 h 1123"/>
                  <a:gd name="T18" fmla="*/ 114 w 200"/>
                  <a:gd name="T19" fmla="*/ 251 h 1123"/>
                  <a:gd name="T20" fmla="*/ 122 w 200"/>
                  <a:gd name="T21" fmla="*/ 302 h 1123"/>
                  <a:gd name="T22" fmla="*/ 135 w 200"/>
                  <a:gd name="T23" fmla="*/ 333 h 1123"/>
                  <a:gd name="T24" fmla="*/ 142 w 200"/>
                  <a:gd name="T25" fmla="*/ 391 h 1123"/>
                  <a:gd name="T26" fmla="*/ 158 w 200"/>
                  <a:gd name="T27" fmla="*/ 425 h 1123"/>
                  <a:gd name="T28" fmla="*/ 163 w 200"/>
                  <a:gd name="T29" fmla="*/ 486 h 1123"/>
                  <a:gd name="T30" fmla="*/ 179 w 200"/>
                  <a:gd name="T31" fmla="*/ 519 h 1123"/>
                  <a:gd name="T32" fmla="*/ 184 w 200"/>
                  <a:gd name="T33" fmla="*/ 581 h 1123"/>
                  <a:gd name="T34" fmla="*/ 199 w 200"/>
                  <a:gd name="T35" fmla="*/ 618 h 1123"/>
                  <a:gd name="T36" fmla="*/ 207 w 200"/>
                  <a:gd name="T37" fmla="*/ 679 h 1123"/>
                  <a:gd name="T38" fmla="*/ 220 w 200"/>
                  <a:gd name="T39" fmla="*/ 712 h 1123"/>
                  <a:gd name="T40" fmla="*/ 228 w 200"/>
                  <a:gd name="T41" fmla="*/ 773 h 1123"/>
                  <a:gd name="T42" fmla="*/ 241 w 200"/>
                  <a:gd name="T43" fmla="*/ 807 h 1123"/>
                  <a:gd name="T44" fmla="*/ 249 w 200"/>
                  <a:gd name="T45" fmla="*/ 861 h 1123"/>
                  <a:gd name="T46" fmla="*/ 262 w 200"/>
                  <a:gd name="T47" fmla="*/ 895 h 1123"/>
                  <a:gd name="T48" fmla="*/ 269 w 200"/>
                  <a:gd name="T49" fmla="*/ 947 h 1123"/>
                  <a:gd name="T50" fmla="*/ 285 w 200"/>
                  <a:gd name="T51" fmla="*/ 974 h 1123"/>
                  <a:gd name="T52" fmla="*/ 290 w 200"/>
                  <a:gd name="T53" fmla="*/ 1021 h 1123"/>
                  <a:gd name="T54" fmla="*/ 306 w 200"/>
                  <a:gd name="T55" fmla="*/ 1048 h 1123"/>
                  <a:gd name="T56" fmla="*/ 313 w 200"/>
                  <a:gd name="T57" fmla="*/ 1087 h 1123"/>
                  <a:gd name="T58" fmla="*/ 326 w 200"/>
                  <a:gd name="T59" fmla="*/ 1109 h 1123"/>
                  <a:gd name="T60" fmla="*/ 334 w 200"/>
                  <a:gd name="T61" fmla="*/ 1142 h 1123"/>
                  <a:gd name="T62" fmla="*/ 347 w 200"/>
                  <a:gd name="T63" fmla="*/ 1161 h 1123"/>
                  <a:gd name="T64" fmla="*/ 355 w 200"/>
                  <a:gd name="T65" fmla="*/ 1185 h 1123"/>
                  <a:gd name="T66" fmla="*/ 368 w 200"/>
                  <a:gd name="T67" fmla="*/ 1201 h 1123"/>
                  <a:gd name="T68" fmla="*/ 376 w 200"/>
                  <a:gd name="T69" fmla="*/ 1215 h 1123"/>
                  <a:gd name="T70" fmla="*/ 396 w 200"/>
                  <a:gd name="T71" fmla="*/ 1231 h 1123"/>
                  <a:gd name="T72" fmla="*/ 412 w 200"/>
                  <a:gd name="T73" fmla="*/ 1243 h 1123"/>
                  <a:gd name="T74" fmla="*/ 433 w 200"/>
                  <a:gd name="T75" fmla="*/ 1243 h 1123"/>
                  <a:gd name="T76" fmla="*/ 453 w 200"/>
                  <a:gd name="T77" fmla="*/ 1234 h 1123"/>
                  <a:gd name="T78" fmla="*/ 482 w 200"/>
                  <a:gd name="T79" fmla="*/ 1215 h 1123"/>
                  <a:gd name="T80" fmla="*/ 497 w 200"/>
                  <a:gd name="T81" fmla="*/ 1191 h 1123"/>
                  <a:gd name="T82" fmla="*/ 510 w 200"/>
                  <a:gd name="T83" fmla="*/ 1175 h 11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0"/>
                  <a:gd name="T127" fmla="*/ 0 h 1123"/>
                  <a:gd name="T128" fmla="*/ 200 w 200"/>
                  <a:gd name="T129" fmla="*/ 1123 h 11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0" h="1123">
                    <a:moveTo>
                      <a:pt x="0" y="0"/>
                    </a:moveTo>
                    <a:lnTo>
                      <a:pt x="6" y="6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9" y="20"/>
                    </a:lnTo>
                    <a:lnTo>
                      <a:pt x="11" y="22"/>
                    </a:lnTo>
                    <a:lnTo>
                      <a:pt x="11" y="31"/>
                    </a:lnTo>
                    <a:lnTo>
                      <a:pt x="14" y="33"/>
                    </a:lnTo>
                    <a:lnTo>
                      <a:pt x="14" y="42"/>
                    </a:lnTo>
                    <a:lnTo>
                      <a:pt x="17" y="45"/>
                    </a:lnTo>
                    <a:lnTo>
                      <a:pt x="17" y="53"/>
                    </a:lnTo>
                    <a:lnTo>
                      <a:pt x="20" y="56"/>
                    </a:lnTo>
                    <a:lnTo>
                      <a:pt x="20" y="67"/>
                    </a:lnTo>
                    <a:lnTo>
                      <a:pt x="22" y="69"/>
                    </a:lnTo>
                    <a:lnTo>
                      <a:pt x="22" y="83"/>
                    </a:lnTo>
                    <a:lnTo>
                      <a:pt x="25" y="86"/>
                    </a:lnTo>
                    <a:lnTo>
                      <a:pt x="25" y="100"/>
                    </a:lnTo>
                    <a:lnTo>
                      <a:pt x="28" y="102"/>
                    </a:lnTo>
                    <a:lnTo>
                      <a:pt x="28" y="116"/>
                    </a:lnTo>
                    <a:lnTo>
                      <a:pt x="30" y="119"/>
                    </a:lnTo>
                    <a:lnTo>
                      <a:pt x="30" y="136"/>
                    </a:lnTo>
                    <a:lnTo>
                      <a:pt x="33" y="138"/>
                    </a:lnTo>
                    <a:lnTo>
                      <a:pt x="33" y="158"/>
                    </a:lnTo>
                    <a:lnTo>
                      <a:pt x="36" y="160"/>
                    </a:lnTo>
                    <a:lnTo>
                      <a:pt x="36" y="177"/>
                    </a:lnTo>
                    <a:lnTo>
                      <a:pt x="39" y="180"/>
                    </a:lnTo>
                    <a:lnTo>
                      <a:pt x="39" y="199"/>
                    </a:lnTo>
                    <a:lnTo>
                      <a:pt x="41" y="202"/>
                    </a:lnTo>
                    <a:lnTo>
                      <a:pt x="41" y="224"/>
                    </a:lnTo>
                    <a:lnTo>
                      <a:pt x="44" y="227"/>
                    </a:lnTo>
                    <a:lnTo>
                      <a:pt x="44" y="249"/>
                    </a:lnTo>
                    <a:lnTo>
                      <a:pt x="47" y="251"/>
                    </a:lnTo>
                    <a:lnTo>
                      <a:pt x="47" y="273"/>
                    </a:lnTo>
                    <a:lnTo>
                      <a:pt x="50" y="276"/>
                    </a:lnTo>
                    <a:lnTo>
                      <a:pt x="50" y="298"/>
                    </a:lnTo>
                    <a:lnTo>
                      <a:pt x="52" y="301"/>
                    </a:lnTo>
                    <a:lnTo>
                      <a:pt x="52" y="326"/>
                    </a:lnTo>
                    <a:lnTo>
                      <a:pt x="55" y="329"/>
                    </a:lnTo>
                    <a:lnTo>
                      <a:pt x="55" y="353"/>
                    </a:lnTo>
                    <a:lnTo>
                      <a:pt x="58" y="356"/>
                    </a:lnTo>
                    <a:lnTo>
                      <a:pt x="58" y="381"/>
                    </a:lnTo>
                    <a:lnTo>
                      <a:pt x="61" y="384"/>
                    </a:lnTo>
                    <a:lnTo>
                      <a:pt x="61" y="409"/>
                    </a:lnTo>
                    <a:lnTo>
                      <a:pt x="63" y="411"/>
                    </a:lnTo>
                    <a:lnTo>
                      <a:pt x="63" y="439"/>
                    </a:lnTo>
                    <a:lnTo>
                      <a:pt x="66" y="442"/>
                    </a:lnTo>
                    <a:lnTo>
                      <a:pt x="66" y="467"/>
                    </a:lnTo>
                    <a:lnTo>
                      <a:pt x="69" y="469"/>
                    </a:lnTo>
                    <a:lnTo>
                      <a:pt x="69" y="497"/>
                    </a:lnTo>
                    <a:lnTo>
                      <a:pt x="71" y="500"/>
                    </a:lnTo>
                    <a:lnTo>
                      <a:pt x="71" y="525"/>
                    </a:lnTo>
                    <a:lnTo>
                      <a:pt x="74" y="527"/>
                    </a:lnTo>
                    <a:lnTo>
                      <a:pt x="74" y="555"/>
                    </a:lnTo>
                    <a:lnTo>
                      <a:pt x="77" y="558"/>
                    </a:lnTo>
                    <a:lnTo>
                      <a:pt x="77" y="582"/>
                    </a:lnTo>
                    <a:lnTo>
                      <a:pt x="80" y="585"/>
                    </a:lnTo>
                    <a:lnTo>
                      <a:pt x="80" y="613"/>
                    </a:lnTo>
                    <a:lnTo>
                      <a:pt x="82" y="616"/>
                    </a:lnTo>
                    <a:lnTo>
                      <a:pt x="82" y="640"/>
                    </a:lnTo>
                    <a:lnTo>
                      <a:pt x="85" y="643"/>
                    </a:lnTo>
                    <a:lnTo>
                      <a:pt x="85" y="671"/>
                    </a:lnTo>
                    <a:lnTo>
                      <a:pt x="88" y="674"/>
                    </a:lnTo>
                    <a:lnTo>
                      <a:pt x="88" y="698"/>
                    </a:lnTo>
                    <a:lnTo>
                      <a:pt x="91" y="701"/>
                    </a:lnTo>
                    <a:lnTo>
                      <a:pt x="91" y="726"/>
                    </a:lnTo>
                    <a:lnTo>
                      <a:pt x="93" y="729"/>
                    </a:lnTo>
                    <a:lnTo>
                      <a:pt x="93" y="754"/>
                    </a:lnTo>
                    <a:lnTo>
                      <a:pt x="96" y="756"/>
                    </a:lnTo>
                    <a:lnTo>
                      <a:pt x="96" y="778"/>
                    </a:lnTo>
                    <a:lnTo>
                      <a:pt x="99" y="781"/>
                    </a:lnTo>
                    <a:lnTo>
                      <a:pt x="99" y="806"/>
                    </a:lnTo>
                    <a:lnTo>
                      <a:pt x="101" y="809"/>
                    </a:lnTo>
                    <a:lnTo>
                      <a:pt x="101" y="831"/>
                    </a:lnTo>
                    <a:lnTo>
                      <a:pt x="104" y="834"/>
                    </a:lnTo>
                    <a:lnTo>
                      <a:pt x="104" y="856"/>
                    </a:lnTo>
                    <a:lnTo>
                      <a:pt x="107" y="858"/>
                    </a:lnTo>
                    <a:lnTo>
                      <a:pt x="107" y="878"/>
                    </a:lnTo>
                    <a:lnTo>
                      <a:pt x="110" y="880"/>
                    </a:lnTo>
                    <a:lnTo>
                      <a:pt x="110" y="900"/>
                    </a:lnTo>
                    <a:lnTo>
                      <a:pt x="112" y="902"/>
                    </a:lnTo>
                    <a:lnTo>
                      <a:pt x="112" y="922"/>
                    </a:lnTo>
                    <a:lnTo>
                      <a:pt x="115" y="925"/>
                    </a:lnTo>
                    <a:lnTo>
                      <a:pt x="115" y="944"/>
                    </a:lnTo>
                    <a:lnTo>
                      <a:pt x="118" y="947"/>
                    </a:lnTo>
                    <a:lnTo>
                      <a:pt x="118" y="963"/>
                    </a:lnTo>
                    <a:lnTo>
                      <a:pt x="121" y="966"/>
                    </a:lnTo>
                    <a:lnTo>
                      <a:pt x="121" y="982"/>
                    </a:lnTo>
                    <a:lnTo>
                      <a:pt x="123" y="985"/>
                    </a:lnTo>
                    <a:lnTo>
                      <a:pt x="123" y="999"/>
                    </a:lnTo>
                    <a:lnTo>
                      <a:pt x="126" y="1002"/>
                    </a:lnTo>
                    <a:lnTo>
                      <a:pt x="126" y="1016"/>
                    </a:lnTo>
                    <a:lnTo>
                      <a:pt x="129" y="1018"/>
                    </a:lnTo>
                    <a:lnTo>
                      <a:pt x="129" y="1032"/>
                    </a:lnTo>
                    <a:lnTo>
                      <a:pt x="132" y="1035"/>
                    </a:lnTo>
                    <a:lnTo>
                      <a:pt x="132" y="1046"/>
                    </a:lnTo>
                    <a:lnTo>
                      <a:pt x="134" y="1049"/>
                    </a:lnTo>
                    <a:lnTo>
                      <a:pt x="134" y="1060"/>
                    </a:lnTo>
                    <a:lnTo>
                      <a:pt x="137" y="1062"/>
                    </a:lnTo>
                    <a:lnTo>
                      <a:pt x="137" y="1071"/>
                    </a:lnTo>
                    <a:lnTo>
                      <a:pt x="140" y="1074"/>
                    </a:lnTo>
                    <a:lnTo>
                      <a:pt x="140" y="1082"/>
                    </a:lnTo>
                    <a:lnTo>
                      <a:pt x="142" y="1085"/>
                    </a:lnTo>
                    <a:lnTo>
                      <a:pt x="142" y="1090"/>
                    </a:lnTo>
                    <a:lnTo>
                      <a:pt x="145" y="1093"/>
                    </a:lnTo>
                    <a:lnTo>
                      <a:pt x="145" y="1098"/>
                    </a:lnTo>
                    <a:lnTo>
                      <a:pt x="148" y="1101"/>
                    </a:lnTo>
                    <a:lnTo>
                      <a:pt x="148" y="1107"/>
                    </a:lnTo>
                    <a:lnTo>
                      <a:pt x="153" y="1112"/>
                    </a:lnTo>
                    <a:lnTo>
                      <a:pt x="153" y="1115"/>
                    </a:lnTo>
                    <a:lnTo>
                      <a:pt x="159" y="1120"/>
                    </a:lnTo>
                    <a:lnTo>
                      <a:pt x="159" y="1123"/>
                    </a:lnTo>
                    <a:lnTo>
                      <a:pt x="162" y="1123"/>
                    </a:lnTo>
                    <a:lnTo>
                      <a:pt x="164" y="1123"/>
                    </a:lnTo>
                    <a:lnTo>
                      <a:pt x="167" y="1123"/>
                    </a:lnTo>
                    <a:lnTo>
                      <a:pt x="170" y="1120"/>
                    </a:lnTo>
                    <a:lnTo>
                      <a:pt x="172" y="1118"/>
                    </a:lnTo>
                    <a:lnTo>
                      <a:pt x="175" y="1115"/>
                    </a:lnTo>
                    <a:lnTo>
                      <a:pt x="181" y="1109"/>
                    </a:lnTo>
                    <a:lnTo>
                      <a:pt x="181" y="1104"/>
                    </a:lnTo>
                    <a:lnTo>
                      <a:pt x="186" y="1098"/>
                    </a:lnTo>
                    <a:lnTo>
                      <a:pt x="186" y="1090"/>
                    </a:lnTo>
                    <a:lnTo>
                      <a:pt x="192" y="1085"/>
                    </a:lnTo>
                    <a:lnTo>
                      <a:pt x="192" y="1076"/>
                    </a:lnTo>
                    <a:lnTo>
                      <a:pt x="194" y="1074"/>
                    </a:lnTo>
                    <a:lnTo>
                      <a:pt x="194" y="1065"/>
                    </a:lnTo>
                    <a:lnTo>
                      <a:pt x="197" y="1062"/>
                    </a:lnTo>
                    <a:lnTo>
                      <a:pt x="197" y="1057"/>
                    </a:lnTo>
                    <a:lnTo>
                      <a:pt x="200" y="1054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07" name="Freeform 55"/>
              <p:cNvSpPr>
                <a:spLocks/>
              </p:cNvSpPr>
              <p:nvPr/>
            </p:nvSpPr>
            <p:spPr bwMode="auto">
              <a:xfrm>
                <a:off x="3499" y="2218"/>
                <a:ext cx="728" cy="278"/>
              </a:xfrm>
              <a:custGeom>
                <a:avLst/>
                <a:gdLst>
                  <a:gd name="T0" fmla="*/ 8 w 278"/>
                  <a:gd name="T1" fmla="*/ 269 h 251"/>
                  <a:gd name="T2" fmla="*/ 13 w 278"/>
                  <a:gd name="T3" fmla="*/ 248 h 251"/>
                  <a:gd name="T4" fmla="*/ 29 w 278"/>
                  <a:gd name="T5" fmla="*/ 233 h 251"/>
                  <a:gd name="T6" fmla="*/ 34 w 278"/>
                  <a:gd name="T7" fmla="*/ 212 h 251"/>
                  <a:gd name="T8" fmla="*/ 50 w 278"/>
                  <a:gd name="T9" fmla="*/ 196 h 251"/>
                  <a:gd name="T10" fmla="*/ 58 w 278"/>
                  <a:gd name="T11" fmla="*/ 174 h 251"/>
                  <a:gd name="T12" fmla="*/ 71 w 278"/>
                  <a:gd name="T13" fmla="*/ 159 h 251"/>
                  <a:gd name="T14" fmla="*/ 79 w 278"/>
                  <a:gd name="T15" fmla="*/ 137 h 251"/>
                  <a:gd name="T16" fmla="*/ 92 w 278"/>
                  <a:gd name="T17" fmla="*/ 123 h 251"/>
                  <a:gd name="T18" fmla="*/ 100 w 278"/>
                  <a:gd name="T19" fmla="*/ 104 h 251"/>
                  <a:gd name="T20" fmla="*/ 113 w 278"/>
                  <a:gd name="T21" fmla="*/ 89 h 251"/>
                  <a:gd name="T22" fmla="*/ 120 w 278"/>
                  <a:gd name="T23" fmla="*/ 73 h 251"/>
                  <a:gd name="T24" fmla="*/ 136 w 278"/>
                  <a:gd name="T25" fmla="*/ 61 h 251"/>
                  <a:gd name="T26" fmla="*/ 141 w 278"/>
                  <a:gd name="T27" fmla="*/ 47 h 251"/>
                  <a:gd name="T28" fmla="*/ 170 w 278"/>
                  <a:gd name="T29" fmla="*/ 24 h 251"/>
                  <a:gd name="T30" fmla="*/ 194 w 278"/>
                  <a:gd name="T31" fmla="*/ 9 h 251"/>
                  <a:gd name="T32" fmla="*/ 207 w 278"/>
                  <a:gd name="T33" fmla="*/ 3 h 251"/>
                  <a:gd name="T34" fmla="*/ 228 w 278"/>
                  <a:gd name="T35" fmla="*/ 0 h 251"/>
                  <a:gd name="T36" fmla="*/ 249 w 278"/>
                  <a:gd name="T37" fmla="*/ 7 h 251"/>
                  <a:gd name="T38" fmla="*/ 278 w 278"/>
                  <a:gd name="T39" fmla="*/ 16 h 251"/>
                  <a:gd name="T40" fmla="*/ 293 w 278"/>
                  <a:gd name="T41" fmla="*/ 28 h 251"/>
                  <a:gd name="T42" fmla="*/ 314 w 278"/>
                  <a:gd name="T43" fmla="*/ 43 h 251"/>
                  <a:gd name="T44" fmla="*/ 327 w 278"/>
                  <a:gd name="T45" fmla="*/ 61 h 251"/>
                  <a:gd name="T46" fmla="*/ 351 w 278"/>
                  <a:gd name="T47" fmla="*/ 76 h 251"/>
                  <a:gd name="T48" fmla="*/ 364 w 278"/>
                  <a:gd name="T49" fmla="*/ 101 h 251"/>
                  <a:gd name="T50" fmla="*/ 385 w 278"/>
                  <a:gd name="T51" fmla="*/ 116 h 251"/>
                  <a:gd name="T52" fmla="*/ 401 w 278"/>
                  <a:gd name="T53" fmla="*/ 141 h 251"/>
                  <a:gd name="T54" fmla="*/ 429 w 278"/>
                  <a:gd name="T55" fmla="*/ 162 h 251"/>
                  <a:gd name="T56" fmla="*/ 435 w 278"/>
                  <a:gd name="T57" fmla="*/ 177 h 251"/>
                  <a:gd name="T58" fmla="*/ 464 w 278"/>
                  <a:gd name="T59" fmla="*/ 196 h 251"/>
                  <a:gd name="T60" fmla="*/ 479 w 278"/>
                  <a:gd name="T61" fmla="*/ 208 h 251"/>
                  <a:gd name="T62" fmla="*/ 500 w 278"/>
                  <a:gd name="T63" fmla="*/ 220 h 251"/>
                  <a:gd name="T64" fmla="*/ 521 w 278"/>
                  <a:gd name="T65" fmla="*/ 224 h 251"/>
                  <a:gd name="T66" fmla="*/ 542 w 278"/>
                  <a:gd name="T67" fmla="*/ 226 h 251"/>
                  <a:gd name="T68" fmla="*/ 563 w 278"/>
                  <a:gd name="T69" fmla="*/ 224 h 251"/>
                  <a:gd name="T70" fmla="*/ 587 w 278"/>
                  <a:gd name="T71" fmla="*/ 217 h 251"/>
                  <a:gd name="T72" fmla="*/ 608 w 278"/>
                  <a:gd name="T73" fmla="*/ 205 h 251"/>
                  <a:gd name="T74" fmla="*/ 628 w 278"/>
                  <a:gd name="T75" fmla="*/ 193 h 251"/>
                  <a:gd name="T76" fmla="*/ 657 w 278"/>
                  <a:gd name="T77" fmla="*/ 174 h 251"/>
                  <a:gd name="T78" fmla="*/ 670 w 278"/>
                  <a:gd name="T79" fmla="*/ 159 h 251"/>
                  <a:gd name="T80" fmla="*/ 699 w 278"/>
                  <a:gd name="T81" fmla="*/ 141 h 251"/>
                  <a:gd name="T82" fmla="*/ 715 w 278"/>
                  <a:gd name="T83" fmla="*/ 123 h 2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8"/>
                  <a:gd name="T127" fmla="*/ 0 h 251"/>
                  <a:gd name="T128" fmla="*/ 278 w 278"/>
                  <a:gd name="T129" fmla="*/ 251 h 2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8" h="251">
                    <a:moveTo>
                      <a:pt x="0" y="251"/>
                    </a:moveTo>
                    <a:lnTo>
                      <a:pt x="0" y="246"/>
                    </a:lnTo>
                    <a:lnTo>
                      <a:pt x="3" y="243"/>
                    </a:lnTo>
                    <a:lnTo>
                      <a:pt x="3" y="235"/>
                    </a:lnTo>
                    <a:lnTo>
                      <a:pt x="5" y="232"/>
                    </a:lnTo>
                    <a:lnTo>
                      <a:pt x="5" y="224"/>
                    </a:lnTo>
                    <a:lnTo>
                      <a:pt x="8" y="221"/>
                    </a:lnTo>
                    <a:lnTo>
                      <a:pt x="8" y="213"/>
                    </a:lnTo>
                    <a:lnTo>
                      <a:pt x="11" y="210"/>
                    </a:lnTo>
                    <a:lnTo>
                      <a:pt x="11" y="202"/>
                    </a:lnTo>
                    <a:lnTo>
                      <a:pt x="13" y="199"/>
                    </a:lnTo>
                    <a:lnTo>
                      <a:pt x="13" y="191"/>
                    </a:lnTo>
                    <a:lnTo>
                      <a:pt x="16" y="188"/>
                    </a:lnTo>
                    <a:lnTo>
                      <a:pt x="16" y="179"/>
                    </a:lnTo>
                    <a:lnTo>
                      <a:pt x="19" y="177"/>
                    </a:lnTo>
                    <a:lnTo>
                      <a:pt x="19" y="168"/>
                    </a:lnTo>
                    <a:lnTo>
                      <a:pt x="22" y="166"/>
                    </a:lnTo>
                    <a:lnTo>
                      <a:pt x="22" y="157"/>
                    </a:lnTo>
                    <a:lnTo>
                      <a:pt x="24" y="155"/>
                    </a:lnTo>
                    <a:lnTo>
                      <a:pt x="24" y="146"/>
                    </a:lnTo>
                    <a:lnTo>
                      <a:pt x="27" y="144"/>
                    </a:lnTo>
                    <a:lnTo>
                      <a:pt x="27" y="135"/>
                    </a:lnTo>
                    <a:lnTo>
                      <a:pt x="30" y="133"/>
                    </a:lnTo>
                    <a:lnTo>
                      <a:pt x="30" y="124"/>
                    </a:lnTo>
                    <a:lnTo>
                      <a:pt x="33" y="122"/>
                    </a:lnTo>
                    <a:lnTo>
                      <a:pt x="33" y="113"/>
                    </a:lnTo>
                    <a:lnTo>
                      <a:pt x="35" y="111"/>
                    </a:lnTo>
                    <a:lnTo>
                      <a:pt x="35" y="102"/>
                    </a:lnTo>
                    <a:lnTo>
                      <a:pt x="38" y="99"/>
                    </a:lnTo>
                    <a:lnTo>
                      <a:pt x="38" y="94"/>
                    </a:lnTo>
                    <a:lnTo>
                      <a:pt x="41" y="91"/>
                    </a:lnTo>
                    <a:lnTo>
                      <a:pt x="41" y="83"/>
                    </a:lnTo>
                    <a:lnTo>
                      <a:pt x="43" y="80"/>
                    </a:lnTo>
                    <a:lnTo>
                      <a:pt x="43" y="75"/>
                    </a:lnTo>
                    <a:lnTo>
                      <a:pt x="46" y="72"/>
                    </a:lnTo>
                    <a:lnTo>
                      <a:pt x="46" y="66"/>
                    </a:lnTo>
                    <a:lnTo>
                      <a:pt x="49" y="64"/>
                    </a:lnTo>
                    <a:lnTo>
                      <a:pt x="49" y="58"/>
                    </a:lnTo>
                    <a:lnTo>
                      <a:pt x="52" y="55"/>
                    </a:lnTo>
                    <a:lnTo>
                      <a:pt x="52" y="50"/>
                    </a:lnTo>
                    <a:lnTo>
                      <a:pt x="54" y="47"/>
                    </a:lnTo>
                    <a:lnTo>
                      <a:pt x="54" y="42"/>
                    </a:lnTo>
                    <a:lnTo>
                      <a:pt x="60" y="36"/>
                    </a:lnTo>
                    <a:lnTo>
                      <a:pt x="60" y="28"/>
                    </a:lnTo>
                    <a:lnTo>
                      <a:pt x="65" y="22"/>
                    </a:lnTo>
                    <a:lnTo>
                      <a:pt x="65" y="17"/>
                    </a:lnTo>
                    <a:lnTo>
                      <a:pt x="68" y="14"/>
                    </a:lnTo>
                    <a:lnTo>
                      <a:pt x="74" y="8"/>
                    </a:lnTo>
                    <a:lnTo>
                      <a:pt x="74" y="6"/>
                    </a:lnTo>
                    <a:lnTo>
                      <a:pt x="76" y="3"/>
                    </a:lnTo>
                    <a:lnTo>
                      <a:pt x="79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7" y="0"/>
                    </a:lnTo>
                    <a:lnTo>
                      <a:pt x="90" y="0"/>
                    </a:lnTo>
                    <a:lnTo>
                      <a:pt x="93" y="3"/>
                    </a:lnTo>
                    <a:lnTo>
                      <a:pt x="95" y="6"/>
                    </a:lnTo>
                    <a:lnTo>
                      <a:pt x="98" y="6"/>
                    </a:lnTo>
                    <a:lnTo>
                      <a:pt x="101" y="8"/>
                    </a:lnTo>
                    <a:lnTo>
                      <a:pt x="106" y="14"/>
                    </a:lnTo>
                    <a:lnTo>
                      <a:pt x="106" y="17"/>
                    </a:lnTo>
                    <a:lnTo>
                      <a:pt x="112" y="22"/>
                    </a:lnTo>
                    <a:lnTo>
                      <a:pt x="112" y="25"/>
                    </a:lnTo>
                    <a:lnTo>
                      <a:pt x="117" y="31"/>
                    </a:lnTo>
                    <a:lnTo>
                      <a:pt x="117" y="36"/>
                    </a:lnTo>
                    <a:lnTo>
                      <a:pt x="120" y="39"/>
                    </a:lnTo>
                    <a:lnTo>
                      <a:pt x="120" y="44"/>
                    </a:lnTo>
                    <a:lnTo>
                      <a:pt x="125" y="50"/>
                    </a:lnTo>
                    <a:lnTo>
                      <a:pt x="125" y="55"/>
                    </a:lnTo>
                    <a:lnTo>
                      <a:pt x="128" y="58"/>
                    </a:lnTo>
                    <a:lnTo>
                      <a:pt x="128" y="64"/>
                    </a:lnTo>
                    <a:lnTo>
                      <a:pt x="134" y="69"/>
                    </a:lnTo>
                    <a:lnTo>
                      <a:pt x="134" y="77"/>
                    </a:lnTo>
                    <a:lnTo>
                      <a:pt x="139" y="83"/>
                    </a:lnTo>
                    <a:lnTo>
                      <a:pt x="139" y="91"/>
                    </a:lnTo>
                    <a:lnTo>
                      <a:pt x="142" y="94"/>
                    </a:lnTo>
                    <a:lnTo>
                      <a:pt x="142" y="99"/>
                    </a:lnTo>
                    <a:lnTo>
                      <a:pt x="147" y="105"/>
                    </a:lnTo>
                    <a:lnTo>
                      <a:pt x="147" y="113"/>
                    </a:lnTo>
                    <a:lnTo>
                      <a:pt x="153" y="119"/>
                    </a:lnTo>
                    <a:lnTo>
                      <a:pt x="153" y="127"/>
                    </a:lnTo>
                    <a:lnTo>
                      <a:pt x="158" y="133"/>
                    </a:lnTo>
                    <a:lnTo>
                      <a:pt x="158" y="141"/>
                    </a:lnTo>
                    <a:lnTo>
                      <a:pt x="164" y="146"/>
                    </a:lnTo>
                    <a:lnTo>
                      <a:pt x="164" y="152"/>
                    </a:lnTo>
                    <a:lnTo>
                      <a:pt x="166" y="155"/>
                    </a:lnTo>
                    <a:lnTo>
                      <a:pt x="166" y="160"/>
                    </a:lnTo>
                    <a:lnTo>
                      <a:pt x="172" y="166"/>
                    </a:lnTo>
                    <a:lnTo>
                      <a:pt x="172" y="171"/>
                    </a:lnTo>
                    <a:lnTo>
                      <a:pt x="177" y="177"/>
                    </a:lnTo>
                    <a:lnTo>
                      <a:pt x="177" y="179"/>
                    </a:lnTo>
                    <a:lnTo>
                      <a:pt x="183" y="185"/>
                    </a:lnTo>
                    <a:lnTo>
                      <a:pt x="183" y="188"/>
                    </a:lnTo>
                    <a:lnTo>
                      <a:pt x="185" y="191"/>
                    </a:lnTo>
                    <a:lnTo>
                      <a:pt x="191" y="196"/>
                    </a:lnTo>
                    <a:lnTo>
                      <a:pt x="191" y="199"/>
                    </a:lnTo>
                    <a:lnTo>
                      <a:pt x="194" y="199"/>
                    </a:lnTo>
                    <a:lnTo>
                      <a:pt x="196" y="202"/>
                    </a:lnTo>
                    <a:lnTo>
                      <a:pt x="199" y="202"/>
                    </a:lnTo>
                    <a:lnTo>
                      <a:pt x="202" y="204"/>
                    </a:lnTo>
                    <a:lnTo>
                      <a:pt x="205" y="204"/>
                    </a:lnTo>
                    <a:lnTo>
                      <a:pt x="207" y="204"/>
                    </a:lnTo>
                    <a:lnTo>
                      <a:pt x="210" y="204"/>
                    </a:lnTo>
                    <a:lnTo>
                      <a:pt x="213" y="202"/>
                    </a:lnTo>
                    <a:lnTo>
                      <a:pt x="215" y="202"/>
                    </a:lnTo>
                    <a:lnTo>
                      <a:pt x="218" y="199"/>
                    </a:lnTo>
                    <a:lnTo>
                      <a:pt x="221" y="196"/>
                    </a:lnTo>
                    <a:lnTo>
                      <a:pt x="224" y="196"/>
                    </a:lnTo>
                    <a:lnTo>
                      <a:pt x="226" y="193"/>
                    </a:lnTo>
                    <a:lnTo>
                      <a:pt x="232" y="188"/>
                    </a:lnTo>
                    <a:lnTo>
                      <a:pt x="232" y="185"/>
                    </a:lnTo>
                    <a:lnTo>
                      <a:pt x="235" y="182"/>
                    </a:lnTo>
                    <a:lnTo>
                      <a:pt x="240" y="177"/>
                    </a:lnTo>
                    <a:lnTo>
                      <a:pt x="240" y="174"/>
                    </a:lnTo>
                    <a:lnTo>
                      <a:pt x="246" y="168"/>
                    </a:lnTo>
                    <a:lnTo>
                      <a:pt x="246" y="163"/>
                    </a:lnTo>
                    <a:lnTo>
                      <a:pt x="251" y="157"/>
                    </a:lnTo>
                    <a:lnTo>
                      <a:pt x="251" y="155"/>
                    </a:lnTo>
                    <a:lnTo>
                      <a:pt x="256" y="149"/>
                    </a:lnTo>
                    <a:lnTo>
                      <a:pt x="256" y="144"/>
                    </a:lnTo>
                    <a:lnTo>
                      <a:pt x="262" y="138"/>
                    </a:lnTo>
                    <a:lnTo>
                      <a:pt x="262" y="133"/>
                    </a:lnTo>
                    <a:lnTo>
                      <a:pt x="267" y="127"/>
                    </a:lnTo>
                    <a:lnTo>
                      <a:pt x="267" y="122"/>
                    </a:lnTo>
                    <a:lnTo>
                      <a:pt x="273" y="116"/>
                    </a:lnTo>
                    <a:lnTo>
                      <a:pt x="273" y="111"/>
                    </a:lnTo>
                    <a:lnTo>
                      <a:pt x="278" y="105"/>
                    </a:lnTo>
                    <a:lnTo>
                      <a:pt x="278" y="99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08" name="Freeform 56"/>
              <p:cNvSpPr>
                <a:spLocks/>
              </p:cNvSpPr>
              <p:nvPr/>
            </p:nvSpPr>
            <p:spPr bwMode="auto">
              <a:xfrm>
                <a:off x="4227" y="2276"/>
                <a:ext cx="862" cy="135"/>
              </a:xfrm>
              <a:custGeom>
                <a:avLst/>
                <a:gdLst>
                  <a:gd name="T0" fmla="*/ 8 w 331"/>
                  <a:gd name="T1" fmla="*/ 49 h 121"/>
                  <a:gd name="T2" fmla="*/ 21 w 331"/>
                  <a:gd name="T3" fmla="*/ 37 h 121"/>
                  <a:gd name="T4" fmla="*/ 44 w 331"/>
                  <a:gd name="T5" fmla="*/ 27 h 121"/>
                  <a:gd name="T6" fmla="*/ 49 w 331"/>
                  <a:gd name="T7" fmla="*/ 21 h 121"/>
                  <a:gd name="T8" fmla="*/ 65 w 331"/>
                  <a:gd name="T9" fmla="*/ 15 h 121"/>
                  <a:gd name="T10" fmla="*/ 78 w 331"/>
                  <a:gd name="T11" fmla="*/ 9 h 121"/>
                  <a:gd name="T12" fmla="*/ 94 w 331"/>
                  <a:gd name="T13" fmla="*/ 2 h 121"/>
                  <a:gd name="T14" fmla="*/ 107 w 331"/>
                  <a:gd name="T15" fmla="*/ 2 h 121"/>
                  <a:gd name="T16" fmla="*/ 122 w 331"/>
                  <a:gd name="T17" fmla="*/ 0 h 121"/>
                  <a:gd name="T18" fmla="*/ 135 w 331"/>
                  <a:gd name="T19" fmla="*/ 2 h 121"/>
                  <a:gd name="T20" fmla="*/ 151 w 331"/>
                  <a:gd name="T21" fmla="*/ 2 h 121"/>
                  <a:gd name="T22" fmla="*/ 164 w 331"/>
                  <a:gd name="T23" fmla="*/ 6 h 121"/>
                  <a:gd name="T24" fmla="*/ 180 w 331"/>
                  <a:gd name="T25" fmla="*/ 12 h 121"/>
                  <a:gd name="T26" fmla="*/ 193 w 331"/>
                  <a:gd name="T27" fmla="*/ 18 h 121"/>
                  <a:gd name="T28" fmla="*/ 206 w 331"/>
                  <a:gd name="T29" fmla="*/ 25 h 121"/>
                  <a:gd name="T30" fmla="*/ 221 w 331"/>
                  <a:gd name="T31" fmla="*/ 33 h 121"/>
                  <a:gd name="T32" fmla="*/ 242 w 331"/>
                  <a:gd name="T33" fmla="*/ 42 h 121"/>
                  <a:gd name="T34" fmla="*/ 258 w 331"/>
                  <a:gd name="T35" fmla="*/ 51 h 121"/>
                  <a:gd name="T36" fmla="*/ 271 w 331"/>
                  <a:gd name="T37" fmla="*/ 61 h 121"/>
                  <a:gd name="T38" fmla="*/ 286 w 331"/>
                  <a:gd name="T39" fmla="*/ 70 h 121"/>
                  <a:gd name="T40" fmla="*/ 299 w 331"/>
                  <a:gd name="T41" fmla="*/ 79 h 121"/>
                  <a:gd name="T42" fmla="*/ 313 w 331"/>
                  <a:gd name="T43" fmla="*/ 89 h 121"/>
                  <a:gd name="T44" fmla="*/ 328 w 331"/>
                  <a:gd name="T45" fmla="*/ 98 h 121"/>
                  <a:gd name="T46" fmla="*/ 336 w 331"/>
                  <a:gd name="T47" fmla="*/ 104 h 121"/>
                  <a:gd name="T48" fmla="*/ 349 w 331"/>
                  <a:gd name="T49" fmla="*/ 114 h 121"/>
                  <a:gd name="T50" fmla="*/ 365 w 331"/>
                  <a:gd name="T51" fmla="*/ 119 h 121"/>
                  <a:gd name="T52" fmla="*/ 378 w 331"/>
                  <a:gd name="T53" fmla="*/ 126 h 121"/>
                  <a:gd name="T54" fmla="*/ 391 w 331"/>
                  <a:gd name="T55" fmla="*/ 128 h 121"/>
                  <a:gd name="T56" fmla="*/ 406 w 331"/>
                  <a:gd name="T57" fmla="*/ 132 h 121"/>
                  <a:gd name="T58" fmla="*/ 419 w 331"/>
                  <a:gd name="T59" fmla="*/ 135 h 121"/>
                  <a:gd name="T60" fmla="*/ 435 w 331"/>
                  <a:gd name="T61" fmla="*/ 135 h 121"/>
                  <a:gd name="T62" fmla="*/ 448 w 331"/>
                  <a:gd name="T63" fmla="*/ 132 h 121"/>
                  <a:gd name="T64" fmla="*/ 464 w 331"/>
                  <a:gd name="T65" fmla="*/ 132 h 121"/>
                  <a:gd name="T66" fmla="*/ 477 w 331"/>
                  <a:gd name="T67" fmla="*/ 128 h 121"/>
                  <a:gd name="T68" fmla="*/ 492 w 331"/>
                  <a:gd name="T69" fmla="*/ 123 h 121"/>
                  <a:gd name="T70" fmla="*/ 505 w 331"/>
                  <a:gd name="T71" fmla="*/ 119 h 121"/>
                  <a:gd name="T72" fmla="*/ 521 w 331"/>
                  <a:gd name="T73" fmla="*/ 114 h 121"/>
                  <a:gd name="T74" fmla="*/ 534 w 331"/>
                  <a:gd name="T75" fmla="*/ 107 h 121"/>
                  <a:gd name="T76" fmla="*/ 549 w 331"/>
                  <a:gd name="T77" fmla="*/ 98 h 121"/>
                  <a:gd name="T78" fmla="*/ 563 w 331"/>
                  <a:gd name="T79" fmla="*/ 91 h 121"/>
                  <a:gd name="T80" fmla="*/ 583 w 331"/>
                  <a:gd name="T81" fmla="*/ 83 h 121"/>
                  <a:gd name="T82" fmla="*/ 591 w 331"/>
                  <a:gd name="T83" fmla="*/ 77 h 121"/>
                  <a:gd name="T84" fmla="*/ 604 w 331"/>
                  <a:gd name="T85" fmla="*/ 67 h 121"/>
                  <a:gd name="T86" fmla="*/ 620 w 331"/>
                  <a:gd name="T87" fmla="*/ 61 h 121"/>
                  <a:gd name="T88" fmla="*/ 633 w 331"/>
                  <a:gd name="T89" fmla="*/ 51 h 121"/>
                  <a:gd name="T90" fmla="*/ 648 w 331"/>
                  <a:gd name="T91" fmla="*/ 46 h 121"/>
                  <a:gd name="T92" fmla="*/ 661 w 331"/>
                  <a:gd name="T93" fmla="*/ 39 h 121"/>
                  <a:gd name="T94" fmla="*/ 677 w 331"/>
                  <a:gd name="T95" fmla="*/ 33 h 121"/>
                  <a:gd name="T96" fmla="*/ 690 w 331"/>
                  <a:gd name="T97" fmla="*/ 30 h 121"/>
                  <a:gd name="T98" fmla="*/ 706 w 331"/>
                  <a:gd name="T99" fmla="*/ 27 h 121"/>
                  <a:gd name="T100" fmla="*/ 719 w 331"/>
                  <a:gd name="T101" fmla="*/ 25 h 121"/>
                  <a:gd name="T102" fmla="*/ 734 w 331"/>
                  <a:gd name="T103" fmla="*/ 25 h 121"/>
                  <a:gd name="T104" fmla="*/ 747 w 331"/>
                  <a:gd name="T105" fmla="*/ 25 h 121"/>
                  <a:gd name="T106" fmla="*/ 760 w 331"/>
                  <a:gd name="T107" fmla="*/ 25 h 121"/>
                  <a:gd name="T108" fmla="*/ 776 w 331"/>
                  <a:gd name="T109" fmla="*/ 27 h 121"/>
                  <a:gd name="T110" fmla="*/ 789 w 331"/>
                  <a:gd name="T111" fmla="*/ 30 h 121"/>
                  <a:gd name="T112" fmla="*/ 805 w 331"/>
                  <a:gd name="T113" fmla="*/ 33 h 121"/>
                  <a:gd name="T114" fmla="*/ 818 w 331"/>
                  <a:gd name="T115" fmla="*/ 37 h 121"/>
                  <a:gd name="T116" fmla="*/ 833 w 331"/>
                  <a:gd name="T117" fmla="*/ 42 h 121"/>
                  <a:gd name="T118" fmla="*/ 846 w 331"/>
                  <a:gd name="T119" fmla="*/ 49 h 121"/>
                  <a:gd name="T120" fmla="*/ 862 w 331"/>
                  <a:gd name="T121" fmla="*/ 51 h 1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1"/>
                  <a:gd name="T184" fmla="*/ 0 h 121"/>
                  <a:gd name="T185" fmla="*/ 331 w 331"/>
                  <a:gd name="T186" fmla="*/ 121 h 12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1" h="121">
                    <a:moveTo>
                      <a:pt x="0" y="46"/>
                    </a:moveTo>
                    <a:lnTo>
                      <a:pt x="3" y="44"/>
                    </a:lnTo>
                    <a:lnTo>
                      <a:pt x="8" y="38"/>
                    </a:lnTo>
                    <a:lnTo>
                      <a:pt x="8" y="33"/>
                    </a:lnTo>
                    <a:lnTo>
                      <a:pt x="11" y="30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19" y="19"/>
                    </a:lnTo>
                    <a:lnTo>
                      <a:pt x="22" y="16"/>
                    </a:lnTo>
                    <a:lnTo>
                      <a:pt x="25" y="13"/>
                    </a:lnTo>
                    <a:lnTo>
                      <a:pt x="28" y="11"/>
                    </a:lnTo>
                    <a:lnTo>
                      <a:pt x="30" y="8"/>
                    </a:lnTo>
                    <a:lnTo>
                      <a:pt x="33" y="5"/>
                    </a:lnTo>
                    <a:lnTo>
                      <a:pt x="36" y="2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2"/>
                    </a:lnTo>
                    <a:lnTo>
                      <a:pt x="55" y="2"/>
                    </a:lnTo>
                    <a:lnTo>
                      <a:pt x="58" y="2"/>
                    </a:lnTo>
                    <a:lnTo>
                      <a:pt x="60" y="5"/>
                    </a:lnTo>
                    <a:lnTo>
                      <a:pt x="63" y="5"/>
                    </a:lnTo>
                    <a:lnTo>
                      <a:pt x="66" y="8"/>
                    </a:lnTo>
                    <a:lnTo>
                      <a:pt x="69" y="11"/>
                    </a:lnTo>
                    <a:lnTo>
                      <a:pt x="71" y="13"/>
                    </a:lnTo>
                    <a:lnTo>
                      <a:pt x="74" y="16"/>
                    </a:lnTo>
                    <a:lnTo>
                      <a:pt x="77" y="19"/>
                    </a:lnTo>
                    <a:lnTo>
                      <a:pt x="79" y="22"/>
                    </a:lnTo>
                    <a:lnTo>
                      <a:pt x="85" y="27"/>
                    </a:lnTo>
                    <a:lnTo>
                      <a:pt x="85" y="30"/>
                    </a:lnTo>
                    <a:lnTo>
                      <a:pt x="88" y="33"/>
                    </a:lnTo>
                    <a:lnTo>
                      <a:pt x="93" y="38"/>
                    </a:lnTo>
                    <a:lnTo>
                      <a:pt x="93" y="41"/>
                    </a:lnTo>
                    <a:lnTo>
                      <a:pt x="99" y="46"/>
                    </a:lnTo>
                    <a:lnTo>
                      <a:pt x="99" y="49"/>
                    </a:lnTo>
                    <a:lnTo>
                      <a:pt x="104" y="55"/>
                    </a:lnTo>
                    <a:lnTo>
                      <a:pt x="104" y="58"/>
                    </a:lnTo>
                    <a:lnTo>
                      <a:pt x="110" y="63"/>
                    </a:lnTo>
                    <a:lnTo>
                      <a:pt x="110" y="66"/>
                    </a:lnTo>
                    <a:lnTo>
                      <a:pt x="115" y="71"/>
                    </a:lnTo>
                    <a:lnTo>
                      <a:pt x="115" y="74"/>
                    </a:lnTo>
                    <a:lnTo>
                      <a:pt x="120" y="80"/>
                    </a:lnTo>
                    <a:lnTo>
                      <a:pt x="120" y="82"/>
                    </a:lnTo>
                    <a:lnTo>
                      <a:pt x="126" y="88"/>
                    </a:lnTo>
                    <a:lnTo>
                      <a:pt x="126" y="91"/>
                    </a:lnTo>
                    <a:lnTo>
                      <a:pt x="129" y="93"/>
                    </a:lnTo>
                    <a:lnTo>
                      <a:pt x="134" y="99"/>
                    </a:lnTo>
                    <a:lnTo>
                      <a:pt x="134" y="102"/>
                    </a:lnTo>
                    <a:lnTo>
                      <a:pt x="137" y="104"/>
                    </a:lnTo>
                    <a:lnTo>
                      <a:pt x="140" y="107"/>
                    </a:lnTo>
                    <a:lnTo>
                      <a:pt x="142" y="110"/>
                    </a:lnTo>
                    <a:lnTo>
                      <a:pt x="145" y="113"/>
                    </a:lnTo>
                    <a:lnTo>
                      <a:pt x="148" y="113"/>
                    </a:lnTo>
                    <a:lnTo>
                      <a:pt x="150" y="115"/>
                    </a:lnTo>
                    <a:lnTo>
                      <a:pt x="153" y="115"/>
                    </a:lnTo>
                    <a:lnTo>
                      <a:pt x="156" y="118"/>
                    </a:lnTo>
                    <a:lnTo>
                      <a:pt x="159" y="118"/>
                    </a:lnTo>
                    <a:lnTo>
                      <a:pt x="161" y="121"/>
                    </a:lnTo>
                    <a:lnTo>
                      <a:pt x="164" y="121"/>
                    </a:lnTo>
                    <a:lnTo>
                      <a:pt x="167" y="121"/>
                    </a:lnTo>
                    <a:lnTo>
                      <a:pt x="170" y="121"/>
                    </a:lnTo>
                    <a:lnTo>
                      <a:pt x="172" y="118"/>
                    </a:lnTo>
                    <a:lnTo>
                      <a:pt x="175" y="118"/>
                    </a:lnTo>
                    <a:lnTo>
                      <a:pt x="178" y="118"/>
                    </a:lnTo>
                    <a:lnTo>
                      <a:pt x="181" y="115"/>
                    </a:lnTo>
                    <a:lnTo>
                      <a:pt x="183" y="115"/>
                    </a:lnTo>
                    <a:lnTo>
                      <a:pt x="186" y="113"/>
                    </a:lnTo>
                    <a:lnTo>
                      <a:pt x="189" y="110"/>
                    </a:lnTo>
                    <a:lnTo>
                      <a:pt x="191" y="110"/>
                    </a:lnTo>
                    <a:lnTo>
                      <a:pt x="194" y="107"/>
                    </a:lnTo>
                    <a:lnTo>
                      <a:pt x="197" y="104"/>
                    </a:lnTo>
                    <a:lnTo>
                      <a:pt x="200" y="102"/>
                    </a:lnTo>
                    <a:lnTo>
                      <a:pt x="202" y="99"/>
                    </a:lnTo>
                    <a:lnTo>
                      <a:pt x="205" y="96"/>
                    </a:lnTo>
                    <a:lnTo>
                      <a:pt x="211" y="91"/>
                    </a:lnTo>
                    <a:lnTo>
                      <a:pt x="211" y="88"/>
                    </a:lnTo>
                    <a:lnTo>
                      <a:pt x="213" y="85"/>
                    </a:lnTo>
                    <a:lnTo>
                      <a:pt x="216" y="82"/>
                    </a:lnTo>
                    <a:lnTo>
                      <a:pt x="219" y="80"/>
                    </a:lnTo>
                    <a:lnTo>
                      <a:pt x="224" y="74"/>
                    </a:lnTo>
                    <a:lnTo>
                      <a:pt x="224" y="71"/>
                    </a:lnTo>
                    <a:lnTo>
                      <a:pt x="227" y="69"/>
                    </a:lnTo>
                    <a:lnTo>
                      <a:pt x="232" y="63"/>
                    </a:lnTo>
                    <a:lnTo>
                      <a:pt x="232" y="60"/>
                    </a:lnTo>
                    <a:lnTo>
                      <a:pt x="235" y="58"/>
                    </a:lnTo>
                    <a:lnTo>
                      <a:pt x="238" y="55"/>
                    </a:lnTo>
                    <a:lnTo>
                      <a:pt x="243" y="49"/>
                    </a:lnTo>
                    <a:lnTo>
                      <a:pt x="243" y="46"/>
                    </a:lnTo>
                    <a:lnTo>
                      <a:pt x="246" y="44"/>
                    </a:lnTo>
                    <a:lnTo>
                      <a:pt x="249" y="41"/>
                    </a:lnTo>
                    <a:lnTo>
                      <a:pt x="251" y="38"/>
                    </a:lnTo>
                    <a:lnTo>
                      <a:pt x="254" y="35"/>
                    </a:lnTo>
                    <a:lnTo>
                      <a:pt x="257" y="33"/>
                    </a:lnTo>
                    <a:lnTo>
                      <a:pt x="260" y="30"/>
                    </a:lnTo>
                    <a:lnTo>
                      <a:pt x="262" y="30"/>
                    </a:lnTo>
                    <a:lnTo>
                      <a:pt x="265" y="27"/>
                    </a:lnTo>
                    <a:lnTo>
                      <a:pt x="268" y="27"/>
                    </a:lnTo>
                    <a:lnTo>
                      <a:pt x="271" y="24"/>
                    </a:lnTo>
                    <a:lnTo>
                      <a:pt x="273" y="24"/>
                    </a:lnTo>
                    <a:lnTo>
                      <a:pt x="276" y="22"/>
                    </a:lnTo>
                    <a:lnTo>
                      <a:pt x="279" y="22"/>
                    </a:lnTo>
                    <a:lnTo>
                      <a:pt x="282" y="22"/>
                    </a:lnTo>
                    <a:lnTo>
                      <a:pt x="284" y="22"/>
                    </a:lnTo>
                    <a:lnTo>
                      <a:pt x="287" y="22"/>
                    </a:lnTo>
                    <a:lnTo>
                      <a:pt x="290" y="22"/>
                    </a:lnTo>
                    <a:lnTo>
                      <a:pt x="292" y="22"/>
                    </a:lnTo>
                    <a:lnTo>
                      <a:pt x="295" y="22"/>
                    </a:lnTo>
                    <a:lnTo>
                      <a:pt x="298" y="24"/>
                    </a:lnTo>
                    <a:lnTo>
                      <a:pt x="301" y="24"/>
                    </a:lnTo>
                    <a:lnTo>
                      <a:pt x="303" y="27"/>
                    </a:lnTo>
                    <a:lnTo>
                      <a:pt x="306" y="27"/>
                    </a:lnTo>
                    <a:lnTo>
                      <a:pt x="309" y="30"/>
                    </a:lnTo>
                    <a:lnTo>
                      <a:pt x="312" y="30"/>
                    </a:lnTo>
                    <a:lnTo>
                      <a:pt x="314" y="33"/>
                    </a:lnTo>
                    <a:lnTo>
                      <a:pt x="317" y="35"/>
                    </a:lnTo>
                    <a:lnTo>
                      <a:pt x="320" y="38"/>
                    </a:lnTo>
                    <a:lnTo>
                      <a:pt x="322" y="41"/>
                    </a:lnTo>
                    <a:lnTo>
                      <a:pt x="325" y="44"/>
                    </a:lnTo>
                    <a:lnTo>
                      <a:pt x="328" y="46"/>
                    </a:lnTo>
                    <a:lnTo>
                      <a:pt x="331" y="46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2080" name="Text Box 57"/>
            <p:cNvSpPr txBox="1">
              <a:spLocks noChangeArrowheads="1"/>
            </p:cNvSpPr>
            <p:nvPr/>
          </p:nvSpPr>
          <p:spPr bwMode="auto">
            <a:xfrm>
              <a:off x="2016" y="1584"/>
              <a:ext cx="7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>
                  <a:solidFill>
                    <a:srgbClr val="0033CC"/>
                  </a:solidFill>
                </a:rPr>
                <a:t>Sa</a:t>
              </a:r>
              <a:r>
                <a:rPr lang="pl-PL" sz="1600" b="1" i="1">
                  <a:solidFill>
                    <a:srgbClr val="0033CC"/>
                  </a:solidFill>
                </a:rPr>
                <a:t>W</a:t>
              </a:r>
              <a:r>
                <a:rPr lang="pl-PL" sz="1600" b="1">
                  <a:solidFill>
                    <a:srgbClr val="0033CC"/>
                  </a:solidFill>
                </a:rPr>
                <a:t>(</a:t>
              </a:r>
              <a:r>
                <a:rPr lang="pl-PL" sz="1600" b="1" i="1">
                  <a:solidFill>
                    <a:srgbClr val="0033CC"/>
                  </a:solidFill>
                </a:rPr>
                <a:t>t </a:t>
              </a:r>
              <a:r>
                <a:rPr lang="pl-PL" sz="1600" b="1">
                  <a:solidFill>
                    <a:srgbClr val="0033CC"/>
                  </a:solidFill>
                </a:rPr>
                <a:t>- </a:t>
              </a:r>
              <a:r>
                <a:rPr lang="pl-PL" sz="1600" b="1" i="1">
                  <a:solidFill>
                    <a:srgbClr val="0033CC"/>
                  </a:solidFill>
                </a:rPr>
                <a:t>nT</a:t>
              </a:r>
              <a:r>
                <a:rPr lang="pl-PL" sz="1600" b="1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2081" name="Line 58"/>
            <p:cNvSpPr>
              <a:spLocks noChangeShapeType="1"/>
            </p:cNvSpPr>
            <p:nvPr/>
          </p:nvSpPr>
          <p:spPr bwMode="auto">
            <a:xfrm>
              <a:off x="855" y="2420"/>
              <a:ext cx="4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82" name="Text Box 59"/>
            <p:cNvSpPr txBox="1">
              <a:spLocks noChangeArrowheads="1"/>
            </p:cNvSpPr>
            <p:nvPr/>
          </p:nvSpPr>
          <p:spPr bwMode="auto">
            <a:xfrm>
              <a:off x="1913" y="2051"/>
              <a:ext cx="1021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 b="1" dirty="0">
                  <a:solidFill>
                    <a:srgbClr val="FF0000"/>
                  </a:solidFill>
                  <a:cs typeface="Times New Roman" pitchFamily="18" charset="0"/>
                </a:rPr>
                <a:t>-</a:t>
              </a:r>
              <a:r>
                <a:rPr lang="el-GR" sz="1800" b="1" dirty="0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pl-PL" sz="1800" b="1" dirty="0" smtClean="0">
                  <a:solidFill>
                    <a:srgbClr val="FF0000"/>
                  </a:solidFill>
                  <a:cs typeface="Times New Roman" pitchFamily="18" charset="0"/>
                </a:rPr>
                <a:t>/</a:t>
              </a:r>
              <a:r>
                <a:rPr lang="pl-PL" sz="1800" b="1" i="1" dirty="0" smtClean="0">
                  <a:solidFill>
                    <a:srgbClr val="FF0000"/>
                  </a:solidFill>
                  <a:cs typeface="Times New Roman" pitchFamily="18" charset="0"/>
                </a:rPr>
                <a:t>W </a:t>
              </a:r>
              <a:r>
                <a:rPr lang="pl-PL" sz="1800" b="1" dirty="0" smtClean="0">
                  <a:solidFill>
                    <a:srgbClr val="FF0000"/>
                  </a:solidFill>
                  <a:cs typeface="Times New Roman" pitchFamily="18" charset="0"/>
                </a:rPr>
                <a:t>= -1/2</a:t>
              </a:r>
              <a:r>
                <a:rPr lang="pl-PL" sz="1800" b="1" i="1" dirty="0" smtClean="0">
                  <a:solidFill>
                    <a:srgbClr val="FF0000"/>
                  </a:solidFill>
                  <a:cs typeface="Times New Roman" pitchFamily="18" charset="0"/>
                </a:rPr>
                <a:t>B</a:t>
              </a:r>
              <a:endParaRPr lang="el-GR" sz="1800" b="1" i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2085" name="Text Box 62"/>
            <p:cNvSpPr txBox="1">
              <a:spLocks noChangeArrowheads="1"/>
            </p:cNvSpPr>
            <p:nvPr/>
          </p:nvSpPr>
          <p:spPr bwMode="auto">
            <a:xfrm>
              <a:off x="3064" y="2051"/>
              <a:ext cx="984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 b="1" dirty="0" smtClean="0">
                  <a:solidFill>
                    <a:srgbClr val="FF0000"/>
                  </a:solidFill>
                </a:rPr>
                <a:t>+</a:t>
              </a:r>
              <a:r>
                <a:rPr lang="el-GR" sz="1800" b="1" dirty="0" smtClean="0">
                  <a:solidFill>
                    <a:srgbClr val="FF0000"/>
                  </a:solidFill>
                </a:rPr>
                <a:t>π</a:t>
              </a:r>
              <a:r>
                <a:rPr lang="pl-PL" sz="1800" b="1" dirty="0" smtClean="0">
                  <a:solidFill>
                    <a:srgbClr val="FF0000"/>
                  </a:solidFill>
                  <a:cs typeface="Times New Roman" pitchFamily="18" charset="0"/>
                </a:rPr>
                <a:t>/</a:t>
              </a:r>
              <a:r>
                <a:rPr lang="pl-PL" sz="1800" b="1" i="1" dirty="0" smtClean="0">
                  <a:solidFill>
                    <a:srgbClr val="FF0000"/>
                  </a:solidFill>
                  <a:cs typeface="Times New Roman" pitchFamily="18" charset="0"/>
                </a:rPr>
                <a:t>W = +</a:t>
              </a:r>
              <a:r>
                <a:rPr lang="pl-PL" sz="1800" b="1" dirty="0" smtClean="0">
                  <a:solidFill>
                    <a:srgbClr val="FF0000"/>
                  </a:solidFill>
                  <a:cs typeface="Times New Roman" pitchFamily="18" charset="0"/>
                </a:rPr>
                <a:t>1/2</a:t>
              </a:r>
              <a:r>
                <a:rPr lang="pl-PL" sz="1800" b="1" i="1" dirty="0" smtClean="0">
                  <a:solidFill>
                    <a:srgbClr val="FF0000"/>
                  </a:solidFill>
                  <a:cs typeface="Times New Roman" pitchFamily="18" charset="0"/>
                </a:rPr>
                <a:t>B</a:t>
              </a:r>
              <a:endParaRPr lang="el-GR" sz="1800" b="1" i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2086" name="Text Box 63"/>
            <p:cNvSpPr txBox="1">
              <a:spLocks noChangeArrowheads="1"/>
            </p:cNvSpPr>
            <p:nvPr/>
          </p:nvSpPr>
          <p:spPr bwMode="auto">
            <a:xfrm>
              <a:off x="2829" y="2830"/>
              <a:ext cx="3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 i="1">
                  <a:cs typeface="Times New Roman" pitchFamily="18" charset="0"/>
                </a:rPr>
                <a:t>nT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87" name="Text Box 64"/>
            <p:cNvSpPr txBox="1">
              <a:spLocks noChangeArrowheads="1"/>
            </p:cNvSpPr>
            <p:nvPr/>
          </p:nvSpPr>
          <p:spPr bwMode="auto">
            <a:xfrm>
              <a:off x="3169" y="2830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+1)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88" name="Text Box 65"/>
            <p:cNvSpPr txBox="1">
              <a:spLocks noChangeArrowheads="1"/>
            </p:cNvSpPr>
            <p:nvPr/>
          </p:nvSpPr>
          <p:spPr bwMode="auto">
            <a:xfrm>
              <a:off x="3594" y="2830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+2)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89" name="Text Box 66"/>
            <p:cNvSpPr txBox="1">
              <a:spLocks noChangeArrowheads="1"/>
            </p:cNvSpPr>
            <p:nvPr/>
          </p:nvSpPr>
          <p:spPr bwMode="auto">
            <a:xfrm>
              <a:off x="4019" y="2830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+3)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90" name="Text Box 67"/>
            <p:cNvSpPr txBox="1">
              <a:spLocks noChangeArrowheads="1"/>
            </p:cNvSpPr>
            <p:nvPr/>
          </p:nvSpPr>
          <p:spPr bwMode="auto">
            <a:xfrm>
              <a:off x="4445" y="2830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+4)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91" name="Text Box 68"/>
            <p:cNvSpPr txBox="1">
              <a:spLocks noChangeArrowheads="1"/>
            </p:cNvSpPr>
            <p:nvPr/>
          </p:nvSpPr>
          <p:spPr bwMode="auto">
            <a:xfrm>
              <a:off x="2347" y="2830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-1)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92" name="Text Box 69"/>
            <p:cNvSpPr txBox="1">
              <a:spLocks noChangeArrowheads="1"/>
            </p:cNvSpPr>
            <p:nvPr/>
          </p:nvSpPr>
          <p:spPr bwMode="auto">
            <a:xfrm>
              <a:off x="1922" y="2830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-2)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93" name="Text Box 70"/>
            <p:cNvSpPr txBox="1">
              <a:spLocks noChangeArrowheads="1"/>
            </p:cNvSpPr>
            <p:nvPr/>
          </p:nvSpPr>
          <p:spPr bwMode="auto">
            <a:xfrm>
              <a:off x="1496" y="2830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-3)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94" name="Text Box 71"/>
            <p:cNvSpPr txBox="1">
              <a:spLocks noChangeArrowheads="1"/>
            </p:cNvSpPr>
            <p:nvPr/>
          </p:nvSpPr>
          <p:spPr bwMode="auto">
            <a:xfrm>
              <a:off x="1071" y="2830"/>
              <a:ext cx="3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>
                  <a:cs typeface="Times New Roman" pitchFamily="18" charset="0"/>
                </a:rPr>
                <a:t>(</a:t>
              </a:r>
              <a:r>
                <a:rPr lang="pl-PL" sz="1200" b="1" i="1">
                  <a:cs typeface="Times New Roman" pitchFamily="18" charset="0"/>
                </a:rPr>
                <a:t>n</a:t>
              </a:r>
              <a:r>
                <a:rPr lang="pl-PL" sz="1200" b="1">
                  <a:cs typeface="Times New Roman" pitchFamily="18" charset="0"/>
                </a:rPr>
                <a:t>-4)</a:t>
              </a: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sp>
          <p:nvSpPr>
            <p:cNvPr id="2095" name="Text Box 72"/>
            <p:cNvSpPr txBox="1">
              <a:spLocks noChangeArrowheads="1"/>
            </p:cNvSpPr>
            <p:nvPr/>
          </p:nvSpPr>
          <p:spPr bwMode="auto">
            <a:xfrm>
              <a:off x="5012" y="2830"/>
              <a:ext cx="1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 i="1">
                  <a:cs typeface="Times New Roman" pitchFamily="18" charset="0"/>
                </a:rPr>
                <a:t>t</a:t>
              </a:r>
              <a:endParaRPr lang="el-GR" sz="1200" b="1" i="1">
                <a:cs typeface="Times New Roman" pitchFamily="18" charset="0"/>
              </a:endParaRPr>
            </a:p>
          </p:txBody>
        </p:sp>
        <p:grpSp>
          <p:nvGrpSpPr>
            <p:cNvPr id="2096" name="Group 81"/>
            <p:cNvGrpSpPr>
              <a:grpSpLocks/>
            </p:cNvGrpSpPr>
            <p:nvPr/>
          </p:nvGrpSpPr>
          <p:grpSpPr bwMode="auto">
            <a:xfrm>
              <a:off x="1158" y="1422"/>
              <a:ext cx="4232" cy="1246"/>
              <a:chOff x="1296" y="1344"/>
              <a:chExt cx="4232" cy="1246"/>
            </a:xfrm>
          </p:grpSpPr>
          <p:sp>
            <p:nvSpPr>
              <p:cNvPr id="2097" name="Freeform 75"/>
              <p:cNvSpPr>
                <a:spLocks/>
              </p:cNvSpPr>
              <p:nvPr/>
            </p:nvSpPr>
            <p:spPr bwMode="auto">
              <a:xfrm>
                <a:off x="1296" y="2294"/>
                <a:ext cx="900" cy="135"/>
              </a:xfrm>
              <a:custGeom>
                <a:avLst/>
                <a:gdLst>
                  <a:gd name="T0" fmla="*/ 8 w 344"/>
                  <a:gd name="T1" fmla="*/ 42 h 121"/>
                  <a:gd name="T2" fmla="*/ 29 w 344"/>
                  <a:gd name="T3" fmla="*/ 37 h 121"/>
                  <a:gd name="T4" fmla="*/ 50 w 344"/>
                  <a:gd name="T5" fmla="*/ 30 h 121"/>
                  <a:gd name="T6" fmla="*/ 71 w 344"/>
                  <a:gd name="T7" fmla="*/ 25 h 121"/>
                  <a:gd name="T8" fmla="*/ 92 w 344"/>
                  <a:gd name="T9" fmla="*/ 25 h 121"/>
                  <a:gd name="T10" fmla="*/ 113 w 344"/>
                  <a:gd name="T11" fmla="*/ 25 h 121"/>
                  <a:gd name="T12" fmla="*/ 136 w 344"/>
                  <a:gd name="T13" fmla="*/ 27 h 121"/>
                  <a:gd name="T14" fmla="*/ 157 w 344"/>
                  <a:gd name="T15" fmla="*/ 33 h 121"/>
                  <a:gd name="T16" fmla="*/ 178 w 344"/>
                  <a:gd name="T17" fmla="*/ 39 h 121"/>
                  <a:gd name="T18" fmla="*/ 199 w 344"/>
                  <a:gd name="T19" fmla="*/ 49 h 121"/>
                  <a:gd name="T20" fmla="*/ 228 w 344"/>
                  <a:gd name="T21" fmla="*/ 61 h 121"/>
                  <a:gd name="T22" fmla="*/ 243 w 344"/>
                  <a:gd name="T23" fmla="*/ 70 h 121"/>
                  <a:gd name="T24" fmla="*/ 264 w 344"/>
                  <a:gd name="T25" fmla="*/ 83 h 121"/>
                  <a:gd name="T26" fmla="*/ 285 w 344"/>
                  <a:gd name="T27" fmla="*/ 95 h 121"/>
                  <a:gd name="T28" fmla="*/ 314 w 344"/>
                  <a:gd name="T29" fmla="*/ 107 h 121"/>
                  <a:gd name="T30" fmla="*/ 327 w 344"/>
                  <a:gd name="T31" fmla="*/ 116 h 121"/>
                  <a:gd name="T32" fmla="*/ 351 w 344"/>
                  <a:gd name="T33" fmla="*/ 123 h 121"/>
                  <a:gd name="T34" fmla="*/ 372 w 344"/>
                  <a:gd name="T35" fmla="*/ 128 h 121"/>
                  <a:gd name="T36" fmla="*/ 392 w 344"/>
                  <a:gd name="T37" fmla="*/ 132 h 121"/>
                  <a:gd name="T38" fmla="*/ 413 w 344"/>
                  <a:gd name="T39" fmla="*/ 135 h 121"/>
                  <a:gd name="T40" fmla="*/ 434 w 344"/>
                  <a:gd name="T41" fmla="*/ 132 h 121"/>
                  <a:gd name="T42" fmla="*/ 458 w 344"/>
                  <a:gd name="T43" fmla="*/ 126 h 121"/>
                  <a:gd name="T44" fmla="*/ 479 w 344"/>
                  <a:gd name="T45" fmla="*/ 119 h 121"/>
                  <a:gd name="T46" fmla="*/ 500 w 344"/>
                  <a:gd name="T47" fmla="*/ 110 h 121"/>
                  <a:gd name="T48" fmla="*/ 521 w 344"/>
                  <a:gd name="T49" fmla="*/ 98 h 121"/>
                  <a:gd name="T50" fmla="*/ 542 w 344"/>
                  <a:gd name="T51" fmla="*/ 86 h 121"/>
                  <a:gd name="T52" fmla="*/ 562 w 344"/>
                  <a:gd name="T53" fmla="*/ 70 h 121"/>
                  <a:gd name="T54" fmla="*/ 591 w 344"/>
                  <a:gd name="T55" fmla="*/ 55 h 121"/>
                  <a:gd name="T56" fmla="*/ 607 w 344"/>
                  <a:gd name="T57" fmla="*/ 42 h 121"/>
                  <a:gd name="T58" fmla="*/ 628 w 344"/>
                  <a:gd name="T59" fmla="*/ 30 h 121"/>
                  <a:gd name="T60" fmla="*/ 649 w 344"/>
                  <a:gd name="T61" fmla="*/ 18 h 121"/>
                  <a:gd name="T62" fmla="*/ 670 w 344"/>
                  <a:gd name="T63" fmla="*/ 9 h 121"/>
                  <a:gd name="T64" fmla="*/ 693 w 344"/>
                  <a:gd name="T65" fmla="*/ 2 h 121"/>
                  <a:gd name="T66" fmla="*/ 714 w 344"/>
                  <a:gd name="T67" fmla="*/ 0 h 121"/>
                  <a:gd name="T68" fmla="*/ 735 w 344"/>
                  <a:gd name="T69" fmla="*/ 2 h 121"/>
                  <a:gd name="T70" fmla="*/ 756 w 344"/>
                  <a:gd name="T71" fmla="*/ 6 h 121"/>
                  <a:gd name="T72" fmla="*/ 777 w 344"/>
                  <a:gd name="T73" fmla="*/ 15 h 121"/>
                  <a:gd name="T74" fmla="*/ 801 w 344"/>
                  <a:gd name="T75" fmla="*/ 25 h 121"/>
                  <a:gd name="T76" fmla="*/ 822 w 344"/>
                  <a:gd name="T77" fmla="*/ 37 h 121"/>
                  <a:gd name="T78" fmla="*/ 842 w 344"/>
                  <a:gd name="T79" fmla="*/ 51 h 121"/>
                  <a:gd name="T80" fmla="*/ 871 w 344"/>
                  <a:gd name="T81" fmla="*/ 70 h 121"/>
                  <a:gd name="T82" fmla="*/ 884 w 344"/>
                  <a:gd name="T83" fmla="*/ 89 h 12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121"/>
                  <a:gd name="T128" fmla="*/ 344 w 344"/>
                  <a:gd name="T129" fmla="*/ 121 h 12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121">
                    <a:moveTo>
                      <a:pt x="0" y="44"/>
                    </a:moveTo>
                    <a:lnTo>
                      <a:pt x="0" y="41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8" y="33"/>
                    </a:lnTo>
                    <a:lnTo>
                      <a:pt x="11" y="33"/>
                    </a:lnTo>
                    <a:lnTo>
                      <a:pt x="13" y="30"/>
                    </a:lnTo>
                    <a:lnTo>
                      <a:pt x="16" y="27"/>
                    </a:lnTo>
                    <a:lnTo>
                      <a:pt x="19" y="27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7" y="22"/>
                    </a:lnTo>
                    <a:lnTo>
                      <a:pt x="30" y="22"/>
                    </a:lnTo>
                    <a:lnTo>
                      <a:pt x="33" y="22"/>
                    </a:lnTo>
                    <a:lnTo>
                      <a:pt x="35" y="22"/>
                    </a:lnTo>
                    <a:lnTo>
                      <a:pt x="38" y="22"/>
                    </a:lnTo>
                    <a:lnTo>
                      <a:pt x="41" y="22"/>
                    </a:lnTo>
                    <a:lnTo>
                      <a:pt x="43" y="22"/>
                    </a:lnTo>
                    <a:lnTo>
                      <a:pt x="46" y="22"/>
                    </a:lnTo>
                    <a:lnTo>
                      <a:pt x="49" y="24"/>
                    </a:lnTo>
                    <a:lnTo>
                      <a:pt x="52" y="24"/>
                    </a:lnTo>
                    <a:lnTo>
                      <a:pt x="54" y="24"/>
                    </a:lnTo>
                    <a:lnTo>
                      <a:pt x="57" y="27"/>
                    </a:lnTo>
                    <a:lnTo>
                      <a:pt x="60" y="30"/>
                    </a:lnTo>
                    <a:lnTo>
                      <a:pt x="63" y="30"/>
                    </a:lnTo>
                    <a:lnTo>
                      <a:pt x="65" y="33"/>
                    </a:lnTo>
                    <a:lnTo>
                      <a:pt x="68" y="35"/>
                    </a:lnTo>
                    <a:lnTo>
                      <a:pt x="71" y="38"/>
                    </a:lnTo>
                    <a:lnTo>
                      <a:pt x="74" y="41"/>
                    </a:lnTo>
                    <a:lnTo>
                      <a:pt x="76" y="44"/>
                    </a:lnTo>
                    <a:lnTo>
                      <a:pt x="79" y="46"/>
                    </a:lnTo>
                    <a:lnTo>
                      <a:pt x="82" y="49"/>
                    </a:lnTo>
                    <a:lnTo>
                      <a:pt x="87" y="55"/>
                    </a:lnTo>
                    <a:lnTo>
                      <a:pt x="87" y="58"/>
                    </a:lnTo>
                    <a:lnTo>
                      <a:pt x="90" y="60"/>
                    </a:lnTo>
                    <a:lnTo>
                      <a:pt x="93" y="63"/>
                    </a:lnTo>
                    <a:lnTo>
                      <a:pt x="98" y="69"/>
                    </a:lnTo>
                    <a:lnTo>
                      <a:pt x="98" y="71"/>
                    </a:lnTo>
                    <a:lnTo>
                      <a:pt x="101" y="74"/>
                    </a:lnTo>
                    <a:lnTo>
                      <a:pt x="104" y="77"/>
                    </a:lnTo>
                    <a:lnTo>
                      <a:pt x="109" y="82"/>
                    </a:lnTo>
                    <a:lnTo>
                      <a:pt x="109" y="85"/>
                    </a:lnTo>
                    <a:lnTo>
                      <a:pt x="112" y="88"/>
                    </a:lnTo>
                    <a:lnTo>
                      <a:pt x="114" y="91"/>
                    </a:lnTo>
                    <a:lnTo>
                      <a:pt x="120" y="96"/>
                    </a:lnTo>
                    <a:lnTo>
                      <a:pt x="120" y="99"/>
                    </a:lnTo>
                    <a:lnTo>
                      <a:pt x="123" y="102"/>
                    </a:lnTo>
                    <a:lnTo>
                      <a:pt x="125" y="104"/>
                    </a:lnTo>
                    <a:lnTo>
                      <a:pt x="128" y="107"/>
                    </a:lnTo>
                    <a:lnTo>
                      <a:pt x="131" y="110"/>
                    </a:lnTo>
                    <a:lnTo>
                      <a:pt x="134" y="110"/>
                    </a:lnTo>
                    <a:lnTo>
                      <a:pt x="136" y="113"/>
                    </a:lnTo>
                    <a:lnTo>
                      <a:pt x="139" y="115"/>
                    </a:lnTo>
                    <a:lnTo>
                      <a:pt x="142" y="115"/>
                    </a:lnTo>
                    <a:lnTo>
                      <a:pt x="144" y="118"/>
                    </a:lnTo>
                    <a:lnTo>
                      <a:pt x="147" y="118"/>
                    </a:lnTo>
                    <a:lnTo>
                      <a:pt x="150" y="118"/>
                    </a:lnTo>
                    <a:lnTo>
                      <a:pt x="153" y="121"/>
                    </a:lnTo>
                    <a:lnTo>
                      <a:pt x="155" y="121"/>
                    </a:lnTo>
                    <a:lnTo>
                      <a:pt x="158" y="121"/>
                    </a:lnTo>
                    <a:lnTo>
                      <a:pt x="161" y="121"/>
                    </a:lnTo>
                    <a:lnTo>
                      <a:pt x="164" y="118"/>
                    </a:lnTo>
                    <a:lnTo>
                      <a:pt x="166" y="118"/>
                    </a:lnTo>
                    <a:lnTo>
                      <a:pt x="169" y="118"/>
                    </a:lnTo>
                    <a:lnTo>
                      <a:pt x="172" y="115"/>
                    </a:lnTo>
                    <a:lnTo>
                      <a:pt x="175" y="113"/>
                    </a:lnTo>
                    <a:lnTo>
                      <a:pt x="177" y="113"/>
                    </a:lnTo>
                    <a:lnTo>
                      <a:pt x="180" y="110"/>
                    </a:lnTo>
                    <a:lnTo>
                      <a:pt x="183" y="107"/>
                    </a:lnTo>
                    <a:lnTo>
                      <a:pt x="185" y="104"/>
                    </a:lnTo>
                    <a:lnTo>
                      <a:pt x="188" y="102"/>
                    </a:lnTo>
                    <a:lnTo>
                      <a:pt x="191" y="99"/>
                    </a:lnTo>
                    <a:lnTo>
                      <a:pt x="196" y="93"/>
                    </a:lnTo>
                    <a:lnTo>
                      <a:pt x="196" y="91"/>
                    </a:lnTo>
                    <a:lnTo>
                      <a:pt x="199" y="88"/>
                    </a:lnTo>
                    <a:lnTo>
                      <a:pt x="205" y="82"/>
                    </a:lnTo>
                    <a:lnTo>
                      <a:pt x="205" y="80"/>
                    </a:lnTo>
                    <a:lnTo>
                      <a:pt x="207" y="77"/>
                    </a:lnTo>
                    <a:lnTo>
                      <a:pt x="213" y="71"/>
                    </a:lnTo>
                    <a:lnTo>
                      <a:pt x="213" y="66"/>
                    </a:lnTo>
                    <a:lnTo>
                      <a:pt x="215" y="63"/>
                    </a:lnTo>
                    <a:lnTo>
                      <a:pt x="221" y="58"/>
                    </a:lnTo>
                    <a:lnTo>
                      <a:pt x="221" y="55"/>
                    </a:lnTo>
                    <a:lnTo>
                      <a:pt x="226" y="49"/>
                    </a:lnTo>
                    <a:lnTo>
                      <a:pt x="226" y="46"/>
                    </a:lnTo>
                    <a:lnTo>
                      <a:pt x="232" y="41"/>
                    </a:lnTo>
                    <a:lnTo>
                      <a:pt x="232" y="38"/>
                    </a:lnTo>
                    <a:lnTo>
                      <a:pt x="237" y="33"/>
                    </a:lnTo>
                    <a:lnTo>
                      <a:pt x="237" y="30"/>
                    </a:lnTo>
                    <a:lnTo>
                      <a:pt x="240" y="27"/>
                    </a:lnTo>
                    <a:lnTo>
                      <a:pt x="246" y="22"/>
                    </a:lnTo>
                    <a:lnTo>
                      <a:pt x="246" y="19"/>
                    </a:lnTo>
                    <a:lnTo>
                      <a:pt x="248" y="16"/>
                    </a:lnTo>
                    <a:lnTo>
                      <a:pt x="251" y="13"/>
                    </a:lnTo>
                    <a:lnTo>
                      <a:pt x="254" y="11"/>
                    </a:lnTo>
                    <a:lnTo>
                      <a:pt x="256" y="8"/>
                    </a:lnTo>
                    <a:lnTo>
                      <a:pt x="259" y="5"/>
                    </a:lnTo>
                    <a:lnTo>
                      <a:pt x="262" y="5"/>
                    </a:lnTo>
                    <a:lnTo>
                      <a:pt x="265" y="2"/>
                    </a:lnTo>
                    <a:lnTo>
                      <a:pt x="267" y="2"/>
                    </a:lnTo>
                    <a:lnTo>
                      <a:pt x="270" y="2"/>
                    </a:lnTo>
                    <a:lnTo>
                      <a:pt x="273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1" y="2"/>
                    </a:lnTo>
                    <a:lnTo>
                      <a:pt x="284" y="2"/>
                    </a:lnTo>
                    <a:lnTo>
                      <a:pt x="286" y="2"/>
                    </a:lnTo>
                    <a:lnTo>
                      <a:pt x="289" y="5"/>
                    </a:lnTo>
                    <a:lnTo>
                      <a:pt x="292" y="8"/>
                    </a:lnTo>
                    <a:lnTo>
                      <a:pt x="295" y="11"/>
                    </a:lnTo>
                    <a:lnTo>
                      <a:pt x="297" y="13"/>
                    </a:lnTo>
                    <a:lnTo>
                      <a:pt x="300" y="16"/>
                    </a:lnTo>
                    <a:lnTo>
                      <a:pt x="303" y="19"/>
                    </a:lnTo>
                    <a:lnTo>
                      <a:pt x="306" y="22"/>
                    </a:lnTo>
                    <a:lnTo>
                      <a:pt x="308" y="24"/>
                    </a:lnTo>
                    <a:lnTo>
                      <a:pt x="314" y="30"/>
                    </a:lnTo>
                    <a:lnTo>
                      <a:pt x="314" y="33"/>
                    </a:lnTo>
                    <a:lnTo>
                      <a:pt x="319" y="38"/>
                    </a:lnTo>
                    <a:lnTo>
                      <a:pt x="319" y="44"/>
                    </a:lnTo>
                    <a:lnTo>
                      <a:pt x="322" y="46"/>
                    </a:lnTo>
                    <a:lnTo>
                      <a:pt x="327" y="52"/>
                    </a:lnTo>
                    <a:lnTo>
                      <a:pt x="327" y="58"/>
                    </a:lnTo>
                    <a:lnTo>
                      <a:pt x="333" y="63"/>
                    </a:lnTo>
                    <a:lnTo>
                      <a:pt x="333" y="69"/>
                    </a:lnTo>
                    <a:lnTo>
                      <a:pt x="338" y="74"/>
                    </a:lnTo>
                    <a:lnTo>
                      <a:pt x="338" y="80"/>
                    </a:lnTo>
                    <a:lnTo>
                      <a:pt x="344" y="85"/>
                    </a:lnTo>
                    <a:lnTo>
                      <a:pt x="344" y="91"/>
                    </a:ln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98" name="Freeform 76"/>
              <p:cNvSpPr>
                <a:spLocks/>
              </p:cNvSpPr>
              <p:nvPr/>
            </p:nvSpPr>
            <p:spPr bwMode="auto">
              <a:xfrm>
                <a:off x="2196" y="2236"/>
                <a:ext cx="694" cy="306"/>
              </a:xfrm>
              <a:custGeom>
                <a:avLst/>
                <a:gdLst>
                  <a:gd name="T0" fmla="*/ 13 w 267"/>
                  <a:gd name="T1" fmla="*/ 172 h 276"/>
                  <a:gd name="T2" fmla="*/ 34 w 267"/>
                  <a:gd name="T3" fmla="*/ 186 h 276"/>
                  <a:gd name="T4" fmla="*/ 62 w 267"/>
                  <a:gd name="T5" fmla="*/ 202 h 276"/>
                  <a:gd name="T6" fmla="*/ 78 w 267"/>
                  <a:gd name="T7" fmla="*/ 212 h 276"/>
                  <a:gd name="T8" fmla="*/ 91 w 267"/>
                  <a:gd name="T9" fmla="*/ 217 h 276"/>
                  <a:gd name="T10" fmla="*/ 114 w 267"/>
                  <a:gd name="T11" fmla="*/ 224 h 276"/>
                  <a:gd name="T12" fmla="*/ 135 w 267"/>
                  <a:gd name="T13" fmla="*/ 226 h 276"/>
                  <a:gd name="T14" fmla="*/ 156 w 267"/>
                  <a:gd name="T15" fmla="*/ 224 h 276"/>
                  <a:gd name="T16" fmla="*/ 177 w 267"/>
                  <a:gd name="T17" fmla="*/ 217 h 276"/>
                  <a:gd name="T18" fmla="*/ 198 w 267"/>
                  <a:gd name="T19" fmla="*/ 205 h 276"/>
                  <a:gd name="T20" fmla="*/ 226 w 267"/>
                  <a:gd name="T21" fmla="*/ 190 h 276"/>
                  <a:gd name="T22" fmla="*/ 242 w 267"/>
                  <a:gd name="T23" fmla="*/ 172 h 276"/>
                  <a:gd name="T24" fmla="*/ 263 w 267"/>
                  <a:gd name="T25" fmla="*/ 156 h 276"/>
                  <a:gd name="T26" fmla="*/ 276 w 267"/>
                  <a:gd name="T27" fmla="*/ 132 h 276"/>
                  <a:gd name="T28" fmla="*/ 304 w 267"/>
                  <a:gd name="T29" fmla="*/ 110 h 276"/>
                  <a:gd name="T30" fmla="*/ 312 w 267"/>
                  <a:gd name="T31" fmla="*/ 92 h 276"/>
                  <a:gd name="T32" fmla="*/ 341 w 267"/>
                  <a:gd name="T33" fmla="*/ 71 h 276"/>
                  <a:gd name="T34" fmla="*/ 353 w 267"/>
                  <a:gd name="T35" fmla="*/ 49 h 276"/>
                  <a:gd name="T36" fmla="*/ 369 w 267"/>
                  <a:gd name="T37" fmla="*/ 40 h 276"/>
                  <a:gd name="T38" fmla="*/ 390 w 267"/>
                  <a:gd name="T39" fmla="*/ 24 h 276"/>
                  <a:gd name="T40" fmla="*/ 403 w 267"/>
                  <a:gd name="T41" fmla="*/ 12 h 276"/>
                  <a:gd name="T42" fmla="*/ 418 w 267"/>
                  <a:gd name="T43" fmla="*/ 7 h 276"/>
                  <a:gd name="T44" fmla="*/ 439 w 267"/>
                  <a:gd name="T45" fmla="*/ 0 h 276"/>
                  <a:gd name="T46" fmla="*/ 460 w 267"/>
                  <a:gd name="T47" fmla="*/ 3 h 276"/>
                  <a:gd name="T48" fmla="*/ 481 w 267"/>
                  <a:gd name="T49" fmla="*/ 9 h 276"/>
                  <a:gd name="T50" fmla="*/ 509 w 267"/>
                  <a:gd name="T51" fmla="*/ 24 h 276"/>
                  <a:gd name="T52" fmla="*/ 517 w 267"/>
                  <a:gd name="T53" fmla="*/ 40 h 276"/>
                  <a:gd name="T54" fmla="*/ 538 w 267"/>
                  <a:gd name="T55" fmla="*/ 59 h 276"/>
                  <a:gd name="T56" fmla="*/ 546 w 267"/>
                  <a:gd name="T57" fmla="*/ 73 h 276"/>
                  <a:gd name="T58" fmla="*/ 561 w 267"/>
                  <a:gd name="T59" fmla="*/ 85 h 276"/>
                  <a:gd name="T60" fmla="*/ 567 w 267"/>
                  <a:gd name="T61" fmla="*/ 104 h 276"/>
                  <a:gd name="T62" fmla="*/ 582 w 267"/>
                  <a:gd name="T63" fmla="*/ 116 h 276"/>
                  <a:gd name="T64" fmla="*/ 587 w 267"/>
                  <a:gd name="T65" fmla="*/ 137 h 276"/>
                  <a:gd name="T66" fmla="*/ 603 w 267"/>
                  <a:gd name="T67" fmla="*/ 153 h 276"/>
                  <a:gd name="T68" fmla="*/ 611 w 267"/>
                  <a:gd name="T69" fmla="*/ 174 h 276"/>
                  <a:gd name="T70" fmla="*/ 624 w 267"/>
                  <a:gd name="T71" fmla="*/ 190 h 276"/>
                  <a:gd name="T72" fmla="*/ 632 w 267"/>
                  <a:gd name="T73" fmla="*/ 212 h 276"/>
                  <a:gd name="T74" fmla="*/ 645 w 267"/>
                  <a:gd name="T75" fmla="*/ 226 h 276"/>
                  <a:gd name="T76" fmla="*/ 652 w 267"/>
                  <a:gd name="T77" fmla="*/ 248 h 276"/>
                  <a:gd name="T78" fmla="*/ 665 w 267"/>
                  <a:gd name="T79" fmla="*/ 263 h 276"/>
                  <a:gd name="T80" fmla="*/ 673 w 267"/>
                  <a:gd name="T81" fmla="*/ 282 h 276"/>
                  <a:gd name="T82" fmla="*/ 689 w 267"/>
                  <a:gd name="T83" fmla="*/ 294 h 2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7"/>
                  <a:gd name="T127" fmla="*/ 0 h 276"/>
                  <a:gd name="T128" fmla="*/ 267 w 267"/>
                  <a:gd name="T129" fmla="*/ 276 h 2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7" h="276">
                    <a:moveTo>
                      <a:pt x="0" y="144"/>
                    </a:moveTo>
                    <a:lnTo>
                      <a:pt x="5" y="149"/>
                    </a:lnTo>
                    <a:lnTo>
                      <a:pt x="5" y="155"/>
                    </a:lnTo>
                    <a:lnTo>
                      <a:pt x="8" y="157"/>
                    </a:lnTo>
                    <a:lnTo>
                      <a:pt x="13" y="163"/>
                    </a:lnTo>
                    <a:lnTo>
                      <a:pt x="13" y="168"/>
                    </a:lnTo>
                    <a:lnTo>
                      <a:pt x="19" y="174"/>
                    </a:lnTo>
                    <a:lnTo>
                      <a:pt x="19" y="177"/>
                    </a:lnTo>
                    <a:lnTo>
                      <a:pt x="24" y="182"/>
                    </a:lnTo>
                    <a:lnTo>
                      <a:pt x="24" y="185"/>
                    </a:lnTo>
                    <a:lnTo>
                      <a:pt x="27" y="188"/>
                    </a:lnTo>
                    <a:lnTo>
                      <a:pt x="30" y="191"/>
                    </a:lnTo>
                    <a:lnTo>
                      <a:pt x="35" y="196"/>
                    </a:lnTo>
                    <a:lnTo>
                      <a:pt x="33" y="196"/>
                    </a:lnTo>
                    <a:lnTo>
                      <a:pt x="35" y="196"/>
                    </a:lnTo>
                    <a:lnTo>
                      <a:pt x="38" y="199"/>
                    </a:lnTo>
                    <a:lnTo>
                      <a:pt x="41" y="202"/>
                    </a:lnTo>
                    <a:lnTo>
                      <a:pt x="44" y="202"/>
                    </a:lnTo>
                    <a:lnTo>
                      <a:pt x="46" y="204"/>
                    </a:lnTo>
                    <a:lnTo>
                      <a:pt x="49" y="204"/>
                    </a:lnTo>
                    <a:lnTo>
                      <a:pt x="52" y="204"/>
                    </a:lnTo>
                    <a:lnTo>
                      <a:pt x="54" y="204"/>
                    </a:lnTo>
                    <a:lnTo>
                      <a:pt x="57" y="202"/>
                    </a:lnTo>
                    <a:lnTo>
                      <a:pt x="60" y="202"/>
                    </a:lnTo>
                    <a:lnTo>
                      <a:pt x="63" y="199"/>
                    </a:lnTo>
                    <a:lnTo>
                      <a:pt x="65" y="199"/>
                    </a:lnTo>
                    <a:lnTo>
                      <a:pt x="68" y="196"/>
                    </a:lnTo>
                    <a:lnTo>
                      <a:pt x="74" y="191"/>
                    </a:lnTo>
                    <a:lnTo>
                      <a:pt x="74" y="188"/>
                    </a:lnTo>
                    <a:lnTo>
                      <a:pt x="76" y="185"/>
                    </a:lnTo>
                    <a:lnTo>
                      <a:pt x="82" y="179"/>
                    </a:lnTo>
                    <a:lnTo>
                      <a:pt x="82" y="177"/>
                    </a:lnTo>
                    <a:lnTo>
                      <a:pt x="87" y="171"/>
                    </a:lnTo>
                    <a:lnTo>
                      <a:pt x="87" y="166"/>
                    </a:lnTo>
                    <a:lnTo>
                      <a:pt x="93" y="160"/>
                    </a:lnTo>
                    <a:lnTo>
                      <a:pt x="93" y="155"/>
                    </a:lnTo>
                    <a:lnTo>
                      <a:pt x="95" y="152"/>
                    </a:lnTo>
                    <a:lnTo>
                      <a:pt x="95" y="146"/>
                    </a:lnTo>
                    <a:lnTo>
                      <a:pt x="101" y="141"/>
                    </a:lnTo>
                    <a:lnTo>
                      <a:pt x="101" y="133"/>
                    </a:lnTo>
                    <a:lnTo>
                      <a:pt x="106" y="127"/>
                    </a:lnTo>
                    <a:lnTo>
                      <a:pt x="106" y="119"/>
                    </a:lnTo>
                    <a:lnTo>
                      <a:pt x="112" y="113"/>
                    </a:lnTo>
                    <a:lnTo>
                      <a:pt x="112" y="105"/>
                    </a:lnTo>
                    <a:lnTo>
                      <a:pt x="117" y="99"/>
                    </a:lnTo>
                    <a:lnTo>
                      <a:pt x="117" y="91"/>
                    </a:lnTo>
                    <a:lnTo>
                      <a:pt x="120" y="88"/>
                    </a:lnTo>
                    <a:lnTo>
                      <a:pt x="120" y="83"/>
                    </a:lnTo>
                    <a:lnTo>
                      <a:pt x="125" y="77"/>
                    </a:lnTo>
                    <a:lnTo>
                      <a:pt x="125" y="69"/>
                    </a:lnTo>
                    <a:lnTo>
                      <a:pt x="131" y="64"/>
                    </a:lnTo>
                    <a:lnTo>
                      <a:pt x="131" y="55"/>
                    </a:lnTo>
                    <a:lnTo>
                      <a:pt x="136" y="50"/>
                    </a:lnTo>
                    <a:lnTo>
                      <a:pt x="136" y="44"/>
                    </a:lnTo>
                    <a:lnTo>
                      <a:pt x="139" y="42"/>
                    </a:lnTo>
                    <a:lnTo>
                      <a:pt x="139" y="39"/>
                    </a:lnTo>
                    <a:lnTo>
                      <a:pt x="142" y="36"/>
                    </a:lnTo>
                    <a:lnTo>
                      <a:pt x="142" y="31"/>
                    </a:lnTo>
                    <a:lnTo>
                      <a:pt x="145" y="28"/>
                    </a:lnTo>
                    <a:lnTo>
                      <a:pt x="150" y="22"/>
                    </a:lnTo>
                    <a:lnTo>
                      <a:pt x="150" y="17"/>
                    </a:lnTo>
                    <a:lnTo>
                      <a:pt x="153" y="14"/>
                    </a:lnTo>
                    <a:lnTo>
                      <a:pt x="155" y="11"/>
                    </a:lnTo>
                    <a:lnTo>
                      <a:pt x="161" y="6"/>
                    </a:lnTo>
                    <a:lnTo>
                      <a:pt x="158" y="6"/>
                    </a:lnTo>
                    <a:lnTo>
                      <a:pt x="161" y="6"/>
                    </a:lnTo>
                    <a:lnTo>
                      <a:pt x="164" y="3"/>
                    </a:lnTo>
                    <a:lnTo>
                      <a:pt x="166" y="0"/>
                    </a:lnTo>
                    <a:lnTo>
                      <a:pt x="169" y="0"/>
                    </a:lnTo>
                    <a:lnTo>
                      <a:pt x="172" y="0"/>
                    </a:lnTo>
                    <a:lnTo>
                      <a:pt x="175" y="0"/>
                    </a:lnTo>
                    <a:lnTo>
                      <a:pt x="177" y="3"/>
                    </a:lnTo>
                    <a:lnTo>
                      <a:pt x="180" y="3"/>
                    </a:lnTo>
                    <a:lnTo>
                      <a:pt x="183" y="6"/>
                    </a:lnTo>
                    <a:lnTo>
                      <a:pt x="185" y="8"/>
                    </a:lnTo>
                    <a:lnTo>
                      <a:pt x="191" y="14"/>
                    </a:lnTo>
                    <a:lnTo>
                      <a:pt x="191" y="17"/>
                    </a:lnTo>
                    <a:lnTo>
                      <a:pt x="196" y="22"/>
                    </a:lnTo>
                    <a:lnTo>
                      <a:pt x="196" y="28"/>
                    </a:lnTo>
                    <a:lnTo>
                      <a:pt x="199" y="31"/>
                    </a:lnTo>
                    <a:lnTo>
                      <a:pt x="199" y="36"/>
                    </a:lnTo>
                    <a:lnTo>
                      <a:pt x="205" y="42"/>
                    </a:lnTo>
                    <a:lnTo>
                      <a:pt x="205" y="50"/>
                    </a:lnTo>
                    <a:lnTo>
                      <a:pt x="207" y="53"/>
                    </a:lnTo>
                    <a:lnTo>
                      <a:pt x="207" y="58"/>
                    </a:lnTo>
                    <a:lnTo>
                      <a:pt x="210" y="61"/>
                    </a:lnTo>
                    <a:lnTo>
                      <a:pt x="210" y="66"/>
                    </a:lnTo>
                    <a:lnTo>
                      <a:pt x="213" y="69"/>
                    </a:lnTo>
                    <a:lnTo>
                      <a:pt x="213" y="75"/>
                    </a:lnTo>
                    <a:lnTo>
                      <a:pt x="216" y="77"/>
                    </a:lnTo>
                    <a:lnTo>
                      <a:pt x="216" y="83"/>
                    </a:lnTo>
                    <a:lnTo>
                      <a:pt x="218" y="86"/>
                    </a:lnTo>
                    <a:lnTo>
                      <a:pt x="218" y="94"/>
                    </a:lnTo>
                    <a:lnTo>
                      <a:pt x="221" y="97"/>
                    </a:lnTo>
                    <a:lnTo>
                      <a:pt x="221" y="102"/>
                    </a:lnTo>
                    <a:lnTo>
                      <a:pt x="224" y="105"/>
                    </a:lnTo>
                    <a:lnTo>
                      <a:pt x="224" y="113"/>
                    </a:lnTo>
                    <a:lnTo>
                      <a:pt x="226" y="116"/>
                    </a:lnTo>
                    <a:lnTo>
                      <a:pt x="226" y="124"/>
                    </a:lnTo>
                    <a:lnTo>
                      <a:pt x="229" y="127"/>
                    </a:lnTo>
                    <a:lnTo>
                      <a:pt x="229" y="135"/>
                    </a:lnTo>
                    <a:lnTo>
                      <a:pt x="232" y="138"/>
                    </a:lnTo>
                    <a:lnTo>
                      <a:pt x="232" y="146"/>
                    </a:lnTo>
                    <a:lnTo>
                      <a:pt x="235" y="149"/>
                    </a:lnTo>
                    <a:lnTo>
                      <a:pt x="235" y="157"/>
                    </a:lnTo>
                    <a:lnTo>
                      <a:pt x="237" y="160"/>
                    </a:lnTo>
                    <a:lnTo>
                      <a:pt x="237" y="168"/>
                    </a:lnTo>
                    <a:lnTo>
                      <a:pt x="240" y="171"/>
                    </a:lnTo>
                    <a:lnTo>
                      <a:pt x="240" y="179"/>
                    </a:lnTo>
                    <a:lnTo>
                      <a:pt x="243" y="182"/>
                    </a:lnTo>
                    <a:lnTo>
                      <a:pt x="243" y="191"/>
                    </a:lnTo>
                    <a:lnTo>
                      <a:pt x="246" y="193"/>
                    </a:lnTo>
                    <a:lnTo>
                      <a:pt x="246" y="202"/>
                    </a:lnTo>
                    <a:lnTo>
                      <a:pt x="248" y="204"/>
                    </a:lnTo>
                    <a:lnTo>
                      <a:pt x="248" y="213"/>
                    </a:lnTo>
                    <a:lnTo>
                      <a:pt x="251" y="215"/>
                    </a:lnTo>
                    <a:lnTo>
                      <a:pt x="251" y="224"/>
                    </a:lnTo>
                    <a:lnTo>
                      <a:pt x="254" y="226"/>
                    </a:lnTo>
                    <a:lnTo>
                      <a:pt x="254" y="235"/>
                    </a:lnTo>
                    <a:lnTo>
                      <a:pt x="256" y="237"/>
                    </a:lnTo>
                    <a:lnTo>
                      <a:pt x="256" y="243"/>
                    </a:lnTo>
                    <a:lnTo>
                      <a:pt x="259" y="246"/>
                    </a:lnTo>
                    <a:lnTo>
                      <a:pt x="259" y="254"/>
                    </a:lnTo>
                    <a:lnTo>
                      <a:pt x="262" y="257"/>
                    </a:lnTo>
                    <a:lnTo>
                      <a:pt x="262" y="262"/>
                    </a:lnTo>
                    <a:lnTo>
                      <a:pt x="265" y="265"/>
                    </a:lnTo>
                    <a:lnTo>
                      <a:pt x="265" y="273"/>
                    </a:lnTo>
                    <a:lnTo>
                      <a:pt x="267" y="276"/>
                    </a:ln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99" name="Freeform 77"/>
              <p:cNvSpPr>
                <a:spLocks/>
              </p:cNvSpPr>
              <p:nvPr/>
            </p:nvSpPr>
            <p:spPr bwMode="auto">
              <a:xfrm>
                <a:off x="2890" y="1344"/>
                <a:ext cx="530" cy="1246"/>
              </a:xfrm>
              <a:custGeom>
                <a:avLst/>
                <a:gdLst>
                  <a:gd name="T0" fmla="*/ 16 w 202"/>
                  <a:gd name="T1" fmla="*/ 1209 h 1125"/>
                  <a:gd name="T2" fmla="*/ 29 w 202"/>
                  <a:gd name="T3" fmla="*/ 1230 h 1125"/>
                  <a:gd name="T4" fmla="*/ 52 w 202"/>
                  <a:gd name="T5" fmla="*/ 1243 h 1125"/>
                  <a:gd name="T6" fmla="*/ 73 w 202"/>
                  <a:gd name="T7" fmla="*/ 1246 h 1125"/>
                  <a:gd name="T8" fmla="*/ 94 w 202"/>
                  <a:gd name="T9" fmla="*/ 1240 h 1125"/>
                  <a:gd name="T10" fmla="*/ 115 w 202"/>
                  <a:gd name="T11" fmla="*/ 1225 h 1125"/>
                  <a:gd name="T12" fmla="*/ 123 w 202"/>
                  <a:gd name="T13" fmla="*/ 1209 h 1125"/>
                  <a:gd name="T14" fmla="*/ 136 w 202"/>
                  <a:gd name="T15" fmla="*/ 1197 h 1125"/>
                  <a:gd name="T16" fmla="*/ 144 w 202"/>
                  <a:gd name="T17" fmla="*/ 1176 h 1125"/>
                  <a:gd name="T18" fmla="*/ 157 w 202"/>
                  <a:gd name="T19" fmla="*/ 1157 h 1125"/>
                  <a:gd name="T20" fmla="*/ 165 w 202"/>
                  <a:gd name="T21" fmla="*/ 1127 h 1125"/>
                  <a:gd name="T22" fmla="*/ 181 w 202"/>
                  <a:gd name="T23" fmla="*/ 1105 h 1125"/>
                  <a:gd name="T24" fmla="*/ 186 w 202"/>
                  <a:gd name="T25" fmla="*/ 1069 h 1125"/>
                  <a:gd name="T26" fmla="*/ 202 w 202"/>
                  <a:gd name="T27" fmla="*/ 1044 h 1125"/>
                  <a:gd name="T28" fmla="*/ 210 w 202"/>
                  <a:gd name="T29" fmla="*/ 1001 h 1125"/>
                  <a:gd name="T30" fmla="*/ 223 w 202"/>
                  <a:gd name="T31" fmla="*/ 971 h 1125"/>
                  <a:gd name="T32" fmla="*/ 231 w 202"/>
                  <a:gd name="T33" fmla="*/ 923 h 1125"/>
                  <a:gd name="T34" fmla="*/ 244 w 202"/>
                  <a:gd name="T35" fmla="*/ 892 h 1125"/>
                  <a:gd name="T36" fmla="*/ 252 w 202"/>
                  <a:gd name="T37" fmla="*/ 837 h 1125"/>
                  <a:gd name="T38" fmla="*/ 265 w 202"/>
                  <a:gd name="T39" fmla="*/ 803 h 1125"/>
                  <a:gd name="T40" fmla="*/ 273 w 202"/>
                  <a:gd name="T41" fmla="*/ 745 h 1125"/>
                  <a:gd name="T42" fmla="*/ 289 w 202"/>
                  <a:gd name="T43" fmla="*/ 711 h 1125"/>
                  <a:gd name="T44" fmla="*/ 294 w 202"/>
                  <a:gd name="T45" fmla="*/ 650 h 1125"/>
                  <a:gd name="T46" fmla="*/ 310 w 202"/>
                  <a:gd name="T47" fmla="*/ 614 h 1125"/>
                  <a:gd name="T48" fmla="*/ 317 w 202"/>
                  <a:gd name="T49" fmla="*/ 553 h 1125"/>
                  <a:gd name="T50" fmla="*/ 331 w 202"/>
                  <a:gd name="T51" fmla="*/ 516 h 1125"/>
                  <a:gd name="T52" fmla="*/ 338 w 202"/>
                  <a:gd name="T53" fmla="*/ 457 h 1125"/>
                  <a:gd name="T54" fmla="*/ 352 w 202"/>
                  <a:gd name="T55" fmla="*/ 421 h 1125"/>
                  <a:gd name="T56" fmla="*/ 359 w 202"/>
                  <a:gd name="T57" fmla="*/ 363 h 1125"/>
                  <a:gd name="T58" fmla="*/ 373 w 202"/>
                  <a:gd name="T59" fmla="*/ 332 h 1125"/>
                  <a:gd name="T60" fmla="*/ 380 w 202"/>
                  <a:gd name="T61" fmla="*/ 278 h 1125"/>
                  <a:gd name="T62" fmla="*/ 396 w 202"/>
                  <a:gd name="T63" fmla="*/ 247 h 1125"/>
                  <a:gd name="T64" fmla="*/ 401 w 202"/>
                  <a:gd name="T65" fmla="*/ 202 h 1125"/>
                  <a:gd name="T66" fmla="*/ 417 w 202"/>
                  <a:gd name="T67" fmla="*/ 174 h 1125"/>
                  <a:gd name="T68" fmla="*/ 425 w 202"/>
                  <a:gd name="T69" fmla="*/ 131 h 1125"/>
                  <a:gd name="T70" fmla="*/ 438 w 202"/>
                  <a:gd name="T71" fmla="*/ 110 h 1125"/>
                  <a:gd name="T72" fmla="*/ 446 w 202"/>
                  <a:gd name="T73" fmla="*/ 76 h 1125"/>
                  <a:gd name="T74" fmla="*/ 459 w 202"/>
                  <a:gd name="T75" fmla="*/ 58 h 1125"/>
                  <a:gd name="T76" fmla="*/ 467 w 202"/>
                  <a:gd name="T77" fmla="*/ 37 h 1125"/>
                  <a:gd name="T78" fmla="*/ 480 w 202"/>
                  <a:gd name="T79" fmla="*/ 21 h 1125"/>
                  <a:gd name="T80" fmla="*/ 496 w 202"/>
                  <a:gd name="T81" fmla="*/ 2 h 1125"/>
                  <a:gd name="T82" fmla="*/ 517 w 202"/>
                  <a:gd name="T83" fmla="*/ 0 h 112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2"/>
                  <a:gd name="T127" fmla="*/ 0 h 1125"/>
                  <a:gd name="T128" fmla="*/ 202 w 202"/>
                  <a:gd name="T129" fmla="*/ 1125 h 112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2" h="1125">
                    <a:moveTo>
                      <a:pt x="0" y="1081"/>
                    </a:moveTo>
                    <a:lnTo>
                      <a:pt x="0" y="1087"/>
                    </a:lnTo>
                    <a:lnTo>
                      <a:pt x="6" y="1092"/>
                    </a:lnTo>
                    <a:lnTo>
                      <a:pt x="6" y="1100"/>
                    </a:lnTo>
                    <a:lnTo>
                      <a:pt x="11" y="1106"/>
                    </a:lnTo>
                    <a:lnTo>
                      <a:pt x="11" y="1111"/>
                    </a:lnTo>
                    <a:lnTo>
                      <a:pt x="17" y="1117"/>
                    </a:lnTo>
                    <a:lnTo>
                      <a:pt x="17" y="1120"/>
                    </a:lnTo>
                    <a:lnTo>
                      <a:pt x="20" y="1122"/>
                    </a:lnTo>
                    <a:lnTo>
                      <a:pt x="22" y="1125"/>
                    </a:lnTo>
                    <a:lnTo>
                      <a:pt x="25" y="1125"/>
                    </a:lnTo>
                    <a:lnTo>
                      <a:pt x="28" y="1125"/>
                    </a:lnTo>
                    <a:lnTo>
                      <a:pt x="30" y="1125"/>
                    </a:lnTo>
                    <a:lnTo>
                      <a:pt x="33" y="1122"/>
                    </a:lnTo>
                    <a:lnTo>
                      <a:pt x="36" y="1120"/>
                    </a:lnTo>
                    <a:lnTo>
                      <a:pt x="41" y="1114"/>
                    </a:lnTo>
                    <a:lnTo>
                      <a:pt x="41" y="1109"/>
                    </a:lnTo>
                    <a:lnTo>
                      <a:pt x="44" y="1106"/>
                    </a:lnTo>
                    <a:lnTo>
                      <a:pt x="44" y="1100"/>
                    </a:lnTo>
                    <a:lnTo>
                      <a:pt x="47" y="1098"/>
                    </a:lnTo>
                    <a:lnTo>
                      <a:pt x="47" y="1092"/>
                    </a:lnTo>
                    <a:lnTo>
                      <a:pt x="50" y="1089"/>
                    </a:lnTo>
                    <a:lnTo>
                      <a:pt x="50" y="1084"/>
                    </a:lnTo>
                    <a:lnTo>
                      <a:pt x="52" y="1081"/>
                    </a:lnTo>
                    <a:lnTo>
                      <a:pt x="52" y="1073"/>
                    </a:lnTo>
                    <a:lnTo>
                      <a:pt x="55" y="1070"/>
                    </a:lnTo>
                    <a:lnTo>
                      <a:pt x="55" y="1062"/>
                    </a:lnTo>
                    <a:lnTo>
                      <a:pt x="58" y="1059"/>
                    </a:lnTo>
                    <a:lnTo>
                      <a:pt x="58" y="1048"/>
                    </a:lnTo>
                    <a:lnTo>
                      <a:pt x="60" y="1045"/>
                    </a:lnTo>
                    <a:lnTo>
                      <a:pt x="60" y="1034"/>
                    </a:lnTo>
                    <a:lnTo>
                      <a:pt x="63" y="1031"/>
                    </a:lnTo>
                    <a:lnTo>
                      <a:pt x="63" y="1018"/>
                    </a:lnTo>
                    <a:lnTo>
                      <a:pt x="66" y="1015"/>
                    </a:lnTo>
                    <a:lnTo>
                      <a:pt x="66" y="1001"/>
                    </a:lnTo>
                    <a:lnTo>
                      <a:pt x="69" y="998"/>
                    </a:lnTo>
                    <a:lnTo>
                      <a:pt x="69" y="984"/>
                    </a:lnTo>
                    <a:lnTo>
                      <a:pt x="71" y="982"/>
                    </a:lnTo>
                    <a:lnTo>
                      <a:pt x="71" y="965"/>
                    </a:lnTo>
                    <a:lnTo>
                      <a:pt x="74" y="962"/>
                    </a:lnTo>
                    <a:lnTo>
                      <a:pt x="74" y="946"/>
                    </a:lnTo>
                    <a:lnTo>
                      <a:pt x="77" y="943"/>
                    </a:lnTo>
                    <a:lnTo>
                      <a:pt x="77" y="927"/>
                    </a:lnTo>
                    <a:lnTo>
                      <a:pt x="80" y="924"/>
                    </a:lnTo>
                    <a:lnTo>
                      <a:pt x="80" y="904"/>
                    </a:lnTo>
                    <a:lnTo>
                      <a:pt x="82" y="902"/>
                    </a:lnTo>
                    <a:lnTo>
                      <a:pt x="82" y="880"/>
                    </a:lnTo>
                    <a:lnTo>
                      <a:pt x="85" y="877"/>
                    </a:lnTo>
                    <a:lnTo>
                      <a:pt x="85" y="858"/>
                    </a:lnTo>
                    <a:lnTo>
                      <a:pt x="88" y="855"/>
                    </a:lnTo>
                    <a:lnTo>
                      <a:pt x="88" y="833"/>
                    </a:lnTo>
                    <a:lnTo>
                      <a:pt x="91" y="830"/>
                    </a:lnTo>
                    <a:lnTo>
                      <a:pt x="91" y="808"/>
                    </a:lnTo>
                    <a:lnTo>
                      <a:pt x="93" y="805"/>
                    </a:lnTo>
                    <a:lnTo>
                      <a:pt x="93" y="783"/>
                    </a:lnTo>
                    <a:lnTo>
                      <a:pt x="96" y="780"/>
                    </a:lnTo>
                    <a:lnTo>
                      <a:pt x="96" y="756"/>
                    </a:lnTo>
                    <a:lnTo>
                      <a:pt x="99" y="753"/>
                    </a:lnTo>
                    <a:lnTo>
                      <a:pt x="99" y="728"/>
                    </a:lnTo>
                    <a:lnTo>
                      <a:pt x="101" y="725"/>
                    </a:lnTo>
                    <a:lnTo>
                      <a:pt x="101" y="700"/>
                    </a:lnTo>
                    <a:lnTo>
                      <a:pt x="104" y="698"/>
                    </a:lnTo>
                    <a:lnTo>
                      <a:pt x="104" y="673"/>
                    </a:lnTo>
                    <a:lnTo>
                      <a:pt x="107" y="670"/>
                    </a:lnTo>
                    <a:lnTo>
                      <a:pt x="107" y="645"/>
                    </a:lnTo>
                    <a:lnTo>
                      <a:pt x="110" y="642"/>
                    </a:lnTo>
                    <a:lnTo>
                      <a:pt x="110" y="615"/>
                    </a:lnTo>
                    <a:lnTo>
                      <a:pt x="112" y="612"/>
                    </a:lnTo>
                    <a:lnTo>
                      <a:pt x="112" y="587"/>
                    </a:lnTo>
                    <a:lnTo>
                      <a:pt x="115" y="584"/>
                    </a:lnTo>
                    <a:lnTo>
                      <a:pt x="115" y="557"/>
                    </a:lnTo>
                    <a:lnTo>
                      <a:pt x="118" y="554"/>
                    </a:lnTo>
                    <a:lnTo>
                      <a:pt x="118" y="527"/>
                    </a:lnTo>
                    <a:lnTo>
                      <a:pt x="121" y="524"/>
                    </a:lnTo>
                    <a:lnTo>
                      <a:pt x="121" y="499"/>
                    </a:lnTo>
                    <a:lnTo>
                      <a:pt x="123" y="496"/>
                    </a:lnTo>
                    <a:lnTo>
                      <a:pt x="123" y="469"/>
                    </a:lnTo>
                    <a:lnTo>
                      <a:pt x="126" y="466"/>
                    </a:lnTo>
                    <a:lnTo>
                      <a:pt x="126" y="441"/>
                    </a:lnTo>
                    <a:lnTo>
                      <a:pt x="129" y="438"/>
                    </a:lnTo>
                    <a:lnTo>
                      <a:pt x="129" y="413"/>
                    </a:lnTo>
                    <a:lnTo>
                      <a:pt x="131" y="411"/>
                    </a:lnTo>
                    <a:lnTo>
                      <a:pt x="131" y="383"/>
                    </a:lnTo>
                    <a:lnTo>
                      <a:pt x="134" y="380"/>
                    </a:lnTo>
                    <a:lnTo>
                      <a:pt x="134" y="355"/>
                    </a:lnTo>
                    <a:lnTo>
                      <a:pt x="137" y="353"/>
                    </a:lnTo>
                    <a:lnTo>
                      <a:pt x="137" y="328"/>
                    </a:lnTo>
                    <a:lnTo>
                      <a:pt x="140" y="325"/>
                    </a:lnTo>
                    <a:lnTo>
                      <a:pt x="140" y="303"/>
                    </a:lnTo>
                    <a:lnTo>
                      <a:pt x="142" y="300"/>
                    </a:lnTo>
                    <a:lnTo>
                      <a:pt x="142" y="275"/>
                    </a:lnTo>
                    <a:lnTo>
                      <a:pt x="145" y="273"/>
                    </a:lnTo>
                    <a:lnTo>
                      <a:pt x="145" y="251"/>
                    </a:lnTo>
                    <a:lnTo>
                      <a:pt x="148" y="248"/>
                    </a:lnTo>
                    <a:lnTo>
                      <a:pt x="148" y="226"/>
                    </a:lnTo>
                    <a:lnTo>
                      <a:pt x="151" y="223"/>
                    </a:lnTo>
                    <a:lnTo>
                      <a:pt x="151" y="204"/>
                    </a:lnTo>
                    <a:lnTo>
                      <a:pt x="153" y="201"/>
                    </a:lnTo>
                    <a:lnTo>
                      <a:pt x="153" y="182"/>
                    </a:lnTo>
                    <a:lnTo>
                      <a:pt x="156" y="179"/>
                    </a:lnTo>
                    <a:lnTo>
                      <a:pt x="156" y="160"/>
                    </a:lnTo>
                    <a:lnTo>
                      <a:pt x="159" y="157"/>
                    </a:lnTo>
                    <a:lnTo>
                      <a:pt x="159" y="138"/>
                    </a:lnTo>
                    <a:lnTo>
                      <a:pt x="162" y="135"/>
                    </a:lnTo>
                    <a:lnTo>
                      <a:pt x="162" y="118"/>
                    </a:lnTo>
                    <a:lnTo>
                      <a:pt x="164" y="115"/>
                    </a:lnTo>
                    <a:lnTo>
                      <a:pt x="164" y="102"/>
                    </a:lnTo>
                    <a:lnTo>
                      <a:pt x="167" y="99"/>
                    </a:lnTo>
                    <a:lnTo>
                      <a:pt x="167" y="85"/>
                    </a:lnTo>
                    <a:lnTo>
                      <a:pt x="170" y="82"/>
                    </a:lnTo>
                    <a:lnTo>
                      <a:pt x="170" y="69"/>
                    </a:lnTo>
                    <a:lnTo>
                      <a:pt x="172" y="66"/>
                    </a:lnTo>
                    <a:lnTo>
                      <a:pt x="172" y="55"/>
                    </a:lnTo>
                    <a:lnTo>
                      <a:pt x="175" y="52"/>
                    </a:lnTo>
                    <a:lnTo>
                      <a:pt x="175" y="44"/>
                    </a:lnTo>
                    <a:lnTo>
                      <a:pt x="178" y="41"/>
                    </a:lnTo>
                    <a:lnTo>
                      <a:pt x="178" y="33"/>
                    </a:lnTo>
                    <a:lnTo>
                      <a:pt x="181" y="30"/>
                    </a:lnTo>
                    <a:lnTo>
                      <a:pt x="181" y="22"/>
                    </a:lnTo>
                    <a:lnTo>
                      <a:pt x="183" y="19"/>
                    </a:lnTo>
                    <a:lnTo>
                      <a:pt x="183" y="13"/>
                    </a:lnTo>
                    <a:lnTo>
                      <a:pt x="189" y="8"/>
                    </a:lnTo>
                    <a:lnTo>
                      <a:pt x="189" y="2"/>
                    </a:lnTo>
                    <a:lnTo>
                      <a:pt x="192" y="0"/>
                    </a:lnTo>
                    <a:lnTo>
                      <a:pt x="194" y="0"/>
                    </a:lnTo>
                    <a:lnTo>
                      <a:pt x="197" y="0"/>
                    </a:lnTo>
                    <a:lnTo>
                      <a:pt x="200" y="0"/>
                    </a:lnTo>
                    <a:lnTo>
                      <a:pt x="202" y="2"/>
                    </a:ln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00" name="Freeform 78"/>
              <p:cNvSpPr>
                <a:spLocks/>
              </p:cNvSpPr>
              <p:nvPr/>
            </p:nvSpPr>
            <p:spPr bwMode="auto">
              <a:xfrm>
                <a:off x="3420" y="1347"/>
                <a:ext cx="518" cy="1243"/>
              </a:xfrm>
              <a:custGeom>
                <a:avLst/>
                <a:gdLst>
                  <a:gd name="T0" fmla="*/ 16 w 200"/>
                  <a:gd name="T1" fmla="*/ 12 h 1123"/>
                  <a:gd name="T2" fmla="*/ 28 w 200"/>
                  <a:gd name="T3" fmla="*/ 24 h 1123"/>
                  <a:gd name="T4" fmla="*/ 36 w 200"/>
                  <a:gd name="T5" fmla="*/ 46 h 1123"/>
                  <a:gd name="T6" fmla="*/ 52 w 200"/>
                  <a:gd name="T7" fmla="*/ 62 h 1123"/>
                  <a:gd name="T8" fmla="*/ 57 w 200"/>
                  <a:gd name="T9" fmla="*/ 92 h 1123"/>
                  <a:gd name="T10" fmla="*/ 73 w 200"/>
                  <a:gd name="T11" fmla="*/ 113 h 1123"/>
                  <a:gd name="T12" fmla="*/ 78 w 200"/>
                  <a:gd name="T13" fmla="*/ 151 h 1123"/>
                  <a:gd name="T14" fmla="*/ 93 w 200"/>
                  <a:gd name="T15" fmla="*/ 177 h 1123"/>
                  <a:gd name="T16" fmla="*/ 101 w 200"/>
                  <a:gd name="T17" fmla="*/ 220 h 1123"/>
                  <a:gd name="T18" fmla="*/ 114 w 200"/>
                  <a:gd name="T19" fmla="*/ 251 h 1123"/>
                  <a:gd name="T20" fmla="*/ 122 w 200"/>
                  <a:gd name="T21" fmla="*/ 302 h 1123"/>
                  <a:gd name="T22" fmla="*/ 135 w 200"/>
                  <a:gd name="T23" fmla="*/ 333 h 1123"/>
                  <a:gd name="T24" fmla="*/ 142 w 200"/>
                  <a:gd name="T25" fmla="*/ 391 h 1123"/>
                  <a:gd name="T26" fmla="*/ 158 w 200"/>
                  <a:gd name="T27" fmla="*/ 425 h 1123"/>
                  <a:gd name="T28" fmla="*/ 163 w 200"/>
                  <a:gd name="T29" fmla="*/ 486 h 1123"/>
                  <a:gd name="T30" fmla="*/ 179 w 200"/>
                  <a:gd name="T31" fmla="*/ 519 h 1123"/>
                  <a:gd name="T32" fmla="*/ 184 w 200"/>
                  <a:gd name="T33" fmla="*/ 581 h 1123"/>
                  <a:gd name="T34" fmla="*/ 199 w 200"/>
                  <a:gd name="T35" fmla="*/ 618 h 1123"/>
                  <a:gd name="T36" fmla="*/ 207 w 200"/>
                  <a:gd name="T37" fmla="*/ 679 h 1123"/>
                  <a:gd name="T38" fmla="*/ 220 w 200"/>
                  <a:gd name="T39" fmla="*/ 712 h 1123"/>
                  <a:gd name="T40" fmla="*/ 228 w 200"/>
                  <a:gd name="T41" fmla="*/ 773 h 1123"/>
                  <a:gd name="T42" fmla="*/ 241 w 200"/>
                  <a:gd name="T43" fmla="*/ 807 h 1123"/>
                  <a:gd name="T44" fmla="*/ 249 w 200"/>
                  <a:gd name="T45" fmla="*/ 861 h 1123"/>
                  <a:gd name="T46" fmla="*/ 262 w 200"/>
                  <a:gd name="T47" fmla="*/ 895 h 1123"/>
                  <a:gd name="T48" fmla="*/ 269 w 200"/>
                  <a:gd name="T49" fmla="*/ 947 h 1123"/>
                  <a:gd name="T50" fmla="*/ 285 w 200"/>
                  <a:gd name="T51" fmla="*/ 974 h 1123"/>
                  <a:gd name="T52" fmla="*/ 290 w 200"/>
                  <a:gd name="T53" fmla="*/ 1021 h 1123"/>
                  <a:gd name="T54" fmla="*/ 306 w 200"/>
                  <a:gd name="T55" fmla="*/ 1048 h 1123"/>
                  <a:gd name="T56" fmla="*/ 313 w 200"/>
                  <a:gd name="T57" fmla="*/ 1087 h 1123"/>
                  <a:gd name="T58" fmla="*/ 326 w 200"/>
                  <a:gd name="T59" fmla="*/ 1109 h 1123"/>
                  <a:gd name="T60" fmla="*/ 334 w 200"/>
                  <a:gd name="T61" fmla="*/ 1142 h 1123"/>
                  <a:gd name="T62" fmla="*/ 347 w 200"/>
                  <a:gd name="T63" fmla="*/ 1161 h 1123"/>
                  <a:gd name="T64" fmla="*/ 355 w 200"/>
                  <a:gd name="T65" fmla="*/ 1185 h 1123"/>
                  <a:gd name="T66" fmla="*/ 368 w 200"/>
                  <a:gd name="T67" fmla="*/ 1201 h 1123"/>
                  <a:gd name="T68" fmla="*/ 376 w 200"/>
                  <a:gd name="T69" fmla="*/ 1215 h 1123"/>
                  <a:gd name="T70" fmla="*/ 396 w 200"/>
                  <a:gd name="T71" fmla="*/ 1231 h 1123"/>
                  <a:gd name="T72" fmla="*/ 412 w 200"/>
                  <a:gd name="T73" fmla="*/ 1243 h 1123"/>
                  <a:gd name="T74" fmla="*/ 433 w 200"/>
                  <a:gd name="T75" fmla="*/ 1243 h 1123"/>
                  <a:gd name="T76" fmla="*/ 453 w 200"/>
                  <a:gd name="T77" fmla="*/ 1234 h 1123"/>
                  <a:gd name="T78" fmla="*/ 482 w 200"/>
                  <a:gd name="T79" fmla="*/ 1215 h 1123"/>
                  <a:gd name="T80" fmla="*/ 497 w 200"/>
                  <a:gd name="T81" fmla="*/ 1191 h 1123"/>
                  <a:gd name="T82" fmla="*/ 510 w 200"/>
                  <a:gd name="T83" fmla="*/ 1175 h 11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0"/>
                  <a:gd name="T127" fmla="*/ 0 h 1123"/>
                  <a:gd name="T128" fmla="*/ 200 w 200"/>
                  <a:gd name="T129" fmla="*/ 1123 h 11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0" h="1123">
                    <a:moveTo>
                      <a:pt x="0" y="0"/>
                    </a:moveTo>
                    <a:lnTo>
                      <a:pt x="6" y="6"/>
                    </a:lnTo>
                    <a:lnTo>
                      <a:pt x="6" y="11"/>
                    </a:lnTo>
                    <a:lnTo>
                      <a:pt x="9" y="14"/>
                    </a:lnTo>
                    <a:lnTo>
                      <a:pt x="9" y="20"/>
                    </a:lnTo>
                    <a:lnTo>
                      <a:pt x="11" y="22"/>
                    </a:lnTo>
                    <a:lnTo>
                      <a:pt x="11" y="31"/>
                    </a:lnTo>
                    <a:lnTo>
                      <a:pt x="14" y="33"/>
                    </a:lnTo>
                    <a:lnTo>
                      <a:pt x="14" y="42"/>
                    </a:lnTo>
                    <a:lnTo>
                      <a:pt x="17" y="45"/>
                    </a:lnTo>
                    <a:lnTo>
                      <a:pt x="17" y="53"/>
                    </a:lnTo>
                    <a:lnTo>
                      <a:pt x="20" y="56"/>
                    </a:lnTo>
                    <a:lnTo>
                      <a:pt x="20" y="67"/>
                    </a:lnTo>
                    <a:lnTo>
                      <a:pt x="22" y="69"/>
                    </a:lnTo>
                    <a:lnTo>
                      <a:pt x="22" y="83"/>
                    </a:lnTo>
                    <a:lnTo>
                      <a:pt x="25" y="86"/>
                    </a:lnTo>
                    <a:lnTo>
                      <a:pt x="25" y="100"/>
                    </a:lnTo>
                    <a:lnTo>
                      <a:pt x="28" y="102"/>
                    </a:lnTo>
                    <a:lnTo>
                      <a:pt x="28" y="116"/>
                    </a:lnTo>
                    <a:lnTo>
                      <a:pt x="30" y="119"/>
                    </a:lnTo>
                    <a:lnTo>
                      <a:pt x="30" y="136"/>
                    </a:lnTo>
                    <a:lnTo>
                      <a:pt x="33" y="138"/>
                    </a:lnTo>
                    <a:lnTo>
                      <a:pt x="33" y="158"/>
                    </a:lnTo>
                    <a:lnTo>
                      <a:pt x="36" y="160"/>
                    </a:lnTo>
                    <a:lnTo>
                      <a:pt x="36" y="177"/>
                    </a:lnTo>
                    <a:lnTo>
                      <a:pt x="39" y="180"/>
                    </a:lnTo>
                    <a:lnTo>
                      <a:pt x="39" y="199"/>
                    </a:lnTo>
                    <a:lnTo>
                      <a:pt x="41" y="202"/>
                    </a:lnTo>
                    <a:lnTo>
                      <a:pt x="41" y="224"/>
                    </a:lnTo>
                    <a:lnTo>
                      <a:pt x="44" y="227"/>
                    </a:lnTo>
                    <a:lnTo>
                      <a:pt x="44" y="249"/>
                    </a:lnTo>
                    <a:lnTo>
                      <a:pt x="47" y="251"/>
                    </a:lnTo>
                    <a:lnTo>
                      <a:pt x="47" y="273"/>
                    </a:lnTo>
                    <a:lnTo>
                      <a:pt x="50" y="276"/>
                    </a:lnTo>
                    <a:lnTo>
                      <a:pt x="50" y="298"/>
                    </a:lnTo>
                    <a:lnTo>
                      <a:pt x="52" y="301"/>
                    </a:lnTo>
                    <a:lnTo>
                      <a:pt x="52" y="326"/>
                    </a:lnTo>
                    <a:lnTo>
                      <a:pt x="55" y="329"/>
                    </a:lnTo>
                    <a:lnTo>
                      <a:pt x="55" y="353"/>
                    </a:lnTo>
                    <a:lnTo>
                      <a:pt x="58" y="356"/>
                    </a:lnTo>
                    <a:lnTo>
                      <a:pt x="58" y="381"/>
                    </a:lnTo>
                    <a:lnTo>
                      <a:pt x="61" y="384"/>
                    </a:lnTo>
                    <a:lnTo>
                      <a:pt x="61" y="409"/>
                    </a:lnTo>
                    <a:lnTo>
                      <a:pt x="63" y="411"/>
                    </a:lnTo>
                    <a:lnTo>
                      <a:pt x="63" y="439"/>
                    </a:lnTo>
                    <a:lnTo>
                      <a:pt x="66" y="442"/>
                    </a:lnTo>
                    <a:lnTo>
                      <a:pt x="66" y="467"/>
                    </a:lnTo>
                    <a:lnTo>
                      <a:pt x="69" y="469"/>
                    </a:lnTo>
                    <a:lnTo>
                      <a:pt x="69" y="497"/>
                    </a:lnTo>
                    <a:lnTo>
                      <a:pt x="71" y="500"/>
                    </a:lnTo>
                    <a:lnTo>
                      <a:pt x="71" y="525"/>
                    </a:lnTo>
                    <a:lnTo>
                      <a:pt x="74" y="527"/>
                    </a:lnTo>
                    <a:lnTo>
                      <a:pt x="74" y="555"/>
                    </a:lnTo>
                    <a:lnTo>
                      <a:pt x="77" y="558"/>
                    </a:lnTo>
                    <a:lnTo>
                      <a:pt x="77" y="582"/>
                    </a:lnTo>
                    <a:lnTo>
                      <a:pt x="80" y="585"/>
                    </a:lnTo>
                    <a:lnTo>
                      <a:pt x="80" y="613"/>
                    </a:lnTo>
                    <a:lnTo>
                      <a:pt x="82" y="616"/>
                    </a:lnTo>
                    <a:lnTo>
                      <a:pt x="82" y="640"/>
                    </a:lnTo>
                    <a:lnTo>
                      <a:pt x="85" y="643"/>
                    </a:lnTo>
                    <a:lnTo>
                      <a:pt x="85" y="671"/>
                    </a:lnTo>
                    <a:lnTo>
                      <a:pt x="88" y="674"/>
                    </a:lnTo>
                    <a:lnTo>
                      <a:pt x="88" y="698"/>
                    </a:lnTo>
                    <a:lnTo>
                      <a:pt x="91" y="701"/>
                    </a:lnTo>
                    <a:lnTo>
                      <a:pt x="91" y="726"/>
                    </a:lnTo>
                    <a:lnTo>
                      <a:pt x="93" y="729"/>
                    </a:lnTo>
                    <a:lnTo>
                      <a:pt x="93" y="754"/>
                    </a:lnTo>
                    <a:lnTo>
                      <a:pt x="96" y="756"/>
                    </a:lnTo>
                    <a:lnTo>
                      <a:pt x="96" y="778"/>
                    </a:lnTo>
                    <a:lnTo>
                      <a:pt x="99" y="781"/>
                    </a:lnTo>
                    <a:lnTo>
                      <a:pt x="99" y="806"/>
                    </a:lnTo>
                    <a:lnTo>
                      <a:pt x="101" y="809"/>
                    </a:lnTo>
                    <a:lnTo>
                      <a:pt x="101" y="831"/>
                    </a:lnTo>
                    <a:lnTo>
                      <a:pt x="104" y="834"/>
                    </a:lnTo>
                    <a:lnTo>
                      <a:pt x="104" y="856"/>
                    </a:lnTo>
                    <a:lnTo>
                      <a:pt x="107" y="858"/>
                    </a:lnTo>
                    <a:lnTo>
                      <a:pt x="107" y="878"/>
                    </a:lnTo>
                    <a:lnTo>
                      <a:pt x="110" y="880"/>
                    </a:lnTo>
                    <a:lnTo>
                      <a:pt x="110" y="900"/>
                    </a:lnTo>
                    <a:lnTo>
                      <a:pt x="112" y="902"/>
                    </a:lnTo>
                    <a:lnTo>
                      <a:pt x="112" y="922"/>
                    </a:lnTo>
                    <a:lnTo>
                      <a:pt x="115" y="925"/>
                    </a:lnTo>
                    <a:lnTo>
                      <a:pt x="115" y="944"/>
                    </a:lnTo>
                    <a:lnTo>
                      <a:pt x="118" y="947"/>
                    </a:lnTo>
                    <a:lnTo>
                      <a:pt x="118" y="963"/>
                    </a:lnTo>
                    <a:lnTo>
                      <a:pt x="121" y="966"/>
                    </a:lnTo>
                    <a:lnTo>
                      <a:pt x="121" y="982"/>
                    </a:lnTo>
                    <a:lnTo>
                      <a:pt x="123" y="985"/>
                    </a:lnTo>
                    <a:lnTo>
                      <a:pt x="123" y="999"/>
                    </a:lnTo>
                    <a:lnTo>
                      <a:pt x="126" y="1002"/>
                    </a:lnTo>
                    <a:lnTo>
                      <a:pt x="126" y="1016"/>
                    </a:lnTo>
                    <a:lnTo>
                      <a:pt x="129" y="1018"/>
                    </a:lnTo>
                    <a:lnTo>
                      <a:pt x="129" y="1032"/>
                    </a:lnTo>
                    <a:lnTo>
                      <a:pt x="132" y="1035"/>
                    </a:lnTo>
                    <a:lnTo>
                      <a:pt x="132" y="1046"/>
                    </a:lnTo>
                    <a:lnTo>
                      <a:pt x="134" y="1049"/>
                    </a:lnTo>
                    <a:lnTo>
                      <a:pt x="134" y="1060"/>
                    </a:lnTo>
                    <a:lnTo>
                      <a:pt x="137" y="1062"/>
                    </a:lnTo>
                    <a:lnTo>
                      <a:pt x="137" y="1071"/>
                    </a:lnTo>
                    <a:lnTo>
                      <a:pt x="140" y="1074"/>
                    </a:lnTo>
                    <a:lnTo>
                      <a:pt x="140" y="1082"/>
                    </a:lnTo>
                    <a:lnTo>
                      <a:pt x="142" y="1085"/>
                    </a:lnTo>
                    <a:lnTo>
                      <a:pt x="142" y="1090"/>
                    </a:lnTo>
                    <a:lnTo>
                      <a:pt x="145" y="1093"/>
                    </a:lnTo>
                    <a:lnTo>
                      <a:pt x="145" y="1098"/>
                    </a:lnTo>
                    <a:lnTo>
                      <a:pt x="148" y="1101"/>
                    </a:lnTo>
                    <a:lnTo>
                      <a:pt x="148" y="1107"/>
                    </a:lnTo>
                    <a:lnTo>
                      <a:pt x="153" y="1112"/>
                    </a:lnTo>
                    <a:lnTo>
                      <a:pt x="153" y="1115"/>
                    </a:lnTo>
                    <a:lnTo>
                      <a:pt x="159" y="1120"/>
                    </a:lnTo>
                    <a:lnTo>
                      <a:pt x="159" y="1123"/>
                    </a:lnTo>
                    <a:lnTo>
                      <a:pt x="162" y="1123"/>
                    </a:lnTo>
                    <a:lnTo>
                      <a:pt x="164" y="1123"/>
                    </a:lnTo>
                    <a:lnTo>
                      <a:pt x="167" y="1123"/>
                    </a:lnTo>
                    <a:lnTo>
                      <a:pt x="170" y="1120"/>
                    </a:lnTo>
                    <a:lnTo>
                      <a:pt x="172" y="1118"/>
                    </a:lnTo>
                    <a:lnTo>
                      <a:pt x="175" y="1115"/>
                    </a:lnTo>
                    <a:lnTo>
                      <a:pt x="181" y="1109"/>
                    </a:lnTo>
                    <a:lnTo>
                      <a:pt x="181" y="1104"/>
                    </a:lnTo>
                    <a:lnTo>
                      <a:pt x="186" y="1098"/>
                    </a:lnTo>
                    <a:lnTo>
                      <a:pt x="186" y="1090"/>
                    </a:lnTo>
                    <a:lnTo>
                      <a:pt x="192" y="1085"/>
                    </a:lnTo>
                    <a:lnTo>
                      <a:pt x="192" y="1076"/>
                    </a:lnTo>
                    <a:lnTo>
                      <a:pt x="194" y="1074"/>
                    </a:lnTo>
                    <a:lnTo>
                      <a:pt x="194" y="1065"/>
                    </a:lnTo>
                    <a:lnTo>
                      <a:pt x="197" y="1062"/>
                    </a:lnTo>
                    <a:lnTo>
                      <a:pt x="197" y="1057"/>
                    </a:lnTo>
                    <a:lnTo>
                      <a:pt x="200" y="1054"/>
                    </a:ln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01" name="Freeform 79"/>
              <p:cNvSpPr>
                <a:spLocks/>
              </p:cNvSpPr>
              <p:nvPr/>
            </p:nvSpPr>
            <p:spPr bwMode="auto">
              <a:xfrm>
                <a:off x="3938" y="2236"/>
                <a:ext cx="728" cy="278"/>
              </a:xfrm>
              <a:custGeom>
                <a:avLst/>
                <a:gdLst>
                  <a:gd name="T0" fmla="*/ 8 w 278"/>
                  <a:gd name="T1" fmla="*/ 269 h 251"/>
                  <a:gd name="T2" fmla="*/ 13 w 278"/>
                  <a:gd name="T3" fmla="*/ 248 h 251"/>
                  <a:gd name="T4" fmla="*/ 29 w 278"/>
                  <a:gd name="T5" fmla="*/ 233 h 251"/>
                  <a:gd name="T6" fmla="*/ 34 w 278"/>
                  <a:gd name="T7" fmla="*/ 212 h 251"/>
                  <a:gd name="T8" fmla="*/ 50 w 278"/>
                  <a:gd name="T9" fmla="*/ 196 h 251"/>
                  <a:gd name="T10" fmla="*/ 58 w 278"/>
                  <a:gd name="T11" fmla="*/ 174 h 251"/>
                  <a:gd name="T12" fmla="*/ 71 w 278"/>
                  <a:gd name="T13" fmla="*/ 159 h 251"/>
                  <a:gd name="T14" fmla="*/ 79 w 278"/>
                  <a:gd name="T15" fmla="*/ 137 h 251"/>
                  <a:gd name="T16" fmla="*/ 92 w 278"/>
                  <a:gd name="T17" fmla="*/ 123 h 251"/>
                  <a:gd name="T18" fmla="*/ 100 w 278"/>
                  <a:gd name="T19" fmla="*/ 104 h 251"/>
                  <a:gd name="T20" fmla="*/ 113 w 278"/>
                  <a:gd name="T21" fmla="*/ 89 h 251"/>
                  <a:gd name="T22" fmla="*/ 120 w 278"/>
                  <a:gd name="T23" fmla="*/ 73 h 251"/>
                  <a:gd name="T24" fmla="*/ 136 w 278"/>
                  <a:gd name="T25" fmla="*/ 61 h 251"/>
                  <a:gd name="T26" fmla="*/ 141 w 278"/>
                  <a:gd name="T27" fmla="*/ 47 h 251"/>
                  <a:gd name="T28" fmla="*/ 170 w 278"/>
                  <a:gd name="T29" fmla="*/ 24 h 251"/>
                  <a:gd name="T30" fmla="*/ 194 w 278"/>
                  <a:gd name="T31" fmla="*/ 9 h 251"/>
                  <a:gd name="T32" fmla="*/ 207 w 278"/>
                  <a:gd name="T33" fmla="*/ 3 h 251"/>
                  <a:gd name="T34" fmla="*/ 228 w 278"/>
                  <a:gd name="T35" fmla="*/ 0 h 251"/>
                  <a:gd name="T36" fmla="*/ 249 w 278"/>
                  <a:gd name="T37" fmla="*/ 7 h 251"/>
                  <a:gd name="T38" fmla="*/ 278 w 278"/>
                  <a:gd name="T39" fmla="*/ 16 h 251"/>
                  <a:gd name="T40" fmla="*/ 293 w 278"/>
                  <a:gd name="T41" fmla="*/ 28 h 251"/>
                  <a:gd name="T42" fmla="*/ 314 w 278"/>
                  <a:gd name="T43" fmla="*/ 43 h 251"/>
                  <a:gd name="T44" fmla="*/ 327 w 278"/>
                  <a:gd name="T45" fmla="*/ 61 h 251"/>
                  <a:gd name="T46" fmla="*/ 351 w 278"/>
                  <a:gd name="T47" fmla="*/ 76 h 251"/>
                  <a:gd name="T48" fmla="*/ 364 w 278"/>
                  <a:gd name="T49" fmla="*/ 101 h 251"/>
                  <a:gd name="T50" fmla="*/ 385 w 278"/>
                  <a:gd name="T51" fmla="*/ 116 h 251"/>
                  <a:gd name="T52" fmla="*/ 401 w 278"/>
                  <a:gd name="T53" fmla="*/ 141 h 251"/>
                  <a:gd name="T54" fmla="*/ 429 w 278"/>
                  <a:gd name="T55" fmla="*/ 162 h 251"/>
                  <a:gd name="T56" fmla="*/ 435 w 278"/>
                  <a:gd name="T57" fmla="*/ 177 h 251"/>
                  <a:gd name="T58" fmla="*/ 464 w 278"/>
                  <a:gd name="T59" fmla="*/ 196 h 251"/>
                  <a:gd name="T60" fmla="*/ 479 w 278"/>
                  <a:gd name="T61" fmla="*/ 208 h 251"/>
                  <a:gd name="T62" fmla="*/ 500 w 278"/>
                  <a:gd name="T63" fmla="*/ 220 h 251"/>
                  <a:gd name="T64" fmla="*/ 521 w 278"/>
                  <a:gd name="T65" fmla="*/ 224 h 251"/>
                  <a:gd name="T66" fmla="*/ 542 w 278"/>
                  <a:gd name="T67" fmla="*/ 226 h 251"/>
                  <a:gd name="T68" fmla="*/ 563 w 278"/>
                  <a:gd name="T69" fmla="*/ 224 h 251"/>
                  <a:gd name="T70" fmla="*/ 587 w 278"/>
                  <a:gd name="T71" fmla="*/ 217 h 251"/>
                  <a:gd name="T72" fmla="*/ 608 w 278"/>
                  <a:gd name="T73" fmla="*/ 205 h 251"/>
                  <a:gd name="T74" fmla="*/ 628 w 278"/>
                  <a:gd name="T75" fmla="*/ 193 h 251"/>
                  <a:gd name="T76" fmla="*/ 657 w 278"/>
                  <a:gd name="T77" fmla="*/ 174 h 251"/>
                  <a:gd name="T78" fmla="*/ 670 w 278"/>
                  <a:gd name="T79" fmla="*/ 159 h 251"/>
                  <a:gd name="T80" fmla="*/ 699 w 278"/>
                  <a:gd name="T81" fmla="*/ 141 h 251"/>
                  <a:gd name="T82" fmla="*/ 715 w 278"/>
                  <a:gd name="T83" fmla="*/ 123 h 2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8"/>
                  <a:gd name="T127" fmla="*/ 0 h 251"/>
                  <a:gd name="T128" fmla="*/ 278 w 278"/>
                  <a:gd name="T129" fmla="*/ 251 h 2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8" h="251">
                    <a:moveTo>
                      <a:pt x="0" y="251"/>
                    </a:moveTo>
                    <a:lnTo>
                      <a:pt x="0" y="246"/>
                    </a:lnTo>
                    <a:lnTo>
                      <a:pt x="3" y="243"/>
                    </a:lnTo>
                    <a:lnTo>
                      <a:pt x="3" y="235"/>
                    </a:lnTo>
                    <a:lnTo>
                      <a:pt x="5" y="232"/>
                    </a:lnTo>
                    <a:lnTo>
                      <a:pt x="5" y="224"/>
                    </a:lnTo>
                    <a:lnTo>
                      <a:pt x="8" y="221"/>
                    </a:lnTo>
                    <a:lnTo>
                      <a:pt x="8" y="213"/>
                    </a:lnTo>
                    <a:lnTo>
                      <a:pt x="11" y="210"/>
                    </a:lnTo>
                    <a:lnTo>
                      <a:pt x="11" y="202"/>
                    </a:lnTo>
                    <a:lnTo>
                      <a:pt x="13" y="199"/>
                    </a:lnTo>
                    <a:lnTo>
                      <a:pt x="13" y="191"/>
                    </a:lnTo>
                    <a:lnTo>
                      <a:pt x="16" y="188"/>
                    </a:lnTo>
                    <a:lnTo>
                      <a:pt x="16" y="179"/>
                    </a:lnTo>
                    <a:lnTo>
                      <a:pt x="19" y="177"/>
                    </a:lnTo>
                    <a:lnTo>
                      <a:pt x="19" y="168"/>
                    </a:lnTo>
                    <a:lnTo>
                      <a:pt x="22" y="166"/>
                    </a:lnTo>
                    <a:lnTo>
                      <a:pt x="22" y="157"/>
                    </a:lnTo>
                    <a:lnTo>
                      <a:pt x="24" y="155"/>
                    </a:lnTo>
                    <a:lnTo>
                      <a:pt x="24" y="146"/>
                    </a:lnTo>
                    <a:lnTo>
                      <a:pt x="27" y="144"/>
                    </a:lnTo>
                    <a:lnTo>
                      <a:pt x="27" y="135"/>
                    </a:lnTo>
                    <a:lnTo>
                      <a:pt x="30" y="133"/>
                    </a:lnTo>
                    <a:lnTo>
                      <a:pt x="30" y="124"/>
                    </a:lnTo>
                    <a:lnTo>
                      <a:pt x="33" y="122"/>
                    </a:lnTo>
                    <a:lnTo>
                      <a:pt x="33" y="113"/>
                    </a:lnTo>
                    <a:lnTo>
                      <a:pt x="35" y="111"/>
                    </a:lnTo>
                    <a:lnTo>
                      <a:pt x="35" y="102"/>
                    </a:lnTo>
                    <a:lnTo>
                      <a:pt x="38" y="99"/>
                    </a:lnTo>
                    <a:lnTo>
                      <a:pt x="38" y="94"/>
                    </a:lnTo>
                    <a:lnTo>
                      <a:pt x="41" y="91"/>
                    </a:lnTo>
                    <a:lnTo>
                      <a:pt x="41" y="83"/>
                    </a:lnTo>
                    <a:lnTo>
                      <a:pt x="43" y="80"/>
                    </a:lnTo>
                    <a:lnTo>
                      <a:pt x="43" y="75"/>
                    </a:lnTo>
                    <a:lnTo>
                      <a:pt x="46" y="72"/>
                    </a:lnTo>
                    <a:lnTo>
                      <a:pt x="46" y="66"/>
                    </a:lnTo>
                    <a:lnTo>
                      <a:pt x="49" y="64"/>
                    </a:lnTo>
                    <a:lnTo>
                      <a:pt x="49" y="58"/>
                    </a:lnTo>
                    <a:lnTo>
                      <a:pt x="52" y="55"/>
                    </a:lnTo>
                    <a:lnTo>
                      <a:pt x="52" y="50"/>
                    </a:lnTo>
                    <a:lnTo>
                      <a:pt x="54" y="47"/>
                    </a:lnTo>
                    <a:lnTo>
                      <a:pt x="54" y="42"/>
                    </a:lnTo>
                    <a:lnTo>
                      <a:pt x="60" y="36"/>
                    </a:lnTo>
                    <a:lnTo>
                      <a:pt x="60" y="28"/>
                    </a:lnTo>
                    <a:lnTo>
                      <a:pt x="65" y="22"/>
                    </a:lnTo>
                    <a:lnTo>
                      <a:pt x="65" y="17"/>
                    </a:lnTo>
                    <a:lnTo>
                      <a:pt x="68" y="14"/>
                    </a:lnTo>
                    <a:lnTo>
                      <a:pt x="74" y="8"/>
                    </a:lnTo>
                    <a:lnTo>
                      <a:pt x="74" y="6"/>
                    </a:lnTo>
                    <a:lnTo>
                      <a:pt x="76" y="3"/>
                    </a:lnTo>
                    <a:lnTo>
                      <a:pt x="79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7" y="0"/>
                    </a:lnTo>
                    <a:lnTo>
                      <a:pt x="90" y="0"/>
                    </a:lnTo>
                    <a:lnTo>
                      <a:pt x="93" y="3"/>
                    </a:lnTo>
                    <a:lnTo>
                      <a:pt x="95" y="6"/>
                    </a:lnTo>
                    <a:lnTo>
                      <a:pt x="98" y="6"/>
                    </a:lnTo>
                    <a:lnTo>
                      <a:pt x="101" y="8"/>
                    </a:lnTo>
                    <a:lnTo>
                      <a:pt x="106" y="14"/>
                    </a:lnTo>
                    <a:lnTo>
                      <a:pt x="106" y="17"/>
                    </a:lnTo>
                    <a:lnTo>
                      <a:pt x="112" y="22"/>
                    </a:lnTo>
                    <a:lnTo>
                      <a:pt x="112" y="25"/>
                    </a:lnTo>
                    <a:lnTo>
                      <a:pt x="117" y="31"/>
                    </a:lnTo>
                    <a:lnTo>
                      <a:pt x="117" y="36"/>
                    </a:lnTo>
                    <a:lnTo>
                      <a:pt x="120" y="39"/>
                    </a:lnTo>
                    <a:lnTo>
                      <a:pt x="120" y="44"/>
                    </a:lnTo>
                    <a:lnTo>
                      <a:pt x="125" y="50"/>
                    </a:lnTo>
                    <a:lnTo>
                      <a:pt x="125" y="55"/>
                    </a:lnTo>
                    <a:lnTo>
                      <a:pt x="128" y="58"/>
                    </a:lnTo>
                    <a:lnTo>
                      <a:pt x="128" y="64"/>
                    </a:lnTo>
                    <a:lnTo>
                      <a:pt x="134" y="69"/>
                    </a:lnTo>
                    <a:lnTo>
                      <a:pt x="134" y="77"/>
                    </a:lnTo>
                    <a:lnTo>
                      <a:pt x="139" y="83"/>
                    </a:lnTo>
                    <a:lnTo>
                      <a:pt x="139" y="91"/>
                    </a:lnTo>
                    <a:lnTo>
                      <a:pt x="142" y="94"/>
                    </a:lnTo>
                    <a:lnTo>
                      <a:pt x="142" y="99"/>
                    </a:lnTo>
                    <a:lnTo>
                      <a:pt x="147" y="105"/>
                    </a:lnTo>
                    <a:lnTo>
                      <a:pt x="147" y="113"/>
                    </a:lnTo>
                    <a:lnTo>
                      <a:pt x="153" y="119"/>
                    </a:lnTo>
                    <a:lnTo>
                      <a:pt x="153" y="127"/>
                    </a:lnTo>
                    <a:lnTo>
                      <a:pt x="158" y="133"/>
                    </a:lnTo>
                    <a:lnTo>
                      <a:pt x="158" y="141"/>
                    </a:lnTo>
                    <a:lnTo>
                      <a:pt x="164" y="146"/>
                    </a:lnTo>
                    <a:lnTo>
                      <a:pt x="164" y="152"/>
                    </a:lnTo>
                    <a:lnTo>
                      <a:pt x="166" y="155"/>
                    </a:lnTo>
                    <a:lnTo>
                      <a:pt x="166" y="160"/>
                    </a:lnTo>
                    <a:lnTo>
                      <a:pt x="172" y="166"/>
                    </a:lnTo>
                    <a:lnTo>
                      <a:pt x="172" y="171"/>
                    </a:lnTo>
                    <a:lnTo>
                      <a:pt x="177" y="177"/>
                    </a:lnTo>
                    <a:lnTo>
                      <a:pt x="177" y="179"/>
                    </a:lnTo>
                    <a:lnTo>
                      <a:pt x="183" y="185"/>
                    </a:lnTo>
                    <a:lnTo>
                      <a:pt x="183" y="188"/>
                    </a:lnTo>
                    <a:lnTo>
                      <a:pt x="185" y="191"/>
                    </a:lnTo>
                    <a:lnTo>
                      <a:pt x="191" y="196"/>
                    </a:lnTo>
                    <a:lnTo>
                      <a:pt x="191" y="199"/>
                    </a:lnTo>
                    <a:lnTo>
                      <a:pt x="194" y="199"/>
                    </a:lnTo>
                    <a:lnTo>
                      <a:pt x="196" y="202"/>
                    </a:lnTo>
                    <a:lnTo>
                      <a:pt x="199" y="202"/>
                    </a:lnTo>
                    <a:lnTo>
                      <a:pt x="202" y="204"/>
                    </a:lnTo>
                    <a:lnTo>
                      <a:pt x="205" y="204"/>
                    </a:lnTo>
                    <a:lnTo>
                      <a:pt x="207" y="204"/>
                    </a:lnTo>
                    <a:lnTo>
                      <a:pt x="210" y="204"/>
                    </a:lnTo>
                    <a:lnTo>
                      <a:pt x="213" y="202"/>
                    </a:lnTo>
                    <a:lnTo>
                      <a:pt x="215" y="202"/>
                    </a:lnTo>
                    <a:lnTo>
                      <a:pt x="218" y="199"/>
                    </a:lnTo>
                    <a:lnTo>
                      <a:pt x="221" y="196"/>
                    </a:lnTo>
                    <a:lnTo>
                      <a:pt x="224" y="196"/>
                    </a:lnTo>
                    <a:lnTo>
                      <a:pt x="226" y="193"/>
                    </a:lnTo>
                    <a:lnTo>
                      <a:pt x="232" y="188"/>
                    </a:lnTo>
                    <a:lnTo>
                      <a:pt x="232" y="185"/>
                    </a:lnTo>
                    <a:lnTo>
                      <a:pt x="235" y="182"/>
                    </a:lnTo>
                    <a:lnTo>
                      <a:pt x="240" y="177"/>
                    </a:lnTo>
                    <a:lnTo>
                      <a:pt x="240" y="174"/>
                    </a:lnTo>
                    <a:lnTo>
                      <a:pt x="246" y="168"/>
                    </a:lnTo>
                    <a:lnTo>
                      <a:pt x="246" y="163"/>
                    </a:lnTo>
                    <a:lnTo>
                      <a:pt x="251" y="157"/>
                    </a:lnTo>
                    <a:lnTo>
                      <a:pt x="251" y="155"/>
                    </a:lnTo>
                    <a:lnTo>
                      <a:pt x="256" y="149"/>
                    </a:lnTo>
                    <a:lnTo>
                      <a:pt x="256" y="144"/>
                    </a:lnTo>
                    <a:lnTo>
                      <a:pt x="262" y="138"/>
                    </a:lnTo>
                    <a:lnTo>
                      <a:pt x="262" y="133"/>
                    </a:lnTo>
                    <a:lnTo>
                      <a:pt x="267" y="127"/>
                    </a:lnTo>
                    <a:lnTo>
                      <a:pt x="267" y="122"/>
                    </a:lnTo>
                    <a:lnTo>
                      <a:pt x="273" y="116"/>
                    </a:lnTo>
                    <a:lnTo>
                      <a:pt x="273" y="111"/>
                    </a:lnTo>
                    <a:lnTo>
                      <a:pt x="278" y="105"/>
                    </a:lnTo>
                    <a:lnTo>
                      <a:pt x="278" y="99"/>
                    </a:ln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02" name="Freeform 80"/>
              <p:cNvSpPr>
                <a:spLocks/>
              </p:cNvSpPr>
              <p:nvPr/>
            </p:nvSpPr>
            <p:spPr bwMode="auto">
              <a:xfrm>
                <a:off x="4666" y="2294"/>
                <a:ext cx="862" cy="135"/>
              </a:xfrm>
              <a:custGeom>
                <a:avLst/>
                <a:gdLst>
                  <a:gd name="T0" fmla="*/ 8 w 331"/>
                  <a:gd name="T1" fmla="*/ 49 h 121"/>
                  <a:gd name="T2" fmla="*/ 21 w 331"/>
                  <a:gd name="T3" fmla="*/ 37 h 121"/>
                  <a:gd name="T4" fmla="*/ 44 w 331"/>
                  <a:gd name="T5" fmla="*/ 27 h 121"/>
                  <a:gd name="T6" fmla="*/ 49 w 331"/>
                  <a:gd name="T7" fmla="*/ 21 h 121"/>
                  <a:gd name="T8" fmla="*/ 65 w 331"/>
                  <a:gd name="T9" fmla="*/ 15 h 121"/>
                  <a:gd name="T10" fmla="*/ 78 w 331"/>
                  <a:gd name="T11" fmla="*/ 9 h 121"/>
                  <a:gd name="T12" fmla="*/ 94 w 331"/>
                  <a:gd name="T13" fmla="*/ 2 h 121"/>
                  <a:gd name="T14" fmla="*/ 107 w 331"/>
                  <a:gd name="T15" fmla="*/ 2 h 121"/>
                  <a:gd name="T16" fmla="*/ 122 w 331"/>
                  <a:gd name="T17" fmla="*/ 0 h 121"/>
                  <a:gd name="T18" fmla="*/ 135 w 331"/>
                  <a:gd name="T19" fmla="*/ 2 h 121"/>
                  <a:gd name="T20" fmla="*/ 151 w 331"/>
                  <a:gd name="T21" fmla="*/ 2 h 121"/>
                  <a:gd name="T22" fmla="*/ 164 w 331"/>
                  <a:gd name="T23" fmla="*/ 6 h 121"/>
                  <a:gd name="T24" fmla="*/ 180 w 331"/>
                  <a:gd name="T25" fmla="*/ 12 h 121"/>
                  <a:gd name="T26" fmla="*/ 193 w 331"/>
                  <a:gd name="T27" fmla="*/ 18 h 121"/>
                  <a:gd name="T28" fmla="*/ 206 w 331"/>
                  <a:gd name="T29" fmla="*/ 25 h 121"/>
                  <a:gd name="T30" fmla="*/ 221 w 331"/>
                  <a:gd name="T31" fmla="*/ 33 h 121"/>
                  <a:gd name="T32" fmla="*/ 242 w 331"/>
                  <a:gd name="T33" fmla="*/ 42 h 121"/>
                  <a:gd name="T34" fmla="*/ 258 w 331"/>
                  <a:gd name="T35" fmla="*/ 51 h 121"/>
                  <a:gd name="T36" fmla="*/ 271 w 331"/>
                  <a:gd name="T37" fmla="*/ 61 h 121"/>
                  <a:gd name="T38" fmla="*/ 286 w 331"/>
                  <a:gd name="T39" fmla="*/ 70 h 121"/>
                  <a:gd name="T40" fmla="*/ 299 w 331"/>
                  <a:gd name="T41" fmla="*/ 79 h 121"/>
                  <a:gd name="T42" fmla="*/ 313 w 331"/>
                  <a:gd name="T43" fmla="*/ 89 h 121"/>
                  <a:gd name="T44" fmla="*/ 328 w 331"/>
                  <a:gd name="T45" fmla="*/ 98 h 121"/>
                  <a:gd name="T46" fmla="*/ 336 w 331"/>
                  <a:gd name="T47" fmla="*/ 104 h 121"/>
                  <a:gd name="T48" fmla="*/ 349 w 331"/>
                  <a:gd name="T49" fmla="*/ 114 h 121"/>
                  <a:gd name="T50" fmla="*/ 365 w 331"/>
                  <a:gd name="T51" fmla="*/ 119 h 121"/>
                  <a:gd name="T52" fmla="*/ 378 w 331"/>
                  <a:gd name="T53" fmla="*/ 126 h 121"/>
                  <a:gd name="T54" fmla="*/ 391 w 331"/>
                  <a:gd name="T55" fmla="*/ 128 h 121"/>
                  <a:gd name="T56" fmla="*/ 406 w 331"/>
                  <a:gd name="T57" fmla="*/ 132 h 121"/>
                  <a:gd name="T58" fmla="*/ 419 w 331"/>
                  <a:gd name="T59" fmla="*/ 135 h 121"/>
                  <a:gd name="T60" fmla="*/ 435 w 331"/>
                  <a:gd name="T61" fmla="*/ 135 h 121"/>
                  <a:gd name="T62" fmla="*/ 448 w 331"/>
                  <a:gd name="T63" fmla="*/ 132 h 121"/>
                  <a:gd name="T64" fmla="*/ 464 w 331"/>
                  <a:gd name="T65" fmla="*/ 132 h 121"/>
                  <a:gd name="T66" fmla="*/ 477 w 331"/>
                  <a:gd name="T67" fmla="*/ 128 h 121"/>
                  <a:gd name="T68" fmla="*/ 492 w 331"/>
                  <a:gd name="T69" fmla="*/ 123 h 121"/>
                  <a:gd name="T70" fmla="*/ 505 w 331"/>
                  <a:gd name="T71" fmla="*/ 119 h 121"/>
                  <a:gd name="T72" fmla="*/ 521 w 331"/>
                  <a:gd name="T73" fmla="*/ 114 h 121"/>
                  <a:gd name="T74" fmla="*/ 534 w 331"/>
                  <a:gd name="T75" fmla="*/ 107 h 121"/>
                  <a:gd name="T76" fmla="*/ 549 w 331"/>
                  <a:gd name="T77" fmla="*/ 98 h 121"/>
                  <a:gd name="T78" fmla="*/ 563 w 331"/>
                  <a:gd name="T79" fmla="*/ 91 h 121"/>
                  <a:gd name="T80" fmla="*/ 583 w 331"/>
                  <a:gd name="T81" fmla="*/ 83 h 121"/>
                  <a:gd name="T82" fmla="*/ 591 w 331"/>
                  <a:gd name="T83" fmla="*/ 77 h 121"/>
                  <a:gd name="T84" fmla="*/ 604 w 331"/>
                  <a:gd name="T85" fmla="*/ 67 h 121"/>
                  <a:gd name="T86" fmla="*/ 620 w 331"/>
                  <a:gd name="T87" fmla="*/ 61 h 121"/>
                  <a:gd name="T88" fmla="*/ 633 w 331"/>
                  <a:gd name="T89" fmla="*/ 51 h 121"/>
                  <a:gd name="T90" fmla="*/ 648 w 331"/>
                  <a:gd name="T91" fmla="*/ 46 h 121"/>
                  <a:gd name="T92" fmla="*/ 661 w 331"/>
                  <a:gd name="T93" fmla="*/ 39 h 121"/>
                  <a:gd name="T94" fmla="*/ 677 w 331"/>
                  <a:gd name="T95" fmla="*/ 33 h 121"/>
                  <a:gd name="T96" fmla="*/ 690 w 331"/>
                  <a:gd name="T97" fmla="*/ 30 h 121"/>
                  <a:gd name="T98" fmla="*/ 706 w 331"/>
                  <a:gd name="T99" fmla="*/ 27 h 121"/>
                  <a:gd name="T100" fmla="*/ 719 w 331"/>
                  <a:gd name="T101" fmla="*/ 25 h 121"/>
                  <a:gd name="T102" fmla="*/ 734 w 331"/>
                  <a:gd name="T103" fmla="*/ 25 h 121"/>
                  <a:gd name="T104" fmla="*/ 747 w 331"/>
                  <a:gd name="T105" fmla="*/ 25 h 121"/>
                  <a:gd name="T106" fmla="*/ 760 w 331"/>
                  <a:gd name="T107" fmla="*/ 25 h 121"/>
                  <a:gd name="T108" fmla="*/ 776 w 331"/>
                  <a:gd name="T109" fmla="*/ 27 h 121"/>
                  <a:gd name="T110" fmla="*/ 789 w 331"/>
                  <a:gd name="T111" fmla="*/ 30 h 121"/>
                  <a:gd name="T112" fmla="*/ 805 w 331"/>
                  <a:gd name="T113" fmla="*/ 33 h 121"/>
                  <a:gd name="T114" fmla="*/ 818 w 331"/>
                  <a:gd name="T115" fmla="*/ 37 h 121"/>
                  <a:gd name="T116" fmla="*/ 833 w 331"/>
                  <a:gd name="T117" fmla="*/ 42 h 121"/>
                  <a:gd name="T118" fmla="*/ 846 w 331"/>
                  <a:gd name="T119" fmla="*/ 49 h 121"/>
                  <a:gd name="T120" fmla="*/ 862 w 331"/>
                  <a:gd name="T121" fmla="*/ 51 h 1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1"/>
                  <a:gd name="T184" fmla="*/ 0 h 121"/>
                  <a:gd name="T185" fmla="*/ 331 w 331"/>
                  <a:gd name="T186" fmla="*/ 121 h 12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1" h="121">
                    <a:moveTo>
                      <a:pt x="0" y="46"/>
                    </a:moveTo>
                    <a:lnTo>
                      <a:pt x="3" y="44"/>
                    </a:lnTo>
                    <a:lnTo>
                      <a:pt x="8" y="38"/>
                    </a:lnTo>
                    <a:lnTo>
                      <a:pt x="8" y="33"/>
                    </a:lnTo>
                    <a:lnTo>
                      <a:pt x="11" y="30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19" y="19"/>
                    </a:lnTo>
                    <a:lnTo>
                      <a:pt x="22" y="16"/>
                    </a:lnTo>
                    <a:lnTo>
                      <a:pt x="25" y="13"/>
                    </a:lnTo>
                    <a:lnTo>
                      <a:pt x="28" y="11"/>
                    </a:lnTo>
                    <a:lnTo>
                      <a:pt x="30" y="8"/>
                    </a:lnTo>
                    <a:lnTo>
                      <a:pt x="33" y="5"/>
                    </a:lnTo>
                    <a:lnTo>
                      <a:pt x="36" y="2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2"/>
                    </a:lnTo>
                    <a:lnTo>
                      <a:pt x="55" y="2"/>
                    </a:lnTo>
                    <a:lnTo>
                      <a:pt x="58" y="2"/>
                    </a:lnTo>
                    <a:lnTo>
                      <a:pt x="60" y="5"/>
                    </a:lnTo>
                    <a:lnTo>
                      <a:pt x="63" y="5"/>
                    </a:lnTo>
                    <a:lnTo>
                      <a:pt x="66" y="8"/>
                    </a:lnTo>
                    <a:lnTo>
                      <a:pt x="69" y="11"/>
                    </a:lnTo>
                    <a:lnTo>
                      <a:pt x="71" y="13"/>
                    </a:lnTo>
                    <a:lnTo>
                      <a:pt x="74" y="16"/>
                    </a:lnTo>
                    <a:lnTo>
                      <a:pt x="77" y="19"/>
                    </a:lnTo>
                    <a:lnTo>
                      <a:pt x="79" y="22"/>
                    </a:lnTo>
                    <a:lnTo>
                      <a:pt x="85" y="27"/>
                    </a:lnTo>
                    <a:lnTo>
                      <a:pt x="85" y="30"/>
                    </a:lnTo>
                    <a:lnTo>
                      <a:pt x="88" y="33"/>
                    </a:lnTo>
                    <a:lnTo>
                      <a:pt x="93" y="38"/>
                    </a:lnTo>
                    <a:lnTo>
                      <a:pt x="93" y="41"/>
                    </a:lnTo>
                    <a:lnTo>
                      <a:pt x="99" y="46"/>
                    </a:lnTo>
                    <a:lnTo>
                      <a:pt x="99" y="49"/>
                    </a:lnTo>
                    <a:lnTo>
                      <a:pt x="104" y="55"/>
                    </a:lnTo>
                    <a:lnTo>
                      <a:pt x="104" y="58"/>
                    </a:lnTo>
                    <a:lnTo>
                      <a:pt x="110" y="63"/>
                    </a:lnTo>
                    <a:lnTo>
                      <a:pt x="110" y="66"/>
                    </a:lnTo>
                    <a:lnTo>
                      <a:pt x="115" y="71"/>
                    </a:lnTo>
                    <a:lnTo>
                      <a:pt x="115" y="74"/>
                    </a:lnTo>
                    <a:lnTo>
                      <a:pt x="120" y="80"/>
                    </a:lnTo>
                    <a:lnTo>
                      <a:pt x="120" y="82"/>
                    </a:lnTo>
                    <a:lnTo>
                      <a:pt x="126" y="88"/>
                    </a:lnTo>
                    <a:lnTo>
                      <a:pt x="126" y="91"/>
                    </a:lnTo>
                    <a:lnTo>
                      <a:pt x="129" y="93"/>
                    </a:lnTo>
                    <a:lnTo>
                      <a:pt x="134" y="99"/>
                    </a:lnTo>
                    <a:lnTo>
                      <a:pt x="134" y="102"/>
                    </a:lnTo>
                    <a:lnTo>
                      <a:pt x="137" y="104"/>
                    </a:lnTo>
                    <a:lnTo>
                      <a:pt x="140" y="107"/>
                    </a:lnTo>
                    <a:lnTo>
                      <a:pt x="142" y="110"/>
                    </a:lnTo>
                    <a:lnTo>
                      <a:pt x="145" y="113"/>
                    </a:lnTo>
                    <a:lnTo>
                      <a:pt x="148" y="113"/>
                    </a:lnTo>
                    <a:lnTo>
                      <a:pt x="150" y="115"/>
                    </a:lnTo>
                    <a:lnTo>
                      <a:pt x="153" y="115"/>
                    </a:lnTo>
                    <a:lnTo>
                      <a:pt x="156" y="118"/>
                    </a:lnTo>
                    <a:lnTo>
                      <a:pt x="159" y="118"/>
                    </a:lnTo>
                    <a:lnTo>
                      <a:pt x="161" y="121"/>
                    </a:lnTo>
                    <a:lnTo>
                      <a:pt x="164" y="121"/>
                    </a:lnTo>
                    <a:lnTo>
                      <a:pt x="167" y="121"/>
                    </a:lnTo>
                    <a:lnTo>
                      <a:pt x="170" y="121"/>
                    </a:lnTo>
                    <a:lnTo>
                      <a:pt x="172" y="118"/>
                    </a:lnTo>
                    <a:lnTo>
                      <a:pt x="175" y="118"/>
                    </a:lnTo>
                    <a:lnTo>
                      <a:pt x="178" y="118"/>
                    </a:lnTo>
                    <a:lnTo>
                      <a:pt x="181" y="115"/>
                    </a:lnTo>
                    <a:lnTo>
                      <a:pt x="183" y="115"/>
                    </a:lnTo>
                    <a:lnTo>
                      <a:pt x="186" y="113"/>
                    </a:lnTo>
                    <a:lnTo>
                      <a:pt x="189" y="110"/>
                    </a:lnTo>
                    <a:lnTo>
                      <a:pt x="191" y="110"/>
                    </a:lnTo>
                    <a:lnTo>
                      <a:pt x="194" y="107"/>
                    </a:lnTo>
                    <a:lnTo>
                      <a:pt x="197" y="104"/>
                    </a:lnTo>
                    <a:lnTo>
                      <a:pt x="200" y="102"/>
                    </a:lnTo>
                    <a:lnTo>
                      <a:pt x="202" y="99"/>
                    </a:lnTo>
                    <a:lnTo>
                      <a:pt x="205" y="96"/>
                    </a:lnTo>
                    <a:lnTo>
                      <a:pt x="211" y="91"/>
                    </a:lnTo>
                    <a:lnTo>
                      <a:pt x="211" y="88"/>
                    </a:lnTo>
                    <a:lnTo>
                      <a:pt x="213" y="85"/>
                    </a:lnTo>
                    <a:lnTo>
                      <a:pt x="216" y="82"/>
                    </a:lnTo>
                    <a:lnTo>
                      <a:pt x="219" y="80"/>
                    </a:lnTo>
                    <a:lnTo>
                      <a:pt x="224" y="74"/>
                    </a:lnTo>
                    <a:lnTo>
                      <a:pt x="224" y="71"/>
                    </a:lnTo>
                    <a:lnTo>
                      <a:pt x="227" y="69"/>
                    </a:lnTo>
                    <a:lnTo>
                      <a:pt x="232" y="63"/>
                    </a:lnTo>
                    <a:lnTo>
                      <a:pt x="232" y="60"/>
                    </a:lnTo>
                    <a:lnTo>
                      <a:pt x="235" y="58"/>
                    </a:lnTo>
                    <a:lnTo>
                      <a:pt x="238" y="55"/>
                    </a:lnTo>
                    <a:lnTo>
                      <a:pt x="243" y="49"/>
                    </a:lnTo>
                    <a:lnTo>
                      <a:pt x="243" y="46"/>
                    </a:lnTo>
                    <a:lnTo>
                      <a:pt x="246" y="44"/>
                    </a:lnTo>
                    <a:lnTo>
                      <a:pt x="249" y="41"/>
                    </a:lnTo>
                    <a:lnTo>
                      <a:pt x="251" y="38"/>
                    </a:lnTo>
                    <a:lnTo>
                      <a:pt x="254" y="35"/>
                    </a:lnTo>
                    <a:lnTo>
                      <a:pt x="257" y="33"/>
                    </a:lnTo>
                    <a:lnTo>
                      <a:pt x="260" y="30"/>
                    </a:lnTo>
                    <a:lnTo>
                      <a:pt x="262" y="30"/>
                    </a:lnTo>
                    <a:lnTo>
                      <a:pt x="265" y="27"/>
                    </a:lnTo>
                    <a:lnTo>
                      <a:pt x="268" y="27"/>
                    </a:lnTo>
                    <a:lnTo>
                      <a:pt x="271" y="24"/>
                    </a:lnTo>
                    <a:lnTo>
                      <a:pt x="273" y="24"/>
                    </a:lnTo>
                    <a:lnTo>
                      <a:pt x="276" y="22"/>
                    </a:lnTo>
                    <a:lnTo>
                      <a:pt x="279" y="22"/>
                    </a:lnTo>
                    <a:lnTo>
                      <a:pt x="282" y="22"/>
                    </a:lnTo>
                    <a:lnTo>
                      <a:pt x="284" y="22"/>
                    </a:lnTo>
                    <a:lnTo>
                      <a:pt x="287" y="22"/>
                    </a:lnTo>
                    <a:lnTo>
                      <a:pt x="290" y="22"/>
                    </a:lnTo>
                    <a:lnTo>
                      <a:pt x="292" y="22"/>
                    </a:lnTo>
                    <a:lnTo>
                      <a:pt x="295" y="22"/>
                    </a:lnTo>
                    <a:lnTo>
                      <a:pt x="298" y="24"/>
                    </a:lnTo>
                    <a:lnTo>
                      <a:pt x="301" y="24"/>
                    </a:lnTo>
                    <a:lnTo>
                      <a:pt x="303" y="27"/>
                    </a:lnTo>
                    <a:lnTo>
                      <a:pt x="306" y="27"/>
                    </a:lnTo>
                    <a:lnTo>
                      <a:pt x="309" y="30"/>
                    </a:lnTo>
                    <a:lnTo>
                      <a:pt x="312" y="30"/>
                    </a:lnTo>
                    <a:lnTo>
                      <a:pt x="314" y="33"/>
                    </a:lnTo>
                    <a:lnTo>
                      <a:pt x="317" y="35"/>
                    </a:lnTo>
                    <a:lnTo>
                      <a:pt x="320" y="38"/>
                    </a:lnTo>
                    <a:lnTo>
                      <a:pt x="322" y="41"/>
                    </a:lnTo>
                    <a:lnTo>
                      <a:pt x="325" y="44"/>
                    </a:lnTo>
                    <a:lnTo>
                      <a:pt x="328" y="46"/>
                    </a:lnTo>
                    <a:lnTo>
                      <a:pt x="331" y="46"/>
                    </a:ln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" name="Elipsa 1"/>
          <p:cNvSpPr/>
          <p:nvPr/>
        </p:nvSpPr>
        <p:spPr bwMode="auto">
          <a:xfrm>
            <a:off x="4681228" y="3299622"/>
            <a:ext cx="45719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638124" y="32450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>
                <a:solidFill>
                  <a:srgbClr val="FF0000"/>
                </a:solidFill>
              </a:rPr>
              <a:t>0</a:t>
            </a:r>
            <a:endParaRPr lang="pl-PL" sz="1800" b="1" dirty="0">
              <a:solidFill>
                <a:srgbClr val="FF0000"/>
              </a:solidFill>
            </a:endParaRPr>
          </a:p>
        </p:txBody>
      </p:sp>
      <p:sp>
        <p:nvSpPr>
          <p:cNvPr id="63" name="Elipsa 62"/>
          <p:cNvSpPr/>
          <p:nvPr/>
        </p:nvSpPr>
        <p:spPr bwMode="auto">
          <a:xfrm>
            <a:off x="5157876" y="3299621"/>
            <a:ext cx="45719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" name="Elipsa 63"/>
          <p:cNvSpPr/>
          <p:nvPr/>
        </p:nvSpPr>
        <p:spPr bwMode="auto">
          <a:xfrm>
            <a:off x="4164596" y="3306122"/>
            <a:ext cx="45719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Łącznik prosty 4"/>
          <p:cNvCxnSpPr>
            <a:stCxn id="63" idx="0"/>
          </p:cNvCxnSpPr>
          <p:nvPr/>
        </p:nvCxnSpPr>
        <p:spPr bwMode="auto">
          <a:xfrm flipH="1" flipV="1">
            <a:off x="5180735" y="1739894"/>
            <a:ext cx="1" cy="15597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A5A11-E32A-4C9C-B567-BDAF350D1961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  <p:cxnSp>
        <p:nvCxnSpPr>
          <p:cNvPr id="65" name="Łącznik prosty 64"/>
          <p:cNvCxnSpPr/>
          <p:nvPr/>
        </p:nvCxnSpPr>
        <p:spPr bwMode="auto">
          <a:xfrm flipH="1" flipV="1">
            <a:off x="4709163" y="1767454"/>
            <a:ext cx="1" cy="15597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Łącznik prosty ze strzałką 7"/>
          <p:cNvCxnSpPr/>
          <p:nvPr/>
        </p:nvCxnSpPr>
        <p:spPr bwMode="auto">
          <a:xfrm>
            <a:off x="4699307" y="2393885"/>
            <a:ext cx="481428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triangle"/>
          </a:ln>
          <a:effectLst/>
        </p:spPr>
      </p:cxnSp>
      <p:graphicFrame>
        <p:nvGraphicFramePr>
          <p:cNvPr id="2050" name="Object 1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68006797"/>
              </p:ext>
            </p:extLst>
          </p:nvPr>
        </p:nvGraphicFramePr>
        <p:xfrm>
          <a:off x="5290188" y="2179112"/>
          <a:ext cx="939801" cy="45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018" name="Równanie" r:id="rId5" imgW="812520" imgH="393480" progId="Equation.3">
                  <p:embed/>
                </p:oleObj>
              </mc:Choice>
              <mc:Fallback>
                <p:oleObj name="Równanie" r:id="rId5" imgW="812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188" y="2179112"/>
                        <a:ext cx="939801" cy="45591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30"/>
          <p:cNvSpPr txBox="1">
            <a:spLocks noChangeArrowheads="1"/>
          </p:cNvSpPr>
          <p:nvPr/>
        </p:nvSpPr>
        <p:spPr bwMode="auto">
          <a:xfrm>
            <a:off x="901056" y="4240832"/>
            <a:ext cx="8188898" cy="646331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/>
              <a:t>Kryterium </a:t>
            </a:r>
            <a:r>
              <a:rPr lang="pl-PL" sz="1800" b="1" dirty="0" err="1" smtClean="0"/>
              <a:t>Nyquista</a:t>
            </a:r>
            <a:r>
              <a:rPr lang="pl-PL" sz="1800" b="1" dirty="0" smtClean="0"/>
              <a:t>: IMS nie powstaje </a:t>
            </a:r>
            <a:r>
              <a:rPr lang="pl-PL" sz="1800" b="1" dirty="0"/>
              <a:t>(</a:t>
            </a:r>
            <a:r>
              <a:rPr lang="pl-PL" sz="1800" b="1" dirty="0" smtClean="0"/>
              <a:t>IMS </a:t>
            </a:r>
            <a:r>
              <a:rPr lang="pl-PL" sz="1800" b="1" dirty="0"/>
              <a:t>= 0</a:t>
            </a:r>
            <a:r>
              <a:rPr lang="pl-PL" sz="1800" b="1" dirty="0" smtClean="0"/>
              <a:t>), gdy do kanału o szerokości pasma </a:t>
            </a:r>
            <a:r>
              <a:rPr lang="pl-PL" sz="1800" b="1" i="1" dirty="0"/>
              <a:t>W</a:t>
            </a:r>
            <a:r>
              <a:rPr lang="pl-PL" sz="1800" b="1" i="1" dirty="0" smtClean="0"/>
              <a:t> = </a:t>
            </a:r>
            <a:r>
              <a:rPr lang="pl-PL" sz="1800" b="1" dirty="0" smtClean="0"/>
              <a:t>2</a:t>
            </a:r>
            <a:r>
              <a:rPr lang="el-GR" sz="1800" b="1" i="1" dirty="0" smtClean="0">
                <a:cs typeface="Times New Roman" panose="02020603050405020304" pitchFamily="18" charset="0"/>
              </a:rPr>
              <a:t>π</a:t>
            </a:r>
            <a:r>
              <a:rPr lang="pl-PL" sz="1800" b="1" i="1" dirty="0" smtClean="0">
                <a:cs typeface="Times New Roman" panose="02020603050405020304" pitchFamily="18" charset="0"/>
              </a:rPr>
              <a:t>B</a:t>
            </a:r>
            <a:r>
              <a:rPr lang="pl-PL" sz="1800" b="1" dirty="0" smtClean="0"/>
              <a:t> impulsy sygnalizacji wprowadzane są z taktem </a:t>
            </a:r>
            <a:r>
              <a:rPr lang="pl-PL" sz="1800" b="1" i="1" dirty="0" smtClean="0"/>
              <a:t>T</a:t>
            </a:r>
            <a:r>
              <a:rPr lang="pl-PL" sz="1800" b="1" dirty="0" smtClean="0"/>
              <a:t> = 1/2</a:t>
            </a:r>
            <a:r>
              <a:rPr lang="pl-PL" sz="1800" b="1" i="1" dirty="0" smtClean="0"/>
              <a:t>B.</a:t>
            </a:r>
            <a:endParaRPr lang="pl-PL" sz="1800" b="1" i="1" dirty="0"/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901056" y="4985643"/>
            <a:ext cx="8188898" cy="646331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/>
              <a:t>Kryterium </a:t>
            </a:r>
            <a:r>
              <a:rPr lang="pl-PL" sz="1800" b="1" dirty="0" err="1" smtClean="0"/>
              <a:t>Nyquista</a:t>
            </a:r>
            <a:r>
              <a:rPr lang="pl-PL" sz="1800" b="1" dirty="0" smtClean="0"/>
              <a:t>: IMS nie powstaje </a:t>
            </a:r>
            <a:r>
              <a:rPr lang="pl-PL" sz="1800" b="1" dirty="0"/>
              <a:t>(</a:t>
            </a:r>
            <a:r>
              <a:rPr lang="pl-PL" sz="1800" b="1" dirty="0" smtClean="0"/>
              <a:t>IMS </a:t>
            </a:r>
            <a:r>
              <a:rPr lang="pl-PL" sz="1800" b="1" dirty="0"/>
              <a:t>= 0</a:t>
            </a:r>
            <a:r>
              <a:rPr lang="pl-PL" sz="1800" b="1" dirty="0" smtClean="0"/>
              <a:t>), gdy w kanale o szerokości pasma </a:t>
            </a:r>
            <a:r>
              <a:rPr lang="pl-PL" sz="1800" b="1" i="1" dirty="0"/>
              <a:t>W</a:t>
            </a:r>
            <a:r>
              <a:rPr lang="pl-PL" sz="1800" b="1" i="1" dirty="0" smtClean="0"/>
              <a:t> </a:t>
            </a:r>
            <a:r>
              <a:rPr lang="pl-PL" sz="1800" b="1" i="1" dirty="0"/>
              <a:t>= </a:t>
            </a:r>
            <a:r>
              <a:rPr lang="pl-PL" sz="1800" b="1" dirty="0"/>
              <a:t>2</a:t>
            </a:r>
            <a:r>
              <a:rPr lang="el-GR" sz="1800" b="1" i="1" dirty="0" smtClean="0">
                <a:cs typeface="Times New Roman" panose="02020603050405020304" pitchFamily="18" charset="0"/>
              </a:rPr>
              <a:t>π</a:t>
            </a:r>
            <a:r>
              <a:rPr lang="pl-PL" sz="1800" b="1" i="1" dirty="0">
                <a:cs typeface="Times New Roman" panose="02020603050405020304" pitchFamily="18" charset="0"/>
              </a:rPr>
              <a:t>B</a:t>
            </a:r>
            <a:r>
              <a:rPr lang="pl-PL" sz="1800" b="1" dirty="0" smtClean="0"/>
              <a:t> przesyłamy dane z szybkością </a:t>
            </a:r>
            <a:r>
              <a:rPr lang="pl-PL" sz="1800" b="1" i="1" dirty="0" smtClean="0"/>
              <a:t>R</a:t>
            </a:r>
            <a:r>
              <a:rPr lang="pl-PL" sz="1800" b="1" dirty="0" smtClean="0"/>
              <a:t>[</a:t>
            </a:r>
            <a:r>
              <a:rPr lang="pl-PL" sz="1800" b="1" dirty="0" err="1" smtClean="0"/>
              <a:t>bps</a:t>
            </a:r>
            <a:r>
              <a:rPr lang="pl-PL" sz="1800" b="1" dirty="0" smtClean="0"/>
              <a:t>] = 1/</a:t>
            </a:r>
            <a:r>
              <a:rPr lang="pl-PL" sz="1800" b="1" i="1" dirty="0" smtClean="0"/>
              <a:t>T</a:t>
            </a:r>
            <a:r>
              <a:rPr lang="pl-PL" sz="1800" b="1" dirty="0" smtClean="0"/>
              <a:t> = 2</a:t>
            </a:r>
            <a:r>
              <a:rPr lang="pl-PL" sz="1800" b="1" i="1" dirty="0" smtClean="0"/>
              <a:t>B</a:t>
            </a:r>
            <a:r>
              <a:rPr lang="pl-PL" sz="1800" b="1" dirty="0" smtClean="0"/>
              <a:t>.</a:t>
            </a:r>
            <a:endParaRPr lang="pl-PL" sz="1800" b="1" i="1" dirty="0"/>
          </a:p>
        </p:txBody>
      </p:sp>
    </p:spTree>
    <p:extLst>
      <p:ext uri="{BB962C8B-B14F-4D97-AF65-F5344CB8AC3E}">
        <p14:creationId xmlns:p14="http://schemas.microsoft.com/office/powerpoint/2010/main" val="688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67" grpId="0" animBg="1"/>
      <p:bldP spid="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43000"/>
          </a:xfrm>
        </p:spPr>
        <p:txBody>
          <a:bodyPr/>
          <a:lstStyle/>
          <a:p>
            <a:r>
              <a:rPr lang="pl-PL" sz="3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Efektywność widmowa transmisji binarnej</a:t>
            </a:r>
          </a:p>
        </p:txBody>
      </p:sp>
      <p:graphicFrame>
        <p:nvGraphicFramePr>
          <p:cNvPr id="3074" name="Object 9"/>
          <p:cNvGraphicFramePr>
            <a:graphicFrameLocks noGrp="1" noChangeAspect="1"/>
          </p:cNvGraphicFramePr>
          <p:nvPr>
            <p:ph sz="half" idx="1"/>
          </p:nvPr>
        </p:nvGraphicFramePr>
        <p:xfrm>
          <a:off x="2125663" y="2679700"/>
          <a:ext cx="5102225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68" name="Równanie" r:id="rId3" imgW="1295280" imgH="419040" progId="Equation.3">
                  <p:embed/>
                </p:oleObj>
              </mc:Choice>
              <mc:Fallback>
                <p:oleObj name="Równanie" r:id="rId3" imgW="12952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2679700"/>
                        <a:ext cx="5102225" cy="1651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656565" y="1493785"/>
            <a:ext cx="8487435" cy="83099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400" b="1" dirty="0" smtClean="0"/>
              <a:t>Efektywność widmowa </a:t>
            </a:r>
            <a:r>
              <a:rPr lang="pl-PL" sz="2400" b="1" i="1" dirty="0" smtClean="0"/>
              <a:t>R</a:t>
            </a:r>
            <a:r>
              <a:rPr lang="pl-PL" sz="2400" b="1" i="1" baseline="-25000" dirty="0" smtClean="0"/>
              <a:t>B</a:t>
            </a:r>
            <a:r>
              <a:rPr lang="pl-PL" sz="2400" b="1" dirty="0" smtClean="0"/>
              <a:t> transmisji jest określana jako</a:t>
            </a:r>
            <a:br>
              <a:rPr lang="pl-PL" sz="2400" b="1" dirty="0" smtClean="0"/>
            </a:br>
            <a:r>
              <a:rPr lang="pl-PL" sz="2400" b="1" dirty="0" smtClean="0"/>
              <a:t>szybkość transmisji </a:t>
            </a:r>
            <a:r>
              <a:rPr lang="pl-PL" sz="2400" b="1" i="1" dirty="0" smtClean="0"/>
              <a:t>R </a:t>
            </a:r>
            <a:r>
              <a:rPr lang="pl-PL" sz="2400" b="1" dirty="0" smtClean="0"/>
              <a:t>osiągana z jednostki szerokości pasma </a:t>
            </a:r>
            <a:r>
              <a:rPr lang="pl-PL" sz="2400" b="1" i="1" dirty="0" smtClean="0"/>
              <a:t>B</a:t>
            </a:r>
            <a:r>
              <a:rPr lang="pl-PL" sz="2400" b="1" dirty="0" smtClean="0"/>
              <a:t>.</a:t>
            </a:r>
            <a:endParaRPr lang="pl-PL" sz="2400" b="1" dirty="0"/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2323395" y="4648200"/>
            <a:ext cx="4875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000" b="1" dirty="0" smtClean="0"/>
              <a:t>Efektywność widmowa transmisji binarnej</a:t>
            </a:r>
            <a:br>
              <a:rPr lang="pl-PL" sz="2000" b="1" dirty="0" smtClean="0"/>
            </a:br>
            <a:r>
              <a:rPr lang="pl-PL" sz="2000" b="1" dirty="0" smtClean="0"/>
              <a:t>zgodnej z kryterium </a:t>
            </a:r>
            <a:r>
              <a:rPr lang="pl-PL" sz="2000" b="1" dirty="0" err="1" smtClean="0"/>
              <a:t>Nyquista</a:t>
            </a:r>
            <a:r>
              <a:rPr lang="pl-PL" sz="2000" b="1" dirty="0" smtClean="0"/>
              <a:t> :</a:t>
            </a:r>
            <a:endParaRPr lang="pl-PL" sz="2000" b="1" dirty="0"/>
          </a:p>
        </p:txBody>
      </p:sp>
      <p:graphicFrame>
        <p:nvGraphicFramePr>
          <p:cNvPr id="3075" name="Object 13"/>
          <p:cNvGraphicFramePr>
            <a:graphicFrameLocks noGrp="1" noChangeAspect="1"/>
          </p:cNvGraphicFramePr>
          <p:nvPr>
            <p:ph sz="half" idx="2"/>
          </p:nvPr>
        </p:nvGraphicFramePr>
        <p:xfrm>
          <a:off x="2209800" y="5411788"/>
          <a:ext cx="499586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69" name="Równanie" r:id="rId5" imgW="2577960" imgH="419040" progId="Equation.3">
                  <p:embed/>
                </p:oleObj>
              </mc:Choice>
              <mc:Fallback>
                <p:oleObj name="Równanie" r:id="rId5" imgW="2577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411788"/>
                        <a:ext cx="4995863" cy="812800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15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A2C346-9C37-4CE7-B2DF-6C508028839C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0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6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92" name="Text Box 153"/>
          <p:cNvSpPr txBox="1">
            <a:spLocks noChangeArrowheads="1"/>
          </p:cNvSpPr>
          <p:nvPr/>
        </p:nvSpPr>
        <p:spPr bwMode="auto">
          <a:xfrm>
            <a:off x="644525" y="1008063"/>
            <a:ext cx="603726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b="1" dirty="0"/>
              <a:t>          </a:t>
            </a:r>
            <a:r>
              <a:rPr lang="pl-PL" sz="1800" b="1" dirty="0" smtClean="0"/>
              <a:t>sekwencja nadana</a:t>
            </a:r>
            <a:r>
              <a:rPr lang="pl-PL" sz="1800" b="1" dirty="0"/>
              <a:t>	         </a:t>
            </a:r>
            <a:r>
              <a:rPr lang="pl-PL" sz="1800" b="1" dirty="0" smtClean="0"/>
              <a:t>	1         </a:t>
            </a:r>
            <a:r>
              <a:rPr lang="pl-PL" sz="1800" b="1" dirty="0"/>
              <a:t>0          1</a:t>
            </a:r>
          </a:p>
          <a:p>
            <a:pPr>
              <a:spcBef>
                <a:spcPct val="50000"/>
              </a:spcBef>
            </a:pPr>
            <a:r>
              <a:rPr lang="pl-PL" sz="1200" b="1" dirty="0">
                <a:solidFill>
                  <a:schemeClr val="accent1"/>
                </a:solidFill>
              </a:rPr>
              <a:t>          </a:t>
            </a:r>
            <a:r>
              <a:rPr lang="pl-PL" sz="1800" b="1" dirty="0" smtClean="0">
                <a:solidFill>
                  <a:srgbClr val="FF0000"/>
                </a:solidFill>
              </a:rPr>
              <a:t>sekwencja odebrana    </a:t>
            </a:r>
            <a:r>
              <a:rPr lang="pl-PL" sz="1800" b="1" dirty="0" smtClean="0">
                <a:solidFill>
                  <a:schemeClr val="accent1"/>
                </a:solidFill>
              </a:rPr>
              <a:t>		</a:t>
            </a:r>
            <a:r>
              <a:rPr lang="pl-PL" sz="1800" b="1" dirty="0" smtClean="0"/>
              <a:t>1         0	       1</a:t>
            </a:r>
            <a:endParaRPr lang="pl-PL" sz="1800" b="1" dirty="0"/>
          </a:p>
        </p:txBody>
      </p:sp>
      <p:sp>
        <p:nvSpPr>
          <p:cNvPr id="95" name="Text Box 152"/>
          <p:cNvSpPr txBox="1">
            <a:spLocks noChangeArrowheads="1"/>
          </p:cNvSpPr>
          <p:nvPr/>
        </p:nvSpPr>
        <p:spPr bwMode="auto">
          <a:xfrm>
            <a:off x="1871700" y="5769260"/>
            <a:ext cx="617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2400" b="1" dirty="0" smtClean="0"/>
              <a:t>Sekwencja 3 impulsów Diraca </a:t>
            </a:r>
            <a:r>
              <a:rPr lang="pl-PL" sz="2400" b="1" dirty="0"/>
              <a:t>(1, 0, 1)</a:t>
            </a:r>
            <a:br>
              <a:rPr lang="pl-PL" sz="2400" b="1" dirty="0"/>
            </a:br>
            <a:r>
              <a:rPr lang="pl-PL" sz="2400" b="1" dirty="0" smtClean="0"/>
              <a:t>takt </a:t>
            </a:r>
            <a:r>
              <a:rPr lang="pl-PL" sz="2400" b="1" dirty="0" err="1" smtClean="0"/>
              <a:t>Nyquista</a:t>
            </a:r>
            <a:r>
              <a:rPr lang="pl-PL" sz="2400" b="1" dirty="0" smtClean="0"/>
              <a:t> 1/</a:t>
            </a:r>
            <a:r>
              <a:rPr lang="pl-PL" sz="2400" b="1" i="1" dirty="0" smtClean="0"/>
              <a:t>T</a:t>
            </a:r>
            <a:r>
              <a:rPr lang="pl-PL" sz="2400" b="1" dirty="0" smtClean="0"/>
              <a:t>= 2</a:t>
            </a:r>
            <a:r>
              <a:rPr lang="pl-PL" sz="2400" b="1" i="1" dirty="0" smtClean="0"/>
              <a:t>B = W</a:t>
            </a:r>
            <a:r>
              <a:rPr lang="pl-PL" sz="2400" b="1" dirty="0" smtClean="0"/>
              <a:t>/</a:t>
            </a:r>
            <a:r>
              <a:rPr lang="pl-PL" sz="2400" b="1" i="1" dirty="0" smtClean="0">
                <a:sym typeface="Symbol" pitchFamily="18" charset="2"/>
              </a:rPr>
              <a:t></a:t>
            </a:r>
            <a:endParaRPr lang="pl-PL" sz="2400" b="1" i="1" dirty="0" smtClean="0"/>
          </a:p>
        </p:txBody>
      </p:sp>
      <p:sp>
        <p:nvSpPr>
          <p:cNvPr id="90" name="Rectangle 12"/>
          <p:cNvSpPr>
            <a:spLocks noChangeArrowheads="1"/>
          </p:cNvSpPr>
          <p:nvPr/>
        </p:nvSpPr>
        <p:spPr bwMode="auto">
          <a:xfrm>
            <a:off x="2274888" y="1798638"/>
            <a:ext cx="5638800" cy="3757613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6" name="Line 13"/>
          <p:cNvSpPr>
            <a:spLocks noChangeShapeType="1"/>
          </p:cNvSpPr>
          <p:nvPr/>
        </p:nvSpPr>
        <p:spPr bwMode="auto">
          <a:xfrm>
            <a:off x="2274888" y="1798638"/>
            <a:ext cx="5638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7" name="Freeform 14"/>
          <p:cNvSpPr>
            <a:spLocks/>
          </p:cNvSpPr>
          <p:nvPr/>
        </p:nvSpPr>
        <p:spPr bwMode="auto">
          <a:xfrm>
            <a:off x="2274888" y="1798638"/>
            <a:ext cx="5638800" cy="3757613"/>
          </a:xfrm>
          <a:custGeom>
            <a:avLst/>
            <a:gdLst>
              <a:gd name="T0" fmla="*/ 0 w 595"/>
              <a:gd name="T1" fmla="*/ 2367 h 470"/>
              <a:gd name="T2" fmla="*/ 3552 w 595"/>
              <a:gd name="T3" fmla="*/ 2367 h 470"/>
              <a:gd name="T4" fmla="*/ 3552 w 595"/>
              <a:gd name="T5" fmla="*/ 0 h 470"/>
              <a:gd name="T6" fmla="*/ 0 60000 65536"/>
              <a:gd name="T7" fmla="*/ 0 60000 65536"/>
              <a:gd name="T8" fmla="*/ 0 60000 65536"/>
              <a:gd name="T9" fmla="*/ 0 w 595"/>
              <a:gd name="T10" fmla="*/ 0 h 470"/>
              <a:gd name="T11" fmla="*/ 595 w 595"/>
              <a:gd name="T12" fmla="*/ 470 h 4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5" h="470">
                <a:moveTo>
                  <a:pt x="0" y="470"/>
                </a:moveTo>
                <a:lnTo>
                  <a:pt x="595" y="47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8" name="Line 15"/>
          <p:cNvSpPr>
            <a:spLocks noChangeShapeType="1"/>
          </p:cNvSpPr>
          <p:nvPr/>
        </p:nvSpPr>
        <p:spPr bwMode="auto">
          <a:xfrm flipV="1">
            <a:off x="2274888" y="1798638"/>
            <a:ext cx="4763" cy="37576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9" name="Line 16"/>
          <p:cNvSpPr>
            <a:spLocks noChangeShapeType="1"/>
          </p:cNvSpPr>
          <p:nvPr/>
        </p:nvSpPr>
        <p:spPr bwMode="auto">
          <a:xfrm>
            <a:off x="2274888" y="5556250"/>
            <a:ext cx="5638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0" name="Line 17"/>
          <p:cNvSpPr>
            <a:spLocks noChangeShapeType="1"/>
          </p:cNvSpPr>
          <p:nvPr/>
        </p:nvSpPr>
        <p:spPr bwMode="auto">
          <a:xfrm flipV="1">
            <a:off x="2274888" y="1798638"/>
            <a:ext cx="4763" cy="37576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1" name="Line 18"/>
          <p:cNvSpPr>
            <a:spLocks noChangeShapeType="1"/>
          </p:cNvSpPr>
          <p:nvPr/>
        </p:nvSpPr>
        <p:spPr bwMode="auto">
          <a:xfrm flipV="1">
            <a:off x="2589213" y="5508625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2" name="Line 19"/>
          <p:cNvSpPr>
            <a:spLocks noChangeShapeType="1"/>
          </p:cNvSpPr>
          <p:nvPr/>
        </p:nvSpPr>
        <p:spPr bwMode="auto">
          <a:xfrm>
            <a:off x="2589213" y="179863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3" name="Rectangle 20"/>
          <p:cNvSpPr>
            <a:spLocks noChangeArrowheads="1"/>
          </p:cNvSpPr>
          <p:nvPr/>
        </p:nvSpPr>
        <p:spPr bwMode="auto">
          <a:xfrm>
            <a:off x="2455863" y="5580063"/>
            <a:ext cx="33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800" b="1">
                <a:solidFill>
                  <a:srgbClr val="000000"/>
                </a:solidFill>
              </a:rPr>
              <a:t>-3</a:t>
            </a:r>
            <a:r>
              <a:rPr lang="pl-PL" sz="1800" b="1" i="1">
                <a:solidFill>
                  <a:srgbClr val="000000"/>
                </a:solidFill>
              </a:rPr>
              <a:t>T</a:t>
            </a:r>
            <a:endParaRPr lang="pl-PL" sz="1800" b="1" i="1"/>
          </a:p>
        </p:txBody>
      </p:sp>
      <p:sp>
        <p:nvSpPr>
          <p:cNvPr id="104" name="Line 21"/>
          <p:cNvSpPr>
            <a:spLocks noChangeShapeType="1"/>
          </p:cNvSpPr>
          <p:nvPr/>
        </p:nvSpPr>
        <p:spPr bwMode="auto">
          <a:xfrm flipV="1">
            <a:off x="3214688" y="5508625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5" name="Line 22"/>
          <p:cNvSpPr>
            <a:spLocks noChangeShapeType="1"/>
          </p:cNvSpPr>
          <p:nvPr/>
        </p:nvSpPr>
        <p:spPr bwMode="auto">
          <a:xfrm>
            <a:off x="3214688" y="179863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6" name="Line 24"/>
          <p:cNvSpPr>
            <a:spLocks noChangeShapeType="1"/>
          </p:cNvSpPr>
          <p:nvPr/>
        </p:nvSpPr>
        <p:spPr bwMode="auto">
          <a:xfrm flipV="1">
            <a:off x="3841750" y="5508625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7" name="Line 25"/>
          <p:cNvSpPr>
            <a:spLocks noChangeShapeType="1"/>
          </p:cNvSpPr>
          <p:nvPr/>
        </p:nvSpPr>
        <p:spPr bwMode="auto">
          <a:xfrm>
            <a:off x="3841750" y="179863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8" name="Line 27"/>
          <p:cNvSpPr>
            <a:spLocks noChangeShapeType="1"/>
          </p:cNvSpPr>
          <p:nvPr/>
        </p:nvSpPr>
        <p:spPr bwMode="auto">
          <a:xfrm flipV="1">
            <a:off x="4464050" y="5508625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9" name="Line 28"/>
          <p:cNvSpPr>
            <a:spLocks noChangeShapeType="1"/>
          </p:cNvSpPr>
          <p:nvPr/>
        </p:nvSpPr>
        <p:spPr bwMode="auto">
          <a:xfrm>
            <a:off x="4464050" y="179863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0" name="Line 30"/>
          <p:cNvSpPr>
            <a:spLocks noChangeShapeType="1"/>
          </p:cNvSpPr>
          <p:nvPr/>
        </p:nvSpPr>
        <p:spPr bwMode="auto">
          <a:xfrm flipV="1">
            <a:off x="5091113" y="5508625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1" name="Line 31"/>
          <p:cNvSpPr>
            <a:spLocks noChangeShapeType="1"/>
          </p:cNvSpPr>
          <p:nvPr/>
        </p:nvSpPr>
        <p:spPr bwMode="auto">
          <a:xfrm>
            <a:off x="5091113" y="179863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2" name="Line 33"/>
          <p:cNvSpPr>
            <a:spLocks noChangeShapeType="1"/>
          </p:cNvSpPr>
          <p:nvPr/>
        </p:nvSpPr>
        <p:spPr bwMode="auto">
          <a:xfrm flipV="1">
            <a:off x="5715000" y="5508625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3" name="Line 34"/>
          <p:cNvSpPr>
            <a:spLocks noChangeShapeType="1"/>
          </p:cNvSpPr>
          <p:nvPr/>
        </p:nvSpPr>
        <p:spPr bwMode="auto">
          <a:xfrm>
            <a:off x="5715000" y="1798638"/>
            <a:ext cx="3175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4" name="Line 36"/>
          <p:cNvSpPr>
            <a:spLocks noChangeShapeType="1"/>
          </p:cNvSpPr>
          <p:nvPr/>
        </p:nvSpPr>
        <p:spPr bwMode="auto">
          <a:xfrm flipV="1">
            <a:off x="6340475" y="5508625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5" name="Line 37"/>
          <p:cNvSpPr>
            <a:spLocks noChangeShapeType="1"/>
          </p:cNvSpPr>
          <p:nvPr/>
        </p:nvSpPr>
        <p:spPr bwMode="auto">
          <a:xfrm>
            <a:off x="6340475" y="1798638"/>
            <a:ext cx="3175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6" name="Line 39"/>
          <p:cNvSpPr>
            <a:spLocks noChangeShapeType="1"/>
          </p:cNvSpPr>
          <p:nvPr/>
        </p:nvSpPr>
        <p:spPr bwMode="auto">
          <a:xfrm flipV="1">
            <a:off x="6965950" y="5508625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7" name="Line 40"/>
          <p:cNvSpPr>
            <a:spLocks noChangeShapeType="1"/>
          </p:cNvSpPr>
          <p:nvPr/>
        </p:nvSpPr>
        <p:spPr bwMode="auto">
          <a:xfrm>
            <a:off x="6965950" y="1798638"/>
            <a:ext cx="3175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8" name="Line 42"/>
          <p:cNvSpPr>
            <a:spLocks noChangeShapeType="1"/>
          </p:cNvSpPr>
          <p:nvPr/>
        </p:nvSpPr>
        <p:spPr bwMode="auto">
          <a:xfrm flipV="1">
            <a:off x="7591425" y="5508625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9" name="Line 43"/>
          <p:cNvSpPr>
            <a:spLocks noChangeShapeType="1"/>
          </p:cNvSpPr>
          <p:nvPr/>
        </p:nvSpPr>
        <p:spPr bwMode="auto">
          <a:xfrm>
            <a:off x="7591425" y="1798638"/>
            <a:ext cx="3175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0" name="Line 45"/>
          <p:cNvSpPr>
            <a:spLocks noChangeShapeType="1"/>
          </p:cNvSpPr>
          <p:nvPr/>
        </p:nvSpPr>
        <p:spPr bwMode="auto">
          <a:xfrm>
            <a:off x="2274888" y="5556250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1" name="Line 46"/>
          <p:cNvSpPr>
            <a:spLocks noChangeShapeType="1"/>
          </p:cNvSpPr>
          <p:nvPr/>
        </p:nvSpPr>
        <p:spPr bwMode="auto">
          <a:xfrm flipH="1">
            <a:off x="7858125" y="5556250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2" name="Line 48"/>
          <p:cNvSpPr>
            <a:spLocks noChangeShapeType="1"/>
          </p:cNvSpPr>
          <p:nvPr/>
        </p:nvSpPr>
        <p:spPr bwMode="auto">
          <a:xfrm>
            <a:off x="2274888" y="5053013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3" name="Line 49"/>
          <p:cNvSpPr>
            <a:spLocks noChangeShapeType="1"/>
          </p:cNvSpPr>
          <p:nvPr/>
        </p:nvSpPr>
        <p:spPr bwMode="auto">
          <a:xfrm flipH="1">
            <a:off x="7858125" y="5053013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4" name="Line 51"/>
          <p:cNvSpPr>
            <a:spLocks noChangeShapeType="1"/>
          </p:cNvSpPr>
          <p:nvPr/>
        </p:nvSpPr>
        <p:spPr bwMode="auto">
          <a:xfrm>
            <a:off x="2274888" y="4549775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5" name="Line 52"/>
          <p:cNvSpPr>
            <a:spLocks noChangeShapeType="1"/>
          </p:cNvSpPr>
          <p:nvPr/>
        </p:nvSpPr>
        <p:spPr bwMode="auto">
          <a:xfrm flipH="1">
            <a:off x="7858125" y="4549775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6" name="Rectangle 53"/>
          <p:cNvSpPr>
            <a:spLocks noChangeArrowheads="1"/>
          </p:cNvSpPr>
          <p:nvPr/>
        </p:nvSpPr>
        <p:spPr bwMode="auto">
          <a:xfrm>
            <a:off x="2120900" y="4446588"/>
            <a:ext cx="76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200" b="1">
                <a:solidFill>
                  <a:srgbClr val="000000"/>
                </a:solidFill>
              </a:rPr>
              <a:t>0</a:t>
            </a:r>
            <a:endParaRPr lang="pl-PL" sz="1200" b="1"/>
          </a:p>
        </p:txBody>
      </p:sp>
      <p:sp>
        <p:nvSpPr>
          <p:cNvPr id="127" name="Line 54"/>
          <p:cNvSpPr>
            <a:spLocks noChangeShapeType="1"/>
          </p:cNvSpPr>
          <p:nvPr/>
        </p:nvSpPr>
        <p:spPr bwMode="auto">
          <a:xfrm>
            <a:off x="2274888" y="4054475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8" name="Line 55"/>
          <p:cNvSpPr>
            <a:spLocks noChangeShapeType="1"/>
          </p:cNvSpPr>
          <p:nvPr/>
        </p:nvSpPr>
        <p:spPr bwMode="auto">
          <a:xfrm flipH="1">
            <a:off x="7858125" y="4054475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9" name="Line 57"/>
          <p:cNvSpPr>
            <a:spLocks noChangeShapeType="1"/>
          </p:cNvSpPr>
          <p:nvPr/>
        </p:nvSpPr>
        <p:spPr bwMode="auto">
          <a:xfrm>
            <a:off x="2274888" y="3551238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0" name="Line 58"/>
          <p:cNvSpPr>
            <a:spLocks noChangeShapeType="1"/>
          </p:cNvSpPr>
          <p:nvPr/>
        </p:nvSpPr>
        <p:spPr bwMode="auto">
          <a:xfrm flipH="1">
            <a:off x="7858125" y="3551238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1" name="Line 60"/>
          <p:cNvSpPr>
            <a:spLocks noChangeShapeType="1"/>
          </p:cNvSpPr>
          <p:nvPr/>
        </p:nvSpPr>
        <p:spPr bwMode="auto">
          <a:xfrm>
            <a:off x="2274888" y="3044825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2" name="Line 61"/>
          <p:cNvSpPr>
            <a:spLocks noChangeShapeType="1"/>
          </p:cNvSpPr>
          <p:nvPr/>
        </p:nvSpPr>
        <p:spPr bwMode="auto">
          <a:xfrm flipH="1">
            <a:off x="7858125" y="3044825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3" name="Line 63"/>
          <p:cNvSpPr>
            <a:spLocks noChangeShapeType="1"/>
          </p:cNvSpPr>
          <p:nvPr/>
        </p:nvSpPr>
        <p:spPr bwMode="auto">
          <a:xfrm>
            <a:off x="2274888" y="2549525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4" name="Line 64"/>
          <p:cNvSpPr>
            <a:spLocks noChangeShapeType="1"/>
          </p:cNvSpPr>
          <p:nvPr/>
        </p:nvSpPr>
        <p:spPr bwMode="auto">
          <a:xfrm flipH="1">
            <a:off x="7858125" y="2549525"/>
            <a:ext cx="555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5" name="Line 66"/>
          <p:cNvSpPr>
            <a:spLocks noChangeShapeType="1"/>
          </p:cNvSpPr>
          <p:nvPr/>
        </p:nvSpPr>
        <p:spPr bwMode="auto">
          <a:xfrm>
            <a:off x="2274888" y="2044700"/>
            <a:ext cx="47625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6" name="Line 67"/>
          <p:cNvSpPr>
            <a:spLocks noChangeShapeType="1"/>
          </p:cNvSpPr>
          <p:nvPr/>
        </p:nvSpPr>
        <p:spPr bwMode="auto">
          <a:xfrm flipH="1">
            <a:off x="7858125" y="2044700"/>
            <a:ext cx="55563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7" name="Line 69"/>
          <p:cNvSpPr>
            <a:spLocks noChangeShapeType="1"/>
          </p:cNvSpPr>
          <p:nvPr/>
        </p:nvSpPr>
        <p:spPr bwMode="auto">
          <a:xfrm>
            <a:off x="2274888" y="1798638"/>
            <a:ext cx="5638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8" name="Freeform 70"/>
          <p:cNvSpPr>
            <a:spLocks/>
          </p:cNvSpPr>
          <p:nvPr/>
        </p:nvSpPr>
        <p:spPr bwMode="auto">
          <a:xfrm>
            <a:off x="2274888" y="1798638"/>
            <a:ext cx="5638800" cy="3757613"/>
          </a:xfrm>
          <a:custGeom>
            <a:avLst/>
            <a:gdLst>
              <a:gd name="T0" fmla="*/ 0 w 595"/>
              <a:gd name="T1" fmla="*/ 2367 h 470"/>
              <a:gd name="T2" fmla="*/ 3552 w 595"/>
              <a:gd name="T3" fmla="*/ 2367 h 470"/>
              <a:gd name="T4" fmla="*/ 3552 w 595"/>
              <a:gd name="T5" fmla="*/ 0 h 470"/>
              <a:gd name="T6" fmla="*/ 0 60000 65536"/>
              <a:gd name="T7" fmla="*/ 0 60000 65536"/>
              <a:gd name="T8" fmla="*/ 0 60000 65536"/>
              <a:gd name="T9" fmla="*/ 0 w 595"/>
              <a:gd name="T10" fmla="*/ 0 h 470"/>
              <a:gd name="T11" fmla="*/ 595 w 595"/>
              <a:gd name="T12" fmla="*/ 470 h 4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5" h="470">
                <a:moveTo>
                  <a:pt x="0" y="470"/>
                </a:moveTo>
                <a:lnTo>
                  <a:pt x="595" y="470"/>
                </a:lnTo>
                <a:lnTo>
                  <a:pt x="595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9" name="Line 71"/>
          <p:cNvSpPr>
            <a:spLocks noChangeShapeType="1"/>
          </p:cNvSpPr>
          <p:nvPr/>
        </p:nvSpPr>
        <p:spPr bwMode="auto">
          <a:xfrm flipV="1">
            <a:off x="2274888" y="1798638"/>
            <a:ext cx="4763" cy="37576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0" name="Freeform 72"/>
          <p:cNvSpPr>
            <a:spLocks/>
          </p:cNvSpPr>
          <p:nvPr/>
        </p:nvSpPr>
        <p:spPr bwMode="auto">
          <a:xfrm>
            <a:off x="2274888" y="4229100"/>
            <a:ext cx="1120775" cy="695325"/>
          </a:xfrm>
          <a:custGeom>
            <a:avLst/>
            <a:gdLst>
              <a:gd name="T0" fmla="*/ 12 w 579"/>
              <a:gd name="T1" fmla="*/ 348 h 431"/>
              <a:gd name="T2" fmla="*/ 29 w 579"/>
              <a:gd name="T3" fmla="*/ 342 h 431"/>
              <a:gd name="T4" fmla="*/ 48 w 579"/>
              <a:gd name="T5" fmla="*/ 337 h 431"/>
              <a:gd name="T6" fmla="*/ 66 w 579"/>
              <a:gd name="T7" fmla="*/ 327 h 431"/>
              <a:gd name="T8" fmla="*/ 83 w 579"/>
              <a:gd name="T9" fmla="*/ 317 h 431"/>
              <a:gd name="T10" fmla="*/ 101 w 579"/>
              <a:gd name="T11" fmla="*/ 302 h 431"/>
              <a:gd name="T12" fmla="*/ 119 w 579"/>
              <a:gd name="T13" fmla="*/ 287 h 431"/>
              <a:gd name="T14" fmla="*/ 144 w 579"/>
              <a:gd name="T15" fmla="*/ 267 h 431"/>
              <a:gd name="T16" fmla="*/ 161 w 579"/>
              <a:gd name="T17" fmla="*/ 247 h 431"/>
              <a:gd name="T18" fmla="*/ 173 w 579"/>
              <a:gd name="T19" fmla="*/ 227 h 431"/>
              <a:gd name="T20" fmla="*/ 198 w 579"/>
              <a:gd name="T21" fmla="*/ 201 h 431"/>
              <a:gd name="T22" fmla="*/ 210 w 579"/>
              <a:gd name="T23" fmla="*/ 181 h 431"/>
              <a:gd name="T24" fmla="*/ 227 w 579"/>
              <a:gd name="T25" fmla="*/ 157 h 431"/>
              <a:gd name="T26" fmla="*/ 245 w 579"/>
              <a:gd name="T27" fmla="*/ 131 h 431"/>
              <a:gd name="T28" fmla="*/ 269 w 579"/>
              <a:gd name="T29" fmla="*/ 106 h 431"/>
              <a:gd name="T30" fmla="*/ 280 w 579"/>
              <a:gd name="T31" fmla="*/ 85 h 431"/>
              <a:gd name="T32" fmla="*/ 299 w 579"/>
              <a:gd name="T33" fmla="*/ 65 h 431"/>
              <a:gd name="T34" fmla="*/ 317 w 579"/>
              <a:gd name="T35" fmla="*/ 46 h 431"/>
              <a:gd name="T36" fmla="*/ 335 w 579"/>
              <a:gd name="T37" fmla="*/ 30 h 431"/>
              <a:gd name="T38" fmla="*/ 352 w 579"/>
              <a:gd name="T39" fmla="*/ 15 h 431"/>
              <a:gd name="T40" fmla="*/ 371 w 579"/>
              <a:gd name="T41" fmla="*/ 5 h 431"/>
              <a:gd name="T42" fmla="*/ 389 w 579"/>
              <a:gd name="T43" fmla="*/ 0 h 431"/>
              <a:gd name="T44" fmla="*/ 406 w 579"/>
              <a:gd name="T45" fmla="*/ 0 h 431"/>
              <a:gd name="T46" fmla="*/ 424 w 579"/>
              <a:gd name="T47" fmla="*/ 0 h 431"/>
              <a:gd name="T48" fmla="*/ 443 w 579"/>
              <a:gd name="T49" fmla="*/ 10 h 431"/>
              <a:gd name="T50" fmla="*/ 461 w 579"/>
              <a:gd name="T51" fmla="*/ 20 h 431"/>
              <a:gd name="T52" fmla="*/ 478 w 579"/>
              <a:gd name="T53" fmla="*/ 36 h 431"/>
              <a:gd name="T54" fmla="*/ 502 w 579"/>
              <a:gd name="T55" fmla="*/ 55 h 431"/>
              <a:gd name="T56" fmla="*/ 515 w 579"/>
              <a:gd name="T57" fmla="*/ 75 h 431"/>
              <a:gd name="T58" fmla="*/ 533 w 579"/>
              <a:gd name="T59" fmla="*/ 101 h 431"/>
              <a:gd name="T60" fmla="*/ 556 w 579"/>
              <a:gd name="T61" fmla="*/ 131 h 431"/>
              <a:gd name="T62" fmla="*/ 562 w 579"/>
              <a:gd name="T63" fmla="*/ 157 h 431"/>
              <a:gd name="T64" fmla="*/ 580 w 579"/>
              <a:gd name="T65" fmla="*/ 181 h 431"/>
              <a:gd name="T66" fmla="*/ 587 w 579"/>
              <a:gd name="T67" fmla="*/ 201 h 431"/>
              <a:gd name="T68" fmla="*/ 604 w 579"/>
              <a:gd name="T69" fmla="*/ 227 h 431"/>
              <a:gd name="T70" fmla="*/ 616 w 579"/>
              <a:gd name="T71" fmla="*/ 262 h 431"/>
              <a:gd name="T72" fmla="*/ 628 w 579"/>
              <a:gd name="T73" fmla="*/ 277 h 431"/>
              <a:gd name="T74" fmla="*/ 634 w 579"/>
              <a:gd name="T75" fmla="*/ 297 h 431"/>
              <a:gd name="T76" fmla="*/ 652 w 579"/>
              <a:gd name="T77" fmla="*/ 322 h 431"/>
              <a:gd name="T78" fmla="*/ 663 w 579"/>
              <a:gd name="T79" fmla="*/ 363 h 431"/>
              <a:gd name="T80" fmla="*/ 688 w 579"/>
              <a:gd name="T81" fmla="*/ 398 h 431"/>
              <a:gd name="T82" fmla="*/ 700 w 579"/>
              <a:gd name="T83" fmla="*/ 428 h 43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79"/>
              <a:gd name="T127" fmla="*/ 0 h 431"/>
              <a:gd name="T128" fmla="*/ 579 w 579"/>
              <a:gd name="T129" fmla="*/ 431 h 43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79" h="431">
                <a:moveTo>
                  <a:pt x="0" y="342"/>
                </a:moveTo>
                <a:lnTo>
                  <a:pt x="5" y="342"/>
                </a:lnTo>
                <a:lnTo>
                  <a:pt x="10" y="342"/>
                </a:lnTo>
                <a:lnTo>
                  <a:pt x="14" y="342"/>
                </a:lnTo>
                <a:lnTo>
                  <a:pt x="19" y="337"/>
                </a:lnTo>
                <a:lnTo>
                  <a:pt x="24" y="337"/>
                </a:lnTo>
                <a:lnTo>
                  <a:pt x="29" y="337"/>
                </a:lnTo>
                <a:lnTo>
                  <a:pt x="34" y="337"/>
                </a:lnTo>
                <a:lnTo>
                  <a:pt x="39" y="332"/>
                </a:lnTo>
                <a:lnTo>
                  <a:pt x="44" y="332"/>
                </a:lnTo>
                <a:lnTo>
                  <a:pt x="49" y="327"/>
                </a:lnTo>
                <a:lnTo>
                  <a:pt x="54" y="322"/>
                </a:lnTo>
                <a:lnTo>
                  <a:pt x="59" y="322"/>
                </a:lnTo>
                <a:lnTo>
                  <a:pt x="64" y="317"/>
                </a:lnTo>
                <a:lnTo>
                  <a:pt x="68" y="312"/>
                </a:lnTo>
                <a:lnTo>
                  <a:pt x="73" y="307"/>
                </a:lnTo>
                <a:lnTo>
                  <a:pt x="78" y="302"/>
                </a:lnTo>
                <a:lnTo>
                  <a:pt x="83" y="297"/>
                </a:lnTo>
                <a:lnTo>
                  <a:pt x="88" y="292"/>
                </a:lnTo>
                <a:lnTo>
                  <a:pt x="93" y="287"/>
                </a:lnTo>
                <a:lnTo>
                  <a:pt x="98" y="282"/>
                </a:lnTo>
                <a:lnTo>
                  <a:pt x="103" y="278"/>
                </a:lnTo>
                <a:lnTo>
                  <a:pt x="108" y="273"/>
                </a:lnTo>
                <a:lnTo>
                  <a:pt x="118" y="263"/>
                </a:lnTo>
                <a:lnTo>
                  <a:pt x="118" y="258"/>
                </a:lnTo>
                <a:lnTo>
                  <a:pt x="122" y="253"/>
                </a:lnTo>
                <a:lnTo>
                  <a:pt x="132" y="243"/>
                </a:lnTo>
                <a:lnTo>
                  <a:pt x="132" y="238"/>
                </a:lnTo>
                <a:lnTo>
                  <a:pt x="142" y="228"/>
                </a:lnTo>
                <a:lnTo>
                  <a:pt x="142" y="223"/>
                </a:lnTo>
                <a:lnTo>
                  <a:pt x="152" y="213"/>
                </a:lnTo>
                <a:lnTo>
                  <a:pt x="152" y="208"/>
                </a:lnTo>
                <a:lnTo>
                  <a:pt x="162" y="198"/>
                </a:lnTo>
                <a:lnTo>
                  <a:pt x="162" y="193"/>
                </a:lnTo>
                <a:lnTo>
                  <a:pt x="172" y="183"/>
                </a:lnTo>
                <a:lnTo>
                  <a:pt x="172" y="178"/>
                </a:lnTo>
                <a:lnTo>
                  <a:pt x="181" y="168"/>
                </a:lnTo>
                <a:lnTo>
                  <a:pt x="181" y="159"/>
                </a:lnTo>
                <a:lnTo>
                  <a:pt x="186" y="154"/>
                </a:lnTo>
                <a:lnTo>
                  <a:pt x="196" y="144"/>
                </a:lnTo>
                <a:lnTo>
                  <a:pt x="196" y="134"/>
                </a:lnTo>
                <a:lnTo>
                  <a:pt x="201" y="129"/>
                </a:lnTo>
                <a:lnTo>
                  <a:pt x="211" y="119"/>
                </a:lnTo>
                <a:lnTo>
                  <a:pt x="211" y="114"/>
                </a:lnTo>
                <a:lnTo>
                  <a:pt x="221" y="104"/>
                </a:lnTo>
                <a:lnTo>
                  <a:pt x="221" y="99"/>
                </a:lnTo>
                <a:lnTo>
                  <a:pt x="230" y="89"/>
                </a:lnTo>
                <a:lnTo>
                  <a:pt x="230" y="84"/>
                </a:lnTo>
                <a:lnTo>
                  <a:pt x="240" y="74"/>
                </a:lnTo>
                <a:lnTo>
                  <a:pt x="240" y="69"/>
                </a:lnTo>
                <a:lnTo>
                  <a:pt x="245" y="64"/>
                </a:lnTo>
                <a:lnTo>
                  <a:pt x="255" y="54"/>
                </a:lnTo>
                <a:lnTo>
                  <a:pt x="255" y="50"/>
                </a:lnTo>
                <a:lnTo>
                  <a:pt x="260" y="45"/>
                </a:lnTo>
                <a:lnTo>
                  <a:pt x="265" y="40"/>
                </a:lnTo>
                <a:lnTo>
                  <a:pt x="270" y="35"/>
                </a:lnTo>
                <a:lnTo>
                  <a:pt x="275" y="30"/>
                </a:lnTo>
                <a:lnTo>
                  <a:pt x="279" y="25"/>
                </a:lnTo>
                <a:lnTo>
                  <a:pt x="284" y="20"/>
                </a:lnTo>
                <a:lnTo>
                  <a:pt x="289" y="15"/>
                </a:lnTo>
                <a:lnTo>
                  <a:pt x="294" y="15"/>
                </a:lnTo>
                <a:lnTo>
                  <a:pt x="299" y="10"/>
                </a:lnTo>
                <a:lnTo>
                  <a:pt x="304" y="5"/>
                </a:lnTo>
                <a:lnTo>
                  <a:pt x="309" y="5"/>
                </a:lnTo>
                <a:lnTo>
                  <a:pt x="314" y="5"/>
                </a:lnTo>
                <a:lnTo>
                  <a:pt x="319" y="0"/>
                </a:lnTo>
                <a:lnTo>
                  <a:pt x="324" y="0"/>
                </a:lnTo>
                <a:lnTo>
                  <a:pt x="329" y="0"/>
                </a:lnTo>
                <a:lnTo>
                  <a:pt x="333" y="0"/>
                </a:lnTo>
                <a:lnTo>
                  <a:pt x="338" y="0"/>
                </a:lnTo>
                <a:lnTo>
                  <a:pt x="343" y="0"/>
                </a:lnTo>
                <a:lnTo>
                  <a:pt x="348" y="0"/>
                </a:lnTo>
                <a:lnTo>
                  <a:pt x="353" y="5"/>
                </a:lnTo>
                <a:lnTo>
                  <a:pt x="358" y="5"/>
                </a:lnTo>
                <a:lnTo>
                  <a:pt x="363" y="10"/>
                </a:lnTo>
                <a:lnTo>
                  <a:pt x="368" y="10"/>
                </a:lnTo>
                <a:lnTo>
                  <a:pt x="373" y="15"/>
                </a:lnTo>
                <a:lnTo>
                  <a:pt x="378" y="20"/>
                </a:lnTo>
                <a:lnTo>
                  <a:pt x="383" y="25"/>
                </a:lnTo>
                <a:lnTo>
                  <a:pt x="387" y="30"/>
                </a:lnTo>
                <a:lnTo>
                  <a:pt x="392" y="35"/>
                </a:lnTo>
                <a:lnTo>
                  <a:pt x="397" y="40"/>
                </a:lnTo>
                <a:lnTo>
                  <a:pt x="402" y="45"/>
                </a:lnTo>
                <a:lnTo>
                  <a:pt x="412" y="54"/>
                </a:lnTo>
                <a:lnTo>
                  <a:pt x="412" y="59"/>
                </a:lnTo>
                <a:lnTo>
                  <a:pt x="422" y="69"/>
                </a:lnTo>
                <a:lnTo>
                  <a:pt x="422" y="74"/>
                </a:lnTo>
                <a:lnTo>
                  <a:pt x="432" y="84"/>
                </a:lnTo>
                <a:lnTo>
                  <a:pt x="432" y="94"/>
                </a:lnTo>
                <a:lnTo>
                  <a:pt x="437" y="99"/>
                </a:lnTo>
                <a:lnTo>
                  <a:pt x="446" y="109"/>
                </a:lnTo>
                <a:lnTo>
                  <a:pt x="446" y="119"/>
                </a:lnTo>
                <a:lnTo>
                  <a:pt x="456" y="129"/>
                </a:lnTo>
                <a:lnTo>
                  <a:pt x="456" y="139"/>
                </a:lnTo>
                <a:lnTo>
                  <a:pt x="461" y="144"/>
                </a:lnTo>
                <a:lnTo>
                  <a:pt x="461" y="154"/>
                </a:lnTo>
                <a:lnTo>
                  <a:pt x="471" y="164"/>
                </a:lnTo>
                <a:lnTo>
                  <a:pt x="471" y="173"/>
                </a:lnTo>
                <a:lnTo>
                  <a:pt x="476" y="178"/>
                </a:lnTo>
                <a:lnTo>
                  <a:pt x="476" y="183"/>
                </a:lnTo>
                <a:lnTo>
                  <a:pt x="481" y="188"/>
                </a:lnTo>
                <a:lnTo>
                  <a:pt x="481" y="198"/>
                </a:lnTo>
                <a:lnTo>
                  <a:pt x="491" y="208"/>
                </a:lnTo>
                <a:lnTo>
                  <a:pt x="491" y="218"/>
                </a:lnTo>
                <a:lnTo>
                  <a:pt x="495" y="223"/>
                </a:lnTo>
                <a:lnTo>
                  <a:pt x="495" y="233"/>
                </a:lnTo>
                <a:lnTo>
                  <a:pt x="505" y="243"/>
                </a:lnTo>
                <a:lnTo>
                  <a:pt x="505" y="258"/>
                </a:lnTo>
                <a:lnTo>
                  <a:pt x="510" y="263"/>
                </a:lnTo>
                <a:lnTo>
                  <a:pt x="510" y="268"/>
                </a:lnTo>
                <a:lnTo>
                  <a:pt x="515" y="273"/>
                </a:lnTo>
                <a:lnTo>
                  <a:pt x="515" y="282"/>
                </a:lnTo>
                <a:lnTo>
                  <a:pt x="520" y="287"/>
                </a:lnTo>
                <a:lnTo>
                  <a:pt x="520" y="292"/>
                </a:lnTo>
                <a:lnTo>
                  <a:pt x="525" y="297"/>
                </a:lnTo>
                <a:lnTo>
                  <a:pt x="525" y="307"/>
                </a:lnTo>
                <a:lnTo>
                  <a:pt x="535" y="317"/>
                </a:lnTo>
                <a:lnTo>
                  <a:pt x="535" y="332"/>
                </a:lnTo>
                <a:lnTo>
                  <a:pt x="544" y="342"/>
                </a:lnTo>
                <a:lnTo>
                  <a:pt x="544" y="357"/>
                </a:lnTo>
                <a:lnTo>
                  <a:pt x="554" y="367"/>
                </a:lnTo>
                <a:lnTo>
                  <a:pt x="554" y="382"/>
                </a:lnTo>
                <a:lnTo>
                  <a:pt x="564" y="392"/>
                </a:lnTo>
                <a:lnTo>
                  <a:pt x="564" y="401"/>
                </a:lnTo>
                <a:lnTo>
                  <a:pt x="574" y="411"/>
                </a:lnTo>
                <a:lnTo>
                  <a:pt x="574" y="421"/>
                </a:lnTo>
                <a:lnTo>
                  <a:pt x="579" y="426"/>
                </a:lnTo>
                <a:lnTo>
                  <a:pt x="579" y="431"/>
                </a:ln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1" name="Freeform 73"/>
          <p:cNvSpPr>
            <a:spLocks/>
          </p:cNvSpPr>
          <p:nvPr/>
        </p:nvSpPr>
        <p:spPr bwMode="auto">
          <a:xfrm>
            <a:off x="3395663" y="2974975"/>
            <a:ext cx="747713" cy="2116138"/>
          </a:xfrm>
          <a:custGeom>
            <a:avLst/>
            <a:gdLst>
              <a:gd name="T0" fmla="*/ 6 w 388"/>
              <a:gd name="T1" fmla="*/ 1243 h 1313"/>
              <a:gd name="T2" fmla="*/ 29 w 388"/>
              <a:gd name="T3" fmla="*/ 1268 h 1313"/>
              <a:gd name="T4" fmla="*/ 47 w 388"/>
              <a:gd name="T5" fmla="*/ 1293 h 1313"/>
              <a:gd name="T6" fmla="*/ 59 w 388"/>
              <a:gd name="T7" fmla="*/ 1313 h 1313"/>
              <a:gd name="T8" fmla="*/ 78 w 388"/>
              <a:gd name="T9" fmla="*/ 1323 h 1313"/>
              <a:gd name="T10" fmla="*/ 95 w 388"/>
              <a:gd name="T11" fmla="*/ 1333 h 1313"/>
              <a:gd name="T12" fmla="*/ 113 w 388"/>
              <a:gd name="T13" fmla="*/ 1333 h 1313"/>
              <a:gd name="T14" fmla="*/ 131 w 388"/>
              <a:gd name="T15" fmla="*/ 1328 h 1313"/>
              <a:gd name="T16" fmla="*/ 149 w 388"/>
              <a:gd name="T17" fmla="*/ 1313 h 1313"/>
              <a:gd name="T18" fmla="*/ 166 w 388"/>
              <a:gd name="T19" fmla="*/ 1293 h 1313"/>
              <a:gd name="T20" fmla="*/ 191 w 388"/>
              <a:gd name="T21" fmla="*/ 1263 h 1313"/>
              <a:gd name="T22" fmla="*/ 197 w 388"/>
              <a:gd name="T23" fmla="*/ 1238 h 1313"/>
              <a:gd name="T24" fmla="*/ 209 w 388"/>
              <a:gd name="T25" fmla="*/ 1222 h 1313"/>
              <a:gd name="T26" fmla="*/ 215 w 388"/>
              <a:gd name="T27" fmla="*/ 1197 h 1313"/>
              <a:gd name="T28" fmla="*/ 226 w 388"/>
              <a:gd name="T29" fmla="*/ 1178 h 1313"/>
              <a:gd name="T30" fmla="*/ 232 w 388"/>
              <a:gd name="T31" fmla="*/ 1147 h 1313"/>
              <a:gd name="T32" fmla="*/ 244 w 388"/>
              <a:gd name="T33" fmla="*/ 1122 h 1313"/>
              <a:gd name="T34" fmla="*/ 250 w 388"/>
              <a:gd name="T35" fmla="*/ 1086 h 1313"/>
              <a:gd name="T36" fmla="*/ 262 w 388"/>
              <a:gd name="T37" fmla="*/ 1062 h 1313"/>
              <a:gd name="T38" fmla="*/ 268 w 388"/>
              <a:gd name="T39" fmla="*/ 1021 h 1313"/>
              <a:gd name="T40" fmla="*/ 280 w 388"/>
              <a:gd name="T41" fmla="*/ 996 h 1313"/>
              <a:gd name="T42" fmla="*/ 285 w 388"/>
              <a:gd name="T43" fmla="*/ 951 h 1313"/>
              <a:gd name="T44" fmla="*/ 297 w 388"/>
              <a:gd name="T45" fmla="*/ 921 h 1313"/>
              <a:gd name="T46" fmla="*/ 303 w 388"/>
              <a:gd name="T47" fmla="*/ 870 h 1313"/>
              <a:gd name="T48" fmla="*/ 316 w 388"/>
              <a:gd name="T49" fmla="*/ 841 h 1313"/>
              <a:gd name="T50" fmla="*/ 322 w 388"/>
              <a:gd name="T51" fmla="*/ 790 h 1313"/>
              <a:gd name="T52" fmla="*/ 334 w 388"/>
              <a:gd name="T53" fmla="*/ 754 h 1313"/>
              <a:gd name="T54" fmla="*/ 340 w 388"/>
              <a:gd name="T55" fmla="*/ 699 h 1313"/>
              <a:gd name="T56" fmla="*/ 351 w 388"/>
              <a:gd name="T57" fmla="*/ 664 h 1313"/>
              <a:gd name="T58" fmla="*/ 357 w 388"/>
              <a:gd name="T59" fmla="*/ 609 h 1313"/>
              <a:gd name="T60" fmla="*/ 369 w 388"/>
              <a:gd name="T61" fmla="*/ 574 h 1313"/>
              <a:gd name="T62" fmla="*/ 375 w 388"/>
              <a:gd name="T63" fmla="*/ 513 h 1313"/>
              <a:gd name="T64" fmla="*/ 387 w 388"/>
              <a:gd name="T65" fmla="*/ 478 h 1313"/>
              <a:gd name="T66" fmla="*/ 393 w 388"/>
              <a:gd name="T67" fmla="*/ 417 h 1313"/>
              <a:gd name="T68" fmla="*/ 405 w 388"/>
              <a:gd name="T69" fmla="*/ 377 h 1313"/>
              <a:gd name="T70" fmla="*/ 410 w 388"/>
              <a:gd name="T71" fmla="*/ 317 h 1313"/>
              <a:gd name="T72" fmla="*/ 422 w 388"/>
              <a:gd name="T73" fmla="*/ 281 h 1313"/>
              <a:gd name="T74" fmla="*/ 429 w 388"/>
              <a:gd name="T75" fmla="*/ 221 h 1313"/>
              <a:gd name="T76" fmla="*/ 441 w 388"/>
              <a:gd name="T77" fmla="*/ 181 h 1313"/>
              <a:gd name="T78" fmla="*/ 447 w 388"/>
              <a:gd name="T79" fmla="*/ 126 h 1313"/>
              <a:gd name="T80" fmla="*/ 459 w 388"/>
              <a:gd name="T81" fmla="*/ 85 h 1313"/>
              <a:gd name="T82" fmla="*/ 465 w 388"/>
              <a:gd name="T83" fmla="*/ 29 h 131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88"/>
              <a:gd name="T127" fmla="*/ 0 h 1313"/>
              <a:gd name="T128" fmla="*/ 388 w 388"/>
              <a:gd name="T129" fmla="*/ 1313 h 131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88" h="1313">
                <a:moveTo>
                  <a:pt x="0" y="1209"/>
                </a:moveTo>
                <a:lnTo>
                  <a:pt x="5" y="1214"/>
                </a:lnTo>
                <a:lnTo>
                  <a:pt x="5" y="1224"/>
                </a:lnTo>
                <a:lnTo>
                  <a:pt x="15" y="1234"/>
                </a:lnTo>
                <a:lnTo>
                  <a:pt x="15" y="1239"/>
                </a:lnTo>
                <a:lnTo>
                  <a:pt x="24" y="1249"/>
                </a:lnTo>
                <a:lnTo>
                  <a:pt x="24" y="1259"/>
                </a:lnTo>
                <a:lnTo>
                  <a:pt x="29" y="1264"/>
                </a:lnTo>
                <a:lnTo>
                  <a:pt x="39" y="1274"/>
                </a:lnTo>
                <a:lnTo>
                  <a:pt x="39" y="1279"/>
                </a:lnTo>
                <a:lnTo>
                  <a:pt x="49" y="1288"/>
                </a:lnTo>
                <a:lnTo>
                  <a:pt x="49" y="1293"/>
                </a:lnTo>
                <a:lnTo>
                  <a:pt x="54" y="1298"/>
                </a:lnTo>
                <a:lnTo>
                  <a:pt x="59" y="1303"/>
                </a:lnTo>
                <a:lnTo>
                  <a:pt x="64" y="1303"/>
                </a:lnTo>
                <a:lnTo>
                  <a:pt x="69" y="1308"/>
                </a:lnTo>
                <a:lnTo>
                  <a:pt x="73" y="1313"/>
                </a:lnTo>
                <a:lnTo>
                  <a:pt x="78" y="1313"/>
                </a:lnTo>
                <a:lnTo>
                  <a:pt x="83" y="1313"/>
                </a:lnTo>
                <a:lnTo>
                  <a:pt x="88" y="1313"/>
                </a:lnTo>
                <a:lnTo>
                  <a:pt x="93" y="1313"/>
                </a:lnTo>
                <a:lnTo>
                  <a:pt x="98" y="1313"/>
                </a:lnTo>
                <a:lnTo>
                  <a:pt x="103" y="1308"/>
                </a:lnTo>
                <a:lnTo>
                  <a:pt x="108" y="1308"/>
                </a:lnTo>
                <a:lnTo>
                  <a:pt x="113" y="1303"/>
                </a:lnTo>
                <a:lnTo>
                  <a:pt x="118" y="1298"/>
                </a:lnTo>
                <a:lnTo>
                  <a:pt x="123" y="1293"/>
                </a:lnTo>
                <a:lnTo>
                  <a:pt x="127" y="1288"/>
                </a:lnTo>
                <a:lnTo>
                  <a:pt x="137" y="1279"/>
                </a:lnTo>
                <a:lnTo>
                  <a:pt x="137" y="1274"/>
                </a:lnTo>
                <a:lnTo>
                  <a:pt x="147" y="1264"/>
                </a:lnTo>
                <a:lnTo>
                  <a:pt x="147" y="1254"/>
                </a:lnTo>
                <a:lnTo>
                  <a:pt x="157" y="1244"/>
                </a:lnTo>
                <a:lnTo>
                  <a:pt x="157" y="1234"/>
                </a:lnTo>
                <a:lnTo>
                  <a:pt x="162" y="1229"/>
                </a:lnTo>
                <a:lnTo>
                  <a:pt x="162" y="1219"/>
                </a:lnTo>
                <a:lnTo>
                  <a:pt x="167" y="1214"/>
                </a:lnTo>
                <a:lnTo>
                  <a:pt x="167" y="1209"/>
                </a:lnTo>
                <a:lnTo>
                  <a:pt x="172" y="1204"/>
                </a:lnTo>
                <a:lnTo>
                  <a:pt x="172" y="1194"/>
                </a:lnTo>
                <a:lnTo>
                  <a:pt x="177" y="1189"/>
                </a:lnTo>
                <a:lnTo>
                  <a:pt x="177" y="1179"/>
                </a:lnTo>
                <a:lnTo>
                  <a:pt x="181" y="1174"/>
                </a:lnTo>
                <a:lnTo>
                  <a:pt x="181" y="1165"/>
                </a:lnTo>
                <a:lnTo>
                  <a:pt x="186" y="1160"/>
                </a:lnTo>
                <a:lnTo>
                  <a:pt x="186" y="1145"/>
                </a:lnTo>
                <a:lnTo>
                  <a:pt x="191" y="1140"/>
                </a:lnTo>
                <a:lnTo>
                  <a:pt x="191" y="1130"/>
                </a:lnTo>
                <a:lnTo>
                  <a:pt x="196" y="1125"/>
                </a:lnTo>
                <a:lnTo>
                  <a:pt x="196" y="1110"/>
                </a:lnTo>
                <a:lnTo>
                  <a:pt x="201" y="1105"/>
                </a:lnTo>
                <a:lnTo>
                  <a:pt x="201" y="1090"/>
                </a:lnTo>
                <a:lnTo>
                  <a:pt x="206" y="1085"/>
                </a:lnTo>
                <a:lnTo>
                  <a:pt x="206" y="1070"/>
                </a:lnTo>
                <a:lnTo>
                  <a:pt x="211" y="1065"/>
                </a:lnTo>
                <a:lnTo>
                  <a:pt x="211" y="1051"/>
                </a:lnTo>
                <a:lnTo>
                  <a:pt x="216" y="1046"/>
                </a:lnTo>
                <a:lnTo>
                  <a:pt x="216" y="1031"/>
                </a:lnTo>
                <a:lnTo>
                  <a:pt x="221" y="1026"/>
                </a:lnTo>
                <a:lnTo>
                  <a:pt x="221" y="1006"/>
                </a:lnTo>
                <a:lnTo>
                  <a:pt x="226" y="1001"/>
                </a:lnTo>
                <a:lnTo>
                  <a:pt x="226" y="986"/>
                </a:lnTo>
                <a:lnTo>
                  <a:pt x="231" y="981"/>
                </a:lnTo>
                <a:lnTo>
                  <a:pt x="231" y="961"/>
                </a:lnTo>
                <a:lnTo>
                  <a:pt x="235" y="956"/>
                </a:lnTo>
                <a:lnTo>
                  <a:pt x="235" y="937"/>
                </a:lnTo>
                <a:lnTo>
                  <a:pt x="240" y="932"/>
                </a:lnTo>
                <a:lnTo>
                  <a:pt x="240" y="912"/>
                </a:lnTo>
                <a:lnTo>
                  <a:pt x="245" y="907"/>
                </a:lnTo>
                <a:lnTo>
                  <a:pt x="245" y="887"/>
                </a:lnTo>
                <a:lnTo>
                  <a:pt x="250" y="882"/>
                </a:lnTo>
                <a:lnTo>
                  <a:pt x="250" y="857"/>
                </a:lnTo>
                <a:lnTo>
                  <a:pt x="255" y="852"/>
                </a:lnTo>
                <a:lnTo>
                  <a:pt x="255" y="832"/>
                </a:lnTo>
                <a:lnTo>
                  <a:pt x="260" y="828"/>
                </a:lnTo>
                <a:lnTo>
                  <a:pt x="260" y="808"/>
                </a:lnTo>
                <a:lnTo>
                  <a:pt x="265" y="803"/>
                </a:lnTo>
                <a:lnTo>
                  <a:pt x="265" y="778"/>
                </a:lnTo>
                <a:lnTo>
                  <a:pt x="270" y="773"/>
                </a:lnTo>
                <a:lnTo>
                  <a:pt x="270" y="748"/>
                </a:lnTo>
                <a:lnTo>
                  <a:pt x="275" y="743"/>
                </a:lnTo>
                <a:lnTo>
                  <a:pt x="275" y="718"/>
                </a:lnTo>
                <a:lnTo>
                  <a:pt x="280" y="714"/>
                </a:lnTo>
                <a:lnTo>
                  <a:pt x="280" y="689"/>
                </a:lnTo>
                <a:lnTo>
                  <a:pt x="284" y="684"/>
                </a:lnTo>
                <a:lnTo>
                  <a:pt x="284" y="659"/>
                </a:lnTo>
                <a:lnTo>
                  <a:pt x="289" y="654"/>
                </a:lnTo>
                <a:lnTo>
                  <a:pt x="289" y="629"/>
                </a:lnTo>
                <a:lnTo>
                  <a:pt x="294" y="624"/>
                </a:lnTo>
                <a:lnTo>
                  <a:pt x="294" y="600"/>
                </a:lnTo>
                <a:lnTo>
                  <a:pt x="299" y="595"/>
                </a:lnTo>
                <a:lnTo>
                  <a:pt x="299" y="570"/>
                </a:lnTo>
                <a:lnTo>
                  <a:pt x="304" y="565"/>
                </a:lnTo>
                <a:lnTo>
                  <a:pt x="304" y="540"/>
                </a:lnTo>
                <a:lnTo>
                  <a:pt x="309" y="535"/>
                </a:lnTo>
                <a:lnTo>
                  <a:pt x="309" y="505"/>
                </a:lnTo>
                <a:lnTo>
                  <a:pt x="314" y="500"/>
                </a:lnTo>
                <a:lnTo>
                  <a:pt x="314" y="476"/>
                </a:lnTo>
                <a:lnTo>
                  <a:pt x="319" y="471"/>
                </a:lnTo>
                <a:lnTo>
                  <a:pt x="319" y="441"/>
                </a:lnTo>
                <a:lnTo>
                  <a:pt x="324" y="436"/>
                </a:lnTo>
                <a:lnTo>
                  <a:pt x="324" y="411"/>
                </a:lnTo>
                <a:lnTo>
                  <a:pt x="329" y="406"/>
                </a:lnTo>
                <a:lnTo>
                  <a:pt x="329" y="376"/>
                </a:lnTo>
                <a:lnTo>
                  <a:pt x="334" y="371"/>
                </a:lnTo>
                <a:lnTo>
                  <a:pt x="334" y="347"/>
                </a:lnTo>
                <a:lnTo>
                  <a:pt x="338" y="342"/>
                </a:lnTo>
                <a:lnTo>
                  <a:pt x="338" y="312"/>
                </a:lnTo>
                <a:lnTo>
                  <a:pt x="343" y="307"/>
                </a:lnTo>
                <a:lnTo>
                  <a:pt x="343" y="282"/>
                </a:lnTo>
                <a:lnTo>
                  <a:pt x="348" y="277"/>
                </a:lnTo>
                <a:lnTo>
                  <a:pt x="348" y="253"/>
                </a:lnTo>
                <a:lnTo>
                  <a:pt x="353" y="248"/>
                </a:lnTo>
                <a:lnTo>
                  <a:pt x="353" y="218"/>
                </a:lnTo>
                <a:lnTo>
                  <a:pt x="358" y="213"/>
                </a:lnTo>
                <a:lnTo>
                  <a:pt x="358" y="183"/>
                </a:lnTo>
                <a:lnTo>
                  <a:pt x="363" y="178"/>
                </a:lnTo>
                <a:lnTo>
                  <a:pt x="363" y="153"/>
                </a:lnTo>
                <a:lnTo>
                  <a:pt x="368" y="148"/>
                </a:lnTo>
                <a:lnTo>
                  <a:pt x="368" y="124"/>
                </a:lnTo>
                <a:lnTo>
                  <a:pt x="373" y="119"/>
                </a:lnTo>
                <a:lnTo>
                  <a:pt x="373" y="89"/>
                </a:lnTo>
                <a:lnTo>
                  <a:pt x="378" y="84"/>
                </a:lnTo>
                <a:lnTo>
                  <a:pt x="378" y="59"/>
                </a:lnTo>
                <a:lnTo>
                  <a:pt x="383" y="54"/>
                </a:lnTo>
                <a:lnTo>
                  <a:pt x="383" y="29"/>
                </a:lnTo>
                <a:lnTo>
                  <a:pt x="388" y="25"/>
                </a:lnTo>
                <a:lnTo>
                  <a:pt x="388" y="0"/>
                </a:ln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2" name="Freeform 74"/>
          <p:cNvSpPr>
            <a:spLocks/>
          </p:cNvSpPr>
          <p:nvPr/>
        </p:nvSpPr>
        <p:spPr bwMode="auto">
          <a:xfrm>
            <a:off x="4143375" y="2044700"/>
            <a:ext cx="701675" cy="1249363"/>
          </a:xfrm>
          <a:custGeom>
            <a:avLst/>
            <a:gdLst>
              <a:gd name="T0" fmla="*/ 5 w 363"/>
              <a:gd name="T1" fmla="*/ 555 h 773"/>
              <a:gd name="T2" fmla="*/ 17 w 363"/>
              <a:gd name="T3" fmla="*/ 519 h 773"/>
              <a:gd name="T4" fmla="*/ 23 w 363"/>
              <a:gd name="T5" fmla="*/ 464 h 773"/>
              <a:gd name="T6" fmla="*/ 35 w 363"/>
              <a:gd name="T7" fmla="*/ 434 h 773"/>
              <a:gd name="T8" fmla="*/ 41 w 363"/>
              <a:gd name="T9" fmla="*/ 383 h 773"/>
              <a:gd name="T10" fmla="*/ 54 w 363"/>
              <a:gd name="T11" fmla="*/ 353 h 773"/>
              <a:gd name="T12" fmla="*/ 60 w 363"/>
              <a:gd name="T13" fmla="*/ 307 h 773"/>
              <a:gd name="T14" fmla="*/ 71 w 363"/>
              <a:gd name="T15" fmla="*/ 277 h 773"/>
              <a:gd name="T16" fmla="*/ 77 w 363"/>
              <a:gd name="T17" fmla="*/ 237 h 773"/>
              <a:gd name="T18" fmla="*/ 89 w 363"/>
              <a:gd name="T19" fmla="*/ 212 h 773"/>
              <a:gd name="T20" fmla="*/ 95 w 363"/>
              <a:gd name="T21" fmla="*/ 176 h 773"/>
              <a:gd name="T22" fmla="*/ 107 w 363"/>
              <a:gd name="T23" fmla="*/ 151 h 773"/>
              <a:gd name="T24" fmla="*/ 113 w 363"/>
              <a:gd name="T25" fmla="*/ 121 h 773"/>
              <a:gd name="T26" fmla="*/ 125 w 363"/>
              <a:gd name="T27" fmla="*/ 101 h 773"/>
              <a:gd name="T28" fmla="*/ 132 w 363"/>
              <a:gd name="T29" fmla="*/ 75 h 773"/>
              <a:gd name="T30" fmla="*/ 142 w 363"/>
              <a:gd name="T31" fmla="*/ 60 h 773"/>
              <a:gd name="T32" fmla="*/ 155 w 363"/>
              <a:gd name="T33" fmla="*/ 31 h 773"/>
              <a:gd name="T34" fmla="*/ 173 w 363"/>
              <a:gd name="T35" fmla="*/ 10 h 773"/>
              <a:gd name="T36" fmla="*/ 191 w 363"/>
              <a:gd name="T37" fmla="*/ 0 h 773"/>
              <a:gd name="T38" fmla="*/ 208 w 363"/>
              <a:gd name="T39" fmla="*/ 0 h 773"/>
              <a:gd name="T40" fmla="*/ 226 w 363"/>
              <a:gd name="T41" fmla="*/ 10 h 773"/>
              <a:gd name="T42" fmla="*/ 245 w 363"/>
              <a:gd name="T43" fmla="*/ 35 h 773"/>
              <a:gd name="T44" fmla="*/ 257 w 363"/>
              <a:gd name="T45" fmla="*/ 55 h 773"/>
              <a:gd name="T46" fmla="*/ 274 w 363"/>
              <a:gd name="T47" fmla="*/ 80 h 773"/>
              <a:gd name="T48" fmla="*/ 280 w 363"/>
              <a:gd name="T49" fmla="*/ 106 h 773"/>
              <a:gd name="T50" fmla="*/ 292 w 363"/>
              <a:gd name="T51" fmla="*/ 126 h 773"/>
              <a:gd name="T52" fmla="*/ 298 w 363"/>
              <a:gd name="T53" fmla="*/ 156 h 773"/>
              <a:gd name="T54" fmla="*/ 310 w 363"/>
              <a:gd name="T55" fmla="*/ 181 h 773"/>
              <a:gd name="T56" fmla="*/ 317 w 363"/>
              <a:gd name="T57" fmla="*/ 217 h 773"/>
              <a:gd name="T58" fmla="*/ 328 w 363"/>
              <a:gd name="T59" fmla="*/ 242 h 773"/>
              <a:gd name="T60" fmla="*/ 334 w 363"/>
              <a:gd name="T61" fmla="*/ 287 h 773"/>
              <a:gd name="T62" fmla="*/ 346 w 363"/>
              <a:gd name="T63" fmla="*/ 318 h 773"/>
              <a:gd name="T64" fmla="*/ 352 w 363"/>
              <a:gd name="T65" fmla="*/ 363 h 773"/>
              <a:gd name="T66" fmla="*/ 364 w 363"/>
              <a:gd name="T67" fmla="*/ 393 h 773"/>
              <a:gd name="T68" fmla="*/ 370 w 363"/>
              <a:gd name="T69" fmla="*/ 444 h 773"/>
              <a:gd name="T70" fmla="*/ 382 w 363"/>
              <a:gd name="T71" fmla="*/ 474 h 773"/>
              <a:gd name="T72" fmla="*/ 388 w 363"/>
              <a:gd name="T73" fmla="*/ 529 h 773"/>
              <a:gd name="T74" fmla="*/ 399 w 363"/>
              <a:gd name="T75" fmla="*/ 565 h 773"/>
              <a:gd name="T76" fmla="*/ 405 w 363"/>
              <a:gd name="T77" fmla="*/ 620 h 773"/>
              <a:gd name="T78" fmla="*/ 418 w 363"/>
              <a:gd name="T79" fmla="*/ 656 h 773"/>
              <a:gd name="T80" fmla="*/ 424 w 363"/>
              <a:gd name="T81" fmla="*/ 717 h 773"/>
              <a:gd name="T82" fmla="*/ 436 w 363"/>
              <a:gd name="T83" fmla="*/ 751 h 7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63"/>
              <a:gd name="T127" fmla="*/ 0 h 773"/>
              <a:gd name="T128" fmla="*/ 363 w 363"/>
              <a:gd name="T129" fmla="*/ 773 h 77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63" h="773">
                <a:moveTo>
                  <a:pt x="0" y="575"/>
                </a:moveTo>
                <a:lnTo>
                  <a:pt x="4" y="570"/>
                </a:lnTo>
                <a:lnTo>
                  <a:pt x="4" y="545"/>
                </a:lnTo>
                <a:lnTo>
                  <a:pt x="9" y="540"/>
                </a:lnTo>
                <a:lnTo>
                  <a:pt x="9" y="515"/>
                </a:lnTo>
                <a:lnTo>
                  <a:pt x="14" y="510"/>
                </a:lnTo>
                <a:lnTo>
                  <a:pt x="14" y="486"/>
                </a:lnTo>
                <a:lnTo>
                  <a:pt x="19" y="481"/>
                </a:lnTo>
                <a:lnTo>
                  <a:pt x="19" y="456"/>
                </a:lnTo>
                <a:lnTo>
                  <a:pt x="24" y="451"/>
                </a:lnTo>
                <a:lnTo>
                  <a:pt x="24" y="431"/>
                </a:lnTo>
                <a:lnTo>
                  <a:pt x="29" y="426"/>
                </a:lnTo>
                <a:lnTo>
                  <a:pt x="29" y="401"/>
                </a:lnTo>
                <a:lnTo>
                  <a:pt x="34" y="396"/>
                </a:lnTo>
                <a:lnTo>
                  <a:pt x="34" y="376"/>
                </a:lnTo>
                <a:lnTo>
                  <a:pt x="39" y="372"/>
                </a:lnTo>
                <a:lnTo>
                  <a:pt x="39" y="352"/>
                </a:lnTo>
                <a:lnTo>
                  <a:pt x="44" y="347"/>
                </a:lnTo>
                <a:lnTo>
                  <a:pt x="44" y="322"/>
                </a:lnTo>
                <a:lnTo>
                  <a:pt x="49" y="317"/>
                </a:lnTo>
                <a:lnTo>
                  <a:pt x="49" y="302"/>
                </a:lnTo>
                <a:lnTo>
                  <a:pt x="54" y="297"/>
                </a:lnTo>
                <a:lnTo>
                  <a:pt x="54" y="277"/>
                </a:lnTo>
                <a:lnTo>
                  <a:pt x="58" y="272"/>
                </a:lnTo>
                <a:lnTo>
                  <a:pt x="58" y="253"/>
                </a:lnTo>
                <a:lnTo>
                  <a:pt x="63" y="248"/>
                </a:lnTo>
                <a:lnTo>
                  <a:pt x="63" y="233"/>
                </a:lnTo>
                <a:lnTo>
                  <a:pt x="68" y="228"/>
                </a:lnTo>
                <a:lnTo>
                  <a:pt x="68" y="213"/>
                </a:lnTo>
                <a:lnTo>
                  <a:pt x="73" y="208"/>
                </a:lnTo>
                <a:lnTo>
                  <a:pt x="73" y="188"/>
                </a:lnTo>
                <a:lnTo>
                  <a:pt x="78" y="183"/>
                </a:lnTo>
                <a:lnTo>
                  <a:pt x="78" y="173"/>
                </a:lnTo>
                <a:lnTo>
                  <a:pt x="83" y="168"/>
                </a:lnTo>
                <a:lnTo>
                  <a:pt x="83" y="153"/>
                </a:lnTo>
                <a:lnTo>
                  <a:pt x="88" y="148"/>
                </a:lnTo>
                <a:lnTo>
                  <a:pt x="88" y="134"/>
                </a:lnTo>
                <a:lnTo>
                  <a:pt x="93" y="129"/>
                </a:lnTo>
                <a:lnTo>
                  <a:pt x="93" y="119"/>
                </a:lnTo>
                <a:lnTo>
                  <a:pt x="98" y="114"/>
                </a:lnTo>
                <a:lnTo>
                  <a:pt x="98" y="104"/>
                </a:lnTo>
                <a:lnTo>
                  <a:pt x="103" y="99"/>
                </a:lnTo>
                <a:lnTo>
                  <a:pt x="103" y="89"/>
                </a:lnTo>
                <a:lnTo>
                  <a:pt x="108" y="84"/>
                </a:lnTo>
                <a:lnTo>
                  <a:pt x="108" y="74"/>
                </a:lnTo>
                <a:lnTo>
                  <a:pt x="112" y="69"/>
                </a:lnTo>
                <a:lnTo>
                  <a:pt x="112" y="64"/>
                </a:lnTo>
                <a:lnTo>
                  <a:pt x="117" y="59"/>
                </a:lnTo>
                <a:lnTo>
                  <a:pt x="117" y="49"/>
                </a:lnTo>
                <a:lnTo>
                  <a:pt x="127" y="39"/>
                </a:lnTo>
                <a:lnTo>
                  <a:pt x="127" y="30"/>
                </a:lnTo>
                <a:lnTo>
                  <a:pt x="132" y="25"/>
                </a:lnTo>
                <a:lnTo>
                  <a:pt x="142" y="15"/>
                </a:lnTo>
                <a:lnTo>
                  <a:pt x="142" y="10"/>
                </a:lnTo>
                <a:lnTo>
                  <a:pt x="147" y="5"/>
                </a:lnTo>
                <a:lnTo>
                  <a:pt x="152" y="5"/>
                </a:lnTo>
                <a:lnTo>
                  <a:pt x="157" y="0"/>
                </a:lnTo>
                <a:lnTo>
                  <a:pt x="161" y="0"/>
                </a:lnTo>
                <a:lnTo>
                  <a:pt x="166" y="0"/>
                </a:lnTo>
                <a:lnTo>
                  <a:pt x="171" y="0"/>
                </a:lnTo>
                <a:lnTo>
                  <a:pt x="176" y="5"/>
                </a:lnTo>
                <a:lnTo>
                  <a:pt x="181" y="5"/>
                </a:lnTo>
                <a:lnTo>
                  <a:pt x="186" y="10"/>
                </a:lnTo>
                <a:lnTo>
                  <a:pt x="191" y="15"/>
                </a:lnTo>
                <a:lnTo>
                  <a:pt x="201" y="25"/>
                </a:lnTo>
                <a:lnTo>
                  <a:pt x="201" y="34"/>
                </a:lnTo>
                <a:lnTo>
                  <a:pt x="206" y="39"/>
                </a:lnTo>
                <a:lnTo>
                  <a:pt x="211" y="44"/>
                </a:lnTo>
                <a:lnTo>
                  <a:pt x="211" y="54"/>
                </a:lnTo>
                <a:lnTo>
                  <a:pt x="220" y="64"/>
                </a:lnTo>
                <a:lnTo>
                  <a:pt x="220" y="74"/>
                </a:lnTo>
                <a:lnTo>
                  <a:pt x="225" y="79"/>
                </a:lnTo>
                <a:lnTo>
                  <a:pt x="225" y="89"/>
                </a:lnTo>
                <a:lnTo>
                  <a:pt x="230" y="94"/>
                </a:lnTo>
                <a:lnTo>
                  <a:pt x="230" y="104"/>
                </a:lnTo>
                <a:lnTo>
                  <a:pt x="235" y="109"/>
                </a:lnTo>
                <a:lnTo>
                  <a:pt x="235" y="119"/>
                </a:lnTo>
                <a:lnTo>
                  <a:pt x="240" y="124"/>
                </a:lnTo>
                <a:lnTo>
                  <a:pt x="240" y="139"/>
                </a:lnTo>
                <a:lnTo>
                  <a:pt x="245" y="144"/>
                </a:lnTo>
                <a:lnTo>
                  <a:pt x="245" y="153"/>
                </a:lnTo>
                <a:lnTo>
                  <a:pt x="250" y="158"/>
                </a:lnTo>
                <a:lnTo>
                  <a:pt x="250" y="173"/>
                </a:lnTo>
                <a:lnTo>
                  <a:pt x="255" y="178"/>
                </a:lnTo>
                <a:lnTo>
                  <a:pt x="255" y="193"/>
                </a:lnTo>
                <a:lnTo>
                  <a:pt x="260" y="198"/>
                </a:lnTo>
                <a:lnTo>
                  <a:pt x="260" y="213"/>
                </a:lnTo>
                <a:lnTo>
                  <a:pt x="265" y="218"/>
                </a:lnTo>
                <a:lnTo>
                  <a:pt x="265" y="233"/>
                </a:lnTo>
                <a:lnTo>
                  <a:pt x="269" y="238"/>
                </a:lnTo>
                <a:lnTo>
                  <a:pt x="269" y="258"/>
                </a:lnTo>
                <a:lnTo>
                  <a:pt x="274" y="262"/>
                </a:lnTo>
                <a:lnTo>
                  <a:pt x="274" y="282"/>
                </a:lnTo>
                <a:lnTo>
                  <a:pt x="279" y="287"/>
                </a:lnTo>
                <a:lnTo>
                  <a:pt x="279" y="307"/>
                </a:lnTo>
                <a:lnTo>
                  <a:pt x="284" y="312"/>
                </a:lnTo>
                <a:lnTo>
                  <a:pt x="284" y="327"/>
                </a:lnTo>
                <a:lnTo>
                  <a:pt x="289" y="332"/>
                </a:lnTo>
                <a:lnTo>
                  <a:pt x="289" y="357"/>
                </a:lnTo>
                <a:lnTo>
                  <a:pt x="294" y="362"/>
                </a:lnTo>
                <a:lnTo>
                  <a:pt x="294" y="381"/>
                </a:lnTo>
                <a:lnTo>
                  <a:pt x="299" y="386"/>
                </a:lnTo>
                <a:lnTo>
                  <a:pt x="299" y="406"/>
                </a:lnTo>
                <a:lnTo>
                  <a:pt x="304" y="411"/>
                </a:lnTo>
                <a:lnTo>
                  <a:pt x="304" y="436"/>
                </a:lnTo>
                <a:lnTo>
                  <a:pt x="309" y="441"/>
                </a:lnTo>
                <a:lnTo>
                  <a:pt x="309" y="461"/>
                </a:lnTo>
                <a:lnTo>
                  <a:pt x="314" y="466"/>
                </a:lnTo>
                <a:lnTo>
                  <a:pt x="314" y="490"/>
                </a:lnTo>
                <a:lnTo>
                  <a:pt x="319" y="495"/>
                </a:lnTo>
                <a:lnTo>
                  <a:pt x="319" y="520"/>
                </a:lnTo>
                <a:lnTo>
                  <a:pt x="323" y="525"/>
                </a:lnTo>
                <a:lnTo>
                  <a:pt x="323" y="550"/>
                </a:lnTo>
                <a:lnTo>
                  <a:pt x="328" y="555"/>
                </a:lnTo>
                <a:lnTo>
                  <a:pt x="328" y="580"/>
                </a:lnTo>
                <a:lnTo>
                  <a:pt x="333" y="585"/>
                </a:lnTo>
                <a:lnTo>
                  <a:pt x="333" y="609"/>
                </a:lnTo>
                <a:lnTo>
                  <a:pt x="338" y="614"/>
                </a:lnTo>
                <a:lnTo>
                  <a:pt x="338" y="639"/>
                </a:lnTo>
                <a:lnTo>
                  <a:pt x="343" y="644"/>
                </a:lnTo>
                <a:lnTo>
                  <a:pt x="343" y="669"/>
                </a:lnTo>
                <a:lnTo>
                  <a:pt x="348" y="674"/>
                </a:lnTo>
                <a:lnTo>
                  <a:pt x="348" y="704"/>
                </a:lnTo>
                <a:lnTo>
                  <a:pt x="353" y="709"/>
                </a:lnTo>
                <a:lnTo>
                  <a:pt x="353" y="733"/>
                </a:lnTo>
                <a:lnTo>
                  <a:pt x="358" y="738"/>
                </a:lnTo>
                <a:lnTo>
                  <a:pt x="358" y="768"/>
                </a:lnTo>
                <a:lnTo>
                  <a:pt x="363" y="773"/>
                </a:ln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3" name="Freeform 75"/>
          <p:cNvSpPr>
            <a:spLocks/>
          </p:cNvSpPr>
          <p:nvPr/>
        </p:nvSpPr>
        <p:spPr bwMode="auto">
          <a:xfrm>
            <a:off x="4845050" y="3294063"/>
            <a:ext cx="795338" cy="1797050"/>
          </a:xfrm>
          <a:custGeom>
            <a:avLst/>
            <a:gdLst>
              <a:gd name="T0" fmla="*/ 6 w 412"/>
              <a:gd name="T1" fmla="*/ 30 h 1115"/>
              <a:gd name="T2" fmla="*/ 12 w 412"/>
              <a:gd name="T3" fmla="*/ 90 h 1115"/>
              <a:gd name="T4" fmla="*/ 23 w 412"/>
              <a:gd name="T5" fmla="*/ 126 h 1115"/>
              <a:gd name="T6" fmla="*/ 29 w 412"/>
              <a:gd name="T7" fmla="*/ 186 h 1115"/>
              <a:gd name="T8" fmla="*/ 41 w 412"/>
              <a:gd name="T9" fmla="*/ 226 h 1115"/>
              <a:gd name="T10" fmla="*/ 47 w 412"/>
              <a:gd name="T11" fmla="*/ 287 h 1115"/>
              <a:gd name="T12" fmla="*/ 60 w 412"/>
              <a:gd name="T13" fmla="*/ 322 h 1115"/>
              <a:gd name="T14" fmla="*/ 66 w 412"/>
              <a:gd name="T15" fmla="*/ 383 h 1115"/>
              <a:gd name="T16" fmla="*/ 78 w 412"/>
              <a:gd name="T17" fmla="*/ 417 h 1115"/>
              <a:gd name="T18" fmla="*/ 83 w 412"/>
              <a:gd name="T19" fmla="*/ 473 h 1115"/>
              <a:gd name="T20" fmla="*/ 95 w 412"/>
              <a:gd name="T21" fmla="*/ 509 h 1115"/>
              <a:gd name="T22" fmla="*/ 101 w 412"/>
              <a:gd name="T23" fmla="*/ 563 h 1115"/>
              <a:gd name="T24" fmla="*/ 113 w 412"/>
              <a:gd name="T25" fmla="*/ 599 h 1115"/>
              <a:gd name="T26" fmla="*/ 119 w 412"/>
              <a:gd name="T27" fmla="*/ 649 h 1115"/>
              <a:gd name="T28" fmla="*/ 131 w 412"/>
              <a:gd name="T29" fmla="*/ 679 h 1115"/>
              <a:gd name="T30" fmla="*/ 137 w 412"/>
              <a:gd name="T31" fmla="*/ 730 h 1115"/>
              <a:gd name="T32" fmla="*/ 148 w 412"/>
              <a:gd name="T33" fmla="*/ 759 h 1115"/>
              <a:gd name="T34" fmla="*/ 154 w 412"/>
              <a:gd name="T35" fmla="*/ 800 h 1115"/>
              <a:gd name="T36" fmla="*/ 167 w 412"/>
              <a:gd name="T37" fmla="*/ 830 h 1115"/>
              <a:gd name="T38" fmla="*/ 173 w 412"/>
              <a:gd name="T39" fmla="*/ 871 h 1115"/>
              <a:gd name="T40" fmla="*/ 185 w 412"/>
              <a:gd name="T41" fmla="*/ 895 h 1115"/>
              <a:gd name="T42" fmla="*/ 191 w 412"/>
              <a:gd name="T43" fmla="*/ 931 h 1115"/>
              <a:gd name="T44" fmla="*/ 203 w 412"/>
              <a:gd name="T45" fmla="*/ 951 h 1115"/>
              <a:gd name="T46" fmla="*/ 208 w 412"/>
              <a:gd name="T47" fmla="*/ 982 h 1115"/>
              <a:gd name="T48" fmla="*/ 220 w 412"/>
              <a:gd name="T49" fmla="*/ 1001 h 1115"/>
              <a:gd name="T50" fmla="*/ 226 w 412"/>
              <a:gd name="T51" fmla="*/ 1026 h 1115"/>
              <a:gd name="T52" fmla="*/ 244 w 412"/>
              <a:gd name="T53" fmla="*/ 1052 h 1115"/>
              <a:gd name="T54" fmla="*/ 250 w 412"/>
              <a:gd name="T55" fmla="*/ 1072 h 1115"/>
              <a:gd name="T56" fmla="*/ 274 w 412"/>
              <a:gd name="T57" fmla="*/ 1103 h 1115"/>
              <a:gd name="T58" fmla="*/ 286 w 412"/>
              <a:gd name="T59" fmla="*/ 1117 h 1115"/>
              <a:gd name="T60" fmla="*/ 304 w 412"/>
              <a:gd name="T61" fmla="*/ 1132 h 1115"/>
              <a:gd name="T62" fmla="*/ 322 w 412"/>
              <a:gd name="T63" fmla="*/ 1132 h 1115"/>
              <a:gd name="T64" fmla="*/ 339 w 412"/>
              <a:gd name="T65" fmla="*/ 1132 h 1115"/>
              <a:gd name="T66" fmla="*/ 358 w 412"/>
              <a:gd name="T67" fmla="*/ 1122 h 1115"/>
              <a:gd name="T68" fmla="*/ 382 w 412"/>
              <a:gd name="T69" fmla="*/ 1103 h 1115"/>
              <a:gd name="T70" fmla="*/ 400 w 412"/>
              <a:gd name="T71" fmla="*/ 1082 h 1115"/>
              <a:gd name="T72" fmla="*/ 411 w 412"/>
              <a:gd name="T73" fmla="*/ 1057 h 1115"/>
              <a:gd name="T74" fmla="*/ 435 w 412"/>
              <a:gd name="T75" fmla="*/ 1026 h 1115"/>
              <a:gd name="T76" fmla="*/ 447 w 412"/>
              <a:gd name="T77" fmla="*/ 996 h 1115"/>
              <a:gd name="T78" fmla="*/ 460 w 412"/>
              <a:gd name="T79" fmla="*/ 982 h 1115"/>
              <a:gd name="T80" fmla="*/ 471 w 412"/>
              <a:gd name="T81" fmla="*/ 946 h 1115"/>
              <a:gd name="T82" fmla="*/ 495 w 412"/>
              <a:gd name="T83" fmla="*/ 911 h 11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12"/>
              <a:gd name="T127" fmla="*/ 0 h 1115"/>
              <a:gd name="T128" fmla="*/ 412 w 412"/>
              <a:gd name="T129" fmla="*/ 1115 h 11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12" h="1115">
                <a:moveTo>
                  <a:pt x="0" y="0"/>
                </a:moveTo>
                <a:lnTo>
                  <a:pt x="0" y="25"/>
                </a:lnTo>
                <a:lnTo>
                  <a:pt x="5" y="30"/>
                </a:lnTo>
                <a:lnTo>
                  <a:pt x="5" y="55"/>
                </a:lnTo>
                <a:lnTo>
                  <a:pt x="10" y="59"/>
                </a:lnTo>
                <a:lnTo>
                  <a:pt x="10" y="89"/>
                </a:lnTo>
                <a:lnTo>
                  <a:pt x="14" y="94"/>
                </a:lnTo>
                <a:lnTo>
                  <a:pt x="14" y="119"/>
                </a:lnTo>
                <a:lnTo>
                  <a:pt x="19" y="124"/>
                </a:lnTo>
                <a:lnTo>
                  <a:pt x="19" y="154"/>
                </a:lnTo>
                <a:lnTo>
                  <a:pt x="24" y="159"/>
                </a:lnTo>
                <a:lnTo>
                  <a:pt x="24" y="183"/>
                </a:lnTo>
                <a:lnTo>
                  <a:pt x="29" y="188"/>
                </a:lnTo>
                <a:lnTo>
                  <a:pt x="29" y="218"/>
                </a:lnTo>
                <a:lnTo>
                  <a:pt x="34" y="223"/>
                </a:lnTo>
                <a:lnTo>
                  <a:pt x="34" y="248"/>
                </a:lnTo>
                <a:lnTo>
                  <a:pt x="39" y="253"/>
                </a:lnTo>
                <a:lnTo>
                  <a:pt x="39" y="283"/>
                </a:lnTo>
                <a:lnTo>
                  <a:pt x="44" y="288"/>
                </a:lnTo>
                <a:lnTo>
                  <a:pt x="44" y="312"/>
                </a:lnTo>
                <a:lnTo>
                  <a:pt x="49" y="317"/>
                </a:lnTo>
                <a:lnTo>
                  <a:pt x="49" y="342"/>
                </a:lnTo>
                <a:lnTo>
                  <a:pt x="54" y="347"/>
                </a:lnTo>
                <a:lnTo>
                  <a:pt x="54" y="377"/>
                </a:lnTo>
                <a:lnTo>
                  <a:pt x="59" y="382"/>
                </a:lnTo>
                <a:lnTo>
                  <a:pt x="59" y="406"/>
                </a:lnTo>
                <a:lnTo>
                  <a:pt x="64" y="411"/>
                </a:lnTo>
                <a:lnTo>
                  <a:pt x="64" y="436"/>
                </a:lnTo>
                <a:lnTo>
                  <a:pt x="68" y="441"/>
                </a:lnTo>
                <a:lnTo>
                  <a:pt x="68" y="466"/>
                </a:lnTo>
                <a:lnTo>
                  <a:pt x="73" y="471"/>
                </a:lnTo>
                <a:lnTo>
                  <a:pt x="73" y="496"/>
                </a:lnTo>
                <a:lnTo>
                  <a:pt x="78" y="501"/>
                </a:lnTo>
                <a:lnTo>
                  <a:pt x="78" y="525"/>
                </a:lnTo>
                <a:lnTo>
                  <a:pt x="83" y="530"/>
                </a:lnTo>
                <a:lnTo>
                  <a:pt x="83" y="555"/>
                </a:lnTo>
                <a:lnTo>
                  <a:pt x="88" y="560"/>
                </a:lnTo>
                <a:lnTo>
                  <a:pt x="88" y="585"/>
                </a:lnTo>
                <a:lnTo>
                  <a:pt x="93" y="590"/>
                </a:lnTo>
                <a:lnTo>
                  <a:pt x="93" y="610"/>
                </a:lnTo>
                <a:lnTo>
                  <a:pt x="98" y="615"/>
                </a:lnTo>
                <a:lnTo>
                  <a:pt x="98" y="639"/>
                </a:lnTo>
                <a:lnTo>
                  <a:pt x="103" y="644"/>
                </a:lnTo>
                <a:lnTo>
                  <a:pt x="103" y="664"/>
                </a:lnTo>
                <a:lnTo>
                  <a:pt x="108" y="669"/>
                </a:lnTo>
                <a:lnTo>
                  <a:pt x="108" y="694"/>
                </a:lnTo>
                <a:lnTo>
                  <a:pt x="113" y="699"/>
                </a:lnTo>
                <a:lnTo>
                  <a:pt x="113" y="719"/>
                </a:lnTo>
                <a:lnTo>
                  <a:pt x="117" y="724"/>
                </a:lnTo>
                <a:lnTo>
                  <a:pt x="117" y="744"/>
                </a:lnTo>
                <a:lnTo>
                  <a:pt x="122" y="748"/>
                </a:lnTo>
                <a:lnTo>
                  <a:pt x="122" y="768"/>
                </a:lnTo>
                <a:lnTo>
                  <a:pt x="127" y="773"/>
                </a:lnTo>
                <a:lnTo>
                  <a:pt x="127" y="788"/>
                </a:lnTo>
                <a:lnTo>
                  <a:pt x="132" y="793"/>
                </a:lnTo>
                <a:lnTo>
                  <a:pt x="132" y="813"/>
                </a:lnTo>
                <a:lnTo>
                  <a:pt x="137" y="818"/>
                </a:lnTo>
                <a:lnTo>
                  <a:pt x="137" y="833"/>
                </a:lnTo>
                <a:lnTo>
                  <a:pt x="142" y="838"/>
                </a:lnTo>
                <a:lnTo>
                  <a:pt x="142" y="858"/>
                </a:lnTo>
                <a:lnTo>
                  <a:pt x="147" y="862"/>
                </a:lnTo>
                <a:lnTo>
                  <a:pt x="147" y="877"/>
                </a:lnTo>
                <a:lnTo>
                  <a:pt x="152" y="882"/>
                </a:lnTo>
                <a:lnTo>
                  <a:pt x="152" y="897"/>
                </a:lnTo>
                <a:lnTo>
                  <a:pt x="157" y="902"/>
                </a:lnTo>
                <a:lnTo>
                  <a:pt x="157" y="917"/>
                </a:lnTo>
                <a:lnTo>
                  <a:pt x="162" y="922"/>
                </a:lnTo>
                <a:lnTo>
                  <a:pt x="162" y="932"/>
                </a:lnTo>
                <a:lnTo>
                  <a:pt x="167" y="937"/>
                </a:lnTo>
                <a:lnTo>
                  <a:pt x="167" y="952"/>
                </a:lnTo>
                <a:lnTo>
                  <a:pt x="171" y="957"/>
                </a:lnTo>
                <a:lnTo>
                  <a:pt x="171" y="967"/>
                </a:lnTo>
                <a:lnTo>
                  <a:pt x="176" y="972"/>
                </a:lnTo>
                <a:lnTo>
                  <a:pt x="176" y="981"/>
                </a:lnTo>
                <a:lnTo>
                  <a:pt x="181" y="986"/>
                </a:lnTo>
                <a:lnTo>
                  <a:pt x="181" y="996"/>
                </a:lnTo>
                <a:lnTo>
                  <a:pt x="186" y="1001"/>
                </a:lnTo>
                <a:lnTo>
                  <a:pt x="186" y="1011"/>
                </a:lnTo>
                <a:lnTo>
                  <a:pt x="191" y="1016"/>
                </a:lnTo>
                <a:lnTo>
                  <a:pt x="191" y="1026"/>
                </a:lnTo>
                <a:lnTo>
                  <a:pt x="201" y="1036"/>
                </a:lnTo>
                <a:lnTo>
                  <a:pt x="201" y="1046"/>
                </a:lnTo>
                <a:lnTo>
                  <a:pt x="206" y="1051"/>
                </a:lnTo>
                <a:lnTo>
                  <a:pt x="206" y="1056"/>
                </a:lnTo>
                <a:lnTo>
                  <a:pt x="216" y="1066"/>
                </a:lnTo>
                <a:lnTo>
                  <a:pt x="216" y="1076"/>
                </a:lnTo>
                <a:lnTo>
                  <a:pt x="225" y="1086"/>
                </a:lnTo>
                <a:lnTo>
                  <a:pt x="225" y="1090"/>
                </a:lnTo>
                <a:lnTo>
                  <a:pt x="230" y="1095"/>
                </a:lnTo>
                <a:lnTo>
                  <a:pt x="235" y="1100"/>
                </a:lnTo>
                <a:lnTo>
                  <a:pt x="240" y="1105"/>
                </a:lnTo>
                <a:lnTo>
                  <a:pt x="245" y="1110"/>
                </a:lnTo>
                <a:lnTo>
                  <a:pt x="250" y="1115"/>
                </a:lnTo>
                <a:lnTo>
                  <a:pt x="255" y="1115"/>
                </a:lnTo>
                <a:lnTo>
                  <a:pt x="260" y="1115"/>
                </a:lnTo>
                <a:lnTo>
                  <a:pt x="265" y="1115"/>
                </a:lnTo>
                <a:lnTo>
                  <a:pt x="270" y="1115"/>
                </a:lnTo>
                <a:lnTo>
                  <a:pt x="275" y="1115"/>
                </a:lnTo>
                <a:lnTo>
                  <a:pt x="279" y="1115"/>
                </a:lnTo>
                <a:lnTo>
                  <a:pt x="284" y="1110"/>
                </a:lnTo>
                <a:lnTo>
                  <a:pt x="289" y="1105"/>
                </a:lnTo>
                <a:lnTo>
                  <a:pt x="294" y="1105"/>
                </a:lnTo>
                <a:lnTo>
                  <a:pt x="299" y="1100"/>
                </a:lnTo>
                <a:lnTo>
                  <a:pt x="304" y="1095"/>
                </a:lnTo>
                <a:lnTo>
                  <a:pt x="314" y="1086"/>
                </a:lnTo>
                <a:lnTo>
                  <a:pt x="314" y="1081"/>
                </a:lnTo>
                <a:lnTo>
                  <a:pt x="319" y="1076"/>
                </a:lnTo>
                <a:lnTo>
                  <a:pt x="329" y="1066"/>
                </a:lnTo>
                <a:lnTo>
                  <a:pt x="329" y="1061"/>
                </a:lnTo>
                <a:lnTo>
                  <a:pt x="338" y="1051"/>
                </a:lnTo>
                <a:lnTo>
                  <a:pt x="338" y="1041"/>
                </a:lnTo>
                <a:lnTo>
                  <a:pt x="348" y="1031"/>
                </a:lnTo>
                <a:lnTo>
                  <a:pt x="348" y="1021"/>
                </a:lnTo>
                <a:lnTo>
                  <a:pt x="358" y="1011"/>
                </a:lnTo>
                <a:lnTo>
                  <a:pt x="358" y="1001"/>
                </a:lnTo>
                <a:lnTo>
                  <a:pt x="368" y="991"/>
                </a:lnTo>
                <a:lnTo>
                  <a:pt x="368" y="981"/>
                </a:lnTo>
                <a:lnTo>
                  <a:pt x="373" y="976"/>
                </a:lnTo>
                <a:lnTo>
                  <a:pt x="373" y="972"/>
                </a:lnTo>
                <a:lnTo>
                  <a:pt x="378" y="967"/>
                </a:lnTo>
                <a:lnTo>
                  <a:pt x="378" y="957"/>
                </a:lnTo>
                <a:lnTo>
                  <a:pt x="387" y="947"/>
                </a:lnTo>
                <a:lnTo>
                  <a:pt x="387" y="932"/>
                </a:lnTo>
                <a:lnTo>
                  <a:pt x="397" y="922"/>
                </a:lnTo>
                <a:lnTo>
                  <a:pt x="397" y="907"/>
                </a:lnTo>
                <a:lnTo>
                  <a:pt x="407" y="897"/>
                </a:lnTo>
                <a:lnTo>
                  <a:pt x="407" y="887"/>
                </a:lnTo>
                <a:lnTo>
                  <a:pt x="412" y="882"/>
                </a:ln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4" name="Freeform 76"/>
          <p:cNvSpPr>
            <a:spLocks/>
          </p:cNvSpPr>
          <p:nvPr/>
        </p:nvSpPr>
        <p:spPr bwMode="auto">
          <a:xfrm>
            <a:off x="5640388" y="4229100"/>
            <a:ext cx="1147763" cy="552450"/>
          </a:xfrm>
          <a:custGeom>
            <a:avLst/>
            <a:gdLst>
              <a:gd name="T0" fmla="*/ 6 w 594"/>
              <a:gd name="T1" fmla="*/ 292 h 342"/>
              <a:gd name="T2" fmla="*/ 12 w 594"/>
              <a:gd name="T3" fmla="*/ 273 h 342"/>
              <a:gd name="T4" fmla="*/ 29 w 594"/>
              <a:gd name="T5" fmla="*/ 247 h 342"/>
              <a:gd name="T6" fmla="*/ 35 w 594"/>
              <a:gd name="T7" fmla="*/ 222 h 342"/>
              <a:gd name="T8" fmla="*/ 60 w 594"/>
              <a:gd name="T9" fmla="*/ 186 h 342"/>
              <a:gd name="T10" fmla="*/ 66 w 594"/>
              <a:gd name="T11" fmla="*/ 162 h 342"/>
              <a:gd name="T12" fmla="*/ 90 w 594"/>
              <a:gd name="T13" fmla="*/ 131 h 342"/>
              <a:gd name="T14" fmla="*/ 101 w 594"/>
              <a:gd name="T15" fmla="*/ 101 h 342"/>
              <a:gd name="T16" fmla="*/ 125 w 594"/>
              <a:gd name="T17" fmla="*/ 75 h 342"/>
              <a:gd name="T18" fmla="*/ 144 w 594"/>
              <a:gd name="T19" fmla="*/ 51 h 342"/>
              <a:gd name="T20" fmla="*/ 156 w 594"/>
              <a:gd name="T21" fmla="*/ 36 h 342"/>
              <a:gd name="T22" fmla="*/ 173 w 594"/>
              <a:gd name="T23" fmla="*/ 20 h 342"/>
              <a:gd name="T24" fmla="*/ 191 w 594"/>
              <a:gd name="T25" fmla="*/ 10 h 342"/>
              <a:gd name="T26" fmla="*/ 209 w 594"/>
              <a:gd name="T27" fmla="*/ 0 h 342"/>
              <a:gd name="T28" fmla="*/ 226 w 594"/>
              <a:gd name="T29" fmla="*/ 0 h 342"/>
              <a:gd name="T30" fmla="*/ 245 w 594"/>
              <a:gd name="T31" fmla="*/ 0 h 342"/>
              <a:gd name="T32" fmla="*/ 263 w 594"/>
              <a:gd name="T33" fmla="*/ 10 h 342"/>
              <a:gd name="T34" fmla="*/ 281 w 594"/>
              <a:gd name="T35" fmla="*/ 15 h 342"/>
              <a:gd name="T36" fmla="*/ 298 w 594"/>
              <a:gd name="T37" fmla="*/ 31 h 342"/>
              <a:gd name="T38" fmla="*/ 316 w 594"/>
              <a:gd name="T39" fmla="*/ 46 h 342"/>
              <a:gd name="T40" fmla="*/ 335 w 594"/>
              <a:gd name="T41" fmla="*/ 65 h 342"/>
              <a:gd name="T42" fmla="*/ 352 w 594"/>
              <a:gd name="T43" fmla="*/ 85 h 342"/>
              <a:gd name="T44" fmla="*/ 370 w 594"/>
              <a:gd name="T45" fmla="*/ 106 h 342"/>
              <a:gd name="T46" fmla="*/ 394 w 594"/>
              <a:gd name="T47" fmla="*/ 131 h 342"/>
              <a:gd name="T48" fmla="*/ 413 w 594"/>
              <a:gd name="T49" fmla="*/ 157 h 342"/>
              <a:gd name="T50" fmla="*/ 430 w 594"/>
              <a:gd name="T51" fmla="*/ 181 h 342"/>
              <a:gd name="T52" fmla="*/ 442 w 594"/>
              <a:gd name="T53" fmla="*/ 207 h 342"/>
              <a:gd name="T54" fmla="*/ 460 w 594"/>
              <a:gd name="T55" fmla="*/ 227 h 342"/>
              <a:gd name="T56" fmla="*/ 483 w 594"/>
              <a:gd name="T57" fmla="*/ 252 h 342"/>
              <a:gd name="T58" fmla="*/ 501 w 594"/>
              <a:gd name="T59" fmla="*/ 273 h 342"/>
              <a:gd name="T60" fmla="*/ 514 w 594"/>
              <a:gd name="T61" fmla="*/ 287 h 342"/>
              <a:gd name="T62" fmla="*/ 532 w 594"/>
              <a:gd name="T63" fmla="*/ 307 h 342"/>
              <a:gd name="T64" fmla="*/ 549 w 594"/>
              <a:gd name="T65" fmla="*/ 317 h 342"/>
              <a:gd name="T66" fmla="*/ 567 w 594"/>
              <a:gd name="T67" fmla="*/ 333 h 342"/>
              <a:gd name="T68" fmla="*/ 585 w 594"/>
              <a:gd name="T69" fmla="*/ 338 h 342"/>
              <a:gd name="T70" fmla="*/ 604 w 594"/>
              <a:gd name="T71" fmla="*/ 343 h 342"/>
              <a:gd name="T72" fmla="*/ 621 w 594"/>
              <a:gd name="T73" fmla="*/ 348 h 342"/>
              <a:gd name="T74" fmla="*/ 639 w 594"/>
              <a:gd name="T75" fmla="*/ 348 h 342"/>
              <a:gd name="T76" fmla="*/ 657 w 594"/>
              <a:gd name="T77" fmla="*/ 343 h 342"/>
              <a:gd name="T78" fmla="*/ 674 w 594"/>
              <a:gd name="T79" fmla="*/ 338 h 342"/>
              <a:gd name="T80" fmla="*/ 693 w 594"/>
              <a:gd name="T81" fmla="*/ 328 h 342"/>
              <a:gd name="T82" fmla="*/ 711 w 594"/>
              <a:gd name="T83" fmla="*/ 317 h 3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94"/>
              <a:gd name="T127" fmla="*/ 0 h 342"/>
              <a:gd name="T128" fmla="*/ 594 w 594"/>
              <a:gd name="T129" fmla="*/ 342 h 3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94" h="342">
                <a:moveTo>
                  <a:pt x="0" y="302"/>
                </a:moveTo>
                <a:lnTo>
                  <a:pt x="0" y="292"/>
                </a:lnTo>
                <a:lnTo>
                  <a:pt x="5" y="287"/>
                </a:lnTo>
                <a:lnTo>
                  <a:pt x="5" y="282"/>
                </a:lnTo>
                <a:lnTo>
                  <a:pt x="10" y="278"/>
                </a:lnTo>
                <a:lnTo>
                  <a:pt x="10" y="268"/>
                </a:lnTo>
                <a:lnTo>
                  <a:pt x="15" y="263"/>
                </a:lnTo>
                <a:lnTo>
                  <a:pt x="15" y="253"/>
                </a:lnTo>
                <a:lnTo>
                  <a:pt x="24" y="243"/>
                </a:lnTo>
                <a:lnTo>
                  <a:pt x="24" y="233"/>
                </a:lnTo>
                <a:lnTo>
                  <a:pt x="29" y="228"/>
                </a:lnTo>
                <a:lnTo>
                  <a:pt x="29" y="218"/>
                </a:lnTo>
                <a:lnTo>
                  <a:pt x="39" y="208"/>
                </a:lnTo>
                <a:lnTo>
                  <a:pt x="39" y="193"/>
                </a:lnTo>
                <a:lnTo>
                  <a:pt x="49" y="183"/>
                </a:lnTo>
                <a:lnTo>
                  <a:pt x="49" y="173"/>
                </a:lnTo>
                <a:lnTo>
                  <a:pt x="54" y="168"/>
                </a:lnTo>
                <a:lnTo>
                  <a:pt x="54" y="159"/>
                </a:lnTo>
                <a:lnTo>
                  <a:pt x="64" y="149"/>
                </a:lnTo>
                <a:lnTo>
                  <a:pt x="64" y="139"/>
                </a:lnTo>
                <a:lnTo>
                  <a:pt x="74" y="129"/>
                </a:lnTo>
                <a:lnTo>
                  <a:pt x="74" y="119"/>
                </a:lnTo>
                <a:lnTo>
                  <a:pt x="83" y="109"/>
                </a:lnTo>
                <a:lnTo>
                  <a:pt x="83" y="99"/>
                </a:lnTo>
                <a:lnTo>
                  <a:pt x="93" y="89"/>
                </a:lnTo>
                <a:lnTo>
                  <a:pt x="93" y="84"/>
                </a:lnTo>
                <a:lnTo>
                  <a:pt x="103" y="74"/>
                </a:lnTo>
                <a:lnTo>
                  <a:pt x="103" y="64"/>
                </a:lnTo>
                <a:lnTo>
                  <a:pt x="108" y="59"/>
                </a:lnTo>
                <a:lnTo>
                  <a:pt x="118" y="50"/>
                </a:lnTo>
                <a:lnTo>
                  <a:pt x="118" y="45"/>
                </a:lnTo>
                <a:lnTo>
                  <a:pt x="123" y="40"/>
                </a:lnTo>
                <a:lnTo>
                  <a:pt x="128" y="35"/>
                </a:lnTo>
                <a:lnTo>
                  <a:pt x="132" y="30"/>
                </a:lnTo>
                <a:lnTo>
                  <a:pt x="137" y="25"/>
                </a:lnTo>
                <a:lnTo>
                  <a:pt x="142" y="20"/>
                </a:lnTo>
                <a:lnTo>
                  <a:pt x="147" y="15"/>
                </a:lnTo>
                <a:lnTo>
                  <a:pt x="152" y="10"/>
                </a:lnTo>
                <a:lnTo>
                  <a:pt x="157" y="10"/>
                </a:lnTo>
                <a:lnTo>
                  <a:pt x="162" y="5"/>
                </a:lnTo>
                <a:lnTo>
                  <a:pt x="167" y="5"/>
                </a:lnTo>
                <a:lnTo>
                  <a:pt x="172" y="0"/>
                </a:lnTo>
                <a:lnTo>
                  <a:pt x="177" y="0"/>
                </a:lnTo>
                <a:lnTo>
                  <a:pt x="182" y="0"/>
                </a:lnTo>
                <a:lnTo>
                  <a:pt x="186" y="0"/>
                </a:lnTo>
                <a:lnTo>
                  <a:pt x="191" y="0"/>
                </a:lnTo>
                <a:lnTo>
                  <a:pt x="196" y="0"/>
                </a:lnTo>
                <a:lnTo>
                  <a:pt x="201" y="0"/>
                </a:lnTo>
                <a:lnTo>
                  <a:pt x="206" y="5"/>
                </a:lnTo>
                <a:lnTo>
                  <a:pt x="211" y="5"/>
                </a:lnTo>
                <a:lnTo>
                  <a:pt x="216" y="10"/>
                </a:lnTo>
                <a:lnTo>
                  <a:pt x="221" y="10"/>
                </a:lnTo>
                <a:lnTo>
                  <a:pt x="226" y="15"/>
                </a:lnTo>
                <a:lnTo>
                  <a:pt x="231" y="15"/>
                </a:lnTo>
                <a:lnTo>
                  <a:pt x="235" y="20"/>
                </a:lnTo>
                <a:lnTo>
                  <a:pt x="240" y="25"/>
                </a:lnTo>
                <a:lnTo>
                  <a:pt x="245" y="30"/>
                </a:lnTo>
                <a:lnTo>
                  <a:pt x="250" y="35"/>
                </a:lnTo>
                <a:lnTo>
                  <a:pt x="255" y="40"/>
                </a:lnTo>
                <a:lnTo>
                  <a:pt x="260" y="45"/>
                </a:lnTo>
                <a:lnTo>
                  <a:pt x="265" y="50"/>
                </a:lnTo>
                <a:lnTo>
                  <a:pt x="275" y="59"/>
                </a:lnTo>
                <a:lnTo>
                  <a:pt x="275" y="64"/>
                </a:lnTo>
                <a:lnTo>
                  <a:pt x="280" y="69"/>
                </a:lnTo>
                <a:lnTo>
                  <a:pt x="289" y="79"/>
                </a:lnTo>
                <a:lnTo>
                  <a:pt x="289" y="84"/>
                </a:lnTo>
                <a:lnTo>
                  <a:pt x="294" y="89"/>
                </a:lnTo>
                <a:lnTo>
                  <a:pt x="304" y="99"/>
                </a:lnTo>
                <a:lnTo>
                  <a:pt x="304" y="104"/>
                </a:lnTo>
                <a:lnTo>
                  <a:pt x="314" y="114"/>
                </a:lnTo>
                <a:lnTo>
                  <a:pt x="314" y="119"/>
                </a:lnTo>
                <a:lnTo>
                  <a:pt x="324" y="129"/>
                </a:lnTo>
                <a:lnTo>
                  <a:pt x="324" y="139"/>
                </a:lnTo>
                <a:lnTo>
                  <a:pt x="329" y="144"/>
                </a:lnTo>
                <a:lnTo>
                  <a:pt x="339" y="154"/>
                </a:lnTo>
                <a:lnTo>
                  <a:pt x="339" y="164"/>
                </a:lnTo>
                <a:lnTo>
                  <a:pt x="343" y="168"/>
                </a:lnTo>
                <a:lnTo>
                  <a:pt x="353" y="178"/>
                </a:lnTo>
                <a:lnTo>
                  <a:pt x="353" y="183"/>
                </a:lnTo>
                <a:lnTo>
                  <a:pt x="363" y="193"/>
                </a:lnTo>
                <a:lnTo>
                  <a:pt x="363" y="203"/>
                </a:lnTo>
                <a:lnTo>
                  <a:pt x="368" y="208"/>
                </a:lnTo>
                <a:lnTo>
                  <a:pt x="378" y="218"/>
                </a:lnTo>
                <a:lnTo>
                  <a:pt x="378" y="223"/>
                </a:lnTo>
                <a:lnTo>
                  <a:pt x="388" y="233"/>
                </a:lnTo>
                <a:lnTo>
                  <a:pt x="388" y="238"/>
                </a:lnTo>
                <a:lnTo>
                  <a:pt x="397" y="248"/>
                </a:lnTo>
                <a:lnTo>
                  <a:pt x="397" y="253"/>
                </a:lnTo>
                <a:lnTo>
                  <a:pt x="402" y="258"/>
                </a:lnTo>
                <a:lnTo>
                  <a:pt x="412" y="268"/>
                </a:lnTo>
                <a:lnTo>
                  <a:pt x="412" y="273"/>
                </a:lnTo>
                <a:lnTo>
                  <a:pt x="417" y="278"/>
                </a:lnTo>
                <a:lnTo>
                  <a:pt x="422" y="282"/>
                </a:lnTo>
                <a:lnTo>
                  <a:pt x="427" y="287"/>
                </a:lnTo>
                <a:lnTo>
                  <a:pt x="437" y="297"/>
                </a:lnTo>
                <a:lnTo>
                  <a:pt x="437" y="302"/>
                </a:lnTo>
                <a:lnTo>
                  <a:pt x="442" y="307"/>
                </a:lnTo>
                <a:lnTo>
                  <a:pt x="447" y="312"/>
                </a:lnTo>
                <a:lnTo>
                  <a:pt x="451" y="312"/>
                </a:lnTo>
                <a:lnTo>
                  <a:pt x="456" y="317"/>
                </a:lnTo>
                <a:lnTo>
                  <a:pt x="461" y="322"/>
                </a:lnTo>
                <a:lnTo>
                  <a:pt x="466" y="327"/>
                </a:lnTo>
                <a:lnTo>
                  <a:pt x="471" y="327"/>
                </a:lnTo>
                <a:lnTo>
                  <a:pt x="476" y="332"/>
                </a:lnTo>
                <a:lnTo>
                  <a:pt x="481" y="332"/>
                </a:lnTo>
                <a:lnTo>
                  <a:pt x="486" y="337"/>
                </a:lnTo>
                <a:lnTo>
                  <a:pt x="491" y="337"/>
                </a:lnTo>
                <a:lnTo>
                  <a:pt x="496" y="337"/>
                </a:lnTo>
                <a:lnTo>
                  <a:pt x="501" y="342"/>
                </a:lnTo>
                <a:lnTo>
                  <a:pt x="505" y="342"/>
                </a:lnTo>
                <a:lnTo>
                  <a:pt x="510" y="342"/>
                </a:lnTo>
                <a:lnTo>
                  <a:pt x="515" y="342"/>
                </a:lnTo>
                <a:lnTo>
                  <a:pt x="520" y="342"/>
                </a:lnTo>
                <a:lnTo>
                  <a:pt x="525" y="342"/>
                </a:lnTo>
                <a:lnTo>
                  <a:pt x="530" y="337"/>
                </a:lnTo>
                <a:lnTo>
                  <a:pt x="535" y="337"/>
                </a:lnTo>
                <a:lnTo>
                  <a:pt x="540" y="337"/>
                </a:lnTo>
                <a:lnTo>
                  <a:pt x="545" y="337"/>
                </a:lnTo>
                <a:lnTo>
                  <a:pt x="550" y="332"/>
                </a:lnTo>
                <a:lnTo>
                  <a:pt x="554" y="332"/>
                </a:lnTo>
                <a:lnTo>
                  <a:pt x="559" y="327"/>
                </a:lnTo>
                <a:lnTo>
                  <a:pt x="564" y="327"/>
                </a:lnTo>
                <a:lnTo>
                  <a:pt x="569" y="322"/>
                </a:lnTo>
                <a:lnTo>
                  <a:pt x="574" y="317"/>
                </a:lnTo>
                <a:lnTo>
                  <a:pt x="579" y="317"/>
                </a:lnTo>
                <a:lnTo>
                  <a:pt x="584" y="312"/>
                </a:lnTo>
                <a:lnTo>
                  <a:pt x="589" y="307"/>
                </a:lnTo>
                <a:lnTo>
                  <a:pt x="594" y="302"/>
                </a:lnTo>
              </a:path>
            </a:pathLst>
          </a:cu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5" name="Freeform 77"/>
          <p:cNvSpPr>
            <a:spLocks/>
          </p:cNvSpPr>
          <p:nvPr/>
        </p:nvSpPr>
        <p:spPr bwMode="auto">
          <a:xfrm>
            <a:off x="6788150" y="4373563"/>
            <a:ext cx="1136650" cy="342900"/>
          </a:xfrm>
          <a:custGeom>
            <a:avLst/>
            <a:gdLst>
              <a:gd name="T0" fmla="*/ 6 w 589"/>
              <a:gd name="T1" fmla="*/ 211 h 213"/>
              <a:gd name="T2" fmla="*/ 17 w 589"/>
              <a:gd name="T3" fmla="*/ 201 h 213"/>
              <a:gd name="T4" fmla="*/ 29 w 589"/>
              <a:gd name="T5" fmla="*/ 192 h 213"/>
              <a:gd name="T6" fmla="*/ 41 w 589"/>
              <a:gd name="T7" fmla="*/ 182 h 213"/>
              <a:gd name="T8" fmla="*/ 53 w 589"/>
              <a:gd name="T9" fmla="*/ 171 h 213"/>
              <a:gd name="T10" fmla="*/ 66 w 589"/>
              <a:gd name="T11" fmla="*/ 161 h 213"/>
              <a:gd name="T12" fmla="*/ 78 w 589"/>
              <a:gd name="T13" fmla="*/ 146 h 213"/>
              <a:gd name="T14" fmla="*/ 89 w 589"/>
              <a:gd name="T15" fmla="*/ 136 h 213"/>
              <a:gd name="T16" fmla="*/ 107 w 589"/>
              <a:gd name="T17" fmla="*/ 121 h 213"/>
              <a:gd name="T18" fmla="*/ 113 w 589"/>
              <a:gd name="T19" fmla="*/ 111 h 213"/>
              <a:gd name="T20" fmla="*/ 125 w 589"/>
              <a:gd name="T21" fmla="*/ 100 h 213"/>
              <a:gd name="T22" fmla="*/ 143 w 589"/>
              <a:gd name="T23" fmla="*/ 85 h 213"/>
              <a:gd name="T24" fmla="*/ 148 w 589"/>
              <a:gd name="T25" fmla="*/ 76 h 213"/>
              <a:gd name="T26" fmla="*/ 160 w 589"/>
              <a:gd name="T27" fmla="*/ 66 h 213"/>
              <a:gd name="T28" fmla="*/ 173 w 589"/>
              <a:gd name="T29" fmla="*/ 56 h 213"/>
              <a:gd name="T30" fmla="*/ 185 w 589"/>
              <a:gd name="T31" fmla="*/ 46 h 213"/>
              <a:gd name="T32" fmla="*/ 197 w 589"/>
              <a:gd name="T33" fmla="*/ 35 h 213"/>
              <a:gd name="T34" fmla="*/ 209 w 589"/>
              <a:gd name="T35" fmla="*/ 30 h 213"/>
              <a:gd name="T36" fmla="*/ 220 w 589"/>
              <a:gd name="T37" fmla="*/ 20 h 213"/>
              <a:gd name="T38" fmla="*/ 232 w 589"/>
              <a:gd name="T39" fmla="*/ 15 h 213"/>
              <a:gd name="T40" fmla="*/ 244 w 589"/>
              <a:gd name="T41" fmla="*/ 10 h 213"/>
              <a:gd name="T42" fmla="*/ 256 w 589"/>
              <a:gd name="T43" fmla="*/ 5 h 213"/>
              <a:gd name="T44" fmla="*/ 269 w 589"/>
              <a:gd name="T45" fmla="*/ 5 h 213"/>
              <a:gd name="T46" fmla="*/ 280 w 589"/>
              <a:gd name="T47" fmla="*/ 0 h 213"/>
              <a:gd name="T48" fmla="*/ 292 w 589"/>
              <a:gd name="T49" fmla="*/ 0 h 213"/>
              <a:gd name="T50" fmla="*/ 304 w 589"/>
              <a:gd name="T51" fmla="*/ 0 h 213"/>
              <a:gd name="T52" fmla="*/ 316 w 589"/>
              <a:gd name="T53" fmla="*/ 0 h 213"/>
              <a:gd name="T54" fmla="*/ 328 w 589"/>
              <a:gd name="T55" fmla="*/ 0 h 213"/>
              <a:gd name="T56" fmla="*/ 339 w 589"/>
              <a:gd name="T57" fmla="*/ 5 h 213"/>
              <a:gd name="T58" fmla="*/ 351 w 589"/>
              <a:gd name="T59" fmla="*/ 10 h 213"/>
              <a:gd name="T60" fmla="*/ 363 w 589"/>
              <a:gd name="T61" fmla="*/ 15 h 213"/>
              <a:gd name="T62" fmla="*/ 376 w 589"/>
              <a:gd name="T63" fmla="*/ 20 h 213"/>
              <a:gd name="T64" fmla="*/ 388 w 589"/>
              <a:gd name="T65" fmla="*/ 25 h 213"/>
              <a:gd name="T66" fmla="*/ 400 w 589"/>
              <a:gd name="T67" fmla="*/ 30 h 213"/>
              <a:gd name="T68" fmla="*/ 411 w 589"/>
              <a:gd name="T69" fmla="*/ 41 h 213"/>
              <a:gd name="T70" fmla="*/ 423 w 589"/>
              <a:gd name="T71" fmla="*/ 46 h 213"/>
              <a:gd name="T72" fmla="*/ 435 w 589"/>
              <a:gd name="T73" fmla="*/ 56 h 213"/>
              <a:gd name="T74" fmla="*/ 447 w 589"/>
              <a:gd name="T75" fmla="*/ 66 h 213"/>
              <a:gd name="T76" fmla="*/ 460 w 589"/>
              <a:gd name="T77" fmla="*/ 76 h 213"/>
              <a:gd name="T78" fmla="*/ 470 w 589"/>
              <a:gd name="T79" fmla="*/ 80 h 213"/>
              <a:gd name="T80" fmla="*/ 483 w 589"/>
              <a:gd name="T81" fmla="*/ 90 h 213"/>
              <a:gd name="T82" fmla="*/ 495 w 589"/>
              <a:gd name="T83" fmla="*/ 100 h 213"/>
              <a:gd name="T84" fmla="*/ 507 w 589"/>
              <a:gd name="T85" fmla="*/ 111 h 213"/>
              <a:gd name="T86" fmla="*/ 519 w 589"/>
              <a:gd name="T87" fmla="*/ 121 h 213"/>
              <a:gd name="T88" fmla="*/ 531 w 589"/>
              <a:gd name="T89" fmla="*/ 131 h 213"/>
              <a:gd name="T90" fmla="*/ 542 w 589"/>
              <a:gd name="T91" fmla="*/ 141 h 213"/>
              <a:gd name="T92" fmla="*/ 554 w 589"/>
              <a:gd name="T93" fmla="*/ 146 h 213"/>
              <a:gd name="T94" fmla="*/ 566 w 589"/>
              <a:gd name="T95" fmla="*/ 156 h 213"/>
              <a:gd name="T96" fmla="*/ 579 w 589"/>
              <a:gd name="T97" fmla="*/ 166 h 213"/>
              <a:gd name="T98" fmla="*/ 591 w 589"/>
              <a:gd name="T99" fmla="*/ 171 h 213"/>
              <a:gd name="T100" fmla="*/ 602 w 589"/>
              <a:gd name="T101" fmla="*/ 176 h 213"/>
              <a:gd name="T102" fmla="*/ 614 w 589"/>
              <a:gd name="T103" fmla="*/ 182 h 213"/>
              <a:gd name="T104" fmla="*/ 626 w 589"/>
              <a:gd name="T105" fmla="*/ 187 h 213"/>
              <a:gd name="T106" fmla="*/ 638 w 589"/>
              <a:gd name="T107" fmla="*/ 192 h 213"/>
              <a:gd name="T108" fmla="*/ 650 w 589"/>
              <a:gd name="T109" fmla="*/ 196 h 213"/>
              <a:gd name="T110" fmla="*/ 661 w 589"/>
              <a:gd name="T111" fmla="*/ 201 h 213"/>
              <a:gd name="T112" fmla="*/ 673 w 589"/>
              <a:gd name="T113" fmla="*/ 201 h 213"/>
              <a:gd name="T114" fmla="*/ 686 w 589"/>
              <a:gd name="T115" fmla="*/ 201 h 213"/>
              <a:gd name="T116" fmla="*/ 698 w 589"/>
              <a:gd name="T117" fmla="*/ 201 h 213"/>
              <a:gd name="T118" fmla="*/ 710 w 589"/>
              <a:gd name="T119" fmla="*/ 201 h 2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89"/>
              <a:gd name="T181" fmla="*/ 0 h 213"/>
              <a:gd name="T182" fmla="*/ 589 w 589"/>
              <a:gd name="T183" fmla="*/ 213 h 21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89" h="213">
                <a:moveTo>
                  <a:pt x="0" y="213"/>
                </a:moveTo>
                <a:lnTo>
                  <a:pt x="5" y="208"/>
                </a:lnTo>
                <a:lnTo>
                  <a:pt x="10" y="203"/>
                </a:lnTo>
                <a:lnTo>
                  <a:pt x="14" y="198"/>
                </a:lnTo>
                <a:lnTo>
                  <a:pt x="19" y="193"/>
                </a:lnTo>
                <a:lnTo>
                  <a:pt x="24" y="189"/>
                </a:lnTo>
                <a:lnTo>
                  <a:pt x="29" y="184"/>
                </a:lnTo>
                <a:lnTo>
                  <a:pt x="34" y="179"/>
                </a:lnTo>
                <a:lnTo>
                  <a:pt x="39" y="174"/>
                </a:lnTo>
                <a:lnTo>
                  <a:pt x="44" y="169"/>
                </a:lnTo>
                <a:lnTo>
                  <a:pt x="49" y="164"/>
                </a:lnTo>
                <a:lnTo>
                  <a:pt x="54" y="159"/>
                </a:lnTo>
                <a:lnTo>
                  <a:pt x="64" y="149"/>
                </a:lnTo>
                <a:lnTo>
                  <a:pt x="64" y="144"/>
                </a:lnTo>
                <a:lnTo>
                  <a:pt x="68" y="139"/>
                </a:lnTo>
                <a:lnTo>
                  <a:pt x="73" y="134"/>
                </a:lnTo>
                <a:lnTo>
                  <a:pt x="78" y="129"/>
                </a:lnTo>
                <a:lnTo>
                  <a:pt x="88" y="119"/>
                </a:lnTo>
                <a:lnTo>
                  <a:pt x="88" y="114"/>
                </a:lnTo>
                <a:lnTo>
                  <a:pt x="93" y="109"/>
                </a:lnTo>
                <a:lnTo>
                  <a:pt x="98" y="104"/>
                </a:lnTo>
                <a:lnTo>
                  <a:pt x="103" y="99"/>
                </a:lnTo>
                <a:lnTo>
                  <a:pt x="108" y="94"/>
                </a:lnTo>
                <a:lnTo>
                  <a:pt x="118" y="84"/>
                </a:lnTo>
                <a:lnTo>
                  <a:pt x="118" y="79"/>
                </a:lnTo>
                <a:lnTo>
                  <a:pt x="122" y="75"/>
                </a:lnTo>
                <a:lnTo>
                  <a:pt x="127" y="70"/>
                </a:lnTo>
                <a:lnTo>
                  <a:pt x="132" y="65"/>
                </a:lnTo>
                <a:lnTo>
                  <a:pt x="137" y="60"/>
                </a:lnTo>
                <a:lnTo>
                  <a:pt x="142" y="55"/>
                </a:lnTo>
                <a:lnTo>
                  <a:pt x="147" y="50"/>
                </a:lnTo>
                <a:lnTo>
                  <a:pt x="152" y="45"/>
                </a:lnTo>
                <a:lnTo>
                  <a:pt x="157" y="40"/>
                </a:lnTo>
                <a:lnTo>
                  <a:pt x="162" y="35"/>
                </a:lnTo>
                <a:lnTo>
                  <a:pt x="167" y="35"/>
                </a:lnTo>
                <a:lnTo>
                  <a:pt x="172" y="30"/>
                </a:lnTo>
                <a:lnTo>
                  <a:pt x="176" y="25"/>
                </a:lnTo>
                <a:lnTo>
                  <a:pt x="181" y="20"/>
                </a:lnTo>
                <a:lnTo>
                  <a:pt x="186" y="20"/>
                </a:lnTo>
                <a:lnTo>
                  <a:pt x="191" y="15"/>
                </a:lnTo>
                <a:lnTo>
                  <a:pt x="196" y="15"/>
                </a:lnTo>
                <a:lnTo>
                  <a:pt x="201" y="10"/>
                </a:lnTo>
                <a:lnTo>
                  <a:pt x="206" y="10"/>
                </a:lnTo>
                <a:lnTo>
                  <a:pt x="211" y="5"/>
                </a:lnTo>
                <a:lnTo>
                  <a:pt x="216" y="5"/>
                </a:lnTo>
                <a:lnTo>
                  <a:pt x="221" y="5"/>
                </a:lnTo>
                <a:lnTo>
                  <a:pt x="225" y="0"/>
                </a:lnTo>
                <a:lnTo>
                  <a:pt x="230" y="0"/>
                </a:lnTo>
                <a:lnTo>
                  <a:pt x="235" y="0"/>
                </a:lnTo>
                <a:lnTo>
                  <a:pt x="240" y="0"/>
                </a:lnTo>
                <a:lnTo>
                  <a:pt x="245" y="0"/>
                </a:lnTo>
                <a:lnTo>
                  <a:pt x="250" y="0"/>
                </a:lnTo>
                <a:lnTo>
                  <a:pt x="255" y="0"/>
                </a:lnTo>
                <a:lnTo>
                  <a:pt x="260" y="0"/>
                </a:lnTo>
                <a:lnTo>
                  <a:pt x="265" y="0"/>
                </a:lnTo>
                <a:lnTo>
                  <a:pt x="270" y="0"/>
                </a:lnTo>
                <a:lnTo>
                  <a:pt x="275" y="5"/>
                </a:lnTo>
                <a:lnTo>
                  <a:pt x="279" y="5"/>
                </a:lnTo>
                <a:lnTo>
                  <a:pt x="284" y="5"/>
                </a:lnTo>
                <a:lnTo>
                  <a:pt x="289" y="10"/>
                </a:lnTo>
                <a:lnTo>
                  <a:pt x="294" y="10"/>
                </a:lnTo>
                <a:lnTo>
                  <a:pt x="299" y="15"/>
                </a:lnTo>
                <a:lnTo>
                  <a:pt x="304" y="15"/>
                </a:lnTo>
                <a:lnTo>
                  <a:pt x="309" y="20"/>
                </a:lnTo>
                <a:lnTo>
                  <a:pt x="314" y="20"/>
                </a:lnTo>
                <a:lnTo>
                  <a:pt x="319" y="25"/>
                </a:lnTo>
                <a:lnTo>
                  <a:pt x="324" y="30"/>
                </a:lnTo>
                <a:lnTo>
                  <a:pt x="329" y="30"/>
                </a:lnTo>
                <a:lnTo>
                  <a:pt x="333" y="35"/>
                </a:lnTo>
                <a:lnTo>
                  <a:pt x="338" y="40"/>
                </a:lnTo>
                <a:lnTo>
                  <a:pt x="343" y="40"/>
                </a:lnTo>
                <a:lnTo>
                  <a:pt x="348" y="45"/>
                </a:lnTo>
                <a:lnTo>
                  <a:pt x="353" y="50"/>
                </a:lnTo>
                <a:lnTo>
                  <a:pt x="358" y="55"/>
                </a:lnTo>
                <a:lnTo>
                  <a:pt x="363" y="60"/>
                </a:lnTo>
                <a:lnTo>
                  <a:pt x="368" y="65"/>
                </a:lnTo>
                <a:lnTo>
                  <a:pt x="373" y="70"/>
                </a:lnTo>
                <a:lnTo>
                  <a:pt x="378" y="75"/>
                </a:lnTo>
                <a:lnTo>
                  <a:pt x="383" y="79"/>
                </a:lnTo>
                <a:lnTo>
                  <a:pt x="387" y="79"/>
                </a:lnTo>
                <a:lnTo>
                  <a:pt x="392" y="84"/>
                </a:lnTo>
                <a:lnTo>
                  <a:pt x="397" y="89"/>
                </a:lnTo>
                <a:lnTo>
                  <a:pt x="402" y="94"/>
                </a:lnTo>
                <a:lnTo>
                  <a:pt x="407" y="99"/>
                </a:lnTo>
                <a:lnTo>
                  <a:pt x="412" y="104"/>
                </a:lnTo>
                <a:lnTo>
                  <a:pt x="417" y="109"/>
                </a:lnTo>
                <a:lnTo>
                  <a:pt x="422" y="114"/>
                </a:lnTo>
                <a:lnTo>
                  <a:pt x="427" y="119"/>
                </a:lnTo>
                <a:lnTo>
                  <a:pt x="432" y="124"/>
                </a:lnTo>
                <a:lnTo>
                  <a:pt x="437" y="129"/>
                </a:lnTo>
                <a:lnTo>
                  <a:pt x="441" y="134"/>
                </a:lnTo>
                <a:lnTo>
                  <a:pt x="446" y="139"/>
                </a:lnTo>
                <a:lnTo>
                  <a:pt x="451" y="144"/>
                </a:lnTo>
                <a:lnTo>
                  <a:pt x="456" y="144"/>
                </a:lnTo>
                <a:lnTo>
                  <a:pt x="461" y="149"/>
                </a:lnTo>
                <a:lnTo>
                  <a:pt x="466" y="154"/>
                </a:lnTo>
                <a:lnTo>
                  <a:pt x="471" y="159"/>
                </a:lnTo>
                <a:lnTo>
                  <a:pt x="476" y="164"/>
                </a:lnTo>
                <a:lnTo>
                  <a:pt x="481" y="164"/>
                </a:lnTo>
                <a:lnTo>
                  <a:pt x="486" y="169"/>
                </a:lnTo>
                <a:lnTo>
                  <a:pt x="491" y="174"/>
                </a:lnTo>
                <a:lnTo>
                  <a:pt x="495" y="174"/>
                </a:lnTo>
                <a:lnTo>
                  <a:pt x="500" y="179"/>
                </a:lnTo>
                <a:lnTo>
                  <a:pt x="505" y="179"/>
                </a:lnTo>
                <a:lnTo>
                  <a:pt x="510" y="184"/>
                </a:lnTo>
                <a:lnTo>
                  <a:pt x="515" y="184"/>
                </a:lnTo>
                <a:lnTo>
                  <a:pt x="520" y="189"/>
                </a:lnTo>
                <a:lnTo>
                  <a:pt x="525" y="189"/>
                </a:lnTo>
                <a:lnTo>
                  <a:pt x="530" y="193"/>
                </a:lnTo>
                <a:lnTo>
                  <a:pt x="535" y="193"/>
                </a:lnTo>
                <a:lnTo>
                  <a:pt x="540" y="193"/>
                </a:lnTo>
                <a:lnTo>
                  <a:pt x="544" y="198"/>
                </a:lnTo>
                <a:lnTo>
                  <a:pt x="549" y="198"/>
                </a:lnTo>
                <a:lnTo>
                  <a:pt x="554" y="198"/>
                </a:lnTo>
                <a:lnTo>
                  <a:pt x="559" y="198"/>
                </a:lnTo>
                <a:lnTo>
                  <a:pt x="564" y="198"/>
                </a:lnTo>
                <a:lnTo>
                  <a:pt x="569" y="198"/>
                </a:lnTo>
                <a:lnTo>
                  <a:pt x="574" y="198"/>
                </a:lnTo>
                <a:lnTo>
                  <a:pt x="579" y="198"/>
                </a:lnTo>
                <a:lnTo>
                  <a:pt x="584" y="198"/>
                </a:lnTo>
                <a:lnTo>
                  <a:pt x="589" y="198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6" name="Freeform 78"/>
          <p:cNvSpPr>
            <a:spLocks/>
          </p:cNvSpPr>
          <p:nvPr/>
        </p:nvSpPr>
        <p:spPr bwMode="auto">
          <a:xfrm>
            <a:off x="2274888" y="4373563"/>
            <a:ext cx="1204913" cy="400050"/>
          </a:xfrm>
          <a:custGeom>
            <a:avLst/>
            <a:gdLst>
              <a:gd name="T0" fmla="*/ 12 w 623"/>
              <a:gd name="T1" fmla="*/ 201 h 248"/>
              <a:gd name="T2" fmla="*/ 29 w 623"/>
              <a:gd name="T3" fmla="*/ 201 h 248"/>
              <a:gd name="T4" fmla="*/ 48 w 623"/>
              <a:gd name="T5" fmla="*/ 196 h 248"/>
              <a:gd name="T6" fmla="*/ 66 w 623"/>
              <a:gd name="T7" fmla="*/ 192 h 248"/>
              <a:gd name="T8" fmla="*/ 83 w 623"/>
              <a:gd name="T9" fmla="*/ 187 h 248"/>
              <a:gd name="T10" fmla="*/ 101 w 623"/>
              <a:gd name="T11" fmla="*/ 177 h 248"/>
              <a:gd name="T12" fmla="*/ 119 w 623"/>
              <a:gd name="T13" fmla="*/ 167 h 248"/>
              <a:gd name="T14" fmla="*/ 138 w 623"/>
              <a:gd name="T15" fmla="*/ 151 h 248"/>
              <a:gd name="T16" fmla="*/ 155 w 623"/>
              <a:gd name="T17" fmla="*/ 141 h 248"/>
              <a:gd name="T18" fmla="*/ 173 w 623"/>
              <a:gd name="T19" fmla="*/ 126 h 248"/>
              <a:gd name="T20" fmla="*/ 191 w 623"/>
              <a:gd name="T21" fmla="*/ 111 h 248"/>
              <a:gd name="T22" fmla="*/ 210 w 623"/>
              <a:gd name="T23" fmla="*/ 96 h 248"/>
              <a:gd name="T24" fmla="*/ 227 w 623"/>
              <a:gd name="T25" fmla="*/ 85 h 248"/>
              <a:gd name="T26" fmla="*/ 245 w 623"/>
              <a:gd name="T27" fmla="*/ 71 h 248"/>
              <a:gd name="T28" fmla="*/ 263 w 623"/>
              <a:gd name="T29" fmla="*/ 56 h 248"/>
              <a:gd name="T30" fmla="*/ 280 w 623"/>
              <a:gd name="T31" fmla="*/ 46 h 248"/>
              <a:gd name="T32" fmla="*/ 298 w 623"/>
              <a:gd name="T33" fmla="*/ 30 h 248"/>
              <a:gd name="T34" fmla="*/ 317 w 623"/>
              <a:gd name="T35" fmla="*/ 20 h 248"/>
              <a:gd name="T36" fmla="*/ 335 w 623"/>
              <a:gd name="T37" fmla="*/ 15 h 248"/>
              <a:gd name="T38" fmla="*/ 352 w 623"/>
              <a:gd name="T39" fmla="*/ 5 h 248"/>
              <a:gd name="T40" fmla="*/ 370 w 623"/>
              <a:gd name="T41" fmla="*/ 0 h 248"/>
              <a:gd name="T42" fmla="*/ 389 w 623"/>
              <a:gd name="T43" fmla="*/ 0 h 248"/>
              <a:gd name="T44" fmla="*/ 406 w 623"/>
              <a:gd name="T45" fmla="*/ 0 h 248"/>
              <a:gd name="T46" fmla="*/ 424 w 623"/>
              <a:gd name="T47" fmla="*/ 0 h 248"/>
              <a:gd name="T48" fmla="*/ 442 w 623"/>
              <a:gd name="T49" fmla="*/ 5 h 248"/>
              <a:gd name="T50" fmla="*/ 461 w 623"/>
              <a:gd name="T51" fmla="*/ 15 h 248"/>
              <a:gd name="T52" fmla="*/ 478 w 623"/>
              <a:gd name="T53" fmla="*/ 20 h 248"/>
              <a:gd name="T54" fmla="*/ 496 w 623"/>
              <a:gd name="T55" fmla="*/ 36 h 248"/>
              <a:gd name="T56" fmla="*/ 514 w 623"/>
              <a:gd name="T57" fmla="*/ 46 h 248"/>
              <a:gd name="T58" fmla="*/ 532 w 623"/>
              <a:gd name="T59" fmla="*/ 61 h 248"/>
              <a:gd name="T60" fmla="*/ 549 w 623"/>
              <a:gd name="T61" fmla="*/ 76 h 248"/>
              <a:gd name="T62" fmla="*/ 568 w 623"/>
              <a:gd name="T63" fmla="*/ 90 h 248"/>
              <a:gd name="T64" fmla="*/ 586 w 623"/>
              <a:gd name="T65" fmla="*/ 111 h 248"/>
              <a:gd name="T66" fmla="*/ 603 w 623"/>
              <a:gd name="T67" fmla="*/ 126 h 248"/>
              <a:gd name="T68" fmla="*/ 621 w 623"/>
              <a:gd name="T69" fmla="*/ 146 h 248"/>
              <a:gd name="T70" fmla="*/ 646 w 623"/>
              <a:gd name="T71" fmla="*/ 167 h 248"/>
              <a:gd name="T72" fmla="*/ 658 w 623"/>
              <a:gd name="T73" fmla="*/ 182 h 248"/>
              <a:gd name="T74" fmla="*/ 675 w 623"/>
              <a:gd name="T75" fmla="*/ 196 h 248"/>
              <a:gd name="T76" fmla="*/ 693 w 623"/>
              <a:gd name="T77" fmla="*/ 211 h 248"/>
              <a:gd name="T78" fmla="*/ 711 w 623"/>
              <a:gd name="T79" fmla="*/ 227 h 248"/>
              <a:gd name="T80" fmla="*/ 729 w 623"/>
              <a:gd name="T81" fmla="*/ 237 h 248"/>
              <a:gd name="T82" fmla="*/ 747 w 623"/>
              <a:gd name="T83" fmla="*/ 247 h 2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3"/>
              <a:gd name="T127" fmla="*/ 0 h 248"/>
              <a:gd name="T128" fmla="*/ 623 w 623"/>
              <a:gd name="T129" fmla="*/ 248 h 2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3" h="248">
                <a:moveTo>
                  <a:pt x="0" y="198"/>
                </a:moveTo>
                <a:lnTo>
                  <a:pt x="5" y="198"/>
                </a:lnTo>
                <a:lnTo>
                  <a:pt x="10" y="198"/>
                </a:lnTo>
                <a:lnTo>
                  <a:pt x="14" y="198"/>
                </a:lnTo>
                <a:lnTo>
                  <a:pt x="19" y="198"/>
                </a:lnTo>
                <a:lnTo>
                  <a:pt x="24" y="198"/>
                </a:lnTo>
                <a:lnTo>
                  <a:pt x="29" y="198"/>
                </a:lnTo>
                <a:lnTo>
                  <a:pt x="34" y="193"/>
                </a:lnTo>
                <a:lnTo>
                  <a:pt x="39" y="193"/>
                </a:lnTo>
                <a:lnTo>
                  <a:pt x="44" y="193"/>
                </a:lnTo>
                <a:lnTo>
                  <a:pt x="49" y="189"/>
                </a:lnTo>
                <a:lnTo>
                  <a:pt x="54" y="189"/>
                </a:lnTo>
                <a:lnTo>
                  <a:pt x="59" y="189"/>
                </a:lnTo>
                <a:lnTo>
                  <a:pt x="64" y="184"/>
                </a:lnTo>
                <a:lnTo>
                  <a:pt x="68" y="184"/>
                </a:lnTo>
                <a:lnTo>
                  <a:pt x="73" y="179"/>
                </a:lnTo>
                <a:lnTo>
                  <a:pt x="78" y="174"/>
                </a:lnTo>
                <a:lnTo>
                  <a:pt x="83" y="174"/>
                </a:lnTo>
                <a:lnTo>
                  <a:pt x="88" y="169"/>
                </a:lnTo>
                <a:lnTo>
                  <a:pt x="93" y="164"/>
                </a:lnTo>
                <a:lnTo>
                  <a:pt x="98" y="164"/>
                </a:lnTo>
                <a:lnTo>
                  <a:pt x="103" y="159"/>
                </a:lnTo>
                <a:lnTo>
                  <a:pt x="108" y="154"/>
                </a:lnTo>
                <a:lnTo>
                  <a:pt x="113" y="149"/>
                </a:lnTo>
                <a:lnTo>
                  <a:pt x="118" y="144"/>
                </a:lnTo>
                <a:lnTo>
                  <a:pt x="122" y="144"/>
                </a:lnTo>
                <a:lnTo>
                  <a:pt x="127" y="139"/>
                </a:lnTo>
                <a:lnTo>
                  <a:pt x="132" y="134"/>
                </a:lnTo>
                <a:lnTo>
                  <a:pt x="137" y="129"/>
                </a:lnTo>
                <a:lnTo>
                  <a:pt x="142" y="124"/>
                </a:lnTo>
                <a:lnTo>
                  <a:pt x="147" y="119"/>
                </a:lnTo>
                <a:lnTo>
                  <a:pt x="152" y="114"/>
                </a:lnTo>
                <a:lnTo>
                  <a:pt x="157" y="109"/>
                </a:lnTo>
                <a:lnTo>
                  <a:pt x="162" y="104"/>
                </a:lnTo>
                <a:lnTo>
                  <a:pt x="167" y="99"/>
                </a:lnTo>
                <a:lnTo>
                  <a:pt x="172" y="94"/>
                </a:lnTo>
                <a:lnTo>
                  <a:pt x="176" y="89"/>
                </a:lnTo>
                <a:lnTo>
                  <a:pt x="181" y="89"/>
                </a:lnTo>
                <a:lnTo>
                  <a:pt x="186" y="84"/>
                </a:lnTo>
                <a:lnTo>
                  <a:pt x="191" y="79"/>
                </a:lnTo>
                <a:lnTo>
                  <a:pt x="196" y="75"/>
                </a:lnTo>
                <a:lnTo>
                  <a:pt x="201" y="70"/>
                </a:lnTo>
                <a:lnTo>
                  <a:pt x="206" y="65"/>
                </a:lnTo>
                <a:lnTo>
                  <a:pt x="211" y="60"/>
                </a:lnTo>
                <a:lnTo>
                  <a:pt x="216" y="55"/>
                </a:lnTo>
                <a:lnTo>
                  <a:pt x="221" y="50"/>
                </a:lnTo>
                <a:lnTo>
                  <a:pt x="226" y="45"/>
                </a:lnTo>
                <a:lnTo>
                  <a:pt x="230" y="45"/>
                </a:lnTo>
                <a:lnTo>
                  <a:pt x="235" y="40"/>
                </a:lnTo>
                <a:lnTo>
                  <a:pt x="240" y="35"/>
                </a:lnTo>
                <a:lnTo>
                  <a:pt x="245" y="30"/>
                </a:lnTo>
                <a:lnTo>
                  <a:pt x="250" y="30"/>
                </a:lnTo>
                <a:lnTo>
                  <a:pt x="255" y="25"/>
                </a:lnTo>
                <a:lnTo>
                  <a:pt x="260" y="20"/>
                </a:lnTo>
                <a:lnTo>
                  <a:pt x="265" y="20"/>
                </a:lnTo>
                <a:lnTo>
                  <a:pt x="270" y="15"/>
                </a:lnTo>
                <a:lnTo>
                  <a:pt x="275" y="15"/>
                </a:lnTo>
                <a:lnTo>
                  <a:pt x="279" y="10"/>
                </a:lnTo>
                <a:lnTo>
                  <a:pt x="284" y="10"/>
                </a:lnTo>
                <a:lnTo>
                  <a:pt x="289" y="5"/>
                </a:lnTo>
                <a:lnTo>
                  <a:pt x="294" y="5"/>
                </a:lnTo>
                <a:lnTo>
                  <a:pt x="299" y="5"/>
                </a:lnTo>
                <a:lnTo>
                  <a:pt x="304" y="0"/>
                </a:lnTo>
                <a:lnTo>
                  <a:pt x="309" y="0"/>
                </a:lnTo>
                <a:lnTo>
                  <a:pt x="314" y="0"/>
                </a:lnTo>
                <a:lnTo>
                  <a:pt x="319" y="0"/>
                </a:lnTo>
                <a:lnTo>
                  <a:pt x="324" y="0"/>
                </a:lnTo>
                <a:lnTo>
                  <a:pt x="329" y="0"/>
                </a:lnTo>
                <a:lnTo>
                  <a:pt x="333" y="0"/>
                </a:lnTo>
                <a:lnTo>
                  <a:pt x="338" y="0"/>
                </a:lnTo>
                <a:lnTo>
                  <a:pt x="343" y="0"/>
                </a:lnTo>
                <a:lnTo>
                  <a:pt x="348" y="0"/>
                </a:lnTo>
                <a:lnTo>
                  <a:pt x="353" y="5"/>
                </a:lnTo>
                <a:lnTo>
                  <a:pt x="358" y="5"/>
                </a:lnTo>
                <a:lnTo>
                  <a:pt x="363" y="5"/>
                </a:lnTo>
                <a:lnTo>
                  <a:pt x="368" y="10"/>
                </a:lnTo>
                <a:lnTo>
                  <a:pt x="373" y="10"/>
                </a:lnTo>
                <a:lnTo>
                  <a:pt x="378" y="15"/>
                </a:lnTo>
                <a:lnTo>
                  <a:pt x="383" y="15"/>
                </a:lnTo>
                <a:lnTo>
                  <a:pt x="387" y="20"/>
                </a:lnTo>
                <a:lnTo>
                  <a:pt x="392" y="20"/>
                </a:lnTo>
                <a:lnTo>
                  <a:pt x="397" y="25"/>
                </a:lnTo>
                <a:lnTo>
                  <a:pt x="402" y="30"/>
                </a:lnTo>
                <a:lnTo>
                  <a:pt x="407" y="35"/>
                </a:lnTo>
                <a:lnTo>
                  <a:pt x="412" y="35"/>
                </a:lnTo>
                <a:lnTo>
                  <a:pt x="417" y="40"/>
                </a:lnTo>
                <a:lnTo>
                  <a:pt x="422" y="45"/>
                </a:lnTo>
                <a:lnTo>
                  <a:pt x="427" y="50"/>
                </a:lnTo>
                <a:lnTo>
                  <a:pt x="432" y="55"/>
                </a:lnTo>
                <a:lnTo>
                  <a:pt x="437" y="60"/>
                </a:lnTo>
                <a:lnTo>
                  <a:pt x="441" y="65"/>
                </a:lnTo>
                <a:lnTo>
                  <a:pt x="446" y="70"/>
                </a:lnTo>
                <a:lnTo>
                  <a:pt x="451" y="75"/>
                </a:lnTo>
                <a:lnTo>
                  <a:pt x="456" y="79"/>
                </a:lnTo>
                <a:lnTo>
                  <a:pt x="461" y="84"/>
                </a:lnTo>
                <a:lnTo>
                  <a:pt x="466" y="89"/>
                </a:lnTo>
                <a:lnTo>
                  <a:pt x="476" y="99"/>
                </a:lnTo>
                <a:lnTo>
                  <a:pt x="476" y="104"/>
                </a:lnTo>
                <a:lnTo>
                  <a:pt x="481" y="109"/>
                </a:lnTo>
                <a:lnTo>
                  <a:pt x="486" y="114"/>
                </a:lnTo>
                <a:lnTo>
                  <a:pt x="491" y="119"/>
                </a:lnTo>
                <a:lnTo>
                  <a:pt x="495" y="124"/>
                </a:lnTo>
                <a:lnTo>
                  <a:pt x="505" y="134"/>
                </a:lnTo>
                <a:lnTo>
                  <a:pt x="505" y="139"/>
                </a:lnTo>
                <a:lnTo>
                  <a:pt x="510" y="144"/>
                </a:lnTo>
                <a:lnTo>
                  <a:pt x="515" y="149"/>
                </a:lnTo>
                <a:lnTo>
                  <a:pt x="520" y="154"/>
                </a:lnTo>
                <a:lnTo>
                  <a:pt x="530" y="164"/>
                </a:lnTo>
                <a:lnTo>
                  <a:pt x="530" y="169"/>
                </a:lnTo>
                <a:lnTo>
                  <a:pt x="535" y="174"/>
                </a:lnTo>
                <a:lnTo>
                  <a:pt x="540" y="179"/>
                </a:lnTo>
                <a:lnTo>
                  <a:pt x="544" y="184"/>
                </a:lnTo>
                <a:lnTo>
                  <a:pt x="549" y="189"/>
                </a:lnTo>
                <a:lnTo>
                  <a:pt x="554" y="193"/>
                </a:lnTo>
                <a:lnTo>
                  <a:pt x="559" y="198"/>
                </a:lnTo>
                <a:lnTo>
                  <a:pt x="564" y="203"/>
                </a:lnTo>
                <a:lnTo>
                  <a:pt x="569" y="208"/>
                </a:lnTo>
                <a:lnTo>
                  <a:pt x="574" y="213"/>
                </a:lnTo>
                <a:lnTo>
                  <a:pt x="579" y="218"/>
                </a:lnTo>
                <a:lnTo>
                  <a:pt x="584" y="223"/>
                </a:lnTo>
                <a:lnTo>
                  <a:pt x="589" y="228"/>
                </a:lnTo>
                <a:lnTo>
                  <a:pt x="594" y="228"/>
                </a:lnTo>
                <a:lnTo>
                  <a:pt x="598" y="233"/>
                </a:lnTo>
                <a:lnTo>
                  <a:pt x="603" y="238"/>
                </a:lnTo>
                <a:lnTo>
                  <a:pt x="608" y="238"/>
                </a:lnTo>
                <a:lnTo>
                  <a:pt x="613" y="243"/>
                </a:lnTo>
                <a:lnTo>
                  <a:pt x="618" y="243"/>
                </a:lnTo>
                <a:lnTo>
                  <a:pt x="623" y="248"/>
                </a:lnTo>
              </a:path>
            </a:pathLst>
          </a:custGeom>
          <a:noFill/>
          <a:ln w="6350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7" name="Freeform 79"/>
          <p:cNvSpPr>
            <a:spLocks/>
          </p:cNvSpPr>
          <p:nvPr/>
        </p:nvSpPr>
        <p:spPr bwMode="auto">
          <a:xfrm>
            <a:off x="3479800" y="4229100"/>
            <a:ext cx="1157288" cy="663575"/>
          </a:xfrm>
          <a:custGeom>
            <a:avLst/>
            <a:gdLst>
              <a:gd name="T0" fmla="*/ 12 w 599"/>
              <a:gd name="T1" fmla="*/ 343 h 411"/>
              <a:gd name="T2" fmla="*/ 30 w 599"/>
              <a:gd name="T3" fmla="*/ 348 h 411"/>
              <a:gd name="T4" fmla="*/ 47 w 599"/>
              <a:gd name="T5" fmla="*/ 348 h 411"/>
              <a:gd name="T6" fmla="*/ 66 w 599"/>
              <a:gd name="T7" fmla="*/ 343 h 411"/>
              <a:gd name="T8" fmla="*/ 84 w 599"/>
              <a:gd name="T9" fmla="*/ 338 h 411"/>
              <a:gd name="T10" fmla="*/ 101 w 599"/>
              <a:gd name="T11" fmla="*/ 327 h 411"/>
              <a:gd name="T12" fmla="*/ 119 w 599"/>
              <a:gd name="T13" fmla="*/ 317 h 411"/>
              <a:gd name="T14" fmla="*/ 138 w 599"/>
              <a:gd name="T15" fmla="*/ 302 h 411"/>
              <a:gd name="T16" fmla="*/ 156 w 599"/>
              <a:gd name="T17" fmla="*/ 283 h 411"/>
              <a:gd name="T18" fmla="*/ 179 w 599"/>
              <a:gd name="T19" fmla="*/ 262 h 411"/>
              <a:gd name="T20" fmla="*/ 197 w 599"/>
              <a:gd name="T21" fmla="*/ 242 h 411"/>
              <a:gd name="T22" fmla="*/ 209 w 599"/>
              <a:gd name="T23" fmla="*/ 222 h 411"/>
              <a:gd name="T24" fmla="*/ 232 w 599"/>
              <a:gd name="T25" fmla="*/ 196 h 411"/>
              <a:gd name="T26" fmla="*/ 251 w 599"/>
              <a:gd name="T27" fmla="*/ 171 h 411"/>
              <a:gd name="T28" fmla="*/ 263 w 599"/>
              <a:gd name="T29" fmla="*/ 146 h 411"/>
              <a:gd name="T30" fmla="*/ 281 w 599"/>
              <a:gd name="T31" fmla="*/ 126 h 411"/>
              <a:gd name="T32" fmla="*/ 304 w 599"/>
              <a:gd name="T33" fmla="*/ 101 h 411"/>
              <a:gd name="T34" fmla="*/ 316 w 599"/>
              <a:gd name="T35" fmla="*/ 80 h 411"/>
              <a:gd name="T36" fmla="*/ 335 w 599"/>
              <a:gd name="T37" fmla="*/ 60 h 411"/>
              <a:gd name="T38" fmla="*/ 353 w 599"/>
              <a:gd name="T39" fmla="*/ 41 h 411"/>
              <a:gd name="T40" fmla="*/ 370 w 599"/>
              <a:gd name="T41" fmla="*/ 25 h 411"/>
              <a:gd name="T42" fmla="*/ 388 w 599"/>
              <a:gd name="T43" fmla="*/ 15 h 411"/>
              <a:gd name="T44" fmla="*/ 406 w 599"/>
              <a:gd name="T45" fmla="*/ 5 h 411"/>
              <a:gd name="T46" fmla="*/ 424 w 599"/>
              <a:gd name="T47" fmla="*/ 0 h 411"/>
              <a:gd name="T48" fmla="*/ 442 w 599"/>
              <a:gd name="T49" fmla="*/ 0 h 411"/>
              <a:gd name="T50" fmla="*/ 460 w 599"/>
              <a:gd name="T51" fmla="*/ 5 h 411"/>
              <a:gd name="T52" fmla="*/ 478 w 599"/>
              <a:gd name="T53" fmla="*/ 10 h 411"/>
              <a:gd name="T54" fmla="*/ 495 w 599"/>
              <a:gd name="T55" fmla="*/ 25 h 411"/>
              <a:gd name="T56" fmla="*/ 514 w 599"/>
              <a:gd name="T57" fmla="*/ 41 h 411"/>
              <a:gd name="T58" fmla="*/ 538 w 599"/>
              <a:gd name="T59" fmla="*/ 60 h 411"/>
              <a:gd name="T60" fmla="*/ 550 w 599"/>
              <a:gd name="T61" fmla="*/ 80 h 411"/>
              <a:gd name="T62" fmla="*/ 573 w 599"/>
              <a:gd name="T63" fmla="*/ 111 h 411"/>
              <a:gd name="T64" fmla="*/ 585 w 599"/>
              <a:gd name="T65" fmla="*/ 141 h 411"/>
              <a:gd name="T66" fmla="*/ 604 w 599"/>
              <a:gd name="T67" fmla="*/ 167 h 411"/>
              <a:gd name="T68" fmla="*/ 610 w 599"/>
              <a:gd name="T69" fmla="*/ 186 h 411"/>
              <a:gd name="T70" fmla="*/ 633 w 599"/>
              <a:gd name="T71" fmla="*/ 222 h 411"/>
              <a:gd name="T72" fmla="*/ 639 w 599"/>
              <a:gd name="T73" fmla="*/ 247 h 411"/>
              <a:gd name="T74" fmla="*/ 663 w 599"/>
              <a:gd name="T75" fmla="*/ 283 h 411"/>
              <a:gd name="T76" fmla="*/ 669 w 599"/>
              <a:gd name="T77" fmla="*/ 307 h 411"/>
              <a:gd name="T78" fmla="*/ 686 w 599"/>
              <a:gd name="T79" fmla="*/ 333 h 411"/>
              <a:gd name="T80" fmla="*/ 699 w 599"/>
              <a:gd name="T81" fmla="*/ 373 h 411"/>
              <a:gd name="T82" fmla="*/ 717 w 599"/>
              <a:gd name="T83" fmla="*/ 399 h 41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99"/>
              <a:gd name="T127" fmla="*/ 0 h 411"/>
              <a:gd name="T128" fmla="*/ 599 w 599"/>
              <a:gd name="T129" fmla="*/ 411 h 41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99" h="411">
                <a:moveTo>
                  <a:pt x="0" y="337"/>
                </a:moveTo>
                <a:lnTo>
                  <a:pt x="5" y="337"/>
                </a:lnTo>
                <a:lnTo>
                  <a:pt x="10" y="337"/>
                </a:lnTo>
                <a:lnTo>
                  <a:pt x="15" y="337"/>
                </a:lnTo>
                <a:lnTo>
                  <a:pt x="20" y="342"/>
                </a:lnTo>
                <a:lnTo>
                  <a:pt x="25" y="342"/>
                </a:lnTo>
                <a:lnTo>
                  <a:pt x="29" y="342"/>
                </a:lnTo>
                <a:lnTo>
                  <a:pt x="34" y="342"/>
                </a:lnTo>
                <a:lnTo>
                  <a:pt x="39" y="342"/>
                </a:lnTo>
                <a:lnTo>
                  <a:pt x="44" y="342"/>
                </a:lnTo>
                <a:lnTo>
                  <a:pt x="49" y="337"/>
                </a:lnTo>
                <a:lnTo>
                  <a:pt x="54" y="337"/>
                </a:lnTo>
                <a:lnTo>
                  <a:pt x="59" y="337"/>
                </a:lnTo>
                <a:lnTo>
                  <a:pt x="64" y="332"/>
                </a:lnTo>
                <a:lnTo>
                  <a:pt x="69" y="332"/>
                </a:lnTo>
                <a:lnTo>
                  <a:pt x="74" y="327"/>
                </a:lnTo>
                <a:lnTo>
                  <a:pt x="79" y="327"/>
                </a:lnTo>
                <a:lnTo>
                  <a:pt x="83" y="322"/>
                </a:lnTo>
                <a:lnTo>
                  <a:pt x="88" y="317"/>
                </a:lnTo>
                <a:lnTo>
                  <a:pt x="93" y="312"/>
                </a:lnTo>
                <a:lnTo>
                  <a:pt x="98" y="312"/>
                </a:lnTo>
                <a:lnTo>
                  <a:pt x="103" y="307"/>
                </a:lnTo>
                <a:lnTo>
                  <a:pt x="108" y="302"/>
                </a:lnTo>
                <a:lnTo>
                  <a:pt x="113" y="297"/>
                </a:lnTo>
                <a:lnTo>
                  <a:pt x="118" y="292"/>
                </a:lnTo>
                <a:lnTo>
                  <a:pt x="128" y="282"/>
                </a:lnTo>
                <a:lnTo>
                  <a:pt x="128" y="278"/>
                </a:lnTo>
                <a:lnTo>
                  <a:pt x="133" y="273"/>
                </a:lnTo>
                <a:lnTo>
                  <a:pt x="137" y="268"/>
                </a:lnTo>
                <a:lnTo>
                  <a:pt x="147" y="258"/>
                </a:lnTo>
                <a:lnTo>
                  <a:pt x="147" y="253"/>
                </a:lnTo>
                <a:lnTo>
                  <a:pt x="152" y="248"/>
                </a:lnTo>
                <a:lnTo>
                  <a:pt x="162" y="238"/>
                </a:lnTo>
                <a:lnTo>
                  <a:pt x="162" y="233"/>
                </a:lnTo>
                <a:lnTo>
                  <a:pt x="172" y="223"/>
                </a:lnTo>
                <a:lnTo>
                  <a:pt x="172" y="218"/>
                </a:lnTo>
                <a:lnTo>
                  <a:pt x="182" y="208"/>
                </a:lnTo>
                <a:lnTo>
                  <a:pt x="182" y="203"/>
                </a:lnTo>
                <a:lnTo>
                  <a:pt x="191" y="193"/>
                </a:lnTo>
                <a:lnTo>
                  <a:pt x="191" y="183"/>
                </a:lnTo>
                <a:lnTo>
                  <a:pt x="196" y="178"/>
                </a:lnTo>
                <a:lnTo>
                  <a:pt x="206" y="168"/>
                </a:lnTo>
                <a:lnTo>
                  <a:pt x="206" y="164"/>
                </a:lnTo>
                <a:lnTo>
                  <a:pt x="216" y="154"/>
                </a:lnTo>
                <a:lnTo>
                  <a:pt x="216" y="144"/>
                </a:lnTo>
                <a:lnTo>
                  <a:pt x="221" y="139"/>
                </a:lnTo>
                <a:lnTo>
                  <a:pt x="231" y="129"/>
                </a:lnTo>
                <a:lnTo>
                  <a:pt x="231" y="124"/>
                </a:lnTo>
                <a:lnTo>
                  <a:pt x="240" y="114"/>
                </a:lnTo>
                <a:lnTo>
                  <a:pt x="240" y="109"/>
                </a:lnTo>
                <a:lnTo>
                  <a:pt x="250" y="99"/>
                </a:lnTo>
                <a:lnTo>
                  <a:pt x="250" y="94"/>
                </a:lnTo>
                <a:lnTo>
                  <a:pt x="260" y="84"/>
                </a:lnTo>
                <a:lnTo>
                  <a:pt x="260" y="79"/>
                </a:lnTo>
                <a:lnTo>
                  <a:pt x="270" y="69"/>
                </a:lnTo>
                <a:lnTo>
                  <a:pt x="270" y="64"/>
                </a:lnTo>
                <a:lnTo>
                  <a:pt x="275" y="59"/>
                </a:lnTo>
                <a:lnTo>
                  <a:pt x="285" y="50"/>
                </a:lnTo>
                <a:lnTo>
                  <a:pt x="285" y="45"/>
                </a:lnTo>
                <a:lnTo>
                  <a:pt x="290" y="40"/>
                </a:lnTo>
                <a:lnTo>
                  <a:pt x="294" y="35"/>
                </a:lnTo>
                <a:lnTo>
                  <a:pt x="299" y="30"/>
                </a:lnTo>
                <a:lnTo>
                  <a:pt x="304" y="25"/>
                </a:lnTo>
                <a:lnTo>
                  <a:pt x="309" y="20"/>
                </a:lnTo>
                <a:lnTo>
                  <a:pt x="314" y="15"/>
                </a:lnTo>
                <a:lnTo>
                  <a:pt x="319" y="15"/>
                </a:lnTo>
                <a:lnTo>
                  <a:pt x="324" y="10"/>
                </a:lnTo>
                <a:lnTo>
                  <a:pt x="329" y="10"/>
                </a:lnTo>
                <a:lnTo>
                  <a:pt x="334" y="5"/>
                </a:lnTo>
                <a:lnTo>
                  <a:pt x="339" y="5"/>
                </a:lnTo>
                <a:lnTo>
                  <a:pt x="344" y="0"/>
                </a:lnTo>
                <a:lnTo>
                  <a:pt x="348" y="0"/>
                </a:lnTo>
                <a:lnTo>
                  <a:pt x="353" y="0"/>
                </a:lnTo>
                <a:lnTo>
                  <a:pt x="358" y="0"/>
                </a:lnTo>
                <a:lnTo>
                  <a:pt x="363" y="0"/>
                </a:lnTo>
                <a:lnTo>
                  <a:pt x="368" y="0"/>
                </a:lnTo>
                <a:lnTo>
                  <a:pt x="373" y="0"/>
                </a:lnTo>
                <a:lnTo>
                  <a:pt x="378" y="5"/>
                </a:lnTo>
                <a:lnTo>
                  <a:pt x="383" y="5"/>
                </a:lnTo>
                <a:lnTo>
                  <a:pt x="388" y="10"/>
                </a:lnTo>
                <a:lnTo>
                  <a:pt x="393" y="10"/>
                </a:lnTo>
                <a:lnTo>
                  <a:pt x="398" y="15"/>
                </a:lnTo>
                <a:lnTo>
                  <a:pt x="402" y="20"/>
                </a:lnTo>
                <a:lnTo>
                  <a:pt x="407" y="25"/>
                </a:lnTo>
                <a:lnTo>
                  <a:pt x="412" y="25"/>
                </a:lnTo>
                <a:lnTo>
                  <a:pt x="417" y="35"/>
                </a:lnTo>
                <a:lnTo>
                  <a:pt x="422" y="40"/>
                </a:lnTo>
                <a:lnTo>
                  <a:pt x="427" y="45"/>
                </a:lnTo>
                <a:lnTo>
                  <a:pt x="432" y="50"/>
                </a:lnTo>
                <a:lnTo>
                  <a:pt x="442" y="59"/>
                </a:lnTo>
                <a:lnTo>
                  <a:pt x="442" y="64"/>
                </a:lnTo>
                <a:lnTo>
                  <a:pt x="452" y="74"/>
                </a:lnTo>
                <a:lnTo>
                  <a:pt x="452" y="79"/>
                </a:lnTo>
                <a:lnTo>
                  <a:pt x="461" y="89"/>
                </a:lnTo>
                <a:lnTo>
                  <a:pt x="461" y="99"/>
                </a:lnTo>
                <a:lnTo>
                  <a:pt x="471" y="109"/>
                </a:lnTo>
                <a:lnTo>
                  <a:pt x="471" y="119"/>
                </a:lnTo>
                <a:lnTo>
                  <a:pt x="481" y="129"/>
                </a:lnTo>
                <a:lnTo>
                  <a:pt x="481" y="139"/>
                </a:lnTo>
                <a:lnTo>
                  <a:pt x="491" y="149"/>
                </a:lnTo>
                <a:lnTo>
                  <a:pt x="491" y="159"/>
                </a:lnTo>
                <a:lnTo>
                  <a:pt x="496" y="164"/>
                </a:lnTo>
                <a:lnTo>
                  <a:pt x="496" y="168"/>
                </a:lnTo>
                <a:lnTo>
                  <a:pt x="501" y="173"/>
                </a:lnTo>
                <a:lnTo>
                  <a:pt x="501" y="183"/>
                </a:lnTo>
                <a:lnTo>
                  <a:pt x="510" y="193"/>
                </a:lnTo>
                <a:lnTo>
                  <a:pt x="510" y="208"/>
                </a:lnTo>
                <a:lnTo>
                  <a:pt x="520" y="218"/>
                </a:lnTo>
                <a:lnTo>
                  <a:pt x="520" y="228"/>
                </a:lnTo>
                <a:lnTo>
                  <a:pt x="525" y="233"/>
                </a:lnTo>
                <a:lnTo>
                  <a:pt x="525" y="243"/>
                </a:lnTo>
                <a:lnTo>
                  <a:pt x="535" y="253"/>
                </a:lnTo>
                <a:lnTo>
                  <a:pt x="535" y="268"/>
                </a:lnTo>
                <a:lnTo>
                  <a:pt x="545" y="278"/>
                </a:lnTo>
                <a:lnTo>
                  <a:pt x="545" y="292"/>
                </a:lnTo>
                <a:lnTo>
                  <a:pt x="550" y="297"/>
                </a:lnTo>
                <a:lnTo>
                  <a:pt x="550" y="302"/>
                </a:lnTo>
                <a:lnTo>
                  <a:pt x="555" y="307"/>
                </a:lnTo>
                <a:lnTo>
                  <a:pt x="555" y="317"/>
                </a:lnTo>
                <a:lnTo>
                  <a:pt x="564" y="327"/>
                </a:lnTo>
                <a:lnTo>
                  <a:pt x="564" y="342"/>
                </a:lnTo>
                <a:lnTo>
                  <a:pt x="574" y="352"/>
                </a:lnTo>
                <a:lnTo>
                  <a:pt x="574" y="367"/>
                </a:lnTo>
                <a:lnTo>
                  <a:pt x="584" y="377"/>
                </a:lnTo>
                <a:lnTo>
                  <a:pt x="584" y="387"/>
                </a:lnTo>
                <a:lnTo>
                  <a:pt x="589" y="392"/>
                </a:lnTo>
                <a:lnTo>
                  <a:pt x="589" y="401"/>
                </a:lnTo>
                <a:lnTo>
                  <a:pt x="599" y="411"/>
                </a:lnTo>
              </a:path>
            </a:pathLst>
          </a:custGeom>
          <a:noFill/>
          <a:ln w="6350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8" name="Freeform 80"/>
          <p:cNvSpPr>
            <a:spLocks/>
          </p:cNvSpPr>
          <p:nvPr/>
        </p:nvSpPr>
        <p:spPr bwMode="auto">
          <a:xfrm>
            <a:off x="4637088" y="3021013"/>
            <a:ext cx="755650" cy="2070100"/>
          </a:xfrm>
          <a:custGeom>
            <a:avLst/>
            <a:gdLst>
              <a:gd name="T0" fmla="*/ 12 w 392"/>
              <a:gd name="T1" fmla="*/ 1198 h 1284"/>
              <a:gd name="T2" fmla="*/ 23 w 392"/>
              <a:gd name="T3" fmla="*/ 1229 h 1284"/>
              <a:gd name="T4" fmla="*/ 41 w 392"/>
              <a:gd name="T5" fmla="*/ 1254 h 1284"/>
              <a:gd name="T6" fmla="*/ 60 w 392"/>
              <a:gd name="T7" fmla="*/ 1275 h 1284"/>
              <a:gd name="T8" fmla="*/ 78 w 392"/>
              <a:gd name="T9" fmla="*/ 1294 h 1284"/>
              <a:gd name="T10" fmla="*/ 95 w 392"/>
              <a:gd name="T11" fmla="*/ 1304 h 1284"/>
              <a:gd name="T12" fmla="*/ 113 w 392"/>
              <a:gd name="T13" fmla="*/ 1304 h 1284"/>
              <a:gd name="T14" fmla="*/ 131 w 392"/>
              <a:gd name="T15" fmla="*/ 1304 h 1284"/>
              <a:gd name="T16" fmla="*/ 148 w 392"/>
              <a:gd name="T17" fmla="*/ 1289 h 1284"/>
              <a:gd name="T18" fmla="*/ 166 w 392"/>
              <a:gd name="T19" fmla="*/ 1275 h 1284"/>
              <a:gd name="T20" fmla="*/ 185 w 392"/>
              <a:gd name="T21" fmla="*/ 1249 h 1284"/>
              <a:gd name="T22" fmla="*/ 197 w 392"/>
              <a:gd name="T23" fmla="*/ 1234 h 1284"/>
              <a:gd name="T24" fmla="*/ 209 w 392"/>
              <a:gd name="T25" fmla="*/ 1198 h 1284"/>
              <a:gd name="T26" fmla="*/ 220 w 392"/>
              <a:gd name="T27" fmla="*/ 1178 h 1284"/>
              <a:gd name="T28" fmla="*/ 226 w 392"/>
              <a:gd name="T29" fmla="*/ 1154 h 1284"/>
              <a:gd name="T30" fmla="*/ 238 w 392"/>
              <a:gd name="T31" fmla="*/ 1133 h 1284"/>
              <a:gd name="T32" fmla="*/ 244 w 392"/>
              <a:gd name="T33" fmla="*/ 1103 h 1284"/>
              <a:gd name="T34" fmla="*/ 256 w 392"/>
              <a:gd name="T35" fmla="*/ 1078 h 1284"/>
              <a:gd name="T36" fmla="*/ 262 w 392"/>
              <a:gd name="T37" fmla="*/ 1043 h 1284"/>
              <a:gd name="T38" fmla="*/ 273 w 392"/>
              <a:gd name="T39" fmla="*/ 1018 h 1284"/>
              <a:gd name="T40" fmla="*/ 279 w 392"/>
              <a:gd name="T41" fmla="*/ 977 h 1284"/>
              <a:gd name="T42" fmla="*/ 291 w 392"/>
              <a:gd name="T43" fmla="*/ 947 h 1284"/>
              <a:gd name="T44" fmla="*/ 297 w 392"/>
              <a:gd name="T45" fmla="*/ 902 h 1284"/>
              <a:gd name="T46" fmla="*/ 310 w 392"/>
              <a:gd name="T47" fmla="*/ 871 h 1284"/>
              <a:gd name="T48" fmla="*/ 316 w 392"/>
              <a:gd name="T49" fmla="*/ 821 h 1284"/>
              <a:gd name="T50" fmla="*/ 328 w 392"/>
              <a:gd name="T51" fmla="*/ 791 h 1284"/>
              <a:gd name="T52" fmla="*/ 334 w 392"/>
              <a:gd name="T53" fmla="*/ 735 h 1284"/>
              <a:gd name="T54" fmla="*/ 345 w 392"/>
              <a:gd name="T55" fmla="*/ 705 h 1284"/>
              <a:gd name="T56" fmla="*/ 351 w 392"/>
              <a:gd name="T57" fmla="*/ 650 h 1284"/>
              <a:gd name="T58" fmla="*/ 363 w 392"/>
              <a:gd name="T59" fmla="*/ 609 h 1284"/>
              <a:gd name="T60" fmla="*/ 369 w 392"/>
              <a:gd name="T61" fmla="*/ 555 h 1284"/>
              <a:gd name="T62" fmla="*/ 381 w 392"/>
              <a:gd name="T63" fmla="*/ 519 h 1284"/>
              <a:gd name="T64" fmla="*/ 387 w 392"/>
              <a:gd name="T65" fmla="*/ 459 h 1284"/>
              <a:gd name="T66" fmla="*/ 400 w 392"/>
              <a:gd name="T67" fmla="*/ 423 h 1284"/>
              <a:gd name="T68" fmla="*/ 404 w 392"/>
              <a:gd name="T69" fmla="*/ 363 h 1284"/>
              <a:gd name="T70" fmla="*/ 417 w 392"/>
              <a:gd name="T71" fmla="*/ 323 h 1284"/>
              <a:gd name="T72" fmla="*/ 423 w 392"/>
              <a:gd name="T73" fmla="*/ 262 h 1284"/>
              <a:gd name="T74" fmla="*/ 435 w 392"/>
              <a:gd name="T75" fmla="*/ 227 h 1284"/>
              <a:gd name="T76" fmla="*/ 441 w 392"/>
              <a:gd name="T77" fmla="*/ 167 h 1284"/>
              <a:gd name="T78" fmla="*/ 453 w 392"/>
              <a:gd name="T79" fmla="*/ 131 h 1284"/>
              <a:gd name="T80" fmla="*/ 459 w 392"/>
              <a:gd name="T81" fmla="*/ 71 h 1284"/>
              <a:gd name="T82" fmla="*/ 470 w 392"/>
              <a:gd name="T83" fmla="*/ 36 h 12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92"/>
              <a:gd name="T127" fmla="*/ 0 h 1284"/>
              <a:gd name="T128" fmla="*/ 392 w 392"/>
              <a:gd name="T129" fmla="*/ 1284 h 128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92" h="1284">
                <a:moveTo>
                  <a:pt x="0" y="1160"/>
                </a:moveTo>
                <a:lnTo>
                  <a:pt x="0" y="1170"/>
                </a:lnTo>
                <a:lnTo>
                  <a:pt x="10" y="1180"/>
                </a:lnTo>
                <a:lnTo>
                  <a:pt x="10" y="1190"/>
                </a:lnTo>
                <a:lnTo>
                  <a:pt x="19" y="1200"/>
                </a:lnTo>
                <a:lnTo>
                  <a:pt x="19" y="1210"/>
                </a:lnTo>
                <a:lnTo>
                  <a:pt x="29" y="1220"/>
                </a:lnTo>
                <a:lnTo>
                  <a:pt x="29" y="1230"/>
                </a:lnTo>
                <a:lnTo>
                  <a:pt x="34" y="1235"/>
                </a:lnTo>
                <a:lnTo>
                  <a:pt x="44" y="1245"/>
                </a:lnTo>
                <a:lnTo>
                  <a:pt x="44" y="1250"/>
                </a:lnTo>
                <a:lnTo>
                  <a:pt x="49" y="1255"/>
                </a:lnTo>
                <a:lnTo>
                  <a:pt x="59" y="1264"/>
                </a:lnTo>
                <a:lnTo>
                  <a:pt x="59" y="1269"/>
                </a:lnTo>
                <a:lnTo>
                  <a:pt x="64" y="1274"/>
                </a:lnTo>
                <a:lnTo>
                  <a:pt x="68" y="1274"/>
                </a:lnTo>
                <a:lnTo>
                  <a:pt x="73" y="1279"/>
                </a:lnTo>
                <a:lnTo>
                  <a:pt x="78" y="1284"/>
                </a:lnTo>
                <a:lnTo>
                  <a:pt x="83" y="1284"/>
                </a:lnTo>
                <a:lnTo>
                  <a:pt x="88" y="1284"/>
                </a:lnTo>
                <a:lnTo>
                  <a:pt x="93" y="1284"/>
                </a:lnTo>
                <a:lnTo>
                  <a:pt x="98" y="1284"/>
                </a:lnTo>
                <a:lnTo>
                  <a:pt x="103" y="1284"/>
                </a:lnTo>
                <a:lnTo>
                  <a:pt x="108" y="1284"/>
                </a:lnTo>
                <a:lnTo>
                  <a:pt x="113" y="1279"/>
                </a:lnTo>
                <a:lnTo>
                  <a:pt x="118" y="1274"/>
                </a:lnTo>
                <a:lnTo>
                  <a:pt x="122" y="1269"/>
                </a:lnTo>
                <a:lnTo>
                  <a:pt x="127" y="1264"/>
                </a:lnTo>
                <a:lnTo>
                  <a:pt x="132" y="1259"/>
                </a:lnTo>
                <a:lnTo>
                  <a:pt x="137" y="1255"/>
                </a:lnTo>
                <a:lnTo>
                  <a:pt x="147" y="1245"/>
                </a:lnTo>
                <a:lnTo>
                  <a:pt x="147" y="1235"/>
                </a:lnTo>
                <a:lnTo>
                  <a:pt x="152" y="1230"/>
                </a:lnTo>
                <a:lnTo>
                  <a:pt x="157" y="1225"/>
                </a:lnTo>
                <a:lnTo>
                  <a:pt x="157" y="1220"/>
                </a:lnTo>
                <a:lnTo>
                  <a:pt x="162" y="1215"/>
                </a:lnTo>
                <a:lnTo>
                  <a:pt x="162" y="1205"/>
                </a:lnTo>
                <a:lnTo>
                  <a:pt x="172" y="1195"/>
                </a:lnTo>
                <a:lnTo>
                  <a:pt x="172" y="1180"/>
                </a:lnTo>
                <a:lnTo>
                  <a:pt x="176" y="1175"/>
                </a:lnTo>
                <a:lnTo>
                  <a:pt x="176" y="1165"/>
                </a:lnTo>
                <a:lnTo>
                  <a:pt x="181" y="1160"/>
                </a:lnTo>
                <a:lnTo>
                  <a:pt x="181" y="1150"/>
                </a:lnTo>
                <a:lnTo>
                  <a:pt x="186" y="1145"/>
                </a:lnTo>
                <a:lnTo>
                  <a:pt x="186" y="1136"/>
                </a:lnTo>
                <a:lnTo>
                  <a:pt x="191" y="1131"/>
                </a:lnTo>
                <a:lnTo>
                  <a:pt x="191" y="1121"/>
                </a:lnTo>
                <a:lnTo>
                  <a:pt x="196" y="1116"/>
                </a:lnTo>
                <a:lnTo>
                  <a:pt x="196" y="1106"/>
                </a:lnTo>
                <a:lnTo>
                  <a:pt x="201" y="1101"/>
                </a:lnTo>
                <a:lnTo>
                  <a:pt x="201" y="1086"/>
                </a:lnTo>
                <a:lnTo>
                  <a:pt x="206" y="1081"/>
                </a:lnTo>
                <a:lnTo>
                  <a:pt x="206" y="1066"/>
                </a:lnTo>
                <a:lnTo>
                  <a:pt x="211" y="1061"/>
                </a:lnTo>
                <a:lnTo>
                  <a:pt x="211" y="1046"/>
                </a:lnTo>
                <a:lnTo>
                  <a:pt x="216" y="1041"/>
                </a:lnTo>
                <a:lnTo>
                  <a:pt x="216" y="1027"/>
                </a:lnTo>
                <a:lnTo>
                  <a:pt x="221" y="1022"/>
                </a:lnTo>
                <a:lnTo>
                  <a:pt x="221" y="1007"/>
                </a:lnTo>
                <a:lnTo>
                  <a:pt x="225" y="1002"/>
                </a:lnTo>
                <a:lnTo>
                  <a:pt x="225" y="982"/>
                </a:lnTo>
                <a:lnTo>
                  <a:pt x="230" y="977"/>
                </a:lnTo>
                <a:lnTo>
                  <a:pt x="230" y="962"/>
                </a:lnTo>
                <a:lnTo>
                  <a:pt x="235" y="957"/>
                </a:lnTo>
                <a:lnTo>
                  <a:pt x="235" y="937"/>
                </a:lnTo>
                <a:lnTo>
                  <a:pt x="240" y="932"/>
                </a:lnTo>
                <a:lnTo>
                  <a:pt x="240" y="913"/>
                </a:lnTo>
                <a:lnTo>
                  <a:pt x="245" y="908"/>
                </a:lnTo>
                <a:lnTo>
                  <a:pt x="245" y="888"/>
                </a:lnTo>
                <a:lnTo>
                  <a:pt x="250" y="883"/>
                </a:lnTo>
                <a:lnTo>
                  <a:pt x="250" y="863"/>
                </a:lnTo>
                <a:lnTo>
                  <a:pt x="255" y="858"/>
                </a:lnTo>
                <a:lnTo>
                  <a:pt x="255" y="833"/>
                </a:lnTo>
                <a:lnTo>
                  <a:pt x="260" y="828"/>
                </a:lnTo>
                <a:lnTo>
                  <a:pt x="260" y="808"/>
                </a:lnTo>
                <a:lnTo>
                  <a:pt x="265" y="803"/>
                </a:lnTo>
                <a:lnTo>
                  <a:pt x="265" y="784"/>
                </a:lnTo>
                <a:lnTo>
                  <a:pt x="270" y="779"/>
                </a:lnTo>
                <a:lnTo>
                  <a:pt x="270" y="754"/>
                </a:lnTo>
                <a:lnTo>
                  <a:pt x="275" y="749"/>
                </a:lnTo>
                <a:lnTo>
                  <a:pt x="275" y="724"/>
                </a:lnTo>
                <a:lnTo>
                  <a:pt x="279" y="719"/>
                </a:lnTo>
                <a:lnTo>
                  <a:pt x="279" y="699"/>
                </a:lnTo>
                <a:lnTo>
                  <a:pt x="284" y="694"/>
                </a:lnTo>
                <a:lnTo>
                  <a:pt x="284" y="670"/>
                </a:lnTo>
                <a:lnTo>
                  <a:pt x="289" y="665"/>
                </a:lnTo>
                <a:lnTo>
                  <a:pt x="289" y="640"/>
                </a:lnTo>
                <a:lnTo>
                  <a:pt x="294" y="635"/>
                </a:lnTo>
                <a:lnTo>
                  <a:pt x="294" y="605"/>
                </a:lnTo>
                <a:lnTo>
                  <a:pt x="299" y="600"/>
                </a:lnTo>
                <a:lnTo>
                  <a:pt x="299" y="575"/>
                </a:lnTo>
                <a:lnTo>
                  <a:pt x="304" y="571"/>
                </a:lnTo>
                <a:lnTo>
                  <a:pt x="304" y="546"/>
                </a:lnTo>
                <a:lnTo>
                  <a:pt x="309" y="541"/>
                </a:lnTo>
                <a:lnTo>
                  <a:pt x="309" y="516"/>
                </a:lnTo>
                <a:lnTo>
                  <a:pt x="314" y="511"/>
                </a:lnTo>
                <a:lnTo>
                  <a:pt x="314" y="486"/>
                </a:lnTo>
                <a:lnTo>
                  <a:pt x="319" y="481"/>
                </a:lnTo>
                <a:lnTo>
                  <a:pt x="319" y="452"/>
                </a:lnTo>
                <a:lnTo>
                  <a:pt x="324" y="447"/>
                </a:lnTo>
                <a:lnTo>
                  <a:pt x="324" y="422"/>
                </a:lnTo>
                <a:lnTo>
                  <a:pt x="329" y="417"/>
                </a:lnTo>
                <a:lnTo>
                  <a:pt x="329" y="387"/>
                </a:lnTo>
                <a:lnTo>
                  <a:pt x="333" y="382"/>
                </a:lnTo>
                <a:lnTo>
                  <a:pt x="333" y="357"/>
                </a:lnTo>
                <a:lnTo>
                  <a:pt x="338" y="352"/>
                </a:lnTo>
                <a:lnTo>
                  <a:pt x="338" y="323"/>
                </a:lnTo>
                <a:lnTo>
                  <a:pt x="343" y="318"/>
                </a:lnTo>
                <a:lnTo>
                  <a:pt x="343" y="293"/>
                </a:lnTo>
                <a:lnTo>
                  <a:pt x="348" y="288"/>
                </a:lnTo>
                <a:lnTo>
                  <a:pt x="348" y="258"/>
                </a:lnTo>
                <a:lnTo>
                  <a:pt x="353" y="253"/>
                </a:lnTo>
                <a:lnTo>
                  <a:pt x="353" y="228"/>
                </a:lnTo>
                <a:lnTo>
                  <a:pt x="358" y="224"/>
                </a:lnTo>
                <a:lnTo>
                  <a:pt x="358" y="194"/>
                </a:lnTo>
                <a:lnTo>
                  <a:pt x="363" y="189"/>
                </a:lnTo>
                <a:lnTo>
                  <a:pt x="363" y="164"/>
                </a:lnTo>
                <a:lnTo>
                  <a:pt x="368" y="159"/>
                </a:lnTo>
                <a:lnTo>
                  <a:pt x="368" y="134"/>
                </a:lnTo>
                <a:lnTo>
                  <a:pt x="373" y="129"/>
                </a:lnTo>
                <a:lnTo>
                  <a:pt x="373" y="100"/>
                </a:lnTo>
                <a:lnTo>
                  <a:pt x="378" y="95"/>
                </a:lnTo>
                <a:lnTo>
                  <a:pt x="378" y="70"/>
                </a:lnTo>
                <a:lnTo>
                  <a:pt x="383" y="65"/>
                </a:lnTo>
                <a:lnTo>
                  <a:pt x="383" y="40"/>
                </a:lnTo>
                <a:lnTo>
                  <a:pt x="387" y="35"/>
                </a:lnTo>
                <a:lnTo>
                  <a:pt x="387" y="5"/>
                </a:lnTo>
                <a:lnTo>
                  <a:pt x="392" y="0"/>
                </a:lnTo>
              </a:path>
            </a:pathLst>
          </a:custGeom>
          <a:noFill/>
          <a:ln w="6350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9" name="Freeform 81"/>
          <p:cNvSpPr>
            <a:spLocks/>
          </p:cNvSpPr>
          <p:nvPr/>
        </p:nvSpPr>
        <p:spPr bwMode="auto">
          <a:xfrm>
            <a:off x="5392738" y="2044700"/>
            <a:ext cx="695325" cy="1225550"/>
          </a:xfrm>
          <a:custGeom>
            <a:avLst/>
            <a:gdLst>
              <a:gd name="T0" fmla="*/ 6 w 359"/>
              <a:gd name="T1" fmla="*/ 586 h 758"/>
              <a:gd name="T2" fmla="*/ 12 w 359"/>
              <a:gd name="T3" fmla="*/ 530 h 758"/>
              <a:gd name="T4" fmla="*/ 24 w 359"/>
              <a:gd name="T5" fmla="*/ 499 h 758"/>
              <a:gd name="T6" fmla="*/ 31 w 359"/>
              <a:gd name="T7" fmla="*/ 444 h 758"/>
              <a:gd name="T8" fmla="*/ 43 w 359"/>
              <a:gd name="T9" fmla="*/ 408 h 758"/>
              <a:gd name="T10" fmla="*/ 49 w 359"/>
              <a:gd name="T11" fmla="*/ 364 h 758"/>
              <a:gd name="T12" fmla="*/ 60 w 359"/>
              <a:gd name="T13" fmla="*/ 333 h 758"/>
              <a:gd name="T14" fmla="*/ 66 w 359"/>
              <a:gd name="T15" fmla="*/ 287 h 758"/>
              <a:gd name="T16" fmla="*/ 78 w 359"/>
              <a:gd name="T17" fmla="*/ 258 h 758"/>
              <a:gd name="T18" fmla="*/ 84 w 359"/>
              <a:gd name="T19" fmla="*/ 217 h 758"/>
              <a:gd name="T20" fmla="*/ 96 w 359"/>
              <a:gd name="T21" fmla="*/ 191 h 758"/>
              <a:gd name="T22" fmla="*/ 102 w 359"/>
              <a:gd name="T23" fmla="*/ 161 h 758"/>
              <a:gd name="T24" fmla="*/ 115 w 359"/>
              <a:gd name="T25" fmla="*/ 136 h 758"/>
              <a:gd name="T26" fmla="*/ 120 w 359"/>
              <a:gd name="T27" fmla="*/ 106 h 758"/>
              <a:gd name="T28" fmla="*/ 132 w 359"/>
              <a:gd name="T29" fmla="*/ 86 h 758"/>
              <a:gd name="T30" fmla="*/ 138 w 359"/>
              <a:gd name="T31" fmla="*/ 65 h 758"/>
              <a:gd name="T32" fmla="*/ 162 w 359"/>
              <a:gd name="T33" fmla="*/ 35 h 758"/>
              <a:gd name="T34" fmla="*/ 181 w 359"/>
              <a:gd name="T35" fmla="*/ 10 h 758"/>
              <a:gd name="T36" fmla="*/ 192 w 359"/>
              <a:gd name="T37" fmla="*/ 0 h 758"/>
              <a:gd name="T38" fmla="*/ 210 w 359"/>
              <a:gd name="T39" fmla="*/ 0 h 758"/>
              <a:gd name="T40" fmla="*/ 228 w 359"/>
              <a:gd name="T41" fmla="*/ 10 h 758"/>
              <a:gd name="T42" fmla="*/ 246 w 359"/>
              <a:gd name="T43" fmla="*/ 31 h 758"/>
              <a:gd name="T44" fmla="*/ 264 w 359"/>
              <a:gd name="T45" fmla="*/ 55 h 758"/>
              <a:gd name="T46" fmla="*/ 270 w 359"/>
              <a:gd name="T47" fmla="*/ 75 h 758"/>
              <a:gd name="T48" fmla="*/ 282 w 359"/>
              <a:gd name="T49" fmla="*/ 96 h 758"/>
              <a:gd name="T50" fmla="*/ 288 w 359"/>
              <a:gd name="T51" fmla="*/ 121 h 758"/>
              <a:gd name="T52" fmla="*/ 300 w 359"/>
              <a:gd name="T53" fmla="*/ 142 h 758"/>
              <a:gd name="T54" fmla="*/ 306 w 359"/>
              <a:gd name="T55" fmla="*/ 171 h 758"/>
              <a:gd name="T56" fmla="*/ 317 w 359"/>
              <a:gd name="T57" fmla="*/ 197 h 758"/>
              <a:gd name="T58" fmla="*/ 323 w 359"/>
              <a:gd name="T59" fmla="*/ 232 h 758"/>
              <a:gd name="T60" fmla="*/ 336 w 359"/>
              <a:gd name="T61" fmla="*/ 263 h 758"/>
              <a:gd name="T62" fmla="*/ 342 w 359"/>
              <a:gd name="T63" fmla="*/ 302 h 758"/>
              <a:gd name="T64" fmla="*/ 354 w 359"/>
              <a:gd name="T65" fmla="*/ 333 h 758"/>
              <a:gd name="T66" fmla="*/ 360 w 359"/>
              <a:gd name="T67" fmla="*/ 383 h 758"/>
              <a:gd name="T68" fmla="*/ 372 w 359"/>
              <a:gd name="T69" fmla="*/ 413 h 758"/>
              <a:gd name="T70" fmla="*/ 378 w 359"/>
              <a:gd name="T71" fmla="*/ 464 h 758"/>
              <a:gd name="T72" fmla="*/ 389 w 359"/>
              <a:gd name="T73" fmla="*/ 499 h 758"/>
              <a:gd name="T74" fmla="*/ 395 w 359"/>
              <a:gd name="T75" fmla="*/ 550 h 758"/>
              <a:gd name="T76" fmla="*/ 407 w 359"/>
              <a:gd name="T77" fmla="*/ 591 h 758"/>
              <a:gd name="T78" fmla="*/ 414 w 359"/>
              <a:gd name="T79" fmla="*/ 646 h 758"/>
              <a:gd name="T80" fmla="*/ 426 w 359"/>
              <a:gd name="T81" fmla="*/ 681 h 758"/>
              <a:gd name="T82" fmla="*/ 432 w 359"/>
              <a:gd name="T83" fmla="*/ 741 h 75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59"/>
              <a:gd name="T127" fmla="*/ 0 h 758"/>
              <a:gd name="T128" fmla="*/ 359 w 359"/>
              <a:gd name="T129" fmla="*/ 758 h 75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59" h="758">
                <a:moveTo>
                  <a:pt x="0" y="604"/>
                </a:moveTo>
                <a:lnTo>
                  <a:pt x="0" y="580"/>
                </a:lnTo>
                <a:lnTo>
                  <a:pt x="5" y="575"/>
                </a:lnTo>
                <a:lnTo>
                  <a:pt x="5" y="550"/>
                </a:lnTo>
                <a:lnTo>
                  <a:pt x="10" y="545"/>
                </a:lnTo>
                <a:lnTo>
                  <a:pt x="10" y="520"/>
                </a:lnTo>
                <a:lnTo>
                  <a:pt x="15" y="515"/>
                </a:lnTo>
                <a:lnTo>
                  <a:pt x="15" y="495"/>
                </a:lnTo>
                <a:lnTo>
                  <a:pt x="20" y="490"/>
                </a:lnTo>
                <a:lnTo>
                  <a:pt x="20" y="466"/>
                </a:lnTo>
                <a:lnTo>
                  <a:pt x="25" y="461"/>
                </a:lnTo>
                <a:lnTo>
                  <a:pt x="25" y="436"/>
                </a:lnTo>
                <a:lnTo>
                  <a:pt x="30" y="431"/>
                </a:lnTo>
                <a:lnTo>
                  <a:pt x="30" y="406"/>
                </a:lnTo>
                <a:lnTo>
                  <a:pt x="35" y="401"/>
                </a:lnTo>
                <a:lnTo>
                  <a:pt x="35" y="381"/>
                </a:lnTo>
                <a:lnTo>
                  <a:pt x="40" y="376"/>
                </a:lnTo>
                <a:lnTo>
                  <a:pt x="40" y="357"/>
                </a:lnTo>
                <a:lnTo>
                  <a:pt x="45" y="352"/>
                </a:lnTo>
                <a:lnTo>
                  <a:pt x="45" y="332"/>
                </a:lnTo>
                <a:lnTo>
                  <a:pt x="49" y="327"/>
                </a:lnTo>
                <a:lnTo>
                  <a:pt x="49" y="307"/>
                </a:lnTo>
                <a:lnTo>
                  <a:pt x="54" y="302"/>
                </a:lnTo>
                <a:lnTo>
                  <a:pt x="54" y="282"/>
                </a:lnTo>
                <a:lnTo>
                  <a:pt x="59" y="277"/>
                </a:lnTo>
                <a:lnTo>
                  <a:pt x="59" y="258"/>
                </a:lnTo>
                <a:lnTo>
                  <a:pt x="64" y="253"/>
                </a:lnTo>
                <a:lnTo>
                  <a:pt x="64" y="238"/>
                </a:lnTo>
                <a:lnTo>
                  <a:pt x="69" y="233"/>
                </a:lnTo>
                <a:lnTo>
                  <a:pt x="69" y="213"/>
                </a:lnTo>
                <a:lnTo>
                  <a:pt x="74" y="208"/>
                </a:lnTo>
                <a:lnTo>
                  <a:pt x="74" y="193"/>
                </a:lnTo>
                <a:lnTo>
                  <a:pt x="79" y="188"/>
                </a:lnTo>
                <a:lnTo>
                  <a:pt x="79" y="173"/>
                </a:lnTo>
                <a:lnTo>
                  <a:pt x="84" y="168"/>
                </a:lnTo>
                <a:lnTo>
                  <a:pt x="84" y="158"/>
                </a:lnTo>
                <a:lnTo>
                  <a:pt x="89" y="153"/>
                </a:lnTo>
                <a:lnTo>
                  <a:pt x="89" y="139"/>
                </a:lnTo>
                <a:lnTo>
                  <a:pt x="94" y="134"/>
                </a:lnTo>
                <a:lnTo>
                  <a:pt x="94" y="124"/>
                </a:lnTo>
                <a:lnTo>
                  <a:pt x="98" y="119"/>
                </a:lnTo>
                <a:lnTo>
                  <a:pt x="98" y="104"/>
                </a:lnTo>
                <a:lnTo>
                  <a:pt x="103" y="99"/>
                </a:lnTo>
                <a:lnTo>
                  <a:pt x="103" y="89"/>
                </a:lnTo>
                <a:lnTo>
                  <a:pt x="108" y="84"/>
                </a:lnTo>
                <a:lnTo>
                  <a:pt x="108" y="79"/>
                </a:lnTo>
                <a:lnTo>
                  <a:pt x="113" y="74"/>
                </a:lnTo>
                <a:lnTo>
                  <a:pt x="113" y="64"/>
                </a:lnTo>
                <a:lnTo>
                  <a:pt x="123" y="54"/>
                </a:lnTo>
                <a:lnTo>
                  <a:pt x="123" y="44"/>
                </a:lnTo>
                <a:lnTo>
                  <a:pt x="133" y="34"/>
                </a:lnTo>
                <a:lnTo>
                  <a:pt x="133" y="25"/>
                </a:lnTo>
                <a:lnTo>
                  <a:pt x="138" y="20"/>
                </a:lnTo>
                <a:lnTo>
                  <a:pt x="148" y="10"/>
                </a:lnTo>
                <a:lnTo>
                  <a:pt x="148" y="5"/>
                </a:lnTo>
                <a:lnTo>
                  <a:pt x="152" y="5"/>
                </a:lnTo>
                <a:lnTo>
                  <a:pt x="157" y="0"/>
                </a:lnTo>
                <a:lnTo>
                  <a:pt x="162" y="0"/>
                </a:lnTo>
                <a:lnTo>
                  <a:pt x="167" y="0"/>
                </a:lnTo>
                <a:lnTo>
                  <a:pt x="172" y="0"/>
                </a:lnTo>
                <a:lnTo>
                  <a:pt x="177" y="5"/>
                </a:lnTo>
                <a:lnTo>
                  <a:pt x="182" y="5"/>
                </a:lnTo>
                <a:lnTo>
                  <a:pt x="187" y="10"/>
                </a:lnTo>
                <a:lnTo>
                  <a:pt x="192" y="15"/>
                </a:lnTo>
                <a:lnTo>
                  <a:pt x="202" y="25"/>
                </a:lnTo>
                <a:lnTo>
                  <a:pt x="202" y="30"/>
                </a:lnTo>
                <a:lnTo>
                  <a:pt x="211" y="39"/>
                </a:lnTo>
                <a:lnTo>
                  <a:pt x="211" y="49"/>
                </a:lnTo>
                <a:lnTo>
                  <a:pt x="216" y="54"/>
                </a:lnTo>
                <a:lnTo>
                  <a:pt x="216" y="59"/>
                </a:lnTo>
                <a:lnTo>
                  <a:pt x="221" y="64"/>
                </a:lnTo>
                <a:lnTo>
                  <a:pt x="221" y="74"/>
                </a:lnTo>
                <a:lnTo>
                  <a:pt x="226" y="79"/>
                </a:lnTo>
                <a:lnTo>
                  <a:pt x="226" y="89"/>
                </a:lnTo>
                <a:lnTo>
                  <a:pt x="231" y="94"/>
                </a:lnTo>
                <a:lnTo>
                  <a:pt x="231" y="99"/>
                </a:lnTo>
                <a:lnTo>
                  <a:pt x="236" y="104"/>
                </a:lnTo>
                <a:lnTo>
                  <a:pt x="236" y="119"/>
                </a:lnTo>
                <a:lnTo>
                  <a:pt x="241" y="124"/>
                </a:lnTo>
                <a:lnTo>
                  <a:pt x="241" y="134"/>
                </a:lnTo>
                <a:lnTo>
                  <a:pt x="246" y="139"/>
                </a:lnTo>
                <a:lnTo>
                  <a:pt x="246" y="148"/>
                </a:lnTo>
                <a:lnTo>
                  <a:pt x="251" y="153"/>
                </a:lnTo>
                <a:lnTo>
                  <a:pt x="251" y="168"/>
                </a:lnTo>
                <a:lnTo>
                  <a:pt x="256" y="173"/>
                </a:lnTo>
                <a:lnTo>
                  <a:pt x="256" y="188"/>
                </a:lnTo>
                <a:lnTo>
                  <a:pt x="260" y="193"/>
                </a:lnTo>
                <a:lnTo>
                  <a:pt x="260" y="208"/>
                </a:lnTo>
                <a:lnTo>
                  <a:pt x="265" y="213"/>
                </a:lnTo>
                <a:lnTo>
                  <a:pt x="265" y="228"/>
                </a:lnTo>
                <a:lnTo>
                  <a:pt x="270" y="233"/>
                </a:lnTo>
                <a:lnTo>
                  <a:pt x="270" y="253"/>
                </a:lnTo>
                <a:lnTo>
                  <a:pt x="275" y="258"/>
                </a:lnTo>
                <a:lnTo>
                  <a:pt x="275" y="272"/>
                </a:lnTo>
                <a:lnTo>
                  <a:pt x="280" y="277"/>
                </a:lnTo>
                <a:lnTo>
                  <a:pt x="280" y="297"/>
                </a:lnTo>
                <a:lnTo>
                  <a:pt x="285" y="302"/>
                </a:lnTo>
                <a:lnTo>
                  <a:pt x="285" y="322"/>
                </a:lnTo>
                <a:lnTo>
                  <a:pt x="290" y="327"/>
                </a:lnTo>
                <a:lnTo>
                  <a:pt x="290" y="347"/>
                </a:lnTo>
                <a:lnTo>
                  <a:pt x="295" y="352"/>
                </a:lnTo>
                <a:lnTo>
                  <a:pt x="295" y="376"/>
                </a:lnTo>
                <a:lnTo>
                  <a:pt x="300" y="381"/>
                </a:lnTo>
                <a:lnTo>
                  <a:pt x="300" y="401"/>
                </a:lnTo>
                <a:lnTo>
                  <a:pt x="305" y="406"/>
                </a:lnTo>
                <a:lnTo>
                  <a:pt x="305" y="426"/>
                </a:lnTo>
                <a:lnTo>
                  <a:pt x="310" y="431"/>
                </a:lnTo>
                <a:lnTo>
                  <a:pt x="310" y="456"/>
                </a:lnTo>
                <a:lnTo>
                  <a:pt x="314" y="461"/>
                </a:lnTo>
                <a:lnTo>
                  <a:pt x="314" y="486"/>
                </a:lnTo>
                <a:lnTo>
                  <a:pt x="319" y="490"/>
                </a:lnTo>
                <a:lnTo>
                  <a:pt x="319" y="510"/>
                </a:lnTo>
                <a:lnTo>
                  <a:pt x="324" y="515"/>
                </a:lnTo>
                <a:lnTo>
                  <a:pt x="324" y="540"/>
                </a:lnTo>
                <a:lnTo>
                  <a:pt x="329" y="545"/>
                </a:lnTo>
                <a:lnTo>
                  <a:pt x="329" y="575"/>
                </a:lnTo>
                <a:lnTo>
                  <a:pt x="334" y="580"/>
                </a:lnTo>
                <a:lnTo>
                  <a:pt x="334" y="604"/>
                </a:lnTo>
                <a:lnTo>
                  <a:pt x="339" y="609"/>
                </a:lnTo>
                <a:lnTo>
                  <a:pt x="339" y="634"/>
                </a:lnTo>
                <a:lnTo>
                  <a:pt x="344" y="639"/>
                </a:lnTo>
                <a:lnTo>
                  <a:pt x="344" y="664"/>
                </a:lnTo>
                <a:lnTo>
                  <a:pt x="349" y="669"/>
                </a:lnTo>
                <a:lnTo>
                  <a:pt x="349" y="694"/>
                </a:lnTo>
                <a:lnTo>
                  <a:pt x="354" y="699"/>
                </a:lnTo>
                <a:lnTo>
                  <a:pt x="354" y="728"/>
                </a:lnTo>
                <a:lnTo>
                  <a:pt x="359" y="733"/>
                </a:lnTo>
                <a:lnTo>
                  <a:pt x="359" y="758"/>
                </a:lnTo>
              </a:path>
            </a:pathLst>
          </a:custGeom>
          <a:noFill/>
          <a:ln w="6350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0" name="Freeform 82"/>
          <p:cNvSpPr>
            <a:spLocks/>
          </p:cNvSpPr>
          <p:nvPr/>
        </p:nvSpPr>
        <p:spPr bwMode="auto">
          <a:xfrm>
            <a:off x="6088063" y="3270250"/>
            <a:ext cx="804863" cy="1820863"/>
          </a:xfrm>
          <a:custGeom>
            <a:avLst/>
            <a:gdLst>
              <a:gd name="T0" fmla="*/ 5 w 417"/>
              <a:gd name="T1" fmla="*/ 30 h 1130"/>
              <a:gd name="T2" fmla="*/ 17 w 417"/>
              <a:gd name="T3" fmla="*/ 71 h 1130"/>
              <a:gd name="T4" fmla="*/ 23 w 417"/>
              <a:gd name="T5" fmla="*/ 131 h 1130"/>
              <a:gd name="T6" fmla="*/ 35 w 417"/>
              <a:gd name="T7" fmla="*/ 166 h 1130"/>
              <a:gd name="T8" fmla="*/ 41 w 417"/>
              <a:gd name="T9" fmla="*/ 226 h 1130"/>
              <a:gd name="T10" fmla="*/ 53 w 417"/>
              <a:gd name="T11" fmla="*/ 267 h 1130"/>
              <a:gd name="T12" fmla="*/ 60 w 417"/>
              <a:gd name="T13" fmla="*/ 327 h 1130"/>
              <a:gd name="T14" fmla="*/ 71 w 417"/>
              <a:gd name="T15" fmla="*/ 362 h 1130"/>
              <a:gd name="T16" fmla="*/ 77 w 417"/>
              <a:gd name="T17" fmla="*/ 423 h 1130"/>
              <a:gd name="T18" fmla="*/ 89 w 417"/>
              <a:gd name="T19" fmla="*/ 458 h 1130"/>
              <a:gd name="T20" fmla="*/ 95 w 417"/>
              <a:gd name="T21" fmla="*/ 514 h 1130"/>
              <a:gd name="T22" fmla="*/ 107 w 417"/>
              <a:gd name="T23" fmla="*/ 548 h 1130"/>
              <a:gd name="T24" fmla="*/ 113 w 417"/>
              <a:gd name="T25" fmla="*/ 604 h 1130"/>
              <a:gd name="T26" fmla="*/ 125 w 417"/>
              <a:gd name="T27" fmla="*/ 634 h 1130"/>
              <a:gd name="T28" fmla="*/ 131 w 417"/>
              <a:gd name="T29" fmla="*/ 684 h 1130"/>
              <a:gd name="T30" fmla="*/ 142 w 417"/>
              <a:gd name="T31" fmla="*/ 715 h 1130"/>
              <a:gd name="T32" fmla="*/ 148 w 417"/>
              <a:gd name="T33" fmla="*/ 760 h 1130"/>
              <a:gd name="T34" fmla="*/ 160 w 417"/>
              <a:gd name="T35" fmla="*/ 795 h 1130"/>
              <a:gd name="T36" fmla="*/ 167 w 417"/>
              <a:gd name="T37" fmla="*/ 835 h 1130"/>
              <a:gd name="T38" fmla="*/ 179 w 417"/>
              <a:gd name="T39" fmla="*/ 861 h 1130"/>
              <a:gd name="T40" fmla="*/ 185 w 417"/>
              <a:gd name="T41" fmla="*/ 900 h 1130"/>
              <a:gd name="T42" fmla="*/ 197 w 417"/>
              <a:gd name="T43" fmla="*/ 926 h 1130"/>
              <a:gd name="T44" fmla="*/ 202 w 417"/>
              <a:gd name="T45" fmla="*/ 961 h 1130"/>
              <a:gd name="T46" fmla="*/ 214 w 417"/>
              <a:gd name="T47" fmla="*/ 982 h 1130"/>
              <a:gd name="T48" fmla="*/ 220 w 417"/>
              <a:gd name="T49" fmla="*/ 1011 h 1130"/>
              <a:gd name="T50" fmla="*/ 232 w 417"/>
              <a:gd name="T51" fmla="*/ 1031 h 1130"/>
              <a:gd name="T52" fmla="*/ 238 w 417"/>
              <a:gd name="T53" fmla="*/ 1052 h 1130"/>
              <a:gd name="T54" fmla="*/ 250 w 417"/>
              <a:gd name="T55" fmla="*/ 1067 h 1130"/>
              <a:gd name="T56" fmla="*/ 263 w 417"/>
              <a:gd name="T57" fmla="*/ 1097 h 1130"/>
              <a:gd name="T58" fmla="*/ 286 w 417"/>
              <a:gd name="T59" fmla="*/ 1122 h 1130"/>
              <a:gd name="T60" fmla="*/ 298 w 417"/>
              <a:gd name="T61" fmla="*/ 1137 h 1130"/>
              <a:gd name="T62" fmla="*/ 316 w 417"/>
              <a:gd name="T63" fmla="*/ 1147 h 1130"/>
              <a:gd name="T64" fmla="*/ 333 w 417"/>
              <a:gd name="T65" fmla="*/ 1147 h 1130"/>
              <a:gd name="T66" fmla="*/ 351 w 417"/>
              <a:gd name="T67" fmla="*/ 1142 h 1130"/>
              <a:gd name="T68" fmla="*/ 370 w 417"/>
              <a:gd name="T69" fmla="*/ 1132 h 1130"/>
              <a:gd name="T70" fmla="*/ 393 w 417"/>
              <a:gd name="T71" fmla="*/ 1112 h 1130"/>
              <a:gd name="T72" fmla="*/ 411 w 417"/>
              <a:gd name="T73" fmla="*/ 1092 h 1130"/>
              <a:gd name="T74" fmla="*/ 429 w 417"/>
              <a:gd name="T75" fmla="*/ 1067 h 1130"/>
              <a:gd name="T76" fmla="*/ 441 w 417"/>
              <a:gd name="T77" fmla="*/ 1036 h 1130"/>
              <a:gd name="T78" fmla="*/ 458 w 417"/>
              <a:gd name="T79" fmla="*/ 1011 h 1130"/>
              <a:gd name="T80" fmla="*/ 471 w 417"/>
              <a:gd name="T81" fmla="*/ 976 h 1130"/>
              <a:gd name="T82" fmla="*/ 495 w 417"/>
              <a:gd name="T83" fmla="*/ 941 h 113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17"/>
              <a:gd name="T127" fmla="*/ 0 h 1130"/>
              <a:gd name="T128" fmla="*/ 417 w 417"/>
              <a:gd name="T129" fmla="*/ 1130 h 113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17" h="1130">
                <a:moveTo>
                  <a:pt x="0" y="0"/>
                </a:moveTo>
                <a:lnTo>
                  <a:pt x="4" y="5"/>
                </a:lnTo>
                <a:lnTo>
                  <a:pt x="4" y="30"/>
                </a:lnTo>
                <a:lnTo>
                  <a:pt x="9" y="35"/>
                </a:lnTo>
                <a:lnTo>
                  <a:pt x="9" y="65"/>
                </a:lnTo>
                <a:lnTo>
                  <a:pt x="14" y="70"/>
                </a:lnTo>
                <a:lnTo>
                  <a:pt x="14" y="99"/>
                </a:lnTo>
                <a:lnTo>
                  <a:pt x="19" y="104"/>
                </a:lnTo>
                <a:lnTo>
                  <a:pt x="19" y="129"/>
                </a:lnTo>
                <a:lnTo>
                  <a:pt x="24" y="134"/>
                </a:lnTo>
                <a:lnTo>
                  <a:pt x="24" y="159"/>
                </a:lnTo>
                <a:lnTo>
                  <a:pt x="29" y="164"/>
                </a:lnTo>
                <a:lnTo>
                  <a:pt x="29" y="193"/>
                </a:lnTo>
                <a:lnTo>
                  <a:pt x="34" y="198"/>
                </a:lnTo>
                <a:lnTo>
                  <a:pt x="34" y="223"/>
                </a:lnTo>
                <a:lnTo>
                  <a:pt x="39" y="228"/>
                </a:lnTo>
                <a:lnTo>
                  <a:pt x="39" y="258"/>
                </a:lnTo>
                <a:lnTo>
                  <a:pt x="44" y="263"/>
                </a:lnTo>
                <a:lnTo>
                  <a:pt x="44" y="288"/>
                </a:lnTo>
                <a:lnTo>
                  <a:pt x="49" y="293"/>
                </a:lnTo>
                <a:lnTo>
                  <a:pt x="49" y="322"/>
                </a:lnTo>
                <a:lnTo>
                  <a:pt x="54" y="327"/>
                </a:lnTo>
                <a:lnTo>
                  <a:pt x="54" y="352"/>
                </a:lnTo>
                <a:lnTo>
                  <a:pt x="58" y="357"/>
                </a:lnTo>
                <a:lnTo>
                  <a:pt x="58" y="382"/>
                </a:lnTo>
                <a:lnTo>
                  <a:pt x="63" y="387"/>
                </a:lnTo>
                <a:lnTo>
                  <a:pt x="63" y="417"/>
                </a:lnTo>
                <a:lnTo>
                  <a:pt x="68" y="421"/>
                </a:lnTo>
                <a:lnTo>
                  <a:pt x="68" y="446"/>
                </a:lnTo>
                <a:lnTo>
                  <a:pt x="73" y="451"/>
                </a:lnTo>
                <a:lnTo>
                  <a:pt x="73" y="476"/>
                </a:lnTo>
                <a:lnTo>
                  <a:pt x="78" y="481"/>
                </a:lnTo>
                <a:lnTo>
                  <a:pt x="78" y="506"/>
                </a:lnTo>
                <a:lnTo>
                  <a:pt x="83" y="511"/>
                </a:lnTo>
                <a:lnTo>
                  <a:pt x="83" y="535"/>
                </a:lnTo>
                <a:lnTo>
                  <a:pt x="88" y="540"/>
                </a:lnTo>
                <a:lnTo>
                  <a:pt x="88" y="565"/>
                </a:lnTo>
                <a:lnTo>
                  <a:pt x="93" y="570"/>
                </a:lnTo>
                <a:lnTo>
                  <a:pt x="93" y="595"/>
                </a:lnTo>
                <a:lnTo>
                  <a:pt x="98" y="600"/>
                </a:lnTo>
                <a:lnTo>
                  <a:pt x="98" y="620"/>
                </a:lnTo>
                <a:lnTo>
                  <a:pt x="103" y="625"/>
                </a:lnTo>
                <a:lnTo>
                  <a:pt x="103" y="649"/>
                </a:lnTo>
                <a:lnTo>
                  <a:pt x="108" y="654"/>
                </a:lnTo>
                <a:lnTo>
                  <a:pt x="108" y="674"/>
                </a:lnTo>
                <a:lnTo>
                  <a:pt x="112" y="679"/>
                </a:lnTo>
                <a:lnTo>
                  <a:pt x="112" y="699"/>
                </a:lnTo>
                <a:lnTo>
                  <a:pt x="117" y="704"/>
                </a:lnTo>
                <a:lnTo>
                  <a:pt x="117" y="724"/>
                </a:lnTo>
                <a:lnTo>
                  <a:pt x="122" y="729"/>
                </a:lnTo>
                <a:lnTo>
                  <a:pt x="122" y="749"/>
                </a:lnTo>
                <a:lnTo>
                  <a:pt x="127" y="754"/>
                </a:lnTo>
                <a:lnTo>
                  <a:pt x="127" y="778"/>
                </a:lnTo>
                <a:lnTo>
                  <a:pt x="132" y="783"/>
                </a:lnTo>
                <a:lnTo>
                  <a:pt x="132" y="798"/>
                </a:lnTo>
                <a:lnTo>
                  <a:pt x="137" y="803"/>
                </a:lnTo>
                <a:lnTo>
                  <a:pt x="137" y="823"/>
                </a:lnTo>
                <a:lnTo>
                  <a:pt x="142" y="828"/>
                </a:lnTo>
                <a:lnTo>
                  <a:pt x="142" y="843"/>
                </a:lnTo>
                <a:lnTo>
                  <a:pt x="147" y="848"/>
                </a:lnTo>
                <a:lnTo>
                  <a:pt x="147" y="868"/>
                </a:lnTo>
                <a:lnTo>
                  <a:pt x="152" y="873"/>
                </a:lnTo>
                <a:lnTo>
                  <a:pt x="152" y="887"/>
                </a:lnTo>
                <a:lnTo>
                  <a:pt x="157" y="892"/>
                </a:lnTo>
                <a:lnTo>
                  <a:pt x="157" y="907"/>
                </a:lnTo>
                <a:lnTo>
                  <a:pt x="162" y="912"/>
                </a:lnTo>
                <a:lnTo>
                  <a:pt x="162" y="927"/>
                </a:lnTo>
                <a:lnTo>
                  <a:pt x="166" y="932"/>
                </a:lnTo>
                <a:lnTo>
                  <a:pt x="166" y="947"/>
                </a:lnTo>
                <a:lnTo>
                  <a:pt x="171" y="952"/>
                </a:lnTo>
                <a:lnTo>
                  <a:pt x="171" y="962"/>
                </a:lnTo>
                <a:lnTo>
                  <a:pt x="176" y="967"/>
                </a:lnTo>
                <a:lnTo>
                  <a:pt x="176" y="977"/>
                </a:lnTo>
                <a:lnTo>
                  <a:pt x="181" y="982"/>
                </a:lnTo>
                <a:lnTo>
                  <a:pt x="181" y="996"/>
                </a:lnTo>
                <a:lnTo>
                  <a:pt x="186" y="1001"/>
                </a:lnTo>
                <a:lnTo>
                  <a:pt x="186" y="1011"/>
                </a:lnTo>
                <a:lnTo>
                  <a:pt x="191" y="1016"/>
                </a:lnTo>
                <a:lnTo>
                  <a:pt x="191" y="1021"/>
                </a:lnTo>
                <a:lnTo>
                  <a:pt x="196" y="1026"/>
                </a:lnTo>
                <a:lnTo>
                  <a:pt x="196" y="1036"/>
                </a:lnTo>
                <a:lnTo>
                  <a:pt x="201" y="1041"/>
                </a:lnTo>
                <a:lnTo>
                  <a:pt x="201" y="1046"/>
                </a:lnTo>
                <a:lnTo>
                  <a:pt x="206" y="1051"/>
                </a:lnTo>
                <a:lnTo>
                  <a:pt x="206" y="1061"/>
                </a:lnTo>
                <a:lnTo>
                  <a:pt x="216" y="1071"/>
                </a:lnTo>
                <a:lnTo>
                  <a:pt x="216" y="1081"/>
                </a:lnTo>
                <a:lnTo>
                  <a:pt x="225" y="1091"/>
                </a:lnTo>
                <a:lnTo>
                  <a:pt x="225" y="1096"/>
                </a:lnTo>
                <a:lnTo>
                  <a:pt x="235" y="1105"/>
                </a:lnTo>
                <a:lnTo>
                  <a:pt x="235" y="1110"/>
                </a:lnTo>
                <a:lnTo>
                  <a:pt x="240" y="1115"/>
                </a:lnTo>
                <a:lnTo>
                  <a:pt x="245" y="1120"/>
                </a:lnTo>
                <a:lnTo>
                  <a:pt x="250" y="1125"/>
                </a:lnTo>
                <a:lnTo>
                  <a:pt x="255" y="1125"/>
                </a:lnTo>
                <a:lnTo>
                  <a:pt x="260" y="1130"/>
                </a:lnTo>
                <a:lnTo>
                  <a:pt x="265" y="1130"/>
                </a:lnTo>
                <a:lnTo>
                  <a:pt x="270" y="1130"/>
                </a:lnTo>
                <a:lnTo>
                  <a:pt x="274" y="1130"/>
                </a:lnTo>
                <a:lnTo>
                  <a:pt x="279" y="1130"/>
                </a:lnTo>
                <a:lnTo>
                  <a:pt x="284" y="1130"/>
                </a:lnTo>
                <a:lnTo>
                  <a:pt x="289" y="1125"/>
                </a:lnTo>
                <a:lnTo>
                  <a:pt x="294" y="1125"/>
                </a:lnTo>
                <a:lnTo>
                  <a:pt x="299" y="1120"/>
                </a:lnTo>
                <a:lnTo>
                  <a:pt x="304" y="1115"/>
                </a:lnTo>
                <a:lnTo>
                  <a:pt x="309" y="1110"/>
                </a:lnTo>
                <a:lnTo>
                  <a:pt x="314" y="1105"/>
                </a:lnTo>
                <a:lnTo>
                  <a:pt x="323" y="1096"/>
                </a:lnTo>
                <a:lnTo>
                  <a:pt x="323" y="1091"/>
                </a:lnTo>
                <a:lnTo>
                  <a:pt x="328" y="1086"/>
                </a:lnTo>
                <a:lnTo>
                  <a:pt x="338" y="1076"/>
                </a:lnTo>
                <a:lnTo>
                  <a:pt x="338" y="1066"/>
                </a:lnTo>
                <a:lnTo>
                  <a:pt x="343" y="1061"/>
                </a:lnTo>
                <a:lnTo>
                  <a:pt x="353" y="1051"/>
                </a:lnTo>
                <a:lnTo>
                  <a:pt x="353" y="1041"/>
                </a:lnTo>
                <a:lnTo>
                  <a:pt x="363" y="1031"/>
                </a:lnTo>
                <a:lnTo>
                  <a:pt x="363" y="1021"/>
                </a:lnTo>
                <a:lnTo>
                  <a:pt x="368" y="1016"/>
                </a:lnTo>
                <a:lnTo>
                  <a:pt x="368" y="1006"/>
                </a:lnTo>
                <a:lnTo>
                  <a:pt x="377" y="996"/>
                </a:lnTo>
                <a:lnTo>
                  <a:pt x="377" y="987"/>
                </a:lnTo>
                <a:lnTo>
                  <a:pt x="387" y="977"/>
                </a:lnTo>
                <a:lnTo>
                  <a:pt x="387" y="962"/>
                </a:lnTo>
                <a:lnTo>
                  <a:pt x="397" y="952"/>
                </a:lnTo>
                <a:lnTo>
                  <a:pt x="397" y="937"/>
                </a:lnTo>
                <a:lnTo>
                  <a:pt x="407" y="927"/>
                </a:lnTo>
                <a:lnTo>
                  <a:pt x="407" y="912"/>
                </a:lnTo>
                <a:lnTo>
                  <a:pt x="417" y="902"/>
                </a:lnTo>
              </a:path>
            </a:pathLst>
          </a:custGeom>
          <a:noFill/>
          <a:ln w="0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1" name="Freeform 83"/>
          <p:cNvSpPr>
            <a:spLocks/>
          </p:cNvSpPr>
          <p:nvPr/>
        </p:nvSpPr>
        <p:spPr bwMode="auto">
          <a:xfrm>
            <a:off x="6892925" y="4229100"/>
            <a:ext cx="1031875" cy="552450"/>
          </a:xfrm>
          <a:custGeom>
            <a:avLst/>
            <a:gdLst>
              <a:gd name="T0" fmla="*/ 0 w 535"/>
              <a:gd name="T1" fmla="*/ 302 h 342"/>
              <a:gd name="T2" fmla="*/ 6 w 535"/>
              <a:gd name="T3" fmla="*/ 287 h 342"/>
              <a:gd name="T4" fmla="*/ 12 w 535"/>
              <a:gd name="T5" fmla="*/ 278 h 342"/>
              <a:gd name="T6" fmla="*/ 17 w 535"/>
              <a:gd name="T7" fmla="*/ 263 h 342"/>
              <a:gd name="T8" fmla="*/ 23 w 535"/>
              <a:gd name="T9" fmla="*/ 247 h 342"/>
              <a:gd name="T10" fmla="*/ 35 w 535"/>
              <a:gd name="T11" fmla="*/ 227 h 342"/>
              <a:gd name="T12" fmla="*/ 41 w 535"/>
              <a:gd name="T13" fmla="*/ 212 h 342"/>
              <a:gd name="T14" fmla="*/ 53 w 535"/>
              <a:gd name="T15" fmla="*/ 191 h 342"/>
              <a:gd name="T16" fmla="*/ 60 w 535"/>
              <a:gd name="T17" fmla="*/ 176 h 342"/>
              <a:gd name="T18" fmla="*/ 72 w 535"/>
              <a:gd name="T19" fmla="*/ 157 h 342"/>
              <a:gd name="T20" fmla="*/ 78 w 535"/>
              <a:gd name="T21" fmla="*/ 147 h 342"/>
              <a:gd name="T22" fmla="*/ 83 w 535"/>
              <a:gd name="T23" fmla="*/ 131 h 342"/>
              <a:gd name="T24" fmla="*/ 95 w 535"/>
              <a:gd name="T25" fmla="*/ 111 h 342"/>
              <a:gd name="T26" fmla="*/ 113 w 535"/>
              <a:gd name="T27" fmla="*/ 96 h 342"/>
              <a:gd name="T28" fmla="*/ 125 w 535"/>
              <a:gd name="T29" fmla="*/ 75 h 342"/>
              <a:gd name="T30" fmla="*/ 137 w 535"/>
              <a:gd name="T31" fmla="*/ 60 h 342"/>
              <a:gd name="T32" fmla="*/ 148 w 535"/>
              <a:gd name="T33" fmla="*/ 46 h 342"/>
              <a:gd name="T34" fmla="*/ 154 w 535"/>
              <a:gd name="T35" fmla="*/ 36 h 342"/>
              <a:gd name="T36" fmla="*/ 166 w 535"/>
              <a:gd name="T37" fmla="*/ 25 h 342"/>
              <a:gd name="T38" fmla="*/ 179 w 535"/>
              <a:gd name="T39" fmla="*/ 15 h 342"/>
              <a:gd name="T40" fmla="*/ 191 w 535"/>
              <a:gd name="T41" fmla="*/ 10 h 342"/>
              <a:gd name="T42" fmla="*/ 203 w 535"/>
              <a:gd name="T43" fmla="*/ 5 h 342"/>
              <a:gd name="T44" fmla="*/ 214 w 535"/>
              <a:gd name="T45" fmla="*/ 0 h 342"/>
              <a:gd name="T46" fmla="*/ 226 w 535"/>
              <a:gd name="T47" fmla="*/ 0 h 342"/>
              <a:gd name="T48" fmla="*/ 238 w 535"/>
              <a:gd name="T49" fmla="*/ 0 h 342"/>
              <a:gd name="T50" fmla="*/ 250 w 535"/>
              <a:gd name="T51" fmla="*/ 5 h 342"/>
              <a:gd name="T52" fmla="*/ 262 w 535"/>
              <a:gd name="T53" fmla="*/ 5 h 342"/>
              <a:gd name="T54" fmla="*/ 273 w 535"/>
              <a:gd name="T55" fmla="*/ 15 h 342"/>
              <a:gd name="T56" fmla="*/ 286 w 535"/>
              <a:gd name="T57" fmla="*/ 20 h 342"/>
              <a:gd name="T58" fmla="*/ 298 w 535"/>
              <a:gd name="T59" fmla="*/ 31 h 342"/>
              <a:gd name="T60" fmla="*/ 310 w 535"/>
              <a:gd name="T61" fmla="*/ 41 h 342"/>
              <a:gd name="T62" fmla="*/ 322 w 535"/>
              <a:gd name="T63" fmla="*/ 51 h 342"/>
              <a:gd name="T64" fmla="*/ 339 w 535"/>
              <a:gd name="T65" fmla="*/ 65 h 342"/>
              <a:gd name="T66" fmla="*/ 345 w 535"/>
              <a:gd name="T67" fmla="*/ 75 h 342"/>
              <a:gd name="T68" fmla="*/ 357 w 535"/>
              <a:gd name="T69" fmla="*/ 91 h 342"/>
              <a:gd name="T70" fmla="*/ 369 w 535"/>
              <a:gd name="T71" fmla="*/ 106 h 342"/>
              <a:gd name="T72" fmla="*/ 381 w 535"/>
              <a:gd name="T73" fmla="*/ 121 h 342"/>
              <a:gd name="T74" fmla="*/ 394 w 535"/>
              <a:gd name="T75" fmla="*/ 136 h 342"/>
              <a:gd name="T76" fmla="*/ 405 w 535"/>
              <a:gd name="T77" fmla="*/ 157 h 342"/>
              <a:gd name="T78" fmla="*/ 423 w 535"/>
              <a:gd name="T79" fmla="*/ 171 h 342"/>
              <a:gd name="T80" fmla="*/ 435 w 535"/>
              <a:gd name="T81" fmla="*/ 186 h 342"/>
              <a:gd name="T82" fmla="*/ 441 w 535"/>
              <a:gd name="T83" fmla="*/ 201 h 342"/>
              <a:gd name="T84" fmla="*/ 453 w 535"/>
              <a:gd name="T85" fmla="*/ 217 h 342"/>
              <a:gd name="T86" fmla="*/ 465 w 535"/>
              <a:gd name="T87" fmla="*/ 232 h 342"/>
              <a:gd name="T88" fmla="*/ 476 w 535"/>
              <a:gd name="T89" fmla="*/ 247 h 342"/>
              <a:gd name="T90" fmla="*/ 488 w 535"/>
              <a:gd name="T91" fmla="*/ 263 h 342"/>
              <a:gd name="T92" fmla="*/ 507 w 535"/>
              <a:gd name="T93" fmla="*/ 278 h 342"/>
              <a:gd name="T94" fmla="*/ 513 w 535"/>
              <a:gd name="T95" fmla="*/ 287 h 342"/>
              <a:gd name="T96" fmla="*/ 525 w 535"/>
              <a:gd name="T97" fmla="*/ 297 h 342"/>
              <a:gd name="T98" fmla="*/ 536 w 535"/>
              <a:gd name="T99" fmla="*/ 307 h 342"/>
              <a:gd name="T100" fmla="*/ 548 w 535"/>
              <a:gd name="T101" fmla="*/ 317 h 342"/>
              <a:gd name="T102" fmla="*/ 560 w 535"/>
              <a:gd name="T103" fmla="*/ 328 h 342"/>
              <a:gd name="T104" fmla="*/ 572 w 535"/>
              <a:gd name="T105" fmla="*/ 333 h 342"/>
              <a:gd name="T106" fmla="*/ 584 w 535"/>
              <a:gd name="T107" fmla="*/ 338 h 342"/>
              <a:gd name="T108" fmla="*/ 595 w 535"/>
              <a:gd name="T109" fmla="*/ 343 h 342"/>
              <a:gd name="T110" fmla="*/ 607 w 535"/>
              <a:gd name="T111" fmla="*/ 343 h 342"/>
              <a:gd name="T112" fmla="*/ 620 w 535"/>
              <a:gd name="T113" fmla="*/ 348 h 342"/>
              <a:gd name="T114" fmla="*/ 632 w 535"/>
              <a:gd name="T115" fmla="*/ 348 h 342"/>
              <a:gd name="T116" fmla="*/ 644 w 535"/>
              <a:gd name="T117" fmla="*/ 348 h 3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35"/>
              <a:gd name="T178" fmla="*/ 0 h 342"/>
              <a:gd name="T179" fmla="*/ 535 w 535"/>
              <a:gd name="T180" fmla="*/ 342 h 3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35" h="342">
                <a:moveTo>
                  <a:pt x="0" y="307"/>
                </a:moveTo>
                <a:lnTo>
                  <a:pt x="0" y="297"/>
                </a:lnTo>
                <a:lnTo>
                  <a:pt x="5" y="292"/>
                </a:lnTo>
                <a:lnTo>
                  <a:pt x="5" y="282"/>
                </a:lnTo>
                <a:lnTo>
                  <a:pt x="10" y="278"/>
                </a:lnTo>
                <a:lnTo>
                  <a:pt x="10" y="273"/>
                </a:lnTo>
                <a:lnTo>
                  <a:pt x="14" y="268"/>
                </a:lnTo>
                <a:lnTo>
                  <a:pt x="14" y="258"/>
                </a:lnTo>
                <a:lnTo>
                  <a:pt x="19" y="253"/>
                </a:lnTo>
                <a:lnTo>
                  <a:pt x="19" y="243"/>
                </a:lnTo>
                <a:lnTo>
                  <a:pt x="29" y="233"/>
                </a:lnTo>
                <a:lnTo>
                  <a:pt x="29" y="223"/>
                </a:lnTo>
                <a:lnTo>
                  <a:pt x="34" y="218"/>
                </a:lnTo>
                <a:lnTo>
                  <a:pt x="34" y="208"/>
                </a:lnTo>
                <a:lnTo>
                  <a:pt x="44" y="198"/>
                </a:lnTo>
                <a:lnTo>
                  <a:pt x="44" y="188"/>
                </a:lnTo>
                <a:lnTo>
                  <a:pt x="49" y="183"/>
                </a:lnTo>
                <a:lnTo>
                  <a:pt x="49" y="173"/>
                </a:lnTo>
                <a:lnTo>
                  <a:pt x="59" y="164"/>
                </a:lnTo>
                <a:lnTo>
                  <a:pt x="59" y="154"/>
                </a:lnTo>
                <a:lnTo>
                  <a:pt x="64" y="149"/>
                </a:lnTo>
                <a:lnTo>
                  <a:pt x="64" y="144"/>
                </a:lnTo>
                <a:lnTo>
                  <a:pt x="68" y="139"/>
                </a:lnTo>
                <a:lnTo>
                  <a:pt x="68" y="129"/>
                </a:lnTo>
                <a:lnTo>
                  <a:pt x="78" y="119"/>
                </a:lnTo>
                <a:lnTo>
                  <a:pt x="78" y="109"/>
                </a:lnTo>
                <a:lnTo>
                  <a:pt x="83" y="104"/>
                </a:lnTo>
                <a:lnTo>
                  <a:pt x="93" y="94"/>
                </a:lnTo>
                <a:lnTo>
                  <a:pt x="93" y="84"/>
                </a:lnTo>
                <a:lnTo>
                  <a:pt x="103" y="74"/>
                </a:lnTo>
                <a:lnTo>
                  <a:pt x="103" y="69"/>
                </a:lnTo>
                <a:lnTo>
                  <a:pt x="113" y="59"/>
                </a:lnTo>
                <a:lnTo>
                  <a:pt x="113" y="54"/>
                </a:lnTo>
                <a:lnTo>
                  <a:pt x="122" y="45"/>
                </a:lnTo>
                <a:lnTo>
                  <a:pt x="122" y="40"/>
                </a:lnTo>
                <a:lnTo>
                  <a:pt x="127" y="35"/>
                </a:lnTo>
                <a:lnTo>
                  <a:pt x="132" y="30"/>
                </a:lnTo>
                <a:lnTo>
                  <a:pt x="137" y="25"/>
                </a:lnTo>
                <a:lnTo>
                  <a:pt x="142" y="20"/>
                </a:lnTo>
                <a:lnTo>
                  <a:pt x="147" y="15"/>
                </a:lnTo>
                <a:lnTo>
                  <a:pt x="152" y="10"/>
                </a:lnTo>
                <a:lnTo>
                  <a:pt x="157" y="10"/>
                </a:lnTo>
                <a:lnTo>
                  <a:pt x="162" y="5"/>
                </a:lnTo>
                <a:lnTo>
                  <a:pt x="167" y="5"/>
                </a:lnTo>
                <a:lnTo>
                  <a:pt x="171" y="0"/>
                </a:lnTo>
                <a:lnTo>
                  <a:pt x="176" y="0"/>
                </a:lnTo>
                <a:lnTo>
                  <a:pt x="181" y="0"/>
                </a:lnTo>
                <a:lnTo>
                  <a:pt x="186" y="0"/>
                </a:lnTo>
                <a:lnTo>
                  <a:pt x="191" y="0"/>
                </a:lnTo>
                <a:lnTo>
                  <a:pt x="196" y="0"/>
                </a:lnTo>
                <a:lnTo>
                  <a:pt x="201" y="0"/>
                </a:lnTo>
                <a:lnTo>
                  <a:pt x="206" y="5"/>
                </a:lnTo>
                <a:lnTo>
                  <a:pt x="211" y="5"/>
                </a:lnTo>
                <a:lnTo>
                  <a:pt x="216" y="5"/>
                </a:lnTo>
                <a:lnTo>
                  <a:pt x="221" y="10"/>
                </a:lnTo>
                <a:lnTo>
                  <a:pt x="225" y="15"/>
                </a:lnTo>
                <a:lnTo>
                  <a:pt x="230" y="15"/>
                </a:lnTo>
                <a:lnTo>
                  <a:pt x="235" y="20"/>
                </a:lnTo>
                <a:lnTo>
                  <a:pt x="240" y="25"/>
                </a:lnTo>
                <a:lnTo>
                  <a:pt x="245" y="30"/>
                </a:lnTo>
                <a:lnTo>
                  <a:pt x="250" y="35"/>
                </a:lnTo>
                <a:lnTo>
                  <a:pt x="255" y="40"/>
                </a:lnTo>
                <a:lnTo>
                  <a:pt x="260" y="45"/>
                </a:lnTo>
                <a:lnTo>
                  <a:pt x="265" y="50"/>
                </a:lnTo>
                <a:lnTo>
                  <a:pt x="270" y="54"/>
                </a:lnTo>
                <a:lnTo>
                  <a:pt x="279" y="64"/>
                </a:lnTo>
                <a:lnTo>
                  <a:pt x="279" y="69"/>
                </a:lnTo>
                <a:lnTo>
                  <a:pt x="284" y="74"/>
                </a:lnTo>
                <a:lnTo>
                  <a:pt x="294" y="84"/>
                </a:lnTo>
                <a:lnTo>
                  <a:pt x="294" y="89"/>
                </a:lnTo>
                <a:lnTo>
                  <a:pt x="304" y="99"/>
                </a:lnTo>
                <a:lnTo>
                  <a:pt x="304" y="104"/>
                </a:lnTo>
                <a:lnTo>
                  <a:pt x="314" y="114"/>
                </a:lnTo>
                <a:lnTo>
                  <a:pt x="314" y="119"/>
                </a:lnTo>
                <a:lnTo>
                  <a:pt x="324" y="129"/>
                </a:lnTo>
                <a:lnTo>
                  <a:pt x="324" y="134"/>
                </a:lnTo>
                <a:lnTo>
                  <a:pt x="333" y="144"/>
                </a:lnTo>
                <a:lnTo>
                  <a:pt x="333" y="154"/>
                </a:lnTo>
                <a:lnTo>
                  <a:pt x="338" y="159"/>
                </a:lnTo>
                <a:lnTo>
                  <a:pt x="348" y="168"/>
                </a:lnTo>
                <a:lnTo>
                  <a:pt x="348" y="173"/>
                </a:lnTo>
                <a:lnTo>
                  <a:pt x="358" y="183"/>
                </a:lnTo>
                <a:lnTo>
                  <a:pt x="358" y="193"/>
                </a:lnTo>
                <a:lnTo>
                  <a:pt x="363" y="198"/>
                </a:lnTo>
                <a:lnTo>
                  <a:pt x="373" y="208"/>
                </a:lnTo>
                <a:lnTo>
                  <a:pt x="373" y="213"/>
                </a:lnTo>
                <a:lnTo>
                  <a:pt x="383" y="223"/>
                </a:lnTo>
                <a:lnTo>
                  <a:pt x="383" y="228"/>
                </a:lnTo>
                <a:lnTo>
                  <a:pt x="392" y="238"/>
                </a:lnTo>
                <a:lnTo>
                  <a:pt x="392" y="243"/>
                </a:lnTo>
                <a:lnTo>
                  <a:pt x="402" y="253"/>
                </a:lnTo>
                <a:lnTo>
                  <a:pt x="402" y="258"/>
                </a:lnTo>
                <a:lnTo>
                  <a:pt x="407" y="263"/>
                </a:lnTo>
                <a:lnTo>
                  <a:pt x="417" y="273"/>
                </a:lnTo>
                <a:lnTo>
                  <a:pt x="417" y="278"/>
                </a:lnTo>
                <a:lnTo>
                  <a:pt x="422" y="282"/>
                </a:lnTo>
                <a:lnTo>
                  <a:pt x="427" y="287"/>
                </a:lnTo>
                <a:lnTo>
                  <a:pt x="432" y="292"/>
                </a:lnTo>
                <a:lnTo>
                  <a:pt x="437" y="297"/>
                </a:lnTo>
                <a:lnTo>
                  <a:pt x="441" y="302"/>
                </a:lnTo>
                <a:lnTo>
                  <a:pt x="446" y="307"/>
                </a:lnTo>
                <a:lnTo>
                  <a:pt x="451" y="312"/>
                </a:lnTo>
                <a:lnTo>
                  <a:pt x="456" y="317"/>
                </a:lnTo>
                <a:lnTo>
                  <a:pt x="461" y="322"/>
                </a:lnTo>
                <a:lnTo>
                  <a:pt x="466" y="322"/>
                </a:lnTo>
                <a:lnTo>
                  <a:pt x="471" y="327"/>
                </a:lnTo>
                <a:lnTo>
                  <a:pt x="476" y="332"/>
                </a:lnTo>
                <a:lnTo>
                  <a:pt x="481" y="332"/>
                </a:lnTo>
                <a:lnTo>
                  <a:pt x="486" y="337"/>
                </a:lnTo>
                <a:lnTo>
                  <a:pt x="490" y="337"/>
                </a:lnTo>
                <a:lnTo>
                  <a:pt x="495" y="337"/>
                </a:lnTo>
                <a:lnTo>
                  <a:pt x="500" y="337"/>
                </a:lnTo>
                <a:lnTo>
                  <a:pt x="505" y="342"/>
                </a:lnTo>
                <a:lnTo>
                  <a:pt x="510" y="342"/>
                </a:lnTo>
                <a:lnTo>
                  <a:pt x="515" y="342"/>
                </a:lnTo>
                <a:lnTo>
                  <a:pt x="520" y="342"/>
                </a:lnTo>
                <a:lnTo>
                  <a:pt x="525" y="342"/>
                </a:lnTo>
                <a:lnTo>
                  <a:pt x="530" y="342"/>
                </a:lnTo>
                <a:lnTo>
                  <a:pt x="535" y="342"/>
                </a:lnTo>
              </a:path>
            </a:pathLst>
          </a:custGeom>
          <a:noFill/>
          <a:ln w="0">
            <a:solidFill>
              <a:srgbClr val="007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2" name="Freeform 84"/>
          <p:cNvSpPr>
            <a:spLocks/>
          </p:cNvSpPr>
          <p:nvPr/>
        </p:nvSpPr>
        <p:spPr bwMode="auto">
          <a:xfrm>
            <a:off x="2274888" y="4054475"/>
            <a:ext cx="976313" cy="869950"/>
          </a:xfrm>
          <a:custGeom>
            <a:avLst/>
            <a:gdLst>
              <a:gd name="T0" fmla="*/ 12 w 505"/>
              <a:gd name="T1" fmla="*/ 548 h 540"/>
              <a:gd name="T2" fmla="*/ 29 w 505"/>
              <a:gd name="T3" fmla="*/ 543 h 540"/>
              <a:gd name="T4" fmla="*/ 47 w 505"/>
              <a:gd name="T5" fmla="*/ 533 h 540"/>
              <a:gd name="T6" fmla="*/ 66 w 505"/>
              <a:gd name="T7" fmla="*/ 518 h 540"/>
              <a:gd name="T8" fmla="*/ 83 w 505"/>
              <a:gd name="T9" fmla="*/ 503 h 540"/>
              <a:gd name="T10" fmla="*/ 107 w 505"/>
              <a:gd name="T11" fmla="*/ 478 h 540"/>
              <a:gd name="T12" fmla="*/ 125 w 505"/>
              <a:gd name="T13" fmla="*/ 453 h 540"/>
              <a:gd name="T14" fmla="*/ 138 w 505"/>
              <a:gd name="T15" fmla="*/ 422 h 540"/>
              <a:gd name="T16" fmla="*/ 155 w 505"/>
              <a:gd name="T17" fmla="*/ 397 h 540"/>
              <a:gd name="T18" fmla="*/ 161 w 505"/>
              <a:gd name="T19" fmla="*/ 378 h 540"/>
              <a:gd name="T20" fmla="*/ 179 w 505"/>
              <a:gd name="T21" fmla="*/ 352 h 540"/>
              <a:gd name="T22" fmla="*/ 191 w 505"/>
              <a:gd name="T23" fmla="*/ 312 h 540"/>
              <a:gd name="T24" fmla="*/ 214 w 505"/>
              <a:gd name="T25" fmla="*/ 277 h 540"/>
              <a:gd name="T26" fmla="*/ 220 w 505"/>
              <a:gd name="T27" fmla="*/ 252 h 540"/>
              <a:gd name="T28" fmla="*/ 233 w 505"/>
              <a:gd name="T29" fmla="*/ 231 h 540"/>
              <a:gd name="T30" fmla="*/ 245 w 505"/>
              <a:gd name="T31" fmla="*/ 196 h 540"/>
              <a:gd name="T32" fmla="*/ 263 w 505"/>
              <a:gd name="T33" fmla="*/ 170 h 540"/>
              <a:gd name="T34" fmla="*/ 275 w 505"/>
              <a:gd name="T35" fmla="*/ 136 h 540"/>
              <a:gd name="T36" fmla="*/ 298 w 505"/>
              <a:gd name="T37" fmla="*/ 106 h 540"/>
              <a:gd name="T38" fmla="*/ 311 w 505"/>
              <a:gd name="T39" fmla="*/ 75 h 540"/>
              <a:gd name="T40" fmla="*/ 335 w 505"/>
              <a:gd name="T41" fmla="*/ 50 h 540"/>
              <a:gd name="T42" fmla="*/ 346 w 505"/>
              <a:gd name="T43" fmla="*/ 30 h 540"/>
              <a:gd name="T44" fmla="*/ 358 w 505"/>
              <a:gd name="T45" fmla="*/ 15 h 540"/>
              <a:gd name="T46" fmla="*/ 376 w 505"/>
              <a:gd name="T47" fmla="*/ 5 h 540"/>
              <a:gd name="T48" fmla="*/ 395 w 505"/>
              <a:gd name="T49" fmla="*/ 0 h 540"/>
              <a:gd name="T50" fmla="*/ 412 w 505"/>
              <a:gd name="T51" fmla="*/ 0 h 540"/>
              <a:gd name="T52" fmla="*/ 430 w 505"/>
              <a:gd name="T53" fmla="*/ 5 h 540"/>
              <a:gd name="T54" fmla="*/ 448 w 505"/>
              <a:gd name="T55" fmla="*/ 20 h 540"/>
              <a:gd name="T56" fmla="*/ 471 w 505"/>
              <a:gd name="T57" fmla="*/ 41 h 540"/>
              <a:gd name="T58" fmla="*/ 483 w 505"/>
              <a:gd name="T59" fmla="*/ 65 h 540"/>
              <a:gd name="T60" fmla="*/ 508 w 505"/>
              <a:gd name="T61" fmla="*/ 95 h 540"/>
              <a:gd name="T62" fmla="*/ 520 w 505"/>
              <a:gd name="T63" fmla="*/ 136 h 540"/>
              <a:gd name="T64" fmla="*/ 532 w 505"/>
              <a:gd name="T65" fmla="*/ 151 h 540"/>
              <a:gd name="T66" fmla="*/ 537 w 505"/>
              <a:gd name="T67" fmla="*/ 176 h 540"/>
              <a:gd name="T68" fmla="*/ 549 w 505"/>
              <a:gd name="T69" fmla="*/ 196 h 540"/>
              <a:gd name="T70" fmla="*/ 555 w 505"/>
              <a:gd name="T71" fmla="*/ 221 h 540"/>
              <a:gd name="T72" fmla="*/ 568 w 505"/>
              <a:gd name="T73" fmla="*/ 247 h 540"/>
              <a:gd name="T74" fmla="*/ 574 w 505"/>
              <a:gd name="T75" fmla="*/ 277 h 540"/>
              <a:gd name="T76" fmla="*/ 586 w 505"/>
              <a:gd name="T77" fmla="*/ 296 h 540"/>
              <a:gd name="T78" fmla="*/ 592 w 505"/>
              <a:gd name="T79" fmla="*/ 327 h 540"/>
              <a:gd name="T80" fmla="*/ 603 w 505"/>
              <a:gd name="T81" fmla="*/ 352 h 540"/>
              <a:gd name="T82" fmla="*/ 609 w 505"/>
              <a:gd name="T83" fmla="*/ 383 h 54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05"/>
              <a:gd name="T127" fmla="*/ 0 h 540"/>
              <a:gd name="T128" fmla="*/ 505 w 505"/>
              <a:gd name="T129" fmla="*/ 540 h 54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05" h="540">
                <a:moveTo>
                  <a:pt x="0" y="540"/>
                </a:moveTo>
                <a:lnTo>
                  <a:pt x="5" y="540"/>
                </a:lnTo>
                <a:lnTo>
                  <a:pt x="10" y="540"/>
                </a:lnTo>
                <a:lnTo>
                  <a:pt x="14" y="540"/>
                </a:lnTo>
                <a:lnTo>
                  <a:pt x="19" y="535"/>
                </a:lnTo>
                <a:lnTo>
                  <a:pt x="24" y="535"/>
                </a:lnTo>
                <a:lnTo>
                  <a:pt x="29" y="530"/>
                </a:lnTo>
                <a:lnTo>
                  <a:pt x="34" y="530"/>
                </a:lnTo>
                <a:lnTo>
                  <a:pt x="39" y="525"/>
                </a:lnTo>
                <a:lnTo>
                  <a:pt x="44" y="520"/>
                </a:lnTo>
                <a:lnTo>
                  <a:pt x="49" y="515"/>
                </a:lnTo>
                <a:lnTo>
                  <a:pt x="54" y="510"/>
                </a:lnTo>
                <a:lnTo>
                  <a:pt x="59" y="505"/>
                </a:lnTo>
                <a:lnTo>
                  <a:pt x="64" y="501"/>
                </a:lnTo>
                <a:lnTo>
                  <a:pt x="68" y="496"/>
                </a:lnTo>
                <a:lnTo>
                  <a:pt x="78" y="486"/>
                </a:lnTo>
                <a:lnTo>
                  <a:pt x="78" y="481"/>
                </a:lnTo>
                <a:lnTo>
                  <a:pt x="88" y="471"/>
                </a:lnTo>
                <a:lnTo>
                  <a:pt x="88" y="461"/>
                </a:lnTo>
                <a:lnTo>
                  <a:pt x="93" y="456"/>
                </a:lnTo>
                <a:lnTo>
                  <a:pt x="103" y="446"/>
                </a:lnTo>
                <a:lnTo>
                  <a:pt x="103" y="436"/>
                </a:lnTo>
                <a:lnTo>
                  <a:pt x="113" y="426"/>
                </a:lnTo>
                <a:lnTo>
                  <a:pt x="113" y="416"/>
                </a:lnTo>
                <a:lnTo>
                  <a:pt x="118" y="411"/>
                </a:lnTo>
                <a:lnTo>
                  <a:pt x="118" y="401"/>
                </a:lnTo>
                <a:lnTo>
                  <a:pt x="127" y="391"/>
                </a:lnTo>
                <a:lnTo>
                  <a:pt x="127" y="382"/>
                </a:lnTo>
                <a:lnTo>
                  <a:pt x="132" y="377"/>
                </a:lnTo>
                <a:lnTo>
                  <a:pt x="132" y="372"/>
                </a:lnTo>
                <a:lnTo>
                  <a:pt x="137" y="367"/>
                </a:lnTo>
                <a:lnTo>
                  <a:pt x="137" y="357"/>
                </a:lnTo>
                <a:lnTo>
                  <a:pt x="147" y="347"/>
                </a:lnTo>
                <a:lnTo>
                  <a:pt x="147" y="332"/>
                </a:lnTo>
                <a:lnTo>
                  <a:pt x="157" y="322"/>
                </a:lnTo>
                <a:lnTo>
                  <a:pt x="157" y="307"/>
                </a:lnTo>
                <a:lnTo>
                  <a:pt x="167" y="297"/>
                </a:lnTo>
                <a:lnTo>
                  <a:pt x="167" y="282"/>
                </a:lnTo>
                <a:lnTo>
                  <a:pt x="176" y="273"/>
                </a:lnTo>
                <a:lnTo>
                  <a:pt x="176" y="258"/>
                </a:lnTo>
                <a:lnTo>
                  <a:pt x="181" y="253"/>
                </a:lnTo>
                <a:lnTo>
                  <a:pt x="181" y="248"/>
                </a:lnTo>
                <a:lnTo>
                  <a:pt x="186" y="243"/>
                </a:lnTo>
                <a:lnTo>
                  <a:pt x="186" y="233"/>
                </a:lnTo>
                <a:lnTo>
                  <a:pt x="191" y="228"/>
                </a:lnTo>
                <a:lnTo>
                  <a:pt x="191" y="218"/>
                </a:lnTo>
                <a:lnTo>
                  <a:pt x="201" y="208"/>
                </a:lnTo>
                <a:lnTo>
                  <a:pt x="201" y="193"/>
                </a:lnTo>
                <a:lnTo>
                  <a:pt x="211" y="183"/>
                </a:lnTo>
                <a:lnTo>
                  <a:pt x="211" y="173"/>
                </a:lnTo>
                <a:lnTo>
                  <a:pt x="216" y="168"/>
                </a:lnTo>
                <a:lnTo>
                  <a:pt x="216" y="159"/>
                </a:lnTo>
                <a:lnTo>
                  <a:pt x="226" y="149"/>
                </a:lnTo>
                <a:lnTo>
                  <a:pt x="226" y="134"/>
                </a:lnTo>
                <a:lnTo>
                  <a:pt x="235" y="124"/>
                </a:lnTo>
                <a:lnTo>
                  <a:pt x="235" y="114"/>
                </a:lnTo>
                <a:lnTo>
                  <a:pt x="245" y="104"/>
                </a:lnTo>
                <a:lnTo>
                  <a:pt x="245" y="94"/>
                </a:lnTo>
                <a:lnTo>
                  <a:pt x="255" y="84"/>
                </a:lnTo>
                <a:lnTo>
                  <a:pt x="255" y="74"/>
                </a:lnTo>
                <a:lnTo>
                  <a:pt x="265" y="64"/>
                </a:lnTo>
                <a:lnTo>
                  <a:pt x="265" y="59"/>
                </a:lnTo>
                <a:lnTo>
                  <a:pt x="275" y="49"/>
                </a:lnTo>
                <a:lnTo>
                  <a:pt x="275" y="40"/>
                </a:lnTo>
                <a:lnTo>
                  <a:pt x="279" y="35"/>
                </a:lnTo>
                <a:lnTo>
                  <a:pt x="284" y="30"/>
                </a:lnTo>
                <a:lnTo>
                  <a:pt x="289" y="25"/>
                </a:lnTo>
                <a:lnTo>
                  <a:pt x="299" y="15"/>
                </a:lnTo>
                <a:lnTo>
                  <a:pt x="294" y="15"/>
                </a:lnTo>
                <a:lnTo>
                  <a:pt x="299" y="15"/>
                </a:lnTo>
                <a:lnTo>
                  <a:pt x="304" y="10"/>
                </a:lnTo>
                <a:lnTo>
                  <a:pt x="309" y="5"/>
                </a:lnTo>
                <a:lnTo>
                  <a:pt x="314" y="5"/>
                </a:lnTo>
                <a:lnTo>
                  <a:pt x="319" y="0"/>
                </a:lnTo>
                <a:lnTo>
                  <a:pt x="324" y="0"/>
                </a:lnTo>
                <a:lnTo>
                  <a:pt x="329" y="0"/>
                </a:lnTo>
                <a:lnTo>
                  <a:pt x="333" y="0"/>
                </a:lnTo>
                <a:lnTo>
                  <a:pt x="338" y="0"/>
                </a:lnTo>
                <a:lnTo>
                  <a:pt x="343" y="0"/>
                </a:lnTo>
                <a:lnTo>
                  <a:pt x="348" y="5"/>
                </a:lnTo>
                <a:lnTo>
                  <a:pt x="353" y="5"/>
                </a:lnTo>
                <a:lnTo>
                  <a:pt x="358" y="10"/>
                </a:lnTo>
                <a:lnTo>
                  <a:pt x="363" y="15"/>
                </a:lnTo>
                <a:lnTo>
                  <a:pt x="368" y="20"/>
                </a:lnTo>
                <a:lnTo>
                  <a:pt x="373" y="25"/>
                </a:lnTo>
                <a:lnTo>
                  <a:pt x="378" y="30"/>
                </a:lnTo>
                <a:lnTo>
                  <a:pt x="387" y="40"/>
                </a:lnTo>
                <a:lnTo>
                  <a:pt x="387" y="45"/>
                </a:lnTo>
                <a:lnTo>
                  <a:pt x="397" y="54"/>
                </a:lnTo>
                <a:lnTo>
                  <a:pt x="397" y="64"/>
                </a:lnTo>
                <a:lnTo>
                  <a:pt x="407" y="74"/>
                </a:lnTo>
                <a:lnTo>
                  <a:pt x="407" y="84"/>
                </a:lnTo>
                <a:lnTo>
                  <a:pt x="417" y="94"/>
                </a:lnTo>
                <a:lnTo>
                  <a:pt x="417" y="109"/>
                </a:lnTo>
                <a:lnTo>
                  <a:pt x="427" y="119"/>
                </a:lnTo>
                <a:lnTo>
                  <a:pt x="427" y="134"/>
                </a:lnTo>
                <a:lnTo>
                  <a:pt x="432" y="139"/>
                </a:lnTo>
                <a:lnTo>
                  <a:pt x="432" y="144"/>
                </a:lnTo>
                <a:lnTo>
                  <a:pt x="437" y="149"/>
                </a:lnTo>
                <a:lnTo>
                  <a:pt x="437" y="159"/>
                </a:lnTo>
                <a:lnTo>
                  <a:pt x="441" y="163"/>
                </a:lnTo>
                <a:lnTo>
                  <a:pt x="441" y="173"/>
                </a:lnTo>
                <a:lnTo>
                  <a:pt x="446" y="178"/>
                </a:lnTo>
                <a:lnTo>
                  <a:pt x="446" y="188"/>
                </a:lnTo>
                <a:lnTo>
                  <a:pt x="451" y="193"/>
                </a:lnTo>
                <a:lnTo>
                  <a:pt x="451" y="203"/>
                </a:lnTo>
                <a:lnTo>
                  <a:pt x="456" y="208"/>
                </a:lnTo>
                <a:lnTo>
                  <a:pt x="456" y="218"/>
                </a:lnTo>
                <a:lnTo>
                  <a:pt x="461" y="223"/>
                </a:lnTo>
                <a:lnTo>
                  <a:pt x="461" y="238"/>
                </a:lnTo>
                <a:lnTo>
                  <a:pt x="466" y="243"/>
                </a:lnTo>
                <a:lnTo>
                  <a:pt x="466" y="253"/>
                </a:lnTo>
                <a:lnTo>
                  <a:pt x="471" y="258"/>
                </a:lnTo>
                <a:lnTo>
                  <a:pt x="471" y="273"/>
                </a:lnTo>
                <a:lnTo>
                  <a:pt x="476" y="277"/>
                </a:lnTo>
                <a:lnTo>
                  <a:pt x="476" y="287"/>
                </a:lnTo>
                <a:lnTo>
                  <a:pt x="481" y="292"/>
                </a:lnTo>
                <a:lnTo>
                  <a:pt x="481" y="302"/>
                </a:lnTo>
                <a:lnTo>
                  <a:pt x="486" y="307"/>
                </a:lnTo>
                <a:lnTo>
                  <a:pt x="486" y="322"/>
                </a:lnTo>
                <a:lnTo>
                  <a:pt x="491" y="327"/>
                </a:lnTo>
                <a:lnTo>
                  <a:pt x="491" y="342"/>
                </a:lnTo>
                <a:lnTo>
                  <a:pt x="495" y="347"/>
                </a:lnTo>
                <a:lnTo>
                  <a:pt x="495" y="357"/>
                </a:lnTo>
                <a:lnTo>
                  <a:pt x="500" y="362"/>
                </a:lnTo>
                <a:lnTo>
                  <a:pt x="500" y="377"/>
                </a:lnTo>
                <a:lnTo>
                  <a:pt x="505" y="382"/>
                </a:lnTo>
                <a:lnTo>
                  <a:pt x="505" y="396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3" name="Freeform 85"/>
          <p:cNvSpPr>
            <a:spLocks/>
          </p:cNvSpPr>
          <p:nvPr/>
        </p:nvSpPr>
        <p:spPr bwMode="auto">
          <a:xfrm>
            <a:off x="3251200" y="3829050"/>
            <a:ext cx="701675" cy="1495425"/>
          </a:xfrm>
          <a:custGeom>
            <a:avLst/>
            <a:gdLst>
              <a:gd name="T0" fmla="*/ 6 w 363"/>
              <a:gd name="T1" fmla="*/ 559 h 927"/>
              <a:gd name="T2" fmla="*/ 18 w 363"/>
              <a:gd name="T3" fmla="*/ 584 h 927"/>
              <a:gd name="T4" fmla="*/ 24 w 363"/>
              <a:gd name="T5" fmla="*/ 615 h 927"/>
              <a:gd name="T6" fmla="*/ 37 w 363"/>
              <a:gd name="T7" fmla="*/ 640 h 927"/>
              <a:gd name="T8" fmla="*/ 43 w 363"/>
              <a:gd name="T9" fmla="*/ 670 h 927"/>
              <a:gd name="T10" fmla="*/ 54 w 363"/>
              <a:gd name="T11" fmla="*/ 695 h 927"/>
              <a:gd name="T12" fmla="*/ 60 w 363"/>
              <a:gd name="T13" fmla="*/ 726 h 927"/>
              <a:gd name="T14" fmla="*/ 72 w 363"/>
              <a:gd name="T15" fmla="*/ 746 h 927"/>
              <a:gd name="T16" fmla="*/ 78 w 363"/>
              <a:gd name="T17" fmla="*/ 770 h 927"/>
              <a:gd name="T18" fmla="*/ 90 w 363"/>
              <a:gd name="T19" fmla="*/ 791 h 927"/>
              <a:gd name="T20" fmla="*/ 96 w 363"/>
              <a:gd name="T21" fmla="*/ 816 h 927"/>
              <a:gd name="T22" fmla="*/ 108 w 363"/>
              <a:gd name="T23" fmla="*/ 836 h 927"/>
              <a:gd name="T24" fmla="*/ 119 w 363"/>
              <a:gd name="T25" fmla="*/ 867 h 927"/>
              <a:gd name="T26" fmla="*/ 132 w 363"/>
              <a:gd name="T27" fmla="*/ 882 h 927"/>
              <a:gd name="T28" fmla="*/ 138 w 363"/>
              <a:gd name="T29" fmla="*/ 896 h 927"/>
              <a:gd name="T30" fmla="*/ 156 w 363"/>
              <a:gd name="T31" fmla="*/ 922 h 927"/>
              <a:gd name="T32" fmla="*/ 174 w 363"/>
              <a:gd name="T33" fmla="*/ 937 h 927"/>
              <a:gd name="T34" fmla="*/ 191 w 363"/>
              <a:gd name="T35" fmla="*/ 942 h 927"/>
              <a:gd name="T36" fmla="*/ 209 w 363"/>
              <a:gd name="T37" fmla="*/ 937 h 927"/>
              <a:gd name="T38" fmla="*/ 228 w 363"/>
              <a:gd name="T39" fmla="*/ 922 h 927"/>
              <a:gd name="T40" fmla="*/ 251 w 363"/>
              <a:gd name="T41" fmla="*/ 896 h 927"/>
              <a:gd name="T42" fmla="*/ 257 w 363"/>
              <a:gd name="T43" fmla="*/ 872 h 927"/>
              <a:gd name="T44" fmla="*/ 269 w 363"/>
              <a:gd name="T45" fmla="*/ 857 h 927"/>
              <a:gd name="T46" fmla="*/ 275 w 363"/>
              <a:gd name="T47" fmla="*/ 831 h 927"/>
              <a:gd name="T48" fmla="*/ 287 w 363"/>
              <a:gd name="T49" fmla="*/ 806 h 927"/>
              <a:gd name="T50" fmla="*/ 293 w 363"/>
              <a:gd name="T51" fmla="*/ 775 h 927"/>
              <a:gd name="T52" fmla="*/ 306 w 363"/>
              <a:gd name="T53" fmla="*/ 751 h 927"/>
              <a:gd name="T54" fmla="*/ 310 w 363"/>
              <a:gd name="T55" fmla="*/ 710 h 927"/>
              <a:gd name="T56" fmla="*/ 323 w 363"/>
              <a:gd name="T57" fmla="*/ 685 h 927"/>
              <a:gd name="T58" fmla="*/ 329 w 363"/>
              <a:gd name="T59" fmla="*/ 635 h 927"/>
              <a:gd name="T60" fmla="*/ 341 w 363"/>
              <a:gd name="T61" fmla="*/ 605 h 927"/>
              <a:gd name="T62" fmla="*/ 347 w 363"/>
              <a:gd name="T63" fmla="*/ 554 h 927"/>
              <a:gd name="T64" fmla="*/ 359 w 363"/>
              <a:gd name="T65" fmla="*/ 519 h 927"/>
              <a:gd name="T66" fmla="*/ 365 w 363"/>
              <a:gd name="T67" fmla="*/ 463 h 927"/>
              <a:gd name="T68" fmla="*/ 376 w 363"/>
              <a:gd name="T69" fmla="*/ 428 h 927"/>
              <a:gd name="T70" fmla="*/ 382 w 363"/>
              <a:gd name="T71" fmla="*/ 363 h 927"/>
              <a:gd name="T72" fmla="*/ 395 w 363"/>
              <a:gd name="T73" fmla="*/ 327 h 927"/>
              <a:gd name="T74" fmla="*/ 401 w 363"/>
              <a:gd name="T75" fmla="*/ 262 h 927"/>
              <a:gd name="T76" fmla="*/ 413 w 363"/>
              <a:gd name="T77" fmla="*/ 222 h 927"/>
              <a:gd name="T78" fmla="*/ 419 w 363"/>
              <a:gd name="T79" fmla="*/ 151 h 927"/>
              <a:gd name="T80" fmla="*/ 431 w 363"/>
              <a:gd name="T81" fmla="*/ 106 h 927"/>
              <a:gd name="T82" fmla="*/ 436 w 363"/>
              <a:gd name="T83" fmla="*/ 41 h 92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63"/>
              <a:gd name="T127" fmla="*/ 0 h 927"/>
              <a:gd name="T128" fmla="*/ 363 w 363"/>
              <a:gd name="T129" fmla="*/ 927 h 92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63" h="927">
                <a:moveTo>
                  <a:pt x="0" y="535"/>
                </a:moveTo>
                <a:lnTo>
                  <a:pt x="5" y="540"/>
                </a:lnTo>
                <a:lnTo>
                  <a:pt x="5" y="550"/>
                </a:lnTo>
                <a:lnTo>
                  <a:pt x="10" y="555"/>
                </a:lnTo>
                <a:lnTo>
                  <a:pt x="10" y="570"/>
                </a:lnTo>
                <a:lnTo>
                  <a:pt x="15" y="575"/>
                </a:lnTo>
                <a:lnTo>
                  <a:pt x="15" y="590"/>
                </a:lnTo>
                <a:lnTo>
                  <a:pt x="20" y="595"/>
                </a:lnTo>
                <a:lnTo>
                  <a:pt x="20" y="605"/>
                </a:lnTo>
                <a:lnTo>
                  <a:pt x="25" y="610"/>
                </a:lnTo>
                <a:lnTo>
                  <a:pt x="25" y="625"/>
                </a:lnTo>
                <a:lnTo>
                  <a:pt x="30" y="630"/>
                </a:lnTo>
                <a:lnTo>
                  <a:pt x="30" y="644"/>
                </a:lnTo>
                <a:lnTo>
                  <a:pt x="35" y="649"/>
                </a:lnTo>
                <a:lnTo>
                  <a:pt x="35" y="659"/>
                </a:lnTo>
                <a:lnTo>
                  <a:pt x="39" y="664"/>
                </a:lnTo>
                <a:lnTo>
                  <a:pt x="39" y="679"/>
                </a:lnTo>
                <a:lnTo>
                  <a:pt x="44" y="684"/>
                </a:lnTo>
                <a:lnTo>
                  <a:pt x="44" y="694"/>
                </a:lnTo>
                <a:lnTo>
                  <a:pt x="49" y="699"/>
                </a:lnTo>
                <a:lnTo>
                  <a:pt x="49" y="714"/>
                </a:lnTo>
                <a:lnTo>
                  <a:pt x="54" y="719"/>
                </a:lnTo>
                <a:lnTo>
                  <a:pt x="54" y="729"/>
                </a:lnTo>
                <a:lnTo>
                  <a:pt x="59" y="734"/>
                </a:lnTo>
                <a:lnTo>
                  <a:pt x="59" y="744"/>
                </a:lnTo>
                <a:lnTo>
                  <a:pt x="64" y="749"/>
                </a:lnTo>
                <a:lnTo>
                  <a:pt x="64" y="758"/>
                </a:lnTo>
                <a:lnTo>
                  <a:pt x="69" y="763"/>
                </a:lnTo>
                <a:lnTo>
                  <a:pt x="69" y="773"/>
                </a:lnTo>
                <a:lnTo>
                  <a:pt x="74" y="778"/>
                </a:lnTo>
                <a:lnTo>
                  <a:pt x="74" y="788"/>
                </a:lnTo>
                <a:lnTo>
                  <a:pt x="79" y="793"/>
                </a:lnTo>
                <a:lnTo>
                  <a:pt x="79" y="803"/>
                </a:lnTo>
                <a:lnTo>
                  <a:pt x="84" y="808"/>
                </a:lnTo>
                <a:lnTo>
                  <a:pt x="84" y="818"/>
                </a:lnTo>
                <a:lnTo>
                  <a:pt x="89" y="823"/>
                </a:lnTo>
                <a:lnTo>
                  <a:pt x="89" y="833"/>
                </a:lnTo>
                <a:lnTo>
                  <a:pt x="98" y="843"/>
                </a:lnTo>
                <a:lnTo>
                  <a:pt x="98" y="853"/>
                </a:lnTo>
                <a:lnTo>
                  <a:pt x="103" y="858"/>
                </a:lnTo>
                <a:lnTo>
                  <a:pt x="103" y="863"/>
                </a:lnTo>
                <a:lnTo>
                  <a:pt x="108" y="868"/>
                </a:lnTo>
                <a:lnTo>
                  <a:pt x="108" y="872"/>
                </a:lnTo>
                <a:lnTo>
                  <a:pt x="113" y="877"/>
                </a:lnTo>
                <a:lnTo>
                  <a:pt x="113" y="882"/>
                </a:lnTo>
                <a:lnTo>
                  <a:pt x="123" y="892"/>
                </a:lnTo>
                <a:lnTo>
                  <a:pt x="123" y="902"/>
                </a:lnTo>
                <a:lnTo>
                  <a:pt x="128" y="907"/>
                </a:lnTo>
                <a:lnTo>
                  <a:pt x="133" y="912"/>
                </a:lnTo>
                <a:lnTo>
                  <a:pt x="138" y="917"/>
                </a:lnTo>
                <a:lnTo>
                  <a:pt x="143" y="922"/>
                </a:lnTo>
                <a:lnTo>
                  <a:pt x="147" y="922"/>
                </a:lnTo>
                <a:lnTo>
                  <a:pt x="152" y="927"/>
                </a:lnTo>
                <a:lnTo>
                  <a:pt x="157" y="927"/>
                </a:lnTo>
                <a:lnTo>
                  <a:pt x="162" y="927"/>
                </a:lnTo>
                <a:lnTo>
                  <a:pt x="167" y="922"/>
                </a:lnTo>
                <a:lnTo>
                  <a:pt x="172" y="922"/>
                </a:lnTo>
                <a:lnTo>
                  <a:pt x="177" y="917"/>
                </a:lnTo>
                <a:lnTo>
                  <a:pt x="182" y="912"/>
                </a:lnTo>
                <a:lnTo>
                  <a:pt x="187" y="907"/>
                </a:lnTo>
                <a:lnTo>
                  <a:pt x="197" y="897"/>
                </a:lnTo>
                <a:lnTo>
                  <a:pt x="197" y="892"/>
                </a:lnTo>
                <a:lnTo>
                  <a:pt x="206" y="882"/>
                </a:lnTo>
                <a:lnTo>
                  <a:pt x="206" y="872"/>
                </a:lnTo>
                <a:lnTo>
                  <a:pt x="211" y="868"/>
                </a:lnTo>
                <a:lnTo>
                  <a:pt x="211" y="858"/>
                </a:lnTo>
                <a:lnTo>
                  <a:pt x="216" y="853"/>
                </a:lnTo>
                <a:lnTo>
                  <a:pt x="216" y="848"/>
                </a:lnTo>
                <a:lnTo>
                  <a:pt x="221" y="843"/>
                </a:lnTo>
                <a:lnTo>
                  <a:pt x="221" y="833"/>
                </a:lnTo>
                <a:lnTo>
                  <a:pt x="226" y="828"/>
                </a:lnTo>
                <a:lnTo>
                  <a:pt x="226" y="818"/>
                </a:lnTo>
                <a:lnTo>
                  <a:pt x="231" y="813"/>
                </a:lnTo>
                <a:lnTo>
                  <a:pt x="231" y="798"/>
                </a:lnTo>
                <a:lnTo>
                  <a:pt x="236" y="793"/>
                </a:lnTo>
                <a:lnTo>
                  <a:pt x="236" y="783"/>
                </a:lnTo>
                <a:lnTo>
                  <a:pt x="241" y="778"/>
                </a:lnTo>
                <a:lnTo>
                  <a:pt x="241" y="763"/>
                </a:lnTo>
                <a:lnTo>
                  <a:pt x="246" y="758"/>
                </a:lnTo>
                <a:lnTo>
                  <a:pt x="246" y="744"/>
                </a:lnTo>
                <a:lnTo>
                  <a:pt x="251" y="739"/>
                </a:lnTo>
                <a:lnTo>
                  <a:pt x="251" y="724"/>
                </a:lnTo>
                <a:lnTo>
                  <a:pt x="255" y="719"/>
                </a:lnTo>
                <a:lnTo>
                  <a:pt x="255" y="699"/>
                </a:lnTo>
                <a:lnTo>
                  <a:pt x="260" y="694"/>
                </a:lnTo>
                <a:lnTo>
                  <a:pt x="260" y="679"/>
                </a:lnTo>
                <a:lnTo>
                  <a:pt x="265" y="674"/>
                </a:lnTo>
                <a:lnTo>
                  <a:pt x="265" y="654"/>
                </a:lnTo>
                <a:lnTo>
                  <a:pt x="270" y="649"/>
                </a:lnTo>
                <a:lnTo>
                  <a:pt x="270" y="625"/>
                </a:lnTo>
                <a:lnTo>
                  <a:pt x="275" y="620"/>
                </a:lnTo>
                <a:lnTo>
                  <a:pt x="275" y="600"/>
                </a:lnTo>
                <a:lnTo>
                  <a:pt x="280" y="595"/>
                </a:lnTo>
                <a:lnTo>
                  <a:pt x="280" y="575"/>
                </a:lnTo>
                <a:lnTo>
                  <a:pt x="285" y="570"/>
                </a:lnTo>
                <a:lnTo>
                  <a:pt x="285" y="545"/>
                </a:lnTo>
                <a:lnTo>
                  <a:pt x="290" y="540"/>
                </a:lnTo>
                <a:lnTo>
                  <a:pt x="290" y="516"/>
                </a:lnTo>
                <a:lnTo>
                  <a:pt x="295" y="511"/>
                </a:lnTo>
                <a:lnTo>
                  <a:pt x="295" y="486"/>
                </a:lnTo>
                <a:lnTo>
                  <a:pt x="300" y="481"/>
                </a:lnTo>
                <a:lnTo>
                  <a:pt x="300" y="456"/>
                </a:lnTo>
                <a:lnTo>
                  <a:pt x="305" y="451"/>
                </a:lnTo>
                <a:lnTo>
                  <a:pt x="305" y="426"/>
                </a:lnTo>
                <a:lnTo>
                  <a:pt x="309" y="421"/>
                </a:lnTo>
                <a:lnTo>
                  <a:pt x="309" y="392"/>
                </a:lnTo>
                <a:lnTo>
                  <a:pt x="314" y="387"/>
                </a:lnTo>
                <a:lnTo>
                  <a:pt x="314" y="357"/>
                </a:lnTo>
                <a:lnTo>
                  <a:pt x="319" y="352"/>
                </a:lnTo>
                <a:lnTo>
                  <a:pt x="319" y="327"/>
                </a:lnTo>
                <a:lnTo>
                  <a:pt x="324" y="322"/>
                </a:lnTo>
                <a:lnTo>
                  <a:pt x="324" y="293"/>
                </a:lnTo>
                <a:lnTo>
                  <a:pt x="329" y="288"/>
                </a:lnTo>
                <a:lnTo>
                  <a:pt x="329" y="258"/>
                </a:lnTo>
                <a:lnTo>
                  <a:pt x="334" y="253"/>
                </a:lnTo>
                <a:lnTo>
                  <a:pt x="334" y="223"/>
                </a:lnTo>
                <a:lnTo>
                  <a:pt x="339" y="218"/>
                </a:lnTo>
                <a:lnTo>
                  <a:pt x="339" y="188"/>
                </a:lnTo>
                <a:lnTo>
                  <a:pt x="344" y="184"/>
                </a:lnTo>
                <a:lnTo>
                  <a:pt x="344" y="149"/>
                </a:lnTo>
                <a:lnTo>
                  <a:pt x="349" y="144"/>
                </a:lnTo>
                <a:lnTo>
                  <a:pt x="349" y="109"/>
                </a:lnTo>
                <a:lnTo>
                  <a:pt x="354" y="104"/>
                </a:lnTo>
                <a:lnTo>
                  <a:pt x="354" y="74"/>
                </a:lnTo>
                <a:lnTo>
                  <a:pt x="358" y="70"/>
                </a:lnTo>
                <a:lnTo>
                  <a:pt x="358" y="40"/>
                </a:lnTo>
                <a:lnTo>
                  <a:pt x="363" y="35"/>
                </a:lnTo>
                <a:lnTo>
                  <a:pt x="363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4" name="Freeform 86"/>
          <p:cNvSpPr>
            <a:spLocks/>
          </p:cNvSpPr>
          <p:nvPr/>
        </p:nvSpPr>
        <p:spPr bwMode="auto">
          <a:xfrm>
            <a:off x="3952875" y="1965325"/>
            <a:ext cx="684213" cy="1863725"/>
          </a:xfrm>
          <a:custGeom>
            <a:avLst/>
            <a:gdLst>
              <a:gd name="T0" fmla="*/ 6 w 354"/>
              <a:gd name="T1" fmla="*/ 1133 h 1155"/>
              <a:gd name="T2" fmla="*/ 18 w 354"/>
              <a:gd name="T3" fmla="*/ 1094 h 1155"/>
              <a:gd name="T4" fmla="*/ 24 w 354"/>
              <a:gd name="T5" fmla="*/ 1017 h 1155"/>
              <a:gd name="T6" fmla="*/ 37 w 354"/>
              <a:gd name="T7" fmla="*/ 973 h 1155"/>
              <a:gd name="T8" fmla="*/ 43 w 354"/>
              <a:gd name="T9" fmla="*/ 902 h 1155"/>
              <a:gd name="T10" fmla="*/ 55 w 354"/>
              <a:gd name="T11" fmla="*/ 857 h 1155"/>
              <a:gd name="T12" fmla="*/ 60 w 354"/>
              <a:gd name="T13" fmla="*/ 786 h 1155"/>
              <a:gd name="T14" fmla="*/ 72 w 354"/>
              <a:gd name="T15" fmla="*/ 746 h 1155"/>
              <a:gd name="T16" fmla="*/ 78 w 354"/>
              <a:gd name="T17" fmla="*/ 675 h 1155"/>
              <a:gd name="T18" fmla="*/ 90 w 354"/>
              <a:gd name="T19" fmla="*/ 635 h 1155"/>
              <a:gd name="T20" fmla="*/ 96 w 354"/>
              <a:gd name="T21" fmla="*/ 569 h 1155"/>
              <a:gd name="T22" fmla="*/ 108 w 354"/>
              <a:gd name="T23" fmla="*/ 530 h 1155"/>
              <a:gd name="T24" fmla="*/ 114 w 354"/>
              <a:gd name="T25" fmla="*/ 469 h 1155"/>
              <a:gd name="T26" fmla="*/ 125 w 354"/>
              <a:gd name="T27" fmla="*/ 429 h 1155"/>
              <a:gd name="T28" fmla="*/ 131 w 354"/>
              <a:gd name="T29" fmla="*/ 373 h 1155"/>
              <a:gd name="T30" fmla="*/ 144 w 354"/>
              <a:gd name="T31" fmla="*/ 337 h 1155"/>
              <a:gd name="T32" fmla="*/ 150 w 354"/>
              <a:gd name="T33" fmla="*/ 288 h 1155"/>
              <a:gd name="T34" fmla="*/ 162 w 354"/>
              <a:gd name="T35" fmla="*/ 257 h 1155"/>
              <a:gd name="T36" fmla="*/ 168 w 354"/>
              <a:gd name="T37" fmla="*/ 211 h 1155"/>
              <a:gd name="T38" fmla="*/ 180 w 354"/>
              <a:gd name="T39" fmla="*/ 182 h 1155"/>
              <a:gd name="T40" fmla="*/ 186 w 354"/>
              <a:gd name="T41" fmla="*/ 141 h 1155"/>
              <a:gd name="T42" fmla="*/ 197 w 354"/>
              <a:gd name="T43" fmla="*/ 121 h 1155"/>
              <a:gd name="T44" fmla="*/ 203 w 354"/>
              <a:gd name="T45" fmla="*/ 90 h 1155"/>
              <a:gd name="T46" fmla="*/ 216 w 354"/>
              <a:gd name="T47" fmla="*/ 71 h 1155"/>
              <a:gd name="T48" fmla="*/ 222 w 354"/>
              <a:gd name="T49" fmla="*/ 46 h 1155"/>
              <a:gd name="T50" fmla="*/ 240 w 354"/>
              <a:gd name="T51" fmla="*/ 20 h 1155"/>
              <a:gd name="T52" fmla="*/ 257 w 354"/>
              <a:gd name="T53" fmla="*/ 5 h 1155"/>
              <a:gd name="T54" fmla="*/ 275 w 354"/>
              <a:gd name="T55" fmla="*/ 0 h 1155"/>
              <a:gd name="T56" fmla="*/ 293 w 354"/>
              <a:gd name="T57" fmla="*/ 10 h 1155"/>
              <a:gd name="T58" fmla="*/ 312 w 354"/>
              <a:gd name="T59" fmla="*/ 36 h 1155"/>
              <a:gd name="T60" fmla="*/ 329 w 354"/>
              <a:gd name="T61" fmla="*/ 61 h 1155"/>
              <a:gd name="T62" fmla="*/ 335 w 354"/>
              <a:gd name="T63" fmla="*/ 85 h 1155"/>
              <a:gd name="T64" fmla="*/ 347 w 354"/>
              <a:gd name="T65" fmla="*/ 106 h 1155"/>
              <a:gd name="T66" fmla="*/ 353 w 354"/>
              <a:gd name="T67" fmla="*/ 136 h 1155"/>
              <a:gd name="T68" fmla="*/ 365 w 354"/>
              <a:gd name="T69" fmla="*/ 162 h 1155"/>
              <a:gd name="T70" fmla="*/ 371 w 354"/>
              <a:gd name="T71" fmla="*/ 201 h 1155"/>
              <a:gd name="T72" fmla="*/ 382 w 354"/>
              <a:gd name="T73" fmla="*/ 227 h 1155"/>
              <a:gd name="T74" fmla="*/ 388 w 354"/>
              <a:gd name="T75" fmla="*/ 272 h 1155"/>
              <a:gd name="T76" fmla="*/ 401 w 354"/>
              <a:gd name="T77" fmla="*/ 303 h 1155"/>
              <a:gd name="T78" fmla="*/ 407 w 354"/>
              <a:gd name="T79" fmla="*/ 353 h 1155"/>
              <a:gd name="T80" fmla="*/ 419 w 354"/>
              <a:gd name="T81" fmla="*/ 388 h 1155"/>
              <a:gd name="T82" fmla="*/ 425 w 354"/>
              <a:gd name="T83" fmla="*/ 443 h 11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54"/>
              <a:gd name="T127" fmla="*/ 0 h 1155"/>
              <a:gd name="T128" fmla="*/ 354 w 354"/>
              <a:gd name="T129" fmla="*/ 1155 h 115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54" h="1155">
                <a:moveTo>
                  <a:pt x="0" y="1155"/>
                </a:moveTo>
                <a:lnTo>
                  <a:pt x="5" y="1150"/>
                </a:lnTo>
                <a:lnTo>
                  <a:pt x="5" y="1115"/>
                </a:lnTo>
                <a:lnTo>
                  <a:pt x="10" y="1111"/>
                </a:lnTo>
                <a:lnTo>
                  <a:pt x="10" y="1081"/>
                </a:lnTo>
                <a:lnTo>
                  <a:pt x="15" y="1076"/>
                </a:lnTo>
                <a:lnTo>
                  <a:pt x="15" y="1041"/>
                </a:lnTo>
                <a:lnTo>
                  <a:pt x="20" y="1036"/>
                </a:lnTo>
                <a:lnTo>
                  <a:pt x="20" y="1001"/>
                </a:lnTo>
                <a:lnTo>
                  <a:pt x="25" y="996"/>
                </a:lnTo>
                <a:lnTo>
                  <a:pt x="25" y="962"/>
                </a:lnTo>
                <a:lnTo>
                  <a:pt x="30" y="957"/>
                </a:lnTo>
                <a:lnTo>
                  <a:pt x="30" y="927"/>
                </a:lnTo>
                <a:lnTo>
                  <a:pt x="35" y="922"/>
                </a:lnTo>
                <a:lnTo>
                  <a:pt x="35" y="887"/>
                </a:lnTo>
                <a:lnTo>
                  <a:pt x="40" y="882"/>
                </a:lnTo>
                <a:lnTo>
                  <a:pt x="40" y="848"/>
                </a:lnTo>
                <a:lnTo>
                  <a:pt x="45" y="843"/>
                </a:lnTo>
                <a:lnTo>
                  <a:pt x="45" y="813"/>
                </a:lnTo>
                <a:lnTo>
                  <a:pt x="49" y="808"/>
                </a:lnTo>
                <a:lnTo>
                  <a:pt x="49" y="773"/>
                </a:lnTo>
                <a:lnTo>
                  <a:pt x="54" y="768"/>
                </a:lnTo>
                <a:lnTo>
                  <a:pt x="54" y="739"/>
                </a:lnTo>
                <a:lnTo>
                  <a:pt x="59" y="734"/>
                </a:lnTo>
                <a:lnTo>
                  <a:pt x="59" y="704"/>
                </a:lnTo>
                <a:lnTo>
                  <a:pt x="64" y="699"/>
                </a:lnTo>
                <a:lnTo>
                  <a:pt x="64" y="664"/>
                </a:lnTo>
                <a:lnTo>
                  <a:pt x="69" y="659"/>
                </a:lnTo>
                <a:lnTo>
                  <a:pt x="69" y="630"/>
                </a:lnTo>
                <a:lnTo>
                  <a:pt x="74" y="625"/>
                </a:lnTo>
                <a:lnTo>
                  <a:pt x="74" y="595"/>
                </a:lnTo>
                <a:lnTo>
                  <a:pt x="79" y="590"/>
                </a:lnTo>
                <a:lnTo>
                  <a:pt x="79" y="560"/>
                </a:lnTo>
                <a:lnTo>
                  <a:pt x="84" y="555"/>
                </a:lnTo>
                <a:lnTo>
                  <a:pt x="84" y="526"/>
                </a:lnTo>
                <a:lnTo>
                  <a:pt x="89" y="521"/>
                </a:lnTo>
                <a:lnTo>
                  <a:pt x="89" y="491"/>
                </a:lnTo>
                <a:lnTo>
                  <a:pt x="94" y="486"/>
                </a:lnTo>
                <a:lnTo>
                  <a:pt x="94" y="461"/>
                </a:lnTo>
                <a:lnTo>
                  <a:pt x="99" y="456"/>
                </a:lnTo>
                <a:lnTo>
                  <a:pt x="99" y="426"/>
                </a:lnTo>
                <a:lnTo>
                  <a:pt x="103" y="422"/>
                </a:lnTo>
                <a:lnTo>
                  <a:pt x="103" y="397"/>
                </a:lnTo>
                <a:lnTo>
                  <a:pt x="108" y="392"/>
                </a:lnTo>
                <a:lnTo>
                  <a:pt x="108" y="367"/>
                </a:lnTo>
                <a:lnTo>
                  <a:pt x="113" y="362"/>
                </a:lnTo>
                <a:lnTo>
                  <a:pt x="113" y="337"/>
                </a:lnTo>
                <a:lnTo>
                  <a:pt x="118" y="332"/>
                </a:lnTo>
                <a:lnTo>
                  <a:pt x="118" y="308"/>
                </a:lnTo>
                <a:lnTo>
                  <a:pt x="123" y="303"/>
                </a:lnTo>
                <a:lnTo>
                  <a:pt x="123" y="283"/>
                </a:lnTo>
                <a:lnTo>
                  <a:pt x="128" y="278"/>
                </a:lnTo>
                <a:lnTo>
                  <a:pt x="128" y="258"/>
                </a:lnTo>
                <a:lnTo>
                  <a:pt x="133" y="253"/>
                </a:lnTo>
                <a:lnTo>
                  <a:pt x="133" y="233"/>
                </a:lnTo>
                <a:lnTo>
                  <a:pt x="138" y="228"/>
                </a:lnTo>
                <a:lnTo>
                  <a:pt x="138" y="208"/>
                </a:lnTo>
                <a:lnTo>
                  <a:pt x="143" y="203"/>
                </a:lnTo>
                <a:lnTo>
                  <a:pt x="143" y="184"/>
                </a:lnTo>
                <a:lnTo>
                  <a:pt x="148" y="179"/>
                </a:lnTo>
                <a:lnTo>
                  <a:pt x="148" y="164"/>
                </a:lnTo>
                <a:lnTo>
                  <a:pt x="153" y="159"/>
                </a:lnTo>
                <a:lnTo>
                  <a:pt x="153" y="139"/>
                </a:lnTo>
                <a:lnTo>
                  <a:pt x="157" y="134"/>
                </a:lnTo>
                <a:lnTo>
                  <a:pt x="157" y="124"/>
                </a:lnTo>
                <a:lnTo>
                  <a:pt x="162" y="119"/>
                </a:lnTo>
                <a:lnTo>
                  <a:pt x="162" y="104"/>
                </a:lnTo>
                <a:lnTo>
                  <a:pt x="167" y="99"/>
                </a:lnTo>
                <a:lnTo>
                  <a:pt x="167" y="89"/>
                </a:lnTo>
                <a:lnTo>
                  <a:pt x="172" y="84"/>
                </a:lnTo>
                <a:lnTo>
                  <a:pt x="172" y="75"/>
                </a:lnTo>
                <a:lnTo>
                  <a:pt x="177" y="70"/>
                </a:lnTo>
                <a:lnTo>
                  <a:pt x="177" y="60"/>
                </a:lnTo>
                <a:lnTo>
                  <a:pt x="182" y="55"/>
                </a:lnTo>
                <a:lnTo>
                  <a:pt x="182" y="45"/>
                </a:lnTo>
                <a:lnTo>
                  <a:pt x="192" y="35"/>
                </a:lnTo>
                <a:lnTo>
                  <a:pt x="192" y="25"/>
                </a:lnTo>
                <a:lnTo>
                  <a:pt x="197" y="20"/>
                </a:lnTo>
                <a:lnTo>
                  <a:pt x="207" y="10"/>
                </a:lnTo>
                <a:lnTo>
                  <a:pt x="207" y="5"/>
                </a:lnTo>
                <a:lnTo>
                  <a:pt x="211" y="5"/>
                </a:lnTo>
                <a:lnTo>
                  <a:pt x="216" y="0"/>
                </a:lnTo>
                <a:lnTo>
                  <a:pt x="221" y="0"/>
                </a:lnTo>
                <a:lnTo>
                  <a:pt x="226" y="0"/>
                </a:lnTo>
                <a:lnTo>
                  <a:pt x="231" y="0"/>
                </a:lnTo>
                <a:lnTo>
                  <a:pt x="236" y="5"/>
                </a:lnTo>
                <a:lnTo>
                  <a:pt x="241" y="10"/>
                </a:lnTo>
                <a:lnTo>
                  <a:pt x="246" y="15"/>
                </a:lnTo>
                <a:lnTo>
                  <a:pt x="256" y="25"/>
                </a:lnTo>
                <a:lnTo>
                  <a:pt x="256" y="35"/>
                </a:lnTo>
                <a:lnTo>
                  <a:pt x="265" y="45"/>
                </a:lnTo>
                <a:lnTo>
                  <a:pt x="265" y="55"/>
                </a:lnTo>
                <a:lnTo>
                  <a:pt x="270" y="60"/>
                </a:lnTo>
                <a:lnTo>
                  <a:pt x="270" y="70"/>
                </a:lnTo>
                <a:lnTo>
                  <a:pt x="275" y="75"/>
                </a:lnTo>
                <a:lnTo>
                  <a:pt x="275" y="84"/>
                </a:lnTo>
                <a:lnTo>
                  <a:pt x="280" y="89"/>
                </a:lnTo>
                <a:lnTo>
                  <a:pt x="280" y="99"/>
                </a:lnTo>
                <a:lnTo>
                  <a:pt x="285" y="104"/>
                </a:lnTo>
                <a:lnTo>
                  <a:pt x="285" y="114"/>
                </a:lnTo>
                <a:lnTo>
                  <a:pt x="290" y="119"/>
                </a:lnTo>
                <a:lnTo>
                  <a:pt x="290" y="134"/>
                </a:lnTo>
                <a:lnTo>
                  <a:pt x="295" y="139"/>
                </a:lnTo>
                <a:lnTo>
                  <a:pt x="295" y="154"/>
                </a:lnTo>
                <a:lnTo>
                  <a:pt x="300" y="159"/>
                </a:lnTo>
                <a:lnTo>
                  <a:pt x="300" y="174"/>
                </a:lnTo>
                <a:lnTo>
                  <a:pt x="305" y="179"/>
                </a:lnTo>
                <a:lnTo>
                  <a:pt x="305" y="198"/>
                </a:lnTo>
                <a:lnTo>
                  <a:pt x="310" y="203"/>
                </a:lnTo>
                <a:lnTo>
                  <a:pt x="310" y="218"/>
                </a:lnTo>
                <a:lnTo>
                  <a:pt x="314" y="223"/>
                </a:lnTo>
                <a:lnTo>
                  <a:pt x="314" y="243"/>
                </a:lnTo>
                <a:lnTo>
                  <a:pt x="319" y="248"/>
                </a:lnTo>
                <a:lnTo>
                  <a:pt x="319" y="268"/>
                </a:lnTo>
                <a:lnTo>
                  <a:pt x="324" y="273"/>
                </a:lnTo>
                <a:lnTo>
                  <a:pt x="324" y="293"/>
                </a:lnTo>
                <a:lnTo>
                  <a:pt x="329" y="298"/>
                </a:lnTo>
                <a:lnTo>
                  <a:pt x="329" y="317"/>
                </a:lnTo>
                <a:lnTo>
                  <a:pt x="334" y="322"/>
                </a:lnTo>
                <a:lnTo>
                  <a:pt x="334" y="347"/>
                </a:lnTo>
                <a:lnTo>
                  <a:pt x="339" y="352"/>
                </a:lnTo>
                <a:lnTo>
                  <a:pt x="339" y="377"/>
                </a:lnTo>
                <a:lnTo>
                  <a:pt x="344" y="382"/>
                </a:lnTo>
                <a:lnTo>
                  <a:pt x="344" y="407"/>
                </a:lnTo>
                <a:lnTo>
                  <a:pt x="349" y="412"/>
                </a:lnTo>
                <a:lnTo>
                  <a:pt x="349" y="436"/>
                </a:lnTo>
                <a:lnTo>
                  <a:pt x="354" y="441"/>
                </a:lnTo>
                <a:lnTo>
                  <a:pt x="354" y="466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5" name="Freeform 87"/>
          <p:cNvSpPr>
            <a:spLocks/>
          </p:cNvSpPr>
          <p:nvPr/>
        </p:nvSpPr>
        <p:spPr bwMode="auto">
          <a:xfrm>
            <a:off x="4637088" y="2716213"/>
            <a:ext cx="688975" cy="1833563"/>
          </a:xfrm>
          <a:custGeom>
            <a:avLst/>
            <a:gdLst>
              <a:gd name="T0" fmla="*/ 6 w 358"/>
              <a:gd name="T1" fmla="*/ 31 h 1135"/>
              <a:gd name="T2" fmla="*/ 17 w 358"/>
              <a:gd name="T3" fmla="*/ 66 h 1135"/>
              <a:gd name="T4" fmla="*/ 23 w 358"/>
              <a:gd name="T5" fmla="*/ 131 h 1135"/>
              <a:gd name="T6" fmla="*/ 35 w 358"/>
              <a:gd name="T7" fmla="*/ 167 h 1135"/>
              <a:gd name="T8" fmla="*/ 41 w 358"/>
              <a:gd name="T9" fmla="*/ 227 h 1135"/>
              <a:gd name="T10" fmla="*/ 53 w 358"/>
              <a:gd name="T11" fmla="*/ 268 h 1135"/>
              <a:gd name="T12" fmla="*/ 59 w 358"/>
              <a:gd name="T13" fmla="*/ 333 h 1135"/>
              <a:gd name="T14" fmla="*/ 72 w 358"/>
              <a:gd name="T15" fmla="*/ 368 h 1135"/>
              <a:gd name="T16" fmla="*/ 78 w 358"/>
              <a:gd name="T17" fmla="*/ 434 h 1135"/>
              <a:gd name="T18" fmla="*/ 88 w 358"/>
              <a:gd name="T19" fmla="*/ 474 h 1135"/>
              <a:gd name="T20" fmla="*/ 95 w 358"/>
              <a:gd name="T21" fmla="*/ 535 h 1135"/>
              <a:gd name="T22" fmla="*/ 107 w 358"/>
              <a:gd name="T23" fmla="*/ 575 h 1135"/>
              <a:gd name="T24" fmla="*/ 113 w 358"/>
              <a:gd name="T25" fmla="*/ 636 h 1135"/>
              <a:gd name="T26" fmla="*/ 125 w 358"/>
              <a:gd name="T27" fmla="*/ 671 h 1135"/>
              <a:gd name="T28" fmla="*/ 131 w 358"/>
              <a:gd name="T29" fmla="*/ 727 h 1135"/>
              <a:gd name="T30" fmla="*/ 143 w 358"/>
              <a:gd name="T31" fmla="*/ 762 h 1135"/>
              <a:gd name="T32" fmla="*/ 148 w 358"/>
              <a:gd name="T33" fmla="*/ 817 h 1135"/>
              <a:gd name="T34" fmla="*/ 160 w 358"/>
              <a:gd name="T35" fmla="*/ 848 h 1135"/>
              <a:gd name="T36" fmla="*/ 166 w 358"/>
              <a:gd name="T37" fmla="*/ 898 h 1135"/>
              <a:gd name="T38" fmla="*/ 178 w 358"/>
              <a:gd name="T39" fmla="*/ 923 h 1135"/>
              <a:gd name="T40" fmla="*/ 184 w 358"/>
              <a:gd name="T41" fmla="*/ 969 h 1135"/>
              <a:gd name="T42" fmla="*/ 196 w 358"/>
              <a:gd name="T43" fmla="*/ 994 h 1135"/>
              <a:gd name="T44" fmla="*/ 202 w 358"/>
              <a:gd name="T45" fmla="*/ 1029 h 1135"/>
              <a:gd name="T46" fmla="*/ 213 w 358"/>
              <a:gd name="T47" fmla="*/ 1049 h 1135"/>
              <a:gd name="T48" fmla="*/ 219 w 358"/>
              <a:gd name="T49" fmla="*/ 1080 h 1135"/>
              <a:gd name="T50" fmla="*/ 232 w 358"/>
              <a:gd name="T51" fmla="*/ 1095 h 1135"/>
              <a:gd name="T52" fmla="*/ 244 w 358"/>
              <a:gd name="T53" fmla="*/ 1124 h 1135"/>
              <a:gd name="T54" fmla="*/ 262 w 358"/>
              <a:gd name="T55" fmla="*/ 1145 h 1135"/>
              <a:gd name="T56" fmla="*/ 279 w 358"/>
              <a:gd name="T57" fmla="*/ 1155 h 1135"/>
              <a:gd name="T58" fmla="*/ 297 w 358"/>
              <a:gd name="T59" fmla="*/ 1150 h 1135"/>
              <a:gd name="T60" fmla="*/ 315 w 358"/>
              <a:gd name="T61" fmla="*/ 1135 h 1135"/>
              <a:gd name="T62" fmla="*/ 338 w 358"/>
              <a:gd name="T63" fmla="*/ 1105 h 1135"/>
              <a:gd name="T64" fmla="*/ 344 w 358"/>
              <a:gd name="T65" fmla="*/ 1080 h 1135"/>
              <a:gd name="T66" fmla="*/ 356 w 358"/>
              <a:gd name="T67" fmla="*/ 1059 h 1135"/>
              <a:gd name="T68" fmla="*/ 362 w 358"/>
              <a:gd name="T69" fmla="*/ 1029 h 1135"/>
              <a:gd name="T70" fmla="*/ 375 w 358"/>
              <a:gd name="T71" fmla="*/ 1004 h 1135"/>
              <a:gd name="T72" fmla="*/ 381 w 358"/>
              <a:gd name="T73" fmla="*/ 969 h 1135"/>
              <a:gd name="T74" fmla="*/ 393 w 358"/>
              <a:gd name="T75" fmla="*/ 938 h 1135"/>
              <a:gd name="T76" fmla="*/ 399 w 358"/>
              <a:gd name="T77" fmla="*/ 898 h 1135"/>
              <a:gd name="T78" fmla="*/ 410 w 358"/>
              <a:gd name="T79" fmla="*/ 868 h 1135"/>
              <a:gd name="T80" fmla="*/ 416 w 358"/>
              <a:gd name="T81" fmla="*/ 817 h 1135"/>
              <a:gd name="T82" fmla="*/ 428 w 358"/>
              <a:gd name="T83" fmla="*/ 782 h 113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58"/>
              <a:gd name="T127" fmla="*/ 0 h 1135"/>
              <a:gd name="T128" fmla="*/ 358 w 358"/>
              <a:gd name="T129" fmla="*/ 1135 h 113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58" h="1135">
                <a:moveTo>
                  <a:pt x="0" y="0"/>
                </a:moveTo>
                <a:lnTo>
                  <a:pt x="5" y="5"/>
                </a:lnTo>
                <a:lnTo>
                  <a:pt x="5" y="30"/>
                </a:lnTo>
                <a:lnTo>
                  <a:pt x="10" y="35"/>
                </a:lnTo>
                <a:lnTo>
                  <a:pt x="10" y="60"/>
                </a:lnTo>
                <a:lnTo>
                  <a:pt x="14" y="65"/>
                </a:lnTo>
                <a:lnTo>
                  <a:pt x="14" y="94"/>
                </a:lnTo>
                <a:lnTo>
                  <a:pt x="19" y="99"/>
                </a:lnTo>
                <a:lnTo>
                  <a:pt x="19" y="129"/>
                </a:lnTo>
                <a:lnTo>
                  <a:pt x="24" y="134"/>
                </a:lnTo>
                <a:lnTo>
                  <a:pt x="24" y="159"/>
                </a:lnTo>
                <a:lnTo>
                  <a:pt x="29" y="164"/>
                </a:lnTo>
                <a:lnTo>
                  <a:pt x="29" y="193"/>
                </a:lnTo>
                <a:lnTo>
                  <a:pt x="34" y="198"/>
                </a:lnTo>
                <a:lnTo>
                  <a:pt x="34" y="223"/>
                </a:lnTo>
                <a:lnTo>
                  <a:pt x="39" y="228"/>
                </a:lnTo>
                <a:lnTo>
                  <a:pt x="39" y="258"/>
                </a:lnTo>
                <a:lnTo>
                  <a:pt x="44" y="263"/>
                </a:lnTo>
                <a:lnTo>
                  <a:pt x="44" y="293"/>
                </a:lnTo>
                <a:lnTo>
                  <a:pt x="49" y="298"/>
                </a:lnTo>
                <a:lnTo>
                  <a:pt x="49" y="327"/>
                </a:lnTo>
                <a:lnTo>
                  <a:pt x="54" y="332"/>
                </a:lnTo>
                <a:lnTo>
                  <a:pt x="54" y="357"/>
                </a:lnTo>
                <a:lnTo>
                  <a:pt x="59" y="362"/>
                </a:lnTo>
                <a:lnTo>
                  <a:pt x="59" y="397"/>
                </a:lnTo>
                <a:lnTo>
                  <a:pt x="64" y="402"/>
                </a:lnTo>
                <a:lnTo>
                  <a:pt x="64" y="426"/>
                </a:lnTo>
                <a:lnTo>
                  <a:pt x="68" y="431"/>
                </a:lnTo>
                <a:lnTo>
                  <a:pt x="68" y="461"/>
                </a:lnTo>
                <a:lnTo>
                  <a:pt x="73" y="466"/>
                </a:lnTo>
                <a:lnTo>
                  <a:pt x="73" y="496"/>
                </a:lnTo>
                <a:lnTo>
                  <a:pt x="78" y="501"/>
                </a:lnTo>
                <a:lnTo>
                  <a:pt x="78" y="526"/>
                </a:lnTo>
                <a:lnTo>
                  <a:pt x="83" y="530"/>
                </a:lnTo>
                <a:lnTo>
                  <a:pt x="83" y="560"/>
                </a:lnTo>
                <a:lnTo>
                  <a:pt x="88" y="565"/>
                </a:lnTo>
                <a:lnTo>
                  <a:pt x="88" y="590"/>
                </a:lnTo>
                <a:lnTo>
                  <a:pt x="93" y="595"/>
                </a:lnTo>
                <a:lnTo>
                  <a:pt x="93" y="625"/>
                </a:lnTo>
                <a:lnTo>
                  <a:pt x="98" y="630"/>
                </a:lnTo>
                <a:lnTo>
                  <a:pt x="98" y="654"/>
                </a:lnTo>
                <a:lnTo>
                  <a:pt x="103" y="659"/>
                </a:lnTo>
                <a:lnTo>
                  <a:pt x="103" y="684"/>
                </a:lnTo>
                <a:lnTo>
                  <a:pt x="108" y="689"/>
                </a:lnTo>
                <a:lnTo>
                  <a:pt x="108" y="714"/>
                </a:lnTo>
                <a:lnTo>
                  <a:pt x="113" y="719"/>
                </a:lnTo>
                <a:lnTo>
                  <a:pt x="113" y="744"/>
                </a:lnTo>
                <a:lnTo>
                  <a:pt x="118" y="749"/>
                </a:lnTo>
                <a:lnTo>
                  <a:pt x="118" y="773"/>
                </a:lnTo>
                <a:lnTo>
                  <a:pt x="122" y="778"/>
                </a:lnTo>
                <a:lnTo>
                  <a:pt x="122" y="803"/>
                </a:lnTo>
                <a:lnTo>
                  <a:pt x="127" y="808"/>
                </a:lnTo>
                <a:lnTo>
                  <a:pt x="127" y="828"/>
                </a:lnTo>
                <a:lnTo>
                  <a:pt x="132" y="833"/>
                </a:lnTo>
                <a:lnTo>
                  <a:pt x="132" y="853"/>
                </a:lnTo>
                <a:lnTo>
                  <a:pt x="137" y="858"/>
                </a:lnTo>
                <a:lnTo>
                  <a:pt x="137" y="882"/>
                </a:lnTo>
                <a:lnTo>
                  <a:pt x="142" y="887"/>
                </a:lnTo>
                <a:lnTo>
                  <a:pt x="142" y="902"/>
                </a:lnTo>
                <a:lnTo>
                  <a:pt x="147" y="907"/>
                </a:lnTo>
                <a:lnTo>
                  <a:pt x="147" y="927"/>
                </a:lnTo>
                <a:lnTo>
                  <a:pt x="152" y="932"/>
                </a:lnTo>
                <a:lnTo>
                  <a:pt x="152" y="952"/>
                </a:lnTo>
                <a:lnTo>
                  <a:pt x="157" y="957"/>
                </a:lnTo>
                <a:lnTo>
                  <a:pt x="157" y="972"/>
                </a:lnTo>
                <a:lnTo>
                  <a:pt x="162" y="977"/>
                </a:lnTo>
                <a:lnTo>
                  <a:pt x="162" y="991"/>
                </a:lnTo>
                <a:lnTo>
                  <a:pt x="167" y="996"/>
                </a:lnTo>
                <a:lnTo>
                  <a:pt x="167" y="1011"/>
                </a:lnTo>
                <a:lnTo>
                  <a:pt x="172" y="1016"/>
                </a:lnTo>
                <a:lnTo>
                  <a:pt x="172" y="1026"/>
                </a:lnTo>
                <a:lnTo>
                  <a:pt x="176" y="1031"/>
                </a:lnTo>
                <a:lnTo>
                  <a:pt x="176" y="1046"/>
                </a:lnTo>
                <a:lnTo>
                  <a:pt x="181" y="1051"/>
                </a:lnTo>
                <a:lnTo>
                  <a:pt x="181" y="1061"/>
                </a:lnTo>
                <a:lnTo>
                  <a:pt x="186" y="1066"/>
                </a:lnTo>
                <a:lnTo>
                  <a:pt x="186" y="1071"/>
                </a:lnTo>
                <a:lnTo>
                  <a:pt x="191" y="1076"/>
                </a:lnTo>
                <a:lnTo>
                  <a:pt x="191" y="1086"/>
                </a:lnTo>
                <a:lnTo>
                  <a:pt x="201" y="1096"/>
                </a:lnTo>
                <a:lnTo>
                  <a:pt x="201" y="1105"/>
                </a:lnTo>
                <a:lnTo>
                  <a:pt x="211" y="1115"/>
                </a:lnTo>
                <a:lnTo>
                  <a:pt x="211" y="1120"/>
                </a:lnTo>
                <a:lnTo>
                  <a:pt x="216" y="1125"/>
                </a:lnTo>
                <a:lnTo>
                  <a:pt x="221" y="1130"/>
                </a:lnTo>
                <a:lnTo>
                  <a:pt x="225" y="1135"/>
                </a:lnTo>
                <a:lnTo>
                  <a:pt x="230" y="1135"/>
                </a:lnTo>
                <a:lnTo>
                  <a:pt x="235" y="1135"/>
                </a:lnTo>
                <a:lnTo>
                  <a:pt x="240" y="1135"/>
                </a:lnTo>
                <a:lnTo>
                  <a:pt x="245" y="1130"/>
                </a:lnTo>
                <a:lnTo>
                  <a:pt x="250" y="1125"/>
                </a:lnTo>
                <a:lnTo>
                  <a:pt x="255" y="1120"/>
                </a:lnTo>
                <a:lnTo>
                  <a:pt x="260" y="1115"/>
                </a:lnTo>
                <a:lnTo>
                  <a:pt x="270" y="1105"/>
                </a:lnTo>
                <a:lnTo>
                  <a:pt x="270" y="1096"/>
                </a:lnTo>
                <a:lnTo>
                  <a:pt x="279" y="1086"/>
                </a:lnTo>
                <a:lnTo>
                  <a:pt x="279" y="1076"/>
                </a:lnTo>
                <a:lnTo>
                  <a:pt x="284" y="1071"/>
                </a:lnTo>
                <a:lnTo>
                  <a:pt x="284" y="1061"/>
                </a:lnTo>
                <a:lnTo>
                  <a:pt x="289" y="1056"/>
                </a:lnTo>
                <a:lnTo>
                  <a:pt x="289" y="1046"/>
                </a:lnTo>
                <a:lnTo>
                  <a:pt x="294" y="1041"/>
                </a:lnTo>
                <a:lnTo>
                  <a:pt x="294" y="1026"/>
                </a:lnTo>
                <a:lnTo>
                  <a:pt x="299" y="1021"/>
                </a:lnTo>
                <a:lnTo>
                  <a:pt x="299" y="1011"/>
                </a:lnTo>
                <a:lnTo>
                  <a:pt x="304" y="1006"/>
                </a:lnTo>
                <a:lnTo>
                  <a:pt x="304" y="991"/>
                </a:lnTo>
                <a:lnTo>
                  <a:pt x="309" y="987"/>
                </a:lnTo>
                <a:lnTo>
                  <a:pt x="309" y="972"/>
                </a:lnTo>
                <a:lnTo>
                  <a:pt x="314" y="967"/>
                </a:lnTo>
                <a:lnTo>
                  <a:pt x="314" y="952"/>
                </a:lnTo>
                <a:lnTo>
                  <a:pt x="319" y="947"/>
                </a:lnTo>
                <a:lnTo>
                  <a:pt x="319" y="927"/>
                </a:lnTo>
                <a:lnTo>
                  <a:pt x="324" y="922"/>
                </a:lnTo>
                <a:lnTo>
                  <a:pt x="324" y="907"/>
                </a:lnTo>
                <a:lnTo>
                  <a:pt x="329" y="902"/>
                </a:lnTo>
                <a:lnTo>
                  <a:pt x="329" y="882"/>
                </a:lnTo>
                <a:lnTo>
                  <a:pt x="333" y="877"/>
                </a:lnTo>
                <a:lnTo>
                  <a:pt x="333" y="858"/>
                </a:lnTo>
                <a:lnTo>
                  <a:pt x="338" y="853"/>
                </a:lnTo>
                <a:lnTo>
                  <a:pt x="338" y="828"/>
                </a:lnTo>
                <a:lnTo>
                  <a:pt x="343" y="823"/>
                </a:lnTo>
                <a:lnTo>
                  <a:pt x="343" y="803"/>
                </a:lnTo>
                <a:lnTo>
                  <a:pt x="348" y="798"/>
                </a:lnTo>
                <a:lnTo>
                  <a:pt x="348" y="773"/>
                </a:lnTo>
                <a:lnTo>
                  <a:pt x="353" y="768"/>
                </a:lnTo>
                <a:lnTo>
                  <a:pt x="353" y="749"/>
                </a:lnTo>
                <a:lnTo>
                  <a:pt x="358" y="744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6" name="Freeform 88"/>
          <p:cNvSpPr>
            <a:spLocks/>
          </p:cNvSpPr>
          <p:nvPr/>
        </p:nvSpPr>
        <p:spPr bwMode="auto">
          <a:xfrm>
            <a:off x="5326063" y="1965325"/>
            <a:ext cx="684213" cy="1952625"/>
          </a:xfrm>
          <a:custGeom>
            <a:avLst/>
            <a:gdLst>
              <a:gd name="T0" fmla="*/ 6 w 353"/>
              <a:gd name="T1" fmla="*/ 1200 h 1210"/>
              <a:gd name="T2" fmla="*/ 12 w 353"/>
              <a:gd name="T3" fmla="*/ 1144 h 1210"/>
              <a:gd name="T4" fmla="*/ 24 w 353"/>
              <a:gd name="T5" fmla="*/ 1104 h 1210"/>
              <a:gd name="T6" fmla="*/ 31 w 353"/>
              <a:gd name="T7" fmla="*/ 1043 h 1210"/>
              <a:gd name="T8" fmla="*/ 42 w 353"/>
              <a:gd name="T9" fmla="*/ 1008 h 1210"/>
              <a:gd name="T10" fmla="*/ 48 w 353"/>
              <a:gd name="T11" fmla="*/ 947 h 1210"/>
              <a:gd name="T12" fmla="*/ 60 w 353"/>
              <a:gd name="T13" fmla="*/ 907 h 1210"/>
              <a:gd name="T14" fmla="*/ 66 w 353"/>
              <a:gd name="T15" fmla="*/ 842 h 1210"/>
              <a:gd name="T16" fmla="*/ 78 w 353"/>
              <a:gd name="T17" fmla="*/ 801 h 1210"/>
              <a:gd name="T18" fmla="*/ 84 w 353"/>
              <a:gd name="T19" fmla="*/ 741 h 1210"/>
              <a:gd name="T20" fmla="*/ 96 w 353"/>
              <a:gd name="T21" fmla="*/ 700 h 1210"/>
              <a:gd name="T22" fmla="*/ 101 w 353"/>
              <a:gd name="T23" fmla="*/ 640 h 1210"/>
              <a:gd name="T24" fmla="*/ 114 w 353"/>
              <a:gd name="T25" fmla="*/ 600 h 1210"/>
              <a:gd name="T26" fmla="*/ 120 w 353"/>
              <a:gd name="T27" fmla="*/ 540 h 1210"/>
              <a:gd name="T28" fmla="*/ 132 w 353"/>
              <a:gd name="T29" fmla="*/ 499 h 1210"/>
              <a:gd name="T30" fmla="*/ 138 w 353"/>
              <a:gd name="T31" fmla="*/ 443 h 1210"/>
              <a:gd name="T32" fmla="*/ 150 w 353"/>
              <a:gd name="T33" fmla="*/ 409 h 1210"/>
              <a:gd name="T34" fmla="*/ 156 w 353"/>
              <a:gd name="T35" fmla="*/ 358 h 1210"/>
              <a:gd name="T36" fmla="*/ 167 w 353"/>
              <a:gd name="T37" fmla="*/ 322 h 1210"/>
              <a:gd name="T38" fmla="*/ 173 w 353"/>
              <a:gd name="T39" fmla="*/ 272 h 1210"/>
              <a:gd name="T40" fmla="*/ 186 w 353"/>
              <a:gd name="T41" fmla="*/ 242 h 1210"/>
              <a:gd name="T42" fmla="*/ 192 w 353"/>
              <a:gd name="T43" fmla="*/ 201 h 1210"/>
              <a:gd name="T44" fmla="*/ 204 w 353"/>
              <a:gd name="T45" fmla="*/ 177 h 1210"/>
              <a:gd name="T46" fmla="*/ 210 w 353"/>
              <a:gd name="T47" fmla="*/ 136 h 1210"/>
              <a:gd name="T48" fmla="*/ 222 w 353"/>
              <a:gd name="T49" fmla="*/ 116 h 1210"/>
              <a:gd name="T50" fmla="*/ 227 w 353"/>
              <a:gd name="T51" fmla="*/ 85 h 1210"/>
              <a:gd name="T52" fmla="*/ 239 w 353"/>
              <a:gd name="T53" fmla="*/ 66 h 1210"/>
              <a:gd name="T54" fmla="*/ 252 w 353"/>
              <a:gd name="T55" fmla="*/ 36 h 1210"/>
              <a:gd name="T56" fmla="*/ 270 w 353"/>
              <a:gd name="T57" fmla="*/ 10 h 1210"/>
              <a:gd name="T58" fmla="*/ 288 w 353"/>
              <a:gd name="T59" fmla="*/ 0 h 1210"/>
              <a:gd name="T60" fmla="*/ 305 w 353"/>
              <a:gd name="T61" fmla="*/ 0 h 1210"/>
              <a:gd name="T62" fmla="*/ 330 w 353"/>
              <a:gd name="T63" fmla="*/ 20 h 1210"/>
              <a:gd name="T64" fmla="*/ 342 w 353"/>
              <a:gd name="T65" fmla="*/ 46 h 1210"/>
              <a:gd name="T66" fmla="*/ 354 w 353"/>
              <a:gd name="T67" fmla="*/ 66 h 1210"/>
              <a:gd name="T68" fmla="*/ 359 w 353"/>
              <a:gd name="T69" fmla="*/ 90 h 1210"/>
              <a:gd name="T70" fmla="*/ 371 w 353"/>
              <a:gd name="T71" fmla="*/ 111 h 1210"/>
              <a:gd name="T72" fmla="*/ 377 w 353"/>
              <a:gd name="T73" fmla="*/ 141 h 1210"/>
              <a:gd name="T74" fmla="*/ 389 w 353"/>
              <a:gd name="T75" fmla="*/ 167 h 1210"/>
              <a:gd name="T76" fmla="*/ 396 w 353"/>
              <a:gd name="T77" fmla="*/ 206 h 1210"/>
              <a:gd name="T78" fmla="*/ 408 w 353"/>
              <a:gd name="T79" fmla="*/ 237 h 1210"/>
              <a:gd name="T80" fmla="*/ 414 w 353"/>
              <a:gd name="T81" fmla="*/ 283 h 1210"/>
              <a:gd name="T82" fmla="*/ 425 w 353"/>
              <a:gd name="T83" fmla="*/ 317 h 12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53"/>
              <a:gd name="T127" fmla="*/ 0 h 1210"/>
              <a:gd name="T128" fmla="*/ 353 w 353"/>
              <a:gd name="T129" fmla="*/ 1210 h 121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53" h="1210">
                <a:moveTo>
                  <a:pt x="0" y="1210"/>
                </a:moveTo>
                <a:lnTo>
                  <a:pt x="0" y="1185"/>
                </a:lnTo>
                <a:lnTo>
                  <a:pt x="5" y="1180"/>
                </a:lnTo>
                <a:lnTo>
                  <a:pt x="5" y="1155"/>
                </a:lnTo>
                <a:lnTo>
                  <a:pt x="10" y="1150"/>
                </a:lnTo>
                <a:lnTo>
                  <a:pt x="10" y="1125"/>
                </a:lnTo>
                <a:lnTo>
                  <a:pt x="15" y="1120"/>
                </a:lnTo>
                <a:lnTo>
                  <a:pt x="15" y="1091"/>
                </a:lnTo>
                <a:lnTo>
                  <a:pt x="20" y="1086"/>
                </a:lnTo>
                <a:lnTo>
                  <a:pt x="20" y="1061"/>
                </a:lnTo>
                <a:lnTo>
                  <a:pt x="25" y="1056"/>
                </a:lnTo>
                <a:lnTo>
                  <a:pt x="25" y="1026"/>
                </a:lnTo>
                <a:lnTo>
                  <a:pt x="29" y="1021"/>
                </a:lnTo>
                <a:lnTo>
                  <a:pt x="29" y="996"/>
                </a:lnTo>
                <a:lnTo>
                  <a:pt x="34" y="992"/>
                </a:lnTo>
                <a:lnTo>
                  <a:pt x="34" y="962"/>
                </a:lnTo>
                <a:lnTo>
                  <a:pt x="39" y="957"/>
                </a:lnTo>
                <a:lnTo>
                  <a:pt x="39" y="932"/>
                </a:lnTo>
                <a:lnTo>
                  <a:pt x="44" y="927"/>
                </a:lnTo>
                <a:lnTo>
                  <a:pt x="44" y="897"/>
                </a:lnTo>
                <a:lnTo>
                  <a:pt x="49" y="892"/>
                </a:lnTo>
                <a:lnTo>
                  <a:pt x="49" y="863"/>
                </a:lnTo>
                <a:lnTo>
                  <a:pt x="54" y="858"/>
                </a:lnTo>
                <a:lnTo>
                  <a:pt x="54" y="828"/>
                </a:lnTo>
                <a:lnTo>
                  <a:pt x="59" y="823"/>
                </a:lnTo>
                <a:lnTo>
                  <a:pt x="59" y="793"/>
                </a:lnTo>
                <a:lnTo>
                  <a:pt x="64" y="788"/>
                </a:lnTo>
                <a:lnTo>
                  <a:pt x="64" y="759"/>
                </a:lnTo>
                <a:lnTo>
                  <a:pt x="69" y="754"/>
                </a:lnTo>
                <a:lnTo>
                  <a:pt x="69" y="729"/>
                </a:lnTo>
                <a:lnTo>
                  <a:pt x="74" y="724"/>
                </a:lnTo>
                <a:lnTo>
                  <a:pt x="74" y="694"/>
                </a:lnTo>
                <a:lnTo>
                  <a:pt x="79" y="689"/>
                </a:lnTo>
                <a:lnTo>
                  <a:pt x="79" y="659"/>
                </a:lnTo>
                <a:lnTo>
                  <a:pt x="83" y="654"/>
                </a:lnTo>
                <a:lnTo>
                  <a:pt x="83" y="630"/>
                </a:lnTo>
                <a:lnTo>
                  <a:pt x="88" y="625"/>
                </a:lnTo>
                <a:lnTo>
                  <a:pt x="88" y="595"/>
                </a:lnTo>
                <a:lnTo>
                  <a:pt x="93" y="590"/>
                </a:lnTo>
                <a:lnTo>
                  <a:pt x="93" y="560"/>
                </a:lnTo>
                <a:lnTo>
                  <a:pt x="98" y="555"/>
                </a:lnTo>
                <a:lnTo>
                  <a:pt x="98" y="531"/>
                </a:lnTo>
                <a:lnTo>
                  <a:pt x="103" y="526"/>
                </a:lnTo>
                <a:lnTo>
                  <a:pt x="103" y="496"/>
                </a:lnTo>
                <a:lnTo>
                  <a:pt x="108" y="491"/>
                </a:lnTo>
                <a:lnTo>
                  <a:pt x="108" y="466"/>
                </a:lnTo>
                <a:lnTo>
                  <a:pt x="113" y="461"/>
                </a:lnTo>
                <a:lnTo>
                  <a:pt x="113" y="436"/>
                </a:lnTo>
                <a:lnTo>
                  <a:pt x="118" y="431"/>
                </a:lnTo>
                <a:lnTo>
                  <a:pt x="118" y="407"/>
                </a:lnTo>
                <a:lnTo>
                  <a:pt x="123" y="402"/>
                </a:lnTo>
                <a:lnTo>
                  <a:pt x="123" y="377"/>
                </a:lnTo>
                <a:lnTo>
                  <a:pt x="128" y="372"/>
                </a:lnTo>
                <a:lnTo>
                  <a:pt x="128" y="352"/>
                </a:lnTo>
                <a:lnTo>
                  <a:pt x="132" y="347"/>
                </a:lnTo>
                <a:lnTo>
                  <a:pt x="132" y="322"/>
                </a:lnTo>
                <a:lnTo>
                  <a:pt x="137" y="317"/>
                </a:lnTo>
                <a:lnTo>
                  <a:pt x="137" y="293"/>
                </a:lnTo>
                <a:lnTo>
                  <a:pt x="142" y="288"/>
                </a:lnTo>
                <a:lnTo>
                  <a:pt x="142" y="268"/>
                </a:lnTo>
                <a:lnTo>
                  <a:pt x="147" y="263"/>
                </a:lnTo>
                <a:lnTo>
                  <a:pt x="147" y="243"/>
                </a:lnTo>
                <a:lnTo>
                  <a:pt x="152" y="238"/>
                </a:lnTo>
                <a:lnTo>
                  <a:pt x="152" y="223"/>
                </a:lnTo>
                <a:lnTo>
                  <a:pt x="157" y="218"/>
                </a:lnTo>
                <a:lnTo>
                  <a:pt x="157" y="198"/>
                </a:lnTo>
                <a:lnTo>
                  <a:pt x="162" y="194"/>
                </a:lnTo>
                <a:lnTo>
                  <a:pt x="162" y="179"/>
                </a:lnTo>
                <a:lnTo>
                  <a:pt x="167" y="174"/>
                </a:lnTo>
                <a:lnTo>
                  <a:pt x="167" y="154"/>
                </a:lnTo>
                <a:lnTo>
                  <a:pt x="172" y="149"/>
                </a:lnTo>
                <a:lnTo>
                  <a:pt x="172" y="134"/>
                </a:lnTo>
                <a:lnTo>
                  <a:pt x="177" y="129"/>
                </a:lnTo>
                <a:lnTo>
                  <a:pt x="177" y="119"/>
                </a:lnTo>
                <a:lnTo>
                  <a:pt x="182" y="114"/>
                </a:lnTo>
                <a:lnTo>
                  <a:pt x="182" y="99"/>
                </a:lnTo>
                <a:lnTo>
                  <a:pt x="186" y="94"/>
                </a:lnTo>
                <a:lnTo>
                  <a:pt x="186" y="84"/>
                </a:lnTo>
                <a:lnTo>
                  <a:pt x="191" y="80"/>
                </a:lnTo>
                <a:lnTo>
                  <a:pt x="191" y="70"/>
                </a:lnTo>
                <a:lnTo>
                  <a:pt x="196" y="65"/>
                </a:lnTo>
                <a:lnTo>
                  <a:pt x="196" y="55"/>
                </a:lnTo>
                <a:lnTo>
                  <a:pt x="206" y="45"/>
                </a:lnTo>
                <a:lnTo>
                  <a:pt x="206" y="35"/>
                </a:lnTo>
                <a:lnTo>
                  <a:pt x="216" y="25"/>
                </a:lnTo>
                <a:lnTo>
                  <a:pt x="216" y="15"/>
                </a:lnTo>
                <a:lnTo>
                  <a:pt x="221" y="10"/>
                </a:lnTo>
                <a:lnTo>
                  <a:pt x="226" y="5"/>
                </a:lnTo>
                <a:lnTo>
                  <a:pt x="231" y="0"/>
                </a:lnTo>
                <a:lnTo>
                  <a:pt x="236" y="0"/>
                </a:lnTo>
                <a:lnTo>
                  <a:pt x="240" y="0"/>
                </a:lnTo>
                <a:lnTo>
                  <a:pt x="245" y="0"/>
                </a:lnTo>
                <a:lnTo>
                  <a:pt x="250" y="0"/>
                </a:lnTo>
                <a:lnTo>
                  <a:pt x="255" y="5"/>
                </a:lnTo>
                <a:lnTo>
                  <a:pt x="260" y="10"/>
                </a:lnTo>
                <a:lnTo>
                  <a:pt x="270" y="20"/>
                </a:lnTo>
                <a:lnTo>
                  <a:pt x="270" y="25"/>
                </a:lnTo>
                <a:lnTo>
                  <a:pt x="280" y="35"/>
                </a:lnTo>
                <a:lnTo>
                  <a:pt x="280" y="45"/>
                </a:lnTo>
                <a:lnTo>
                  <a:pt x="285" y="50"/>
                </a:lnTo>
                <a:lnTo>
                  <a:pt x="285" y="60"/>
                </a:lnTo>
                <a:lnTo>
                  <a:pt x="290" y="65"/>
                </a:lnTo>
                <a:lnTo>
                  <a:pt x="290" y="75"/>
                </a:lnTo>
                <a:lnTo>
                  <a:pt x="294" y="80"/>
                </a:lnTo>
                <a:lnTo>
                  <a:pt x="294" y="89"/>
                </a:lnTo>
                <a:lnTo>
                  <a:pt x="299" y="94"/>
                </a:lnTo>
                <a:lnTo>
                  <a:pt x="299" y="104"/>
                </a:lnTo>
                <a:lnTo>
                  <a:pt x="304" y="109"/>
                </a:lnTo>
                <a:lnTo>
                  <a:pt x="304" y="119"/>
                </a:lnTo>
                <a:lnTo>
                  <a:pt x="309" y="124"/>
                </a:lnTo>
                <a:lnTo>
                  <a:pt x="309" y="139"/>
                </a:lnTo>
                <a:lnTo>
                  <a:pt x="314" y="144"/>
                </a:lnTo>
                <a:lnTo>
                  <a:pt x="314" y="159"/>
                </a:lnTo>
                <a:lnTo>
                  <a:pt x="319" y="164"/>
                </a:lnTo>
                <a:lnTo>
                  <a:pt x="319" y="184"/>
                </a:lnTo>
                <a:lnTo>
                  <a:pt x="324" y="189"/>
                </a:lnTo>
                <a:lnTo>
                  <a:pt x="324" y="203"/>
                </a:lnTo>
                <a:lnTo>
                  <a:pt x="329" y="208"/>
                </a:lnTo>
                <a:lnTo>
                  <a:pt x="329" y="228"/>
                </a:lnTo>
                <a:lnTo>
                  <a:pt x="334" y="233"/>
                </a:lnTo>
                <a:lnTo>
                  <a:pt x="334" y="253"/>
                </a:lnTo>
                <a:lnTo>
                  <a:pt x="339" y="258"/>
                </a:lnTo>
                <a:lnTo>
                  <a:pt x="339" y="278"/>
                </a:lnTo>
                <a:lnTo>
                  <a:pt x="344" y="283"/>
                </a:lnTo>
                <a:lnTo>
                  <a:pt x="344" y="308"/>
                </a:lnTo>
                <a:lnTo>
                  <a:pt x="348" y="312"/>
                </a:lnTo>
                <a:lnTo>
                  <a:pt x="348" y="332"/>
                </a:lnTo>
                <a:lnTo>
                  <a:pt x="353" y="337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7" name="Freeform 89"/>
          <p:cNvSpPr>
            <a:spLocks/>
          </p:cNvSpPr>
          <p:nvPr/>
        </p:nvSpPr>
        <p:spPr bwMode="auto">
          <a:xfrm>
            <a:off x="6010275" y="2509838"/>
            <a:ext cx="671513" cy="2814638"/>
          </a:xfrm>
          <a:custGeom>
            <a:avLst/>
            <a:gdLst>
              <a:gd name="T0" fmla="*/ 6 w 349"/>
              <a:gd name="T1" fmla="*/ 30 h 1745"/>
              <a:gd name="T2" fmla="*/ 12 w 349"/>
              <a:gd name="T3" fmla="*/ 90 h 1745"/>
              <a:gd name="T4" fmla="*/ 24 w 349"/>
              <a:gd name="T5" fmla="*/ 126 h 1745"/>
              <a:gd name="T6" fmla="*/ 30 w 349"/>
              <a:gd name="T7" fmla="*/ 187 h 1745"/>
              <a:gd name="T8" fmla="*/ 42 w 349"/>
              <a:gd name="T9" fmla="*/ 227 h 1745"/>
              <a:gd name="T10" fmla="*/ 48 w 349"/>
              <a:gd name="T11" fmla="*/ 293 h 1745"/>
              <a:gd name="T12" fmla="*/ 59 w 349"/>
              <a:gd name="T13" fmla="*/ 332 h 1745"/>
              <a:gd name="T14" fmla="*/ 65 w 349"/>
              <a:gd name="T15" fmla="*/ 403 h 1745"/>
              <a:gd name="T16" fmla="*/ 78 w 349"/>
              <a:gd name="T17" fmla="*/ 448 h 1745"/>
              <a:gd name="T18" fmla="*/ 84 w 349"/>
              <a:gd name="T19" fmla="*/ 519 h 1745"/>
              <a:gd name="T20" fmla="*/ 96 w 349"/>
              <a:gd name="T21" fmla="*/ 564 h 1745"/>
              <a:gd name="T22" fmla="*/ 102 w 349"/>
              <a:gd name="T23" fmla="*/ 635 h 1745"/>
              <a:gd name="T24" fmla="*/ 114 w 349"/>
              <a:gd name="T25" fmla="*/ 680 h 1745"/>
              <a:gd name="T26" fmla="*/ 119 w 349"/>
              <a:gd name="T27" fmla="*/ 751 h 1745"/>
              <a:gd name="T28" fmla="*/ 131 w 349"/>
              <a:gd name="T29" fmla="*/ 796 h 1745"/>
              <a:gd name="T30" fmla="*/ 137 w 349"/>
              <a:gd name="T31" fmla="*/ 867 h 1745"/>
              <a:gd name="T32" fmla="*/ 149 w 349"/>
              <a:gd name="T33" fmla="*/ 911 h 1745"/>
              <a:gd name="T34" fmla="*/ 155 w 349"/>
              <a:gd name="T35" fmla="*/ 983 h 1745"/>
              <a:gd name="T36" fmla="*/ 167 w 349"/>
              <a:gd name="T37" fmla="*/ 1022 h 1745"/>
              <a:gd name="T38" fmla="*/ 173 w 349"/>
              <a:gd name="T39" fmla="*/ 1088 h 1745"/>
              <a:gd name="T40" fmla="*/ 184 w 349"/>
              <a:gd name="T41" fmla="*/ 1129 h 1745"/>
              <a:gd name="T42" fmla="*/ 190 w 349"/>
              <a:gd name="T43" fmla="*/ 1194 h 1745"/>
              <a:gd name="T44" fmla="*/ 202 w 349"/>
              <a:gd name="T45" fmla="*/ 1234 h 1745"/>
              <a:gd name="T46" fmla="*/ 208 w 349"/>
              <a:gd name="T47" fmla="*/ 1294 h 1745"/>
              <a:gd name="T48" fmla="*/ 221 w 349"/>
              <a:gd name="T49" fmla="*/ 1330 h 1745"/>
              <a:gd name="T50" fmla="*/ 227 w 349"/>
              <a:gd name="T51" fmla="*/ 1385 h 1745"/>
              <a:gd name="T52" fmla="*/ 239 w 349"/>
              <a:gd name="T53" fmla="*/ 1415 h 1745"/>
              <a:gd name="T54" fmla="*/ 245 w 349"/>
              <a:gd name="T55" fmla="*/ 1466 h 1745"/>
              <a:gd name="T56" fmla="*/ 256 w 349"/>
              <a:gd name="T57" fmla="*/ 1496 h 1745"/>
              <a:gd name="T58" fmla="*/ 262 w 349"/>
              <a:gd name="T59" fmla="*/ 1541 h 1745"/>
              <a:gd name="T60" fmla="*/ 274 w 349"/>
              <a:gd name="T61" fmla="*/ 1567 h 1745"/>
              <a:gd name="T62" fmla="*/ 280 w 349"/>
              <a:gd name="T63" fmla="*/ 1606 h 1745"/>
              <a:gd name="T64" fmla="*/ 292 w 349"/>
              <a:gd name="T65" fmla="*/ 1627 h 1745"/>
              <a:gd name="T66" fmla="*/ 298 w 349"/>
              <a:gd name="T67" fmla="*/ 1657 h 1745"/>
              <a:gd name="T68" fmla="*/ 310 w 349"/>
              <a:gd name="T69" fmla="*/ 1683 h 1745"/>
              <a:gd name="T70" fmla="*/ 315 w 349"/>
              <a:gd name="T71" fmla="*/ 1703 h 1745"/>
              <a:gd name="T72" fmla="*/ 327 w 349"/>
              <a:gd name="T73" fmla="*/ 1717 h 1745"/>
              <a:gd name="T74" fmla="*/ 345 w 349"/>
              <a:gd name="T75" fmla="*/ 1743 h 1745"/>
              <a:gd name="T76" fmla="*/ 358 w 349"/>
              <a:gd name="T77" fmla="*/ 1763 h 1745"/>
              <a:gd name="T78" fmla="*/ 376 w 349"/>
              <a:gd name="T79" fmla="*/ 1773 h 1745"/>
              <a:gd name="T80" fmla="*/ 393 w 349"/>
              <a:gd name="T81" fmla="*/ 1768 h 1745"/>
              <a:gd name="T82" fmla="*/ 411 w 349"/>
              <a:gd name="T83" fmla="*/ 1758 h 17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49"/>
              <a:gd name="T127" fmla="*/ 0 h 1745"/>
              <a:gd name="T128" fmla="*/ 349 w 349"/>
              <a:gd name="T129" fmla="*/ 1745 h 174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49" h="1745">
                <a:moveTo>
                  <a:pt x="0" y="0"/>
                </a:moveTo>
                <a:lnTo>
                  <a:pt x="0" y="25"/>
                </a:lnTo>
                <a:lnTo>
                  <a:pt x="5" y="30"/>
                </a:lnTo>
                <a:lnTo>
                  <a:pt x="5" y="55"/>
                </a:lnTo>
                <a:lnTo>
                  <a:pt x="10" y="60"/>
                </a:lnTo>
                <a:lnTo>
                  <a:pt x="10" y="89"/>
                </a:lnTo>
                <a:lnTo>
                  <a:pt x="15" y="94"/>
                </a:lnTo>
                <a:lnTo>
                  <a:pt x="15" y="119"/>
                </a:lnTo>
                <a:lnTo>
                  <a:pt x="20" y="124"/>
                </a:lnTo>
                <a:lnTo>
                  <a:pt x="20" y="154"/>
                </a:lnTo>
                <a:lnTo>
                  <a:pt x="25" y="159"/>
                </a:lnTo>
                <a:lnTo>
                  <a:pt x="25" y="184"/>
                </a:lnTo>
                <a:lnTo>
                  <a:pt x="30" y="189"/>
                </a:lnTo>
                <a:lnTo>
                  <a:pt x="30" y="218"/>
                </a:lnTo>
                <a:lnTo>
                  <a:pt x="35" y="223"/>
                </a:lnTo>
                <a:lnTo>
                  <a:pt x="35" y="253"/>
                </a:lnTo>
                <a:lnTo>
                  <a:pt x="40" y="258"/>
                </a:lnTo>
                <a:lnTo>
                  <a:pt x="40" y="288"/>
                </a:lnTo>
                <a:lnTo>
                  <a:pt x="44" y="293"/>
                </a:lnTo>
                <a:lnTo>
                  <a:pt x="44" y="322"/>
                </a:lnTo>
                <a:lnTo>
                  <a:pt x="49" y="327"/>
                </a:lnTo>
                <a:lnTo>
                  <a:pt x="49" y="362"/>
                </a:lnTo>
                <a:lnTo>
                  <a:pt x="54" y="367"/>
                </a:lnTo>
                <a:lnTo>
                  <a:pt x="54" y="397"/>
                </a:lnTo>
                <a:lnTo>
                  <a:pt x="59" y="402"/>
                </a:lnTo>
                <a:lnTo>
                  <a:pt x="59" y="436"/>
                </a:lnTo>
                <a:lnTo>
                  <a:pt x="64" y="441"/>
                </a:lnTo>
                <a:lnTo>
                  <a:pt x="64" y="471"/>
                </a:lnTo>
                <a:lnTo>
                  <a:pt x="69" y="476"/>
                </a:lnTo>
                <a:lnTo>
                  <a:pt x="69" y="511"/>
                </a:lnTo>
                <a:lnTo>
                  <a:pt x="74" y="516"/>
                </a:lnTo>
                <a:lnTo>
                  <a:pt x="74" y="550"/>
                </a:lnTo>
                <a:lnTo>
                  <a:pt x="79" y="555"/>
                </a:lnTo>
                <a:lnTo>
                  <a:pt x="79" y="585"/>
                </a:lnTo>
                <a:lnTo>
                  <a:pt x="84" y="590"/>
                </a:lnTo>
                <a:lnTo>
                  <a:pt x="84" y="625"/>
                </a:lnTo>
                <a:lnTo>
                  <a:pt x="89" y="630"/>
                </a:lnTo>
                <a:lnTo>
                  <a:pt x="89" y="664"/>
                </a:lnTo>
                <a:lnTo>
                  <a:pt x="94" y="669"/>
                </a:lnTo>
                <a:lnTo>
                  <a:pt x="94" y="704"/>
                </a:lnTo>
                <a:lnTo>
                  <a:pt x="98" y="709"/>
                </a:lnTo>
                <a:lnTo>
                  <a:pt x="98" y="739"/>
                </a:lnTo>
                <a:lnTo>
                  <a:pt x="103" y="744"/>
                </a:lnTo>
                <a:lnTo>
                  <a:pt x="103" y="778"/>
                </a:lnTo>
                <a:lnTo>
                  <a:pt x="108" y="783"/>
                </a:lnTo>
                <a:lnTo>
                  <a:pt x="108" y="813"/>
                </a:lnTo>
                <a:lnTo>
                  <a:pt x="113" y="818"/>
                </a:lnTo>
                <a:lnTo>
                  <a:pt x="113" y="853"/>
                </a:lnTo>
                <a:lnTo>
                  <a:pt x="118" y="858"/>
                </a:lnTo>
                <a:lnTo>
                  <a:pt x="118" y="892"/>
                </a:lnTo>
                <a:lnTo>
                  <a:pt x="123" y="897"/>
                </a:lnTo>
                <a:lnTo>
                  <a:pt x="123" y="927"/>
                </a:lnTo>
                <a:lnTo>
                  <a:pt x="128" y="932"/>
                </a:lnTo>
                <a:lnTo>
                  <a:pt x="128" y="967"/>
                </a:lnTo>
                <a:lnTo>
                  <a:pt x="133" y="972"/>
                </a:lnTo>
                <a:lnTo>
                  <a:pt x="133" y="1002"/>
                </a:lnTo>
                <a:lnTo>
                  <a:pt x="138" y="1006"/>
                </a:lnTo>
                <a:lnTo>
                  <a:pt x="138" y="1036"/>
                </a:lnTo>
                <a:lnTo>
                  <a:pt x="143" y="1041"/>
                </a:lnTo>
                <a:lnTo>
                  <a:pt x="143" y="1071"/>
                </a:lnTo>
                <a:lnTo>
                  <a:pt x="148" y="1076"/>
                </a:lnTo>
                <a:lnTo>
                  <a:pt x="148" y="1106"/>
                </a:lnTo>
                <a:lnTo>
                  <a:pt x="152" y="1111"/>
                </a:lnTo>
                <a:lnTo>
                  <a:pt x="152" y="1140"/>
                </a:lnTo>
                <a:lnTo>
                  <a:pt x="157" y="1145"/>
                </a:lnTo>
                <a:lnTo>
                  <a:pt x="157" y="1175"/>
                </a:lnTo>
                <a:lnTo>
                  <a:pt x="162" y="1180"/>
                </a:lnTo>
                <a:lnTo>
                  <a:pt x="162" y="1210"/>
                </a:lnTo>
                <a:lnTo>
                  <a:pt x="167" y="1215"/>
                </a:lnTo>
                <a:lnTo>
                  <a:pt x="167" y="1244"/>
                </a:lnTo>
                <a:lnTo>
                  <a:pt x="172" y="1249"/>
                </a:lnTo>
                <a:lnTo>
                  <a:pt x="172" y="1274"/>
                </a:lnTo>
                <a:lnTo>
                  <a:pt x="177" y="1279"/>
                </a:lnTo>
                <a:lnTo>
                  <a:pt x="177" y="1304"/>
                </a:lnTo>
                <a:lnTo>
                  <a:pt x="182" y="1309"/>
                </a:lnTo>
                <a:lnTo>
                  <a:pt x="182" y="1334"/>
                </a:lnTo>
                <a:lnTo>
                  <a:pt x="187" y="1339"/>
                </a:lnTo>
                <a:lnTo>
                  <a:pt x="187" y="1363"/>
                </a:lnTo>
                <a:lnTo>
                  <a:pt x="192" y="1368"/>
                </a:lnTo>
                <a:lnTo>
                  <a:pt x="192" y="1388"/>
                </a:lnTo>
                <a:lnTo>
                  <a:pt x="197" y="1393"/>
                </a:lnTo>
                <a:lnTo>
                  <a:pt x="197" y="1418"/>
                </a:lnTo>
                <a:lnTo>
                  <a:pt x="202" y="1423"/>
                </a:lnTo>
                <a:lnTo>
                  <a:pt x="202" y="1443"/>
                </a:lnTo>
                <a:lnTo>
                  <a:pt x="206" y="1448"/>
                </a:lnTo>
                <a:lnTo>
                  <a:pt x="206" y="1467"/>
                </a:lnTo>
                <a:lnTo>
                  <a:pt x="211" y="1472"/>
                </a:lnTo>
                <a:lnTo>
                  <a:pt x="211" y="1492"/>
                </a:lnTo>
                <a:lnTo>
                  <a:pt x="216" y="1497"/>
                </a:lnTo>
                <a:lnTo>
                  <a:pt x="216" y="1517"/>
                </a:lnTo>
                <a:lnTo>
                  <a:pt x="221" y="1522"/>
                </a:lnTo>
                <a:lnTo>
                  <a:pt x="221" y="1537"/>
                </a:lnTo>
                <a:lnTo>
                  <a:pt x="226" y="1542"/>
                </a:lnTo>
                <a:lnTo>
                  <a:pt x="226" y="1562"/>
                </a:lnTo>
                <a:lnTo>
                  <a:pt x="231" y="1567"/>
                </a:lnTo>
                <a:lnTo>
                  <a:pt x="231" y="1581"/>
                </a:lnTo>
                <a:lnTo>
                  <a:pt x="236" y="1586"/>
                </a:lnTo>
                <a:lnTo>
                  <a:pt x="236" y="1596"/>
                </a:lnTo>
                <a:lnTo>
                  <a:pt x="241" y="1601"/>
                </a:lnTo>
                <a:lnTo>
                  <a:pt x="241" y="1616"/>
                </a:lnTo>
                <a:lnTo>
                  <a:pt x="246" y="1621"/>
                </a:lnTo>
                <a:lnTo>
                  <a:pt x="246" y="1631"/>
                </a:lnTo>
                <a:lnTo>
                  <a:pt x="251" y="1636"/>
                </a:lnTo>
                <a:lnTo>
                  <a:pt x="251" y="1651"/>
                </a:lnTo>
                <a:lnTo>
                  <a:pt x="256" y="1656"/>
                </a:lnTo>
                <a:lnTo>
                  <a:pt x="256" y="1661"/>
                </a:lnTo>
                <a:lnTo>
                  <a:pt x="260" y="1666"/>
                </a:lnTo>
                <a:lnTo>
                  <a:pt x="260" y="1676"/>
                </a:lnTo>
                <a:lnTo>
                  <a:pt x="265" y="1681"/>
                </a:lnTo>
                <a:lnTo>
                  <a:pt x="265" y="1686"/>
                </a:lnTo>
                <a:lnTo>
                  <a:pt x="270" y="1690"/>
                </a:lnTo>
                <a:lnTo>
                  <a:pt x="270" y="1700"/>
                </a:lnTo>
                <a:lnTo>
                  <a:pt x="275" y="1705"/>
                </a:lnTo>
                <a:lnTo>
                  <a:pt x="285" y="1715"/>
                </a:lnTo>
                <a:lnTo>
                  <a:pt x="285" y="1725"/>
                </a:lnTo>
                <a:lnTo>
                  <a:pt x="290" y="1730"/>
                </a:lnTo>
                <a:lnTo>
                  <a:pt x="295" y="1735"/>
                </a:lnTo>
                <a:lnTo>
                  <a:pt x="300" y="1740"/>
                </a:lnTo>
                <a:lnTo>
                  <a:pt x="305" y="1740"/>
                </a:lnTo>
                <a:lnTo>
                  <a:pt x="310" y="1745"/>
                </a:lnTo>
                <a:lnTo>
                  <a:pt x="314" y="1745"/>
                </a:lnTo>
                <a:lnTo>
                  <a:pt x="319" y="1745"/>
                </a:lnTo>
                <a:lnTo>
                  <a:pt x="324" y="1740"/>
                </a:lnTo>
                <a:lnTo>
                  <a:pt x="329" y="1740"/>
                </a:lnTo>
                <a:lnTo>
                  <a:pt x="334" y="1735"/>
                </a:lnTo>
                <a:lnTo>
                  <a:pt x="339" y="1730"/>
                </a:lnTo>
                <a:lnTo>
                  <a:pt x="344" y="1725"/>
                </a:lnTo>
                <a:lnTo>
                  <a:pt x="349" y="172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8" name="Freeform 90"/>
          <p:cNvSpPr>
            <a:spLocks/>
          </p:cNvSpPr>
          <p:nvPr/>
        </p:nvSpPr>
        <p:spPr bwMode="auto">
          <a:xfrm>
            <a:off x="6681788" y="4054475"/>
            <a:ext cx="835025" cy="1230313"/>
          </a:xfrm>
          <a:custGeom>
            <a:avLst/>
            <a:gdLst>
              <a:gd name="T0" fmla="*/ 12 w 432"/>
              <a:gd name="T1" fmla="*/ 760 h 763"/>
              <a:gd name="T2" fmla="*/ 23 w 432"/>
              <a:gd name="T3" fmla="*/ 745 h 763"/>
              <a:gd name="T4" fmla="*/ 29 w 432"/>
              <a:gd name="T5" fmla="*/ 725 h 763"/>
              <a:gd name="T6" fmla="*/ 47 w 432"/>
              <a:gd name="T7" fmla="*/ 700 h 763"/>
              <a:gd name="T8" fmla="*/ 54 w 432"/>
              <a:gd name="T9" fmla="*/ 674 h 763"/>
              <a:gd name="T10" fmla="*/ 66 w 432"/>
              <a:gd name="T11" fmla="*/ 659 h 763"/>
              <a:gd name="T12" fmla="*/ 72 w 432"/>
              <a:gd name="T13" fmla="*/ 629 h 763"/>
              <a:gd name="T14" fmla="*/ 83 w 432"/>
              <a:gd name="T15" fmla="*/ 609 h 763"/>
              <a:gd name="T16" fmla="*/ 89 w 432"/>
              <a:gd name="T17" fmla="*/ 584 h 763"/>
              <a:gd name="T18" fmla="*/ 101 w 432"/>
              <a:gd name="T19" fmla="*/ 559 h 763"/>
              <a:gd name="T20" fmla="*/ 107 w 432"/>
              <a:gd name="T21" fmla="*/ 528 h 763"/>
              <a:gd name="T22" fmla="*/ 119 w 432"/>
              <a:gd name="T23" fmla="*/ 509 h 763"/>
              <a:gd name="T24" fmla="*/ 125 w 432"/>
              <a:gd name="T25" fmla="*/ 478 h 763"/>
              <a:gd name="T26" fmla="*/ 138 w 432"/>
              <a:gd name="T27" fmla="*/ 453 h 763"/>
              <a:gd name="T28" fmla="*/ 144 w 432"/>
              <a:gd name="T29" fmla="*/ 423 h 763"/>
              <a:gd name="T30" fmla="*/ 155 w 432"/>
              <a:gd name="T31" fmla="*/ 397 h 763"/>
              <a:gd name="T32" fmla="*/ 161 w 432"/>
              <a:gd name="T33" fmla="*/ 363 h 763"/>
              <a:gd name="T34" fmla="*/ 173 w 432"/>
              <a:gd name="T35" fmla="*/ 342 h 763"/>
              <a:gd name="T36" fmla="*/ 179 w 432"/>
              <a:gd name="T37" fmla="*/ 312 h 763"/>
              <a:gd name="T38" fmla="*/ 191 w 432"/>
              <a:gd name="T39" fmla="*/ 286 h 763"/>
              <a:gd name="T40" fmla="*/ 197 w 432"/>
              <a:gd name="T41" fmla="*/ 257 h 763"/>
              <a:gd name="T42" fmla="*/ 209 w 432"/>
              <a:gd name="T43" fmla="*/ 237 h 763"/>
              <a:gd name="T44" fmla="*/ 214 w 432"/>
              <a:gd name="T45" fmla="*/ 206 h 763"/>
              <a:gd name="T46" fmla="*/ 226 w 432"/>
              <a:gd name="T47" fmla="*/ 186 h 763"/>
              <a:gd name="T48" fmla="*/ 233 w 432"/>
              <a:gd name="T49" fmla="*/ 162 h 763"/>
              <a:gd name="T50" fmla="*/ 245 w 432"/>
              <a:gd name="T51" fmla="*/ 146 h 763"/>
              <a:gd name="T52" fmla="*/ 251 w 432"/>
              <a:gd name="T53" fmla="*/ 121 h 763"/>
              <a:gd name="T54" fmla="*/ 275 w 432"/>
              <a:gd name="T55" fmla="*/ 85 h 763"/>
              <a:gd name="T56" fmla="*/ 286 w 432"/>
              <a:gd name="T57" fmla="*/ 55 h 763"/>
              <a:gd name="T58" fmla="*/ 310 w 432"/>
              <a:gd name="T59" fmla="*/ 30 h 763"/>
              <a:gd name="T60" fmla="*/ 323 w 432"/>
              <a:gd name="T61" fmla="*/ 15 h 763"/>
              <a:gd name="T62" fmla="*/ 340 w 432"/>
              <a:gd name="T63" fmla="*/ 5 h 763"/>
              <a:gd name="T64" fmla="*/ 358 w 432"/>
              <a:gd name="T65" fmla="*/ 0 h 763"/>
              <a:gd name="T66" fmla="*/ 376 w 432"/>
              <a:gd name="T67" fmla="*/ 0 h 763"/>
              <a:gd name="T68" fmla="*/ 395 w 432"/>
              <a:gd name="T69" fmla="*/ 10 h 763"/>
              <a:gd name="T70" fmla="*/ 412 w 432"/>
              <a:gd name="T71" fmla="*/ 20 h 763"/>
              <a:gd name="T72" fmla="*/ 430 w 432"/>
              <a:gd name="T73" fmla="*/ 41 h 763"/>
              <a:gd name="T74" fmla="*/ 454 w 432"/>
              <a:gd name="T75" fmla="*/ 65 h 763"/>
              <a:gd name="T76" fmla="*/ 466 w 432"/>
              <a:gd name="T77" fmla="*/ 95 h 763"/>
              <a:gd name="T78" fmla="*/ 489 w 432"/>
              <a:gd name="T79" fmla="*/ 126 h 763"/>
              <a:gd name="T80" fmla="*/ 496 w 432"/>
              <a:gd name="T81" fmla="*/ 151 h 763"/>
              <a:gd name="T82" fmla="*/ 514 w 432"/>
              <a:gd name="T83" fmla="*/ 176 h 76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32"/>
              <a:gd name="T127" fmla="*/ 0 h 763"/>
              <a:gd name="T128" fmla="*/ 432 w 432"/>
              <a:gd name="T129" fmla="*/ 763 h 76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32" h="763">
                <a:moveTo>
                  <a:pt x="0" y="763"/>
                </a:moveTo>
                <a:lnTo>
                  <a:pt x="10" y="753"/>
                </a:lnTo>
                <a:lnTo>
                  <a:pt x="10" y="748"/>
                </a:lnTo>
                <a:lnTo>
                  <a:pt x="14" y="743"/>
                </a:lnTo>
                <a:lnTo>
                  <a:pt x="14" y="738"/>
                </a:lnTo>
                <a:lnTo>
                  <a:pt x="19" y="733"/>
                </a:lnTo>
                <a:lnTo>
                  <a:pt x="19" y="729"/>
                </a:lnTo>
                <a:lnTo>
                  <a:pt x="24" y="724"/>
                </a:lnTo>
                <a:lnTo>
                  <a:pt x="24" y="714"/>
                </a:lnTo>
                <a:lnTo>
                  <a:pt x="34" y="704"/>
                </a:lnTo>
                <a:lnTo>
                  <a:pt x="34" y="694"/>
                </a:lnTo>
                <a:lnTo>
                  <a:pt x="39" y="689"/>
                </a:lnTo>
                <a:lnTo>
                  <a:pt x="39" y="679"/>
                </a:lnTo>
                <a:lnTo>
                  <a:pt x="44" y="674"/>
                </a:lnTo>
                <a:lnTo>
                  <a:pt x="44" y="664"/>
                </a:lnTo>
                <a:lnTo>
                  <a:pt x="49" y="659"/>
                </a:lnTo>
                <a:lnTo>
                  <a:pt x="49" y="654"/>
                </a:lnTo>
                <a:lnTo>
                  <a:pt x="54" y="649"/>
                </a:lnTo>
                <a:lnTo>
                  <a:pt x="54" y="639"/>
                </a:lnTo>
                <a:lnTo>
                  <a:pt x="59" y="634"/>
                </a:lnTo>
                <a:lnTo>
                  <a:pt x="59" y="619"/>
                </a:lnTo>
                <a:lnTo>
                  <a:pt x="64" y="615"/>
                </a:lnTo>
                <a:lnTo>
                  <a:pt x="64" y="605"/>
                </a:lnTo>
                <a:lnTo>
                  <a:pt x="68" y="600"/>
                </a:lnTo>
                <a:lnTo>
                  <a:pt x="68" y="590"/>
                </a:lnTo>
                <a:lnTo>
                  <a:pt x="73" y="585"/>
                </a:lnTo>
                <a:lnTo>
                  <a:pt x="73" y="575"/>
                </a:lnTo>
                <a:lnTo>
                  <a:pt x="78" y="570"/>
                </a:lnTo>
                <a:lnTo>
                  <a:pt x="78" y="555"/>
                </a:lnTo>
                <a:lnTo>
                  <a:pt x="83" y="550"/>
                </a:lnTo>
                <a:lnTo>
                  <a:pt x="83" y="540"/>
                </a:lnTo>
                <a:lnTo>
                  <a:pt x="88" y="535"/>
                </a:lnTo>
                <a:lnTo>
                  <a:pt x="88" y="520"/>
                </a:lnTo>
                <a:lnTo>
                  <a:pt x="93" y="515"/>
                </a:lnTo>
                <a:lnTo>
                  <a:pt x="93" y="505"/>
                </a:lnTo>
                <a:lnTo>
                  <a:pt x="98" y="501"/>
                </a:lnTo>
                <a:lnTo>
                  <a:pt x="98" y="486"/>
                </a:lnTo>
                <a:lnTo>
                  <a:pt x="103" y="481"/>
                </a:lnTo>
                <a:lnTo>
                  <a:pt x="103" y="471"/>
                </a:lnTo>
                <a:lnTo>
                  <a:pt x="108" y="466"/>
                </a:lnTo>
                <a:lnTo>
                  <a:pt x="108" y="451"/>
                </a:lnTo>
                <a:lnTo>
                  <a:pt x="113" y="446"/>
                </a:lnTo>
                <a:lnTo>
                  <a:pt x="113" y="431"/>
                </a:lnTo>
                <a:lnTo>
                  <a:pt x="118" y="426"/>
                </a:lnTo>
                <a:lnTo>
                  <a:pt x="118" y="416"/>
                </a:lnTo>
                <a:lnTo>
                  <a:pt x="122" y="411"/>
                </a:lnTo>
                <a:lnTo>
                  <a:pt x="122" y="396"/>
                </a:lnTo>
                <a:lnTo>
                  <a:pt x="127" y="391"/>
                </a:lnTo>
                <a:lnTo>
                  <a:pt x="127" y="377"/>
                </a:lnTo>
                <a:lnTo>
                  <a:pt x="132" y="372"/>
                </a:lnTo>
                <a:lnTo>
                  <a:pt x="132" y="357"/>
                </a:lnTo>
                <a:lnTo>
                  <a:pt x="137" y="352"/>
                </a:lnTo>
                <a:lnTo>
                  <a:pt x="137" y="342"/>
                </a:lnTo>
                <a:lnTo>
                  <a:pt x="142" y="337"/>
                </a:lnTo>
                <a:lnTo>
                  <a:pt x="142" y="322"/>
                </a:lnTo>
                <a:lnTo>
                  <a:pt x="147" y="317"/>
                </a:lnTo>
                <a:lnTo>
                  <a:pt x="147" y="307"/>
                </a:lnTo>
                <a:lnTo>
                  <a:pt x="152" y="302"/>
                </a:lnTo>
                <a:lnTo>
                  <a:pt x="152" y="287"/>
                </a:lnTo>
                <a:lnTo>
                  <a:pt x="157" y="282"/>
                </a:lnTo>
                <a:lnTo>
                  <a:pt x="157" y="273"/>
                </a:lnTo>
                <a:lnTo>
                  <a:pt x="162" y="268"/>
                </a:lnTo>
                <a:lnTo>
                  <a:pt x="162" y="253"/>
                </a:lnTo>
                <a:lnTo>
                  <a:pt x="167" y="248"/>
                </a:lnTo>
                <a:lnTo>
                  <a:pt x="167" y="238"/>
                </a:lnTo>
                <a:lnTo>
                  <a:pt x="172" y="233"/>
                </a:lnTo>
                <a:lnTo>
                  <a:pt x="172" y="223"/>
                </a:lnTo>
                <a:lnTo>
                  <a:pt x="176" y="218"/>
                </a:lnTo>
                <a:lnTo>
                  <a:pt x="176" y="203"/>
                </a:lnTo>
                <a:lnTo>
                  <a:pt x="181" y="198"/>
                </a:lnTo>
                <a:lnTo>
                  <a:pt x="181" y="188"/>
                </a:lnTo>
                <a:lnTo>
                  <a:pt x="186" y="183"/>
                </a:lnTo>
                <a:lnTo>
                  <a:pt x="186" y="173"/>
                </a:lnTo>
                <a:lnTo>
                  <a:pt x="191" y="168"/>
                </a:lnTo>
                <a:lnTo>
                  <a:pt x="191" y="159"/>
                </a:lnTo>
                <a:lnTo>
                  <a:pt x="196" y="154"/>
                </a:lnTo>
                <a:lnTo>
                  <a:pt x="196" y="149"/>
                </a:lnTo>
                <a:lnTo>
                  <a:pt x="201" y="144"/>
                </a:lnTo>
                <a:lnTo>
                  <a:pt x="201" y="134"/>
                </a:lnTo>
                <a:lnTo>
                  <a:pt x="206" y="129"/>
                </a:lnTo>
                <a:lnTo>
                  <a:pt x="206" y="119"/>
                </a:lnTo>
                <a:lnTo>
                  <a:pt x="216" y="109"/>
                </a:lnTo>
                <a:lnTo>
                  <a:pt x="216" y="94"/>
                </a:lnTo>
                <a:lnTo>
                  <a:pt x="226" y="84"/>
                </a:lnTo>
                <a:lnTo>
                  <a:pt x="226" y="74"/>
                </a:lnTo>
                <a:lnTo>
                  <a:pt x="235" y="64"/>
                </a:lnTo>
                <a:lnTo>
                  <a:pt x="235" y="54"/>
                </a:lnTo>
                <a:lnTo>
                  <a:pt x="245" y="45"/>
                </a:lnTo>
                <a:lnTo>
                  <a:pt x="245" y="40"/>
                </a:lnTo>
                <a:lnTo>
                  <a:pt x="255" y="30"/>
                </a:lnTo>
                <a:lnTo>
                  <a:pt x="255" y="25"/>
                </a:lnTo>
                <a:lnTo>
                  <a:pt x="260" y="20"/>
                </a:lnTo>
                <a:lnTo>
                  <a:pt x="265" y="15"/>
                </a:lnTo>
                <a:lnTo>
                  <a:pt x="270" y="10"/>
                </a:lnTo>
                <a:lnTo>
                  <a:pt x="275" y="5"/>
                </a:lnTo>
                <a:lnTo>
                  <a:pt x="279" y="5"/>
                </a:lnTo>
                <a:lnTo>
                  <a:pt x="284" y="0"/>
                </a:lnTo>
                <a:lnTo>
                  <a:pt x="289" y="0"/>
                </a:lnTo>
                <a:lnTo>
                  <a:pt x="294" y="0"/>
                </a:lnTo>
                <a:lnTo>
                  <a:pt x="299" y="0"/>
                </a:lnTo>
                <a:lnTo>
                  <a:pt x="304" y="0"/>
                </a:lnTo>
                <a:lnTo>
                  <a:pt x="309" y="0"/>
                </a:lnTo>
                <a:lnTo>
                  <a:pt x="314" y="5"/>
                </a:lnTo>
                <a:lnTo>
                  <a:pt x="319" y="5"/>
                </a:lnTo>
                <a:lnTo>
                  <a:pt x="324" y="10"/>
                </a:lnTo>
                <a:lnTo>
                  <a:pt x="329" y="15"/>
                </a:lnTo>
                <a:lnTo>
                  <a:pt x="333" y="15"/>
                </a:lnTo>
                <a:lnTo>
                  <a:pt x="338" y="20"/>
                </a:lnTo>
                <a:lnTo>
                  <a:pt x="348" y="30"/>
                </a:lnTo>
                <a:lnTo>
                  <a:pt x="348" y="35"/>
                </a:lnTo>
                <a:lnTo>
                  <a:pt x="353" y="40"/>
                </a:lnTo>
                <a:lnTo>
                  <a:pt x="363" y="49"/>
                </a:lnTo>
                <a:lnTo>
                  <a:pt x="363" y="54"/>
                </a:lnTo>
                <a:lnTo>
                  <a:pt x="373" y="64"/>
                </a:lnTo>
                <a:lnTo>
                  <a:pt x="373" y="74"/>
                </a:lnTo>
                <a:lnTo>
                  <a:pt x="383" y="84"/>
                </a:lnTo>
                <a:lnTo>
                  <a:pt x="383" y="94"/>
                </a:lnTo>
                <a:lnTo>
                  <a:pt x="392" y="104"/>
                </a:lnTo>
                <a:lnTo>
                  <a:pt x="392" y="114"/>
                </a:lnTo>
                <a:lnTo>
                  <a:pt x="402" y="124"/>
                </a:lnTo>
                <a:lnTo>
                  <a:pt x="402" y="134"/>
                </a:lnTo>
                <a:lnTo>
                  <a:pt x="407" y="139"/>
                </a:lnTo>
                <a:lnTo>
                  <a:pt x="407" y="149"/>
                </a:lnTo>
                <a:lnTo>
                  <a:pt x="417" y="159"/>
                </a:lnTo>
                <a:lnTo>
                  <a:pt x="417" y="168"/>
                </a:lnTo>
                <a:lnTo>
                  <a:pt x="422" y="173"/>
                </a:lnTo>
                <a:lnTo>
                  <a:pt x="422" y="183"/>
                </a:lnTo>
                <a:lnTo>
                  <a:pt x="432" y="193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9" name="Freeform 91"/>
          <p:cNvSpPr>
            <a:spLocks/>
          </p:cNvSpPr>
          <p:nvPr/>
        </p:nvSpPr>
        <p:spPr bwMode="auto">
          <a:xfrm>
            <a:off x="7516813" y="4364038"/>
            <a:ext cx="407988" cy="560388"/>
          </a:xfrm>
          <a:custGeom>
            <a:avLst/>
            <a:gdLst>
              <a:gd name="T0" fmla="*/ 0 w 211"/>
              <a:gd name="T1" fmla="*/ 0 h 347"/>
              <a:gd name="T2" fmla="*/ 0 w 211"/>
              <a:gd name="T3" fmla="*/ 15 h 347"/>
              <a:gd name="T4" fmla="*/ 11 w 211"/>
              <a:gd name="T5" fmla="*/ 25 h 347"/>
              <a:gd name="T6" fmla="*/ 11 w 211"/>
              <a:gd name="T7" fmla="*/ 41 h 347"/>
              <a:gd name="T8" fmla="*/ 17 w 211"/>
              <a:gd name="T9" fmla="*/ 46 h 347"/>
              <a:gd name="T10" fmla="*/ 17 w 211"/>
              <a:gd name="T11" fmla="*/ 51 h 347"/>
              <a:gd name="T12" fmla="*/ 23 w 211"/>
              <a:gd name="T13" fmla="*/ 56 h 347"/>
              <a:gd name="T14" fmla="*/ 23 w 211"/>
              <a:gd name="T15" fmla="*/ 66 h 347"/>
              <a:gd name="T16" fmla="*/ 29 w 211"/>
              <a:gd name="T17" fmla="*/ 71 h 347"/>
              <a:gd name="T18" fmla="*/ 29 w 211"/>
              <a:gd name="T19" fmla="*/ 81 h 347"/>
              <a:gd name="T20" fmla="*/ 41 w 211"/>
              <a:gd name="T21" fmla="*/ 91 h 347"/>
              <a:gd name="T22" fmla="*/ 41 w 211"/>
              <a:gd name="T23" fmla="*/ 106 h 347"/>
              <a:gd name="T24" fmla="*/ 54 w 211"/>
              <a:gd name="T25" fmla="*/ 116 h 347"/>
              <a:gd name="T26" fmla="*/ 54 w 211"/>
              <a:gd name="T27" fmla="*/ 131 h 347"/>
              <a:gd name="T28" fmla="*/ 66 w 211"/>
              <a:gd name="T29" fmla="*/ 141 h 347"/>
              <a:gd name="T30" fmla="*/ 66 w 211"/>
              <a:gd name="T31" fmla="*/ 157 h 347"/>
              <a:gd name="T32" fmla="*/ 77 w 211"/>
              <a:gd name="T33" fmla="*/ 167 h 347"/>
              <a:gd name="T34" fmla="*/ 77 w 211"/>
              <a:gd name="T35" fmla="*/ 177 h 347"/>
              <a:gd name="T36" fmla="*/ 83 w 211"/>
              <a:gd name="T37" fmla="*/ 182 h 347"/>
              <a:gd name="T38" fmla="*/ 83 w 211"/>
              <a:gd name="T39" fmla="*/ 192 h 347"/>
              <a:gd name="T40" fmla="*/ 95 w 211"/>
              <a:gd name="T41" fmla="*/ 201 h 347"/>
              <a:gd name="T42" fmla="*/ 95 w 211"/>
              <a:gd name="T43" fmla="*/ 212 h 347"/>
              <a:gd name="T44" fmla="*/ 101 w 211"/>
              <a:gd name="T45" fmla="*/ 217 h 347"/>
              <a:gd name="T46" fmla="*/ 101 w 211"/>
              <a:gd name="T47" fmla="*/ 222 h 347"/>
              <a:gd name="T48" fmla="*/ 107 w 211"/>
              <a:gd name="T49" fmla="*/ 227 h 347"/>
              <a:gd name="T50" fmla="*/ 107 w 211"/>
              <a:gd name="T51" fmla="*/ 237 h 347"/>
              <a:gd name="T52" fmla="*/ 119 w 211"/>
              <a:gd name="T53" fmla="*/ 247 h 347"/>
              <a:gd name="T54" fmla="*/ 119 w 211"/>
              <a:gd name="T55" fmla="*/ 257 h 347"/>
              <a:gd name="T56" fmla="*/ 125 w 211"/>
              <a:gd name="T57" fmla="*/ 262 h 347"/>
              <a:gd name="T58" fmla="*/ 138 w 211"/>
              <a:gd name="T59" fmla="*/ 273 h 347"/>
              <a:gd name="T60" fmla="*/ 138 w 211"/>
              <a:gd name="T61" fmla="*/ 283 h 347"/>
              <a:gd name="T62" fmla="*/ 143 w 211"/>
              <a:gd name="T63" fmla="*/ 288 h 347"/>
              <a:gd name="T64" fmla="*/ 155 w 211"/>
              <a:gd name="T65" fmla="*/ 298 h 347"/>
              <a:gd name="T66" fmla="*/ 155 w 211"/>
              <a:gd name="T67" fmla="*/ 308 h 347"/>
              <a:gd name="T68" fmla="*/ 161 w 211"/>
              <a:gd name="T69" fmla="*/ 313 h 347"/>
              <a:gd name="T70" fmla="*/ 167 w 211"/>
              <a:gd name="T71" fmla="*/ 317 h 347"/>
              <a:gd name="T72" fmla="*/ 173 w 211"/>
              <a:gd name="T73" fmla="*/ 322 h 347"/>
              <a:gd name="T74" fmla="*/ 179 w 211"/>
              <a:gd name="T75" fmla="*/ 328 h 347"/>
              <a:gd name="T76" fmla="*/ 185 w 211"/>
              <a:gd name="T77" fmla="*/ 333 h 347"/>
              <a:gd name="T78" fmla="*/ 191 w 211"/>
              <a:gd name="T79" fmla="*/ 338 h 347"/>
              <a:gd name="T80" fmla="*/ 197 w 211"/>
              <a:gd name="T81" fmla="*/ 343 h 347"/>
              <a:gd name="T82" fmla="*/ 202 w 211"/>
              <a:gd name="T83" fmla="*/ 343 h 347"/>
              <a:gd name="T84" fmla="*/ 208 w 211"/>
              <a:gd name="T85" fmla="*/ 348 h 347"/>
              <a:gd name="T86" fmla="*/ 214 w 211"/>
              <a:gd name="T87" fmla="*/ 348 h 347"/>
              <a:gd name="T88" fmla="*/ 220 w 211"/>
              <a:gd name="T89" fmla="*/ 353 h 347"/>
              <a:gd name="T90" fmla="*/ 227 w 211"/>
              <a:gd name="T91" fmla="*/ 353 h 347"/>
              <a:gd name="T92" fmla="*/ 233 w 211"/>
              <a:gd name="T93" fmla="*/ 353 h 347"/>
              <a:gd name="T94" fmla="*/ 239 w 211"/>
              <a:gd name="T95" fmla="*/ 353 h 347"/>
              <a:gd name="T96" fmla="*/ 245 w 211"/>
              <a:gd name="T97" fmla="*/ 353 h 347"/>
              <a:gd name="T98" fmla="*/ 251 w 211"/>
              <a:gd name="T99" fmla="*/ 353 h 347"/>
              <a:gd name="T100" fmla="*/ 257 w 211"/>
              <a:gd name="T101" fmla="*/ 353 h 34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11"/>
              <a:gd name="T154" fmla="*/ 0 h 347"/>
              <a:gd name="T155" fmla="*/ 211 w 211"/>
              <a:gd name="T156" fmla="*/ 347 h 34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11" h="347">
                <a:moveTo>
                  <a:pt x="0" y="0"/>
                </a:moveTo>
                <a:lnTo>
                  <a:pt x="0" y="15"/>
                </a:lnTo>
                <a:lnTo>
                  <a:pt x="9" y="25"/>
                </a:lnTo>
                <a:lnTo>
                  <a:pt x="9" y="40"/>
                </a:lnTo>
                <a:lnTo>
                  <a:pt x="14" y="45"/>
                </a:lnTo>
                <a:lnTo>
                  <a:pt x="14" y="50"/>
                </a:lnTo>
                <a:lnTo>
                  <a:pt x="19" y="55"/>
                </a:lnTo>
                <a:lnTo>
                  <a:pt x="19" y="65"/>
                </a:lnTo>
                <a:lnTo>
                  <a:pt x="24" y="70"/>
                </a:lnTo>
                <a:lnTo>
                  <a:pt x="24" y="80"/>
                </a:lnTo>
                <a:lnTo>
                  <a:pt x="34" y="89"/>
                </a:lnTo>
                <a:lnTo>
                  <a:pt x="34" y="104"/>
                </a:lnTo>
                <a:lnTo>
                  <a:pt x="44" y="114"/>
                </a:lnTo>
                <a:lnTo>
                  <a:pt x="44" y="129"/>
                </a:lnTo>
                <a:lnTo>
                  <a:pt x="54" y="139"/>
                </a:lnTo>
                <a:lnTo>
                  <a:pt x="54" y="154"/>
                </a:lnTo>
                <a:lnTo>
                  <a:pt x="63" y="164"/>
                </a:lnTo>
                <a:lnTo>
                  <a:pt x="63" y="174"/>
                </a:lnTo>
                <a:lnTo>
                  <a:pt x="68" y="179"/>
                </a:lnTo>
                <a:lnTo>
                  <a:pt x="68" y="189"/>
                </a:lnTo>
                <a:lnTo>
                  <a:pt x="78" y="198"/>
                </a:lnTo>
                <a:lnTo>
                  <a:pt x="78" y="208"/>
                </a:lnTo>
                <a:lnTo>
                  <a:pt x="83" y="213"/>
                </a:lnTo>
                <a:lnTo>
                  <a:pt x="83" y="218"/>
                </a:lnTo>
                <a:lnTo>
                  <a:pt x="88" y="223"/>
                </a:lnTo>
                <a:lnTo>
                  <a:pt x="88" y="233"/>
                </a:lnTo>
                <a:lnTo>
                  <a:pt x="98" y="243"/>
                </a:lnTo>
                <a:lnTo>
                  <a:pt x="98" y="253"/>
                </a:lnTo>
                <a:lnTo>
                  <a:pt x="103" y="258"/>
                </a:lnTo>
                <a:lnTo>
                  <a:pt x="113" y="268"/>
                </a:lnTo>
                <a:lnTo>
                  <a:pt x="113" y="278"/>
                </a:lnTo>
                <a:lnTo>
                  <a:pt x="117" y="283"/>
                </a:lnTo>
                <a:lnTo>
                  <a:pt x="127" y="293"/>
                </a:lnTo>
                <a:lnTo>
                  <a:pt x="127" y="303"/>
                </a:lnTo>
                <a:lnTo>
                  <a:pt x="132" y="308"/>
                </a:lnTo>
                <a:lnTo>
                  <a:pt x="137" y="312"/>
                </a:lnTo>
                <a:lnTo>
                  <a:pt x="142" y="317"/>
                </a:lnTo>
                <a:lnTo>
                  <a:pt x="147" y="322"/>
                </a:lnTo>
                <a:lnTo>
                  <a:pt x="152" y="327"/>
                </a:lnTo>
                <a:lnTo>
                  <a:pt x="157" y="332"/>
                </a:lnTo>
                <a:lnTo>
                  <a:pt x="162" y="337"/>
                </a:lnTo>
                <a:lnTo>
                  <a:pt x="166" y="337"/>
                </a:lnTo>
                <a:lnTo>
                  <a:pt x="171" y="342"/>
                </a:lnTo>
                <a:lnTo>
                  <a:pt x="176" y="342"/>
                </a:lnTo>
                <a:lnTo>
                  <a:pt x="181" y="347"/>
                </a:lnTo>
                <a:lnTo>
                  <a:pt x="186" y="347"/>
                </a:lnTo>
                <a:lnTo>
                  <a:pt x="191" y="347"/>
                </a:lnTo>
                <a:lnTo>
                  <a:pt x="196" y="347"/>
                </a:lnTo>
                <a:lnTo>
                  <a:pt x="201" y="347"/>
                </a:lnTo>
                <a:lnTo>
                  <a:pt x="206" y="347"/>
                </a:lnTo>
                <a:lnTo>
                  <a:pt x="211" y="347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0" name="Freeform 92"/>
          <p:cNvSpPr>
            <a:spLocks/>
          </p:cNvSpPr>
          <p:nvPr/>
        </p:nvSpPr>
        <p:spPr bwMode="auto">
          <a:xfrm>
            <a:off x="2274888" y="4549775"/>
            <a:ext cx="1204913" cy="1588"/>
          </a:xfrm>
          <a:custGeom>
            <a:avLst/>
            <a:gdLst>
              <a:gd name="T0" fmla="*/ 12 w 623"/>
              <a:gd name="T1" fmla="*/ 0 h 1"/>
              <a:gd name="T2" fmla="*/ 29 w 623"/>
              <a:gd name="T3" fmla="*/ 0 h 1"/>
              <a:gd name="T4" fmla="*/ 48 w 623"/>
              <a:gd name="T5" fmla="*/ 0 h 1"/>
              <a:gd name="T6" fmla="*/ 66 w 623"/>
              <a:gd name="T7" fmla="*/ 0 h 1"/>
              <a:gd name="T8" fmla="*/ 83 w 623"/>
              <a:gd name="T9" fmla="*/ 0 h 1"/>
              <a:gd name="T10" fmla="*/ 101 w 623"/>
              <a:gd name="T11" fmla="*/ 0 h 1"/>
              <a:gd name="T12" fmla="*/ 119 w 623"/>
              <a:gd name="T13" fmla="*/ 0 h 1"/>
              <a:gd name="T14" fmla="*/ 138 w 623"/>
              <a:gd name="T15" fmla="*/ 0 h 1"/>
              <a:gd name="T16" fmla="*/ 155 w 623"/>
              <a:gd name="T17" fmla="*/ 0 h 1"/>
              <a:gd name="T18" fmla="*/ 173 w 623"/>
              <a:gd name="T19" fmla="*/ 0 h 1"/>
              <a:gd name="T20" fmla="*/ 191 w 623"/>
              <a:gd name="T21" fmla="*/ 0 h 1"/>
              <a:gd name="T22" fmla="*/ 210 w 623"/>
              <a:gd name="T23" fmla="*/ 0 h 1"/>
              <a:gd name="T24" fmla="*/ 227 w 623"/>
              <a:gd name="T25" fmla="*/ 0 h 1"/>
              <a:gd name="T26" fmla="*/ 245 w 623"/>
              <a:gd name="T27" fmla="*/ 0 h 1"/>
              <a:gd name="T28" fmla="*/ 263 w 623"/>
              <a:gd name="T29" fmla="*/ 0 h 1"/>
              <a:gd name="T30" fmla="*/ 280 w 623"/>
              <a:gd name="T31" fmla="*/ 0 h 1"/>
              <a:gd name="T32" fmla="*/ 298 w 623"/>
              <a:gd name="T33" fmla="*/ 0 h 1"/>
              <a:gd name="T34" fmla="*/ 317 w 623"/>
              <a:gd name="T35" fmla="*/ 0 h 1"/>
              <a:gd name="T36" fmla="*/ 335 w 623"/>
              <a:gd name="T37" fmla="*/ 0 h 1"/>
              <a:gd name="T38" fmla="*/ 352 w 623"/>
              <a:gd name="T39" fmla="*/ 0 h 1"/>
              <a:gd name="T40" fmla="*/ 370 w 623"/>
              <a:gd name="T41" fmla="*/ 0 h 1"/>
              <a:gd name="T42" fmla="*/ 389 w 623"/>
              <a:gd name="T43" fmla="*/ 0 h 1"/>
              <a:gd name="T44" fmla="*/ 406 w 623"/>
              <a:gd name="T45" fmla="*/ 0 h 1"/>
              <a:gd name="T46" fmla="*/ 424 w 623"/>
              <a:gd name="T47" fmla="*/ 0 h 1"/>
              <a:gd name="T48" fmla="*/ 442 w 623"/>
              <a:gd name="T49" fmla="*/ 0 h 1"/>
              <a:gd name="T50" fmla="*/ 461 w 623"/>
              <a:gd name="T51" fmla="*/ 0 h 1"/>
              <a:gd name="T52" fmla="*/ 478 w 623"/>
              <a:gd name="T53" fmla="*/ 0 h 1"/>
              <a:gd name="T54" fmla="*/ 496 w 623"/>
              <a:gd name="T55" fmla="*/ 0 h 1"/>
              <a:gd name="T56" fmla="*/ 514 w 623"/>
              <a:gd name="T57" fmla="*/ 0 h 1"/>
              <a:gd name="T58" fmla="*/ 532 w 623"/>
              <a:gd name="T59" fmla="*/ 0 h 1"/>
              <a:gd name="T60" fmla="*/ 549 w 623"/>
              <a:gd name="T61" fmla="*/ 0 h 1"/>
              <a:gd name="T62" fmla="*/ 568 w 623"/>
              <a:gd name="T63" fmla="*/ 0 h 1"/>
              <a:gd name="T64" fmla="*/ 586 w 623"/>
              <a:gd name="T65" fmla="*/ 0 h 1"/>
              <a:gd name="T66" fmla="*/ 603 w 623"/>
              <a:gd name="T67" fmla="*/ 0 h 1"/>
              <a:gd name="T68" fmla="*/ 621 w 623"/>
              <a:gd name="T69" fmla="*/ 0 h 1"/>
              <a:gd name="T70" fmla="*/ 640 w 623"/>
              <a:gd name="T71" fmla="*/ 0 h 1"/>
              <a:gd name="T72" fmla="*/ 658 w 623"/>
              <a:gd name="T73" fmla="*/ 0 h 1"/>
              <a:gd name="T74" fmla="*/ 675 w 623"/>
              <a:gd name="T75" fmla="*/ 0 h 1"/>
              <a:gd name="T76" fmla="*/ 693 w 623"/>
              <a:gd name="T77" fmla="*/ 0 h 1"/>
              <a:gd name="T78" fmla="*/ 711 w 623"/>
              <a:gd name="T79" fmla="*/ 0 h 1"/>
              <a:gd name="T80" fmla="*/ 729 w 623"/>
              <a:gd name="T81" fmla="*/ 0 h 1"/>
              <a:gd name="T82" fmla="*/ 747 w 623"/>
              <a:gd name="T83" fmla="*/ 0 h 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3"/>
              <a:gd name="T127" fmla="*/ 0 h 1"/>
              <a:gd name="T128" fmla="*/ 623 w 623"/>
              <a:gd name="T129" fmla="*/ 1 h 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3" h="1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  <a:lnTo>
                  <a:pt x="14" y="0"/>
                </a:lnTo>
                <a:lnTo>
                  <a:pt x="19" y="0"/>
                </a:lnTo>
                <a:lnTo>
                  <a:pt x="24" y="0"/>
                </a:lnTo>
                <a:lnTo>
                  <a:pt x="29" y="0"/>
                </a:lnTo>
                <a:lnTo>
                  <a:pt x="34" y="0"/>
                </a:lnTo>
                <a:lnTo>
                  <a:pt x="39" y="0"/>
                </a:lnTo>
                <a:lnTo>
                  <a:pt x="44" y="0"/>
                </a:lnTo>
                <a:lnTo>
                  <a:pt x="49" y="0"/>
                </a:lnTo>
                <a:lnTo>
                  <a:pt x="54" y="0"/>
                </a:lnTo>
                <a:lnTo>
                  <a:pt x="59" y="0"/>
                </a:lnTo>
                <a:lnTo>
                  <a:pt x="64" y="0"/>
                </a:lnTo>
                <a:lnTo>
                  <a:pt x="68" y="0"/>
                </a:lnTo>
                <a:lnTo>
                  <a:pt x="73" y="0"/>
                </a:lnTo>
                <a:lnTo>
                  <a:pt x="78" y="0"/>
                </a:lnTo>
                <a:lnTo>
                  <a:pt x="83" y="0"/>
                </a:lnTo>
                <a:lnTo>
                  <a:pt x="88" y="0"/>
                </a:lnTo>
                <a:lnTo>
                  <a:pt x="93" y="0"/>
                </a:lnTo>
                <a:lnTo>
                  <a:pt x="98" y="0"/>
                </a:lnTo>
                <a:lnTo>
                  <a:pt x="103" y="0"/>
                </a:lnTo>
                <a:lnTo>
                  <a:pt x="108" y="0"/>
                </a:lnTo>
                <a:lnTo>
                  <a:pt x="113" y="0"/>
                </a:lnTo>
                <a:lnTo>
                  <a:pt x="118" y="0"/>
                </a:lnTo>
                <a:lnTo>
                  <a:pt x="122" y="0"/>
                </a:lnTo>
                <a:lnTo>
                  <a:pt x="127" y="0"/>
                </a:lnTo>
                <a:lnTo>
                  <a:pt x="132" y="0"/>
                </a:lnTo>
                <a:lnTo>
                  <a:pt x="137" y="0"/>
                </a:lnTo>
                <a:lnTo>
                  <a:pt x="142" y="0"/>
                </a:lnTo>
                <a:lnTo>
                  <a:pt x="147" y="0"/>
                </a:lnTo>
                <a:lnTo>
                  <a:pt x="152" y="0"/>
                </a:lnTo>
                <a:lnTo>
                  <a:pt x="157" y="0"/>
                </a:lnTo>
                <a:lnTo>
                  <a:pt x="162" y="0"/>
                </a:lnTo>
                <a:lnTo>
                  <a:pt x="167" y="0"/>
                </a:lnTo>
                <a:lnTo>
                  <a:pt x="172" y="0"/>
                </a:lnTo>
                <a:lnTo>
                  <a:pt x="176" y="0"/>
                </a:lnTo>
                <a:lnTo>
                  <a:pt x="181" y="0"/>
                </a:lnTo>
                <a:lnTo>
                  <a:pt x="186" y="0"/>
                </a:lnTo>
                <a:lnTo>
                  <a:pt x="191" y="0"/>
                </a:lnTo>
                <a:lnTo>
                  <a:pt x="196" y="0"/>
                </a:lnTo>
                <a:lnTo>
                  <a:pt x="201" y="0"/>
                </a:lnTo>
                <a:lnTo>
                  <a:pt x="206" y="0"/>
                </a:lnTo>
                <a:lnTo>
                  <a:pt x="211" y="0"/>
                </a:lnTo>
                <a:lnTo>
                  <a:pt x="216" y="0"/>
                </a:lnTo>
                <a:lnTo>
                  <a:pt x="221" y="0"/>
                </a:lnTo>
                <a:lnTo>
                  <a:pt x="226" y="0"/>
                </a:lnTo>
                <a:lnTo>
                  <a:pt x="230" y="0"/>
                </a:lnTo>
                <a:lnTo>
                  <a:pt x="235" y="0"/>
                </a:lnTo>
                <a:lnTo>
                  <a:pt x="240" y="0"/>
                </a:lnTo>
                <a:lnTo>
                  <a:pt x="245" y="0"/>
                </a:lnTo>
                <a:lnTo>
                  <a:pt x="250" y="0"/>
                </a:lnTo>
                <a:lnTo>
                  <a:pt x="255" y="0"/>
                </a:lnTo>
                <a:lnTo>
                  <a:pt x="260" y="0"/>
                </a:lnTo>
                <a:lnTo>
                  <a:pt x="265" y="0"/>
                </a:lnTo>
                <a:lnTo>
                  <a:pt x="270" y="0"/>
                </a:lnTo>
                <a:lnTo>
                  <a:pt x="275" y="0"/>
                </a:lnTo>
                <a:lnTo>
                  <a:pt x="279" y="0"/>
                </a:lnTo>
                <a:lnTo>
                  <a:pt x="284" y="0"/>
                </a:lnTo>
                <a:lnTo>
                  <a:pt x="289" y="0"/>
                </a:lnTo>
                <a:lnTo>
                  <a:pt x="294" y="0"/>
                </a:lnTo>
                <a:lnTo>
                  <a:pt x="299" y="0"/>
                </a:lnTo>
                <a:lnTo>
                  <a:pt x="304" y="0"/>
                </a:lnTo>
                <a:lnTo>
                  <a:pt x="309" y="0"/>
                </a:lnTo>
                <a:lnTo>
                  <a:pt x="314" y="0"/>
                </a:lnTo>
                <a:lnTo>
                  <a:pt x="319" y="0"/>
                </a:lnTo>
                <a:lnTo>
                  <a:pt x="324" y="0"/>
                </a:lnTo>
                <a:lnTo>
                  <a:pt x="329" y="0"/>
                </a:lnTo>
                <a:lnTo>
                  <a:pt x="333" y="0"/>
                </a:lnTo>
                <a:lnTo>
                  <a:pt x="338" y="0"/>
                </a:lnTo>
                <a:lnTo>
                  <a:pt x="343" y="0"/>
                </a:lnTo>
                <a:lnTo>
                  <a:pt x="348" y="0"/>
                </a:lnTo>
                <a:lnTo>
                  <a:pt x="353" y="0"/>
                </a:lnTo>
                <a:lnTo>
                  <a:pt x="358" y="0"/>
                </a:lnTo>
                <a:lnTo>
                  <a:pt x="363" y="0"/>
                </a:lnTo>
                <a:lnTo>
                  <a:pt x="368" y="0"/>
                </a:lnTo>
                <a:lnTo>
                  <a:pt x="373" y="0"/>
                </a:lnTo>
                <a:lnTo>
                  <a:pt x="378" y="0"/>
                </a:lnTo>
                <a:lnTo>
                  <a:pt x="383" y="0"/>
                </a:lnTo>
                <a:lnTo>
                  <a:pt x="387" y="0"/>
                </a:lnTo>
                <a:lnTo>
                  <a:pt x="392" y="0"/>
                </a:lnTo>
                <a:lnTo>
                  <a:pt x="397" y="0"/>
                </a:lnTo>
                <a:lnTo>
                  <a:pt x="402" y="0"/>
                </a:lnTo>
                <a:lnTo>
                  <a:pt x="407" y="0"/>
                </a:lnTo>
                <a:lnTo>
                  <a:pt x="412" y="0"/>
                </a:lnTo>
                <a:lnTo>
                  <a:pt x="417" y="0"/>
                </a:lnTo>
                <a:lnTo>
                  <a:pt x="422" y="0"/>
                </a:lnTo>
                <a:lnTo>
                  <a:pt x="427" y="0"/>
                </a:lnTo>
                <a:lnTo>
                  <a:pt x="432" y="0"/>
                </a:lnTo>
                <a:lnTo>
                  <a:pt x="437" y="0"/>
                </a:lnTo>
                <a:lnTo>
                  <a:pt x="441" y="0"/>
                </a:lnTo>
                <a:lnTo>
                  <a:pt x="446" y="0"/>
                </a:lnTo>
                <a:lnTo>
                  <a:pt x="451" y="0"/>
                </a:lnTo>
                <a:lnTo>
                  <a:pt x="456" y="0"/>
                </a:lnTo>
                <a:lnTo>
                  <a:pt x="461" y="0"/>
                </a:lnTo>
                <a:lnTo>
                  <a:pt x="466" y="0"/>
                </a:lnTo>
                <a:lnTo>
                  <a:pt x="471" y="0"/>
                </a:lnTo>
                <a:lnTo>
                  <a:pt x="476" y="0"/>
                </a:lnTo>
                <a:lnTo>
                  <a:pt x="481" y="0"/>
                </a:lnTo>
                <a:lnTo>
                  <a:pt x="486" y="0"/>
                </a:lnTo>
                <a:lnTo>
                  <a:pt x="491" y="0"/>
                </a:lnTo>
                <a:lnTo>
                  <a:pt x="495" y="0"/>
                </a:lnTo>
                <a:lnTo>
                  <a:pt x="500" y="0"/>
                </a:lnTo>
                <a:lnTo>
                  <a:pt x="505" y="0"/>
                </a:lnTo>
                <a:lnTo>
                  <a:pt x="510" y="0"/>
                </a:lnTo>
                <a:lnTo>
                  <a:pt x="515" y="0"/>
                </a:lnTo>
                <a:lnTo>
                  <a:pt x="520" y="0"/>
                </a:lnTo>
                <a:lnTo>
                  <a:pt x="525" y="0"/>
                </a:lnTo>
                <a:lnTo>
                  <a:pt x="530" y="0"/>
                </a:lnTo>
                <a:lnTo>
                  <a:pt x="535" y="0"/>
                </a:lnTo>
                <a:lnTo>
                  <a:pt x="540" y="0"/>
                </a:lnTo>
                <a:lnTo>
                  <a:pt x="544" y="0"/>
                </a:lnTo>
                <a:lnTo>
                  <a:pt x="549" y="0"/>
                </a:lnTo>
                <a:lnTo>
                  <a:pt x="554" y="0"/>
                </a:lnTo>
                <a:lnTo>
                  <a:pt x="559" y="0"/>
                </a:lnTo>
                <a:lnTo>
                  <a:pt x="564" y="0"/>
                </a:lnTo>
                <a:lnTo>
                  <a:pt x="569" y="0"/>
                </a:lnTo>
                <a:lnTo>
                  <a:pt x="574" y="0"/>
                </a:lnTo>
                <a:lnTo>
                  <a:pt x="579" y="0"/>
                </a:lnTo>
                <a:lnTo>
                  <a:pt x="584" y="0"/>
                </a:lnTo>
                <a:lnTo>
                  <a:pt x="589" y="0"/>
                </a:lnTo>
                <a:lnTo>
                  <a:pt x="594" y="0"/>
                </a:lnTo>
                <a:lnTo>
                  <a:pt x="598" y="0"/>
                </a:lnTo>
                <a:lnTo>
                  <a:pt x="603" y="0"/>
                </a:lnTo>
                <a:lnTo>
                  <a:pt x="608" y="0"/>
                </a:lnTo>
                <a:lnTo>
                  <a:pt x="613" y="0"/>
                </a:lnTo>
                <a:lnTo>
                  <a:pt x="618" y="0"/>
                </a:lnTo>
                <a:lnTo>
                  <a:pt x="623" y="0"/>
                </a:lnTo>
              </a:path>
            </a:pathLst>
          </a:custGeom>
          <a:noFill/>
          <a:ln w="0">
            <a:solidFill>
              <a:srgbClr val="00BFB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1" name="Freeform 93"/>
          <p:cNvSpPr>
            <a:spLocks/>
          </p:cNvSpPr>
          <p:nvPr/>
        </p:nvSpPr>
        <p:spPr bwMode="auto">
          <a:xfrm>
            <a:off x="3479800" y="2044700"/>
            <a:ext cx="1184275" cy="2505075"/>
          </a:xfrm>
          <a:custGeom>
            <a:avLst/>
            <a:gdLst>
              <a:gd name="T0" fmla="*/ 12 w 613"/>
              <a:gd name="T1" fmla="*/ 1578 h 1551"/>
              <a:gd name="T2" fmla="*/ 30 w 613"/>
              <a:gd name="T3" fmla="*/ 1578 h 1551"/>
              <a:gd name="T4" fmla="*/ 47 w 613"/>
              <a:gd name="T5" fmla="*/ 1578 h 1551"/>
              <a:gd name="T6" fmla="*/ 66 w 613"/>
              <a:gd name="T7" fmla="*/ 1578 h 1551"/>
              <a:gd name="T8" fmla="*/ 84 w 613"/>
              <a:gd name="T9" fmla="*/ 1578 h 1551"/>
              <a:gd name="T10" fmla="*/ 101 w 613"/>
              <a:gd name="T11" fmla="*/ 1578 h 1551"/>
              <a:gd name="T12" fmla="*/ 119 w 613"/>
              <a:gd name="T13" fmla="*/ 1578 h 1551"/>
              <a:gd name="T14" fmla="*/ 138 w 613"/>
              <a:gd name="T15" fmla="*/ 1578 h 1551"/>
              <a:gd name="T16" fmla="*/ 156 w 613"/>
              <a:gd name="T17" fmla="*/ 1578 h 1551"/>
              <a:gd name="T18" fmla="*/ 173 w 613"/>
              <a:gd name="T19" fmla="*/ 1578 h 1551"/>
              <a:gd name="T20" fmla="*/ 191 w 613"/>
              <a:gd name="T21" fmla="*/ 1578 h 1551"/>
              <a:gd name="T22" fmla="*/ 209 w 613"/>
              <a:gd name="T23" fmla="*/ 1578 h 1551"/>
              <a:gd name="T24" fmla="*/ 228 w 613"/>
              <a:gd name="T25" fmla="*/ 1578 h 1551"/>
              <a:gd name="T26" fmla="*/ 245 w 613"/>
              <a:gd name="T27" fmla="*/ 1578 h 1551"/>
              <a:gd name="T28" fmla="*/ 263 w 613"/>
              <a:gd name="T29" fmla="*/ 1578 h 1551"/>
              <a:gd name="T30" fmla="*/ 281 w 613"/>
              <a:gd name="T31" fmla="*/ 1578 h 1551"/>
              <a:gd name="T32" fmla="*/ 298 w 613"/>
              <a:gd name="T33" fmla="*/ 1578 h 1551"/>
              <a:gd name="T34" fmla="*/ 316 w 613"/>
              <a:gd name="T35" fmla="*/ 1578 h 1551"/>
              <a:gd name="T36" fmla="*/ 335 w 613"/>
              <a:gd name="T37" fmla="*/ 1578 h 1551"/>
              <a:gd name="T38" fmla="*/ 353 w 613"/>
              <a:gd name="T39" fmla="*/ 1578 h 1551"/>
              <a:gd name="T40" fmla="*/ 370 w 613"/>
              <a:gd name="T41" fmla="*/ 1578 h 1551"/>
              <a:gd name="T42" fmla="*/ 388 w 613"/>
              <a:gd name="T43" fmla="*/ 1578 h 1551"/>
              <a:gd name="T44" fmla="*/ 406 w 613"/>
              <a:gd name="T45" fmla="*/ 1578 h 1551"/>
              <a:gd name="T46" fmla="*/ 424 w 613"/>
              <a:gd name="T47" fmla="*/ 1578 h 1551"/>
              <a:gd name="T48" fmla="*/ 442 w 613"/>
              <a:gd name="T49" fmla="*/ 1578 h 1551"/>
              <a:gd name="T50" fmla="*/ 460 w 613"/>
              <a:gd name="T51" fmla="*/ 1578 h 1551"/>
              <a:gd name="T52" fmla="*/ 478 w 613"/>
              <a:gd name="T53" fmla="*/ 1578 h 1551"/>
              <a:gd name="T54" fmla="*/ 495 w 613"/>
              <a:gd name="T55" fmla="*/ 1578 h 1551"/>
              <a:gd name="T56" fmla="*/ 514 w 613"/>
              <a:gd name="T57" fmla="*/ 1578 h 1551"/>
              <a:gd name="T58" fmla="*/ 532 w 613"/>
              <a:gd name="T59" fmla="*/ 1578 h 1551"/>
              <a:gd name="T60" fmla="*/ 550 w 613"/>
              <a:gd name="T61" fmla="*/ 1578 h 1551"/>
              <a:gd name="T62" fmla="*/ 567 w 613"/>
              <a:gd name="T63" fmla="*/ 1578 h 1551"/>
              <a:gd name="T64" fmla="*/ 585 w 613"/>
              <a:gd name="T65" fmla="*/ 1578 h 1551"/>
              <a:gd name="T66" fmla="*/ 604 w 613"/>
              <a:gd name="T67" fmla="*/ 1578 h 1551"/>
              <a:gd name="T68" fmla="*/ 621 w 613"/>
              <a:gd name="T69" fmla="*/ 1578 h 1551"/>
              <a:gd name="T70" fmla="*/ 627 w 613"/>
              <a:gd name="T71" fmla="*/ 1578 h 1551"/>
              <a:gd name="T72" fmla="*/ 645 w 613"/>
              <a:gd name="T73" fmla="*/ 1578 h 1551"/>
              <a:gd name="T74" fmla="*/ 663 w 613"/>
              <a:gd name="T75" fmla="*/ 1578 h 1551"/>
              <a:gd name="T76" fmla="*/ 680 w 613"/>
              <a:gd name="T77" fmla="*/ 1578 h 1551"/>
              <a:gd name="T78" fmla="*/ 699 w 613"/>
              <a:gd name="T79" fmla="*/ 1578 h 1551"/>
              <a:gd name="T80" fmla="*/ 717 w 613"/>
              <a:gd name="T81" fmla="*/ 1578 h 1551"/>
              <a:gd name="T82" fmla="*/ 735 w 613"/>
              <a:gd name="T83" fmla="*/ 1578 h 155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13"/>
              <a:gd name="T127" fmla="*/ 0 h 1551"/>
              <a:gd name="T128" fmla="*/ 613 w 613"/>
              <a:gd name="T129" fmla="*/ 1551 h 155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13" h="1551">
                <a:moveTo>
                  <a:pt x="0" y="1551"/>
                </a:moveTo>
                <a:lnTo>
                  <a:pt x="5" y="1551"/>
                </a:lnTo>
                <a:lnTo>
                  <a:pt x="10" y="1551"/>
                </a:lnTo>
                <a:lnTo>
                  <a:pt x="15" y="1551"/>
                </a:lnTo>
                <a:lnTo>
                  <a:pt x="20" y="1551"/>
                </a:lnTo>
                <a:lnTo>
                  <a:pt x="25" y="1551"/>
                </a:lnTo>
                <a:lnTo>
                  <a:pt x="29" y="1551"/>
                </a:lnTo>
                <a:lnTo>
                  <a:pt x="34" y="1551"/>
                </a:lnTo>
                <a:lnTo>
                  <a:pt x="39" y="1551"/>
                </a:lnTo>
                <a:lnTo>
                  <a:pt x="44" y="1551"/>
                </a:lnTo>
                <a:lnTo>
                  <a:pt x="49" y="1551"/>
                </a:lnTo>
                <a:lnTo>
                  <a:pt x="54" y="1551"/>
                </a:lnTo>
                <a:lnTo>
                  <a:pt x="59" y="1551"/>
                </a:lnTo>
                <a:lnTo>
                  <a:pt x="64" y="1551"/>
                </a:lnTo>
                <a:lnTo>
                  <a:pt x="69" y="1551"/>
                </a:lnTo>
                <a:lnTo>
                  <a:pt x="74" y="1551"/>
                </a:lnTo>
                <a:lnTo>
                  <a:pt x="79" y="1551"/>
                </a:lnTo>
                <a:lnTo>
                  <a:pt x="83" y="1551"/>
                </a:lnTo>
                <a:lnTo>
                  <a:pt x="88" y="1551"/>
                </a:lnTo>
                <a:lnTo>
                  <a:pt x="93" y="1551"/>
                </a:lnTo>
                <a:lnTo>
                  <a:pt x="98" y="1551"/>
                </a:lnTo>
                <a:lnTo>
                  <a:pt x="103" y="1551"/>
                </a:lnTo>
                <a:lnTo>
                  <a:pt x="108" y="1551"/>
                </a:lnTo>
                <a:lnTo>
                  <a:pt x="113" y="1551"/>
                </a:lnTo>
                <a:lnTo>
                  <a:pt x="118" y="1551"/>
                </a:lnTo>
                <a:lnTo>
                  <a:pt x="123" y="1551"/>
                </a:lnTo>
                <a:lnTo>
                  <a:pt x="128" y="1551"/>
                </a:lnTo>
                <a:lnTo>
                  <a:pt x="133" y="1551"/>
                </a:lnTo>
                <a:lnTo>
                  <a:pt x="137" y="1551"/>
                </a:lnTo>
                <a:lnTo>
                  <a:pt x="142" y="1551"/>
                </a:lnTo>
                <a:lnTo>
                  <a:pt x="147" y="1551"/>
                </a:lnTo>
                <a:lnTo>
                  <a:pt x="152" y="1551"/>
                </a:lnTo>
                <a:lnTo>
                  <a:pt x="157" y="1551"/>
                </a:lnTo>
                <a:lnTo>
                  <a:pt x="162" y="1551"/>
                </a:lnTo>
                <a:lnTo>
                  <a:pt x="167" y="1551"/>
                </a:lnTo>
                <a:lnTo>
                  <a:pt x="172" y="1551"/>
                </a:lnTo>
                <a:lnTo>
                  <a:pt x="177" y="1551"/>
                </a:lnTo>
                <a:lnTo>
                  <a:pt x="182" y="1551"/>
                </a:lnTo>
                <a:lnTo>
                  <a:pt x="187" y="1551"/>
                </a:lnTo>
                <a:lnTo>
                  <a:pt x="191" y="1551"/>
                </a:lnTo>
                <a:lnTo>
                  <a:pt x="196" y="1551"/>
                </a:lnTo>
                <a:lnTo>
                  <a:pt x="201" y="1551"/>
                </a:lnTo>
                <a:lnTo>
                  <a:pt x="206" y="1551"/>
                </a:lnTo>
                <a:lnTo>
                  <a:pt x="211" y="1551"/>
                </a:lnTo>
                <a:lnTo>
                  <a:pt x="216" y="1551"/>
                </a:lnTo>
                <a:lnTo>
                  <a:pt x="221" y="1551"/>
                </a:lnTo>
                <a:lnTo>
                  <a:pt x="226" y="1551"/>
                </a:lnTo>
                <a:lnTo>
                  <a:pt x="231" y="1551"/>
                </a:lnTo>
                <a:lnTo>
                  <a:pt x="236" y="1551"/>
                </a:lnTo>
                <a:lnTo>
                  <a:pt x="240" y="1551"/>
                </a:lnTo>
                <a:lnTo>
                  <a:pt x="245" y="1551"/>
                </a:lnTo>
                <a:lnTo>
                  <a:pt x="250" y="1551"/>
                </a:lnTo>
                <a:lnTo>
                  <a:pt x="255" y="1551"/>
                </a:lnTo>
                <a:lnTo>
                  <a:pt x="260" y="1551"/>
                </a:lnTo>
                <a:lnTo>
                  <a:pt x="265" y="1551"/>
                </a:lnTo>
                <a:lnTo>
                  <a:pt x="270" y="1551"/>
                </a:lnTo>
                <a:lnTo>
                  <a:pt x="275" y="1551"/>
                </a:lnTo>
                <a:lnTo>
                  <a:pt x="280" y="1551"/>
                </a:lnTo>
                <a:lnTo>
                  <a:pt x="285" y="1551"/>
                </a:lnTo>
                <a:lnTo>
                  <a:pt x="290" y="1551"/>
                </a:lnTo>
                <a:lnTo>
                  <a:pt x="294" y="1551"/>
                </a:lnTo>
                <a:lnTo>
                  <a:pt x="299" y="1551"/>
                </a:lnTo>
                <a:lnTo>
                  <a:pt x="304" y="1551"/>
                </a:lnTo>
                <a:lnTo>
                  <a:pt x="309" y="1551"/>
                </a:lnTo>
                <a:lnTo>
                  <a:pt x="314" y="1551"/>
                </a:lnTo>
                <a:lnTo>
                  <a:pt x="319" y="1551"/>
                </a:lnTo>
                <a:lnTo>
                  <a:pt x="324" y="1551"/>
                </a:lnTo>
                <a:lnTo>
                  <a:pt x="329" y="1551"/>
                </a:lnTo>
                <a:lnTo>
                  <a:pt x="334" y="1551"/>
                </a:lnTo>
                <a:lnTo>
                  <a:pt x="339" y="1551"/>
                </a:lnTo>
                <a:lnTo>
                  <a:pt x="344" y="1551"/>
                </a:lnTo>
                <a:lnTo>
                  <a:pt x="348" y="1551"/>
                </a:lnTo>
                <a:lnTo>
                  <a:pt x="353" y="1551"/>
                </a:lnTo>
                <a:lnTo>
                  <a:pt x="358" y="1551"/>
                </a:lnTo>
                <a:lnTo>
                  <a:pt x="363" y="1551"/>
                </a:lnTo>
                <a:lnTo>
                  <a:pt x="368" y="1551"/>
                </a:lnTo>
                <a:lnTo>
                  <a:pt x="373" y="1551"/>
                </a:lnTo>
                <a:lnTo>
                  <a:pt x="378" y="1551"/>
                </a:lnTo>
                <a:lnTo>
                  <a:pt x="383" y="1551"/>
                </a:lnTo>
                <a:lnTo>
                  <a:pt x="388" y="1551"/>
                </a:lnTo>
                <a:lnTo>
                  <a:pt x="393" y="1551"/>
                </a:lnTo>
                <a:lnTo>
                  <a:pt x="398" y="1551"/>
                </a:lnTo>
                <a:lnTo>
                  <a:pt x="402" y="1551"/>
                </a:lnTo>
                <a:lnTo>
                  <a:pt x="407" y="1551"/>
                </a:lnTo>
                <a:lnTo>
                  <a:pt x="412" y="1551"/>
                </a:lnTo>
                <a:lnTo>
                  <a:pt x="417" y="1551"/>
                </a:lnTo>
                <a:lnTo>
                  <a:pt x="422" y="1551"/>
                </a:lnTo>
                <a:lnTo>
                  <a:pt x="427" y="1551"/>
                </a:lnTo>
                <a:lnTo>
                  <a:pt x="432" y="1551"/>
                </a:lnTo>
                <a:lnTo>
                  <a:pt x="437" y="1551"/>
                </a:lnTo>
                <a:lnTo>
                  <a:pt x="442" y="1551"/>
                </a:lnTo>
                <a:lnTo>
                  <a:pt x="447" y="1551"/>
                </a:lnTo>
                <a:lnTo>
                  <a:pt x="452" y="1551"/>
                </a:lnTo>
                <a:lnTo>
                  <a:pt x="456" y="1551"/>
                </a:lnTo>
                <a:lnTo>
                  <a:pt x="461" y="1551"/>
                </a:lnTo>
                <a:lnTo>
                  <a:pt x="466" y="1551"/>
                </a:lnTo>
                <a:lnTo>
                  <a:pt x="471" y="1551"/>
                </a:lnTo>
                <a:lnTo>
                  <a:pt x="476" y="1551"/>
                </a:lnTo>
                <a:lnTo>
                  <a:pt x="481" y="1551"/>
                </a:lnTo>
                <a:lnTo>
                  <a:pt x="486" y="1551"/>
                </a:lnTo>
                <a:lnTo>
                  <a:pt x="491" y="1551"/>
                </a:lnTo>
                <a:lnTo>
                  <a:pt x="496" y="1551"/>
                </a:lnTo>
                <a:lnTo>
                  <a:pt x="501" y="1551"/>
                </a:lnTo>
                <a:lnTo>
                  <a:pt x="505" y="1551"/>
                </a:lnTo>
                <a:lnTo>
                  <a:pt x="510" y="1551"/>
                </a:lnTo>
                <a:lnTo>
                  <a:pt x="510" y="0"/>
                </a:lnTo>
                <a:lnTo>
                  <a:pt x="510" y="1551"/>
                </a:lnTo>
                <a:lnTo>
                  <a:pt x="515" y="1551"/>
                </a:lnTo>
                <a:lnTo>
                  <a:pt x="520" y="1551"/>
                </a:lnTo>
                <a:lnTo>
                  <a:pt x="525" y="1551"/>
                </a:lnTo>
                <a:lnTo>
                  <a:pt x="530" y="1551"/>
                </a:lnTo>
                <a:lnTo>
                  <a:pt x="535" y="1551"/>
                </a:lnTo>
                <a:lnTo>
                  <a:pt x="540" y="1551"/>
                </a:lnTo>
                <a:lnTo>
                  <a:pt x="545" y="1551"/>
                </a:lnTo>
                <a:lnTo>
                  <a:pt x="550" y="1551"/>
                </a:lnTo>
                <a:lnTo>
                  <a:pt x="555" y="1551"/>
                </a:lnTo>
                <a:lnTo>
                  <a:pt x="559" y="1551"/>
                </a:lnTo>
                <a:lnTo>
                  <a:pt x="564" y="1551"/>
                </a:lnTo>
                <a:lnTo>
                  <a:pt x="569" y="1551"/>
                </a:lnTo>
                <a:lnTo>
                  <a:pt x="574" y="1551"/>
                </a:lnTo>
                <a:lnTo>
                  <a:pt x="579" y="1551"/>
                </a:lnTo>
                <a:lnTo>
                  <a:pt x="584" y="1551"/>
                </a:lnTo>
                <a:lnTo>
                  <a:pt x="589" y="1551"/>
                </a:lnTo>
                <a:lnTo>
                  <a:pt x="594" y="1551"/>
                </a:lnTo>
                <a:lnTo>
                  <a:pt x="599" y="1551"/>
                </a:lnTo>
                <a:lnTo>
                  <a:pt x="604" y="1551"/>
                </a:lnTo>
                <a:lnTo>
                  <a:pt x="609" y="1551"/>
                </a:lnTo>
                <a:lnTo>
                  <a:pt x="613" y="1551"/>
                </a:lnTo>
              </a:path>
            </a:pathLst>
          </a:custGeom>
          <a:noFill/>
          <a:ln w="0">
            <a:solidFill>
              <a:srgbClr val="00BFB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2" name="Freeform 94"/>
          <p:cNvSpPr>
            <a:spLocks/>
          </p:cNvSpPr>
          <p:nvPr/>
        </p:nvSpPr>
        <p:spPr bwMode="auto">
          <a:xfrm>
            <a:off x="4664075" y="2044700"/>
            <a:ext cx="1185863" cy="2505075"/>
          </a:xfrm>
          <a:custGeom>
            <a:avLst/>
            <a:gdLst>
              <a:gd name="T0" fmla="*/ 12 w 614"/>
              <a:gd name="T1" fmla="*/ 1578 h 1551"/>
              <a:gd name="T2" fmla="*/ 30 w 614"/>
              <a:gd name="T3" fmla="*/ 1578 h 1551"/>
              <a:gd name="T4" fmla="*/ 49 w 614"/>
              <a:gd name="T5" fmla="*/ 1578 h 1551"/>
              <a:gd name="T6" fmla="*/ 66 w 614"/>
              <a:gd name="T7" fmla="*/ 1578 h 1551"/>
              <a:gd name="T8" fmla="*/ 84 w 614"/>
              <a:gd name="T9" fmla="*/ 1578 h 1551"/>
              <a:gd name="T10" fmla="*/ 102 w 614"/>
              <a:gd name="T11" fmla="*/ 1578 h 1551"/>
              <a:gd name="T12" fmla="*/ 120 w 614"/>
              <a:gd name="T13" fmla="*/ 1578 h 1551"/>
              <a:gd name="T14" fmla="*/ 137 w 614"/>
              <a:gd name="T15" fmla="*/ 1578 h 1551"/>
              <a:gd name="T16" fmla="*/ 156 w 614"/>
              <a:gd name="T17" fmla="*/ 1578 h 1551"/>
              <a:gd name="T18" fmla="*/ 174 w 614"/>
              <a:gd name="T19" fmla="*/ 1578 h 1551"/>
              <a:gd name="T20" fmla="*/ 192 w 614"/>
              <a:gd name="T21" fmla="*/ 1578 h 1551"/>
              <a:gd name="T22" fmla="*/ 209 w 614"/>
              <a:gd name="T23" fmla="*/ 1578 h 1551"/>
              <a:gd name="T24" fmla="*/ 228 w 614"/>
              <a:gd name="T25" fmla="*/ 1578 h 1551"/>
              <a:gd name="T26" fmla="*/ 246 w 614"/>
              <a:gd name="T27" fmla="*/ 1578 h 1551"/>
              <a:gd name="T28" fmla="*/ 263 w 614"/>
              <a:gd name="T29" fmla="*/ 1578 h 1551"/>
              <a:gd name="T30" fmla="*/ 281 w 614"/>
              <a:gd name="T31" fmla="*/ 1578 h 1551"/>
              <a:gd name="T32" fmla="*/ 299 w 614"/>
              <a:gd name="T33" fmla="*/ 1578 h 1551"/>
              <a:gd name="T34" fmla="*/ 318 w 614"/>
              <a:gd name="T35" fmla="*/ 1578 h 1551"/>
              <a:gd name="T36" fmla="*/ 335 w 614"/>
              <a:gd name="T37" fmla="*/ 1578 h 1551"/>
              <a:gd name="T38" fmla="*/ 353 w 614"/>
              <a:gd name="T39" fmla="*/ 1578 h 1551"/>
              <a:gd name="T40" fmla="*/ 371 w 614"/>
              <a:gd name="T41" fmla="*/ 1578 h 1551"/>
              <a:gd name="T42" fmla="*/ 388 w 614"/>
              <a:gd name="T43" fmla="*/ 1578 h 1551"/>
              <a:gd name="T44" fmla="*/ 406 w 614"/>
              <a:gd name="T45" fmla="*/ 1578 h 1551"/>
              <a:gd name="T46" fmla="*/ 425 w 614"/>
              <a:gd name="T47" fmla="*/ 1578 h 1551"/>
              <a:gd name="T48" fmla="*/ 443 w 614"/>
              <a:gd name="T49" fmla="*/ 1578 h 1551"/>
              <a:gd name="T50" fmla="*/ 460 w 614"/>
              <a:gd name="T51" fmla="*/ 1578 h 1551"/>
              <a:gd name="T52" fmla="*/ 478 w 614"/>
              <a:gd name="T53" fmla="*/ 1578 h 1551"/>
              <a:gd name="T54" fmla="*/ 496 w 614"/>
              <a:gd name="T55" fmla="*/ 1578 h 1551"/>
              <a:gd name="T56" fmla="*/ 515 w 614"/>
              <a:gd name="T57" fmla="*/ 1578 h 1551"/>
              <a:gd name="T58" fmla="*/ 532 w 614"/>
              <a:gd name="T59" fmla="*/ 1578 h 1551"/>
              <a:gd name="T60" fmla="*/ 550 w 614"/>
              <a:gd name="T61" fmla="*/ 1578 h 1551"/>
              <a:gd name="T62" fmla="*/ 568 w 614"/>
              <a:gd name="T63" fmla="*/ 1578 h 1551"/>
              <a:gd name="T64" fmla="*/ 585 w 614"/>
              <a:gd name="T65" fmla="*/ 1578 h 1551"/>
              <a:gd name="T66" fmla="*/ 603 w 614"/>
              <a:gd name="T67" fmla="*/ 1578 h 1551"/>
              <a:gd name="T68" fmla="*/ 622 w 614"/>
              <a:gd name="T69" fmla="*/ 1578 h 1551"/>
              <a:gd name="T70" fmla="*/ 640 w 614"/>
              <a:gd name="T71" fmla="*/ 1578 h 1551"/>
              <a:gd name="T72" fmla="*/ 657 w 614"/>
              <a:gd name="T73" fmla="*/ 1578 h 1551"/>
              <a:gd name="T74" fmla="*/ 663 w 614"/>
              <a:gd name="T75" fmla="*/ 1578 h 1551"/>
              <a:gd name="T76" fmla="*/ 681 w 614"/>
              <a:gd name="T77" fmla="*/ 1578 h 1551"/>
              <a:gd name="T78" fmla="*/ 700 w 614"/>
              <a:gd name="T79" fmla="*/ 1578 h 1551"/>
              <a:gd name="T80" fmla="*/ 717 w 614"/>
              <a:gd name="T81" fmla="*/ 1578 h 1551"/>
              <a:gd name="T82" fmla="*/ 735 w 614"/>
              <a:gd name="T83" fmla="*/ 1578 h 155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14"/>
              <a:gd name="T127" fmla="*/ 0 h 1551"/>
              <a:gd name="T128" fmla="*/ 614 w 614"/>
              <a:gd name="T129" fmla="*/ 1551 h 155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14" h="1551">
                <a:moveTo>
                  <a:pt x="0" y="1551"/>
                </a:moveTo>
                <a:lnTo>
                  <a:pt x="5" y="1551"/>
                </a:lnTo>
                <a:lnTo>
                  <a:pt x="10" y="1551"/>
                </a:lnTo>
                <a:lnTo>
                  <a:pt x="15" y="1551"/>
                </a:lnTo>
                <a:lnTo>
                  <a:pt x="20" y="1551"/>
                </a:lnTo>
                <a:lnTo>
                  <a:pt x="25" y="1551"/>
                </a:lnTo>
                <a:lnTo>
                  <a:pt x="30" y="1551"/>
                </a:lnTo>
                <a:lnTo>
                  <a:pt x="35" y="1551"/>
                </a:lnTo>
                <a:lnTo>
                  <a:pt x="40" y="1551"/>
                </a:lnTo>
                <a:lnTo>
                  <a:pt x="45" y="1551"/>
                </a:lnTo>
                <a:lnTo>
                  <a:pt x="50" y="1551"/>
                </a:lnTo>
                <a:lnTo>
                  <a:pt x="54" y="1551"/>
                </a:lnTo>
                <a:lnTo>
                  <a:pt x="59" y="1551"/>
                </a:lnTo>
                <a:lnTo>
                  <a:pt x="64" y="1551"/>
                </a:lnTo>
                <a:lnTo>
                  <a:pt x="69" y="1551"/>
                </a:lnTo>
                <a:lnTo>
                  <a:pt x="74" y="1551"/>
                </a:lnTo>
                <a:lnTo>
                  <a:pt x="79" y="1551"/>
                </a:lnTo>
                <a:lnTo>
                  <a:pt x="84" y="1551"/>
                </a:lnTo>
                <a:lnTo>
                  <a:pt x="89" y="1551"/>
                </a:lnTo>
                <a:lnTo>
                  <a:pt x="94" y="1551"/>
                </a:lnTo>
                <a:lnTo>
                  <a:pt x="99" y="1551"/>
                </a:lnTo>
                <a:lnTo>
                  <a:pt x="104" y="1551"/>
                </a:lnTo>
                <a:lnTo>
                  <a:pt x="108" y="1551"/>
                </a:lnTo>
                <a:lnTo>
                  <a:pt x="113" y="1551"/>
                </a:lnTo>
                <a:lnTo>
                  <a:pt x="118" y="1551"/>
                </a:lnTo>
                <a:lnTo>
                  <a:pt x="123" y="1551"/>
                </a:lnTo>
                <a:lnTo>
                  <a:pt x="128" y="1551"/>
                </a:lnTo>
                <a:lnTo>
                  <a:pt x="133" y="1551"/>
                </a:lnTo>
                <a:lnTo>
                  <a:pt x="138" y="1551"/>
                </a:lnTo>
                <a:lnTo>
                  <a:pt x="143" y="1551"/>
                </a:lnTo>
                <a:lnTo>
                  <a:pt x="148" y="1551"/>
                </a:lnTo>
                <a:lnTo>
                  <a:pt x="153" y="1551"/>
                </a:lnTo>
                <a:lnTo>
                  <a:pt x="158" y="1551"/>
                </a:lnTo>
                <a:lnTo>
                  <a:pt x="162" y="1551"/>
                </a:lnTo>
                <a:lnTo>
                  <a:pt x="167" y="1551"/>
                </a:lnTo>
                <a:lnTo>
                  <a:pt x="172" y="1551"/>
                </a:lnTo>
                <a:lnTo>
                  <a:pt x="177" y="1551"/>
                </a:lnTo>
                <a:lnTo>
                  <a:pt x="182" y="1551"/>
                </a:lnTo>
                <a:lnTo>
                  <a:pt x="187" y="1551"/>
                </a:lnTo>
                <a:lnTo>
                  <a:pt x="192" y="1551"/>
                </a:lnTo>
                <a:lnTo>
                  <a:pt x="197" y="1551"/>
                </a:lnTo>
                <a:lnTo>
                  <a:pt x="202" y="1551"/>
                </a:lnTo>
                <a:lnTo>
                  <a:pt x="207" y="1551"/>
                </a:lnTo>
                <a:lnTo>
                  <a:pt x="211" y="1551"/>
                </a:lnTo>
                <a:lnTo>
                  <a:pt x="216" y="1551"/>
                </a:lnTo>
                <a:lnTo>
                  <a:pt x="221" y="1551"/>
                </a:lnTo>
                <a:lnTo>
                  <a:pt x="226" y="1551"/>
                </a:lnTo>
                <a:lnTo>
                  <a:pt x="231" y="1551"/>
                </a:lnTo>
                <a:lnTo>
                  <a:pt x="236" y="1551"/>
                </a:lnTo>
                <a:lnTo>
                  <a:pt x="241" y="1551"/>
                </a:lnTo>
                <a:lnTo>
                  <a:pt x="246" y="1551"/>
                </a:lnTo>
                <a:lnTo>
                  <a:pt x="251" y="1551"/>
                </a:lnTo>
                <a:lnTo>
                  <a:pt x="256" y="1551"/>
                </a:lnTo>
                <a:lnTo>
                  <a:pt x="261" y="1551"/>
                </a:lnTo>
                <a:lnTo>
                  <a:pt x="265" y="1551"/>
                </a:lnTo>
                <a:lnTo>
                  <a:pt x="270" y="1551"/>
                </a:lnTo>
                <a:lnTo>
                  <a:pt x="275" y="1551"/>
                </a:lnTo>
                <a:lnTo>
                  <a:pt x="280" y="1551"/>
                </a:lnTo>
                <a:lnTo>
                  <a:pt x="285" y="1551"/>
                </a:lnTo>
                <a:lnTo>
                  <a:pt x="290" y="1551"/>
                </a:lnTo>
                <a:lnTo>
                  <a:pt x="295" y="1551"/>
                </a:lnTo>
                <a:lnTo>
                  <a:pt x="300" y="1551"/>
                </a:lnTo>
                <a:lnTo>
                  <a:pt x="305" y="1551"/>
                </a:lnTo>
                <a:lnTo>
                  <a:pt x="310" y="1551"/>
                </a:lnTo>
                <a:lnTo>
                  <a:pt x="315" y="1551"/>
                </a:lnTo>
                <a:lnTo>
                  <a:pt x="319" y="1551"/>
                </a:lnTo>
                <a:lnTo>
                  <a:pt x="324" y="1551"/>
                </a:lnTo>
                <a:lnTo>
                  <a:pt x="329" y="1551"/>
                </a:lnTo>
                <a:lnTo>
                  <a:pt x="334" y="1551"/>
                </a:lnTo>
                <a:lnTo>
                  <a:pt x="339" y="1551"/>
                </a:lnTo>
                <a:lnTo>
                  <a:pt x="344" y="1551"/>
                </a:lnTo>
                <a:lnTo>
                  <a:pt x="349" y="1551"/>
                </a:lnTo>
                <a:lnTo>
                  <a:pt x="354" y="1551"/>
                </a:lnTo>
                <a:lnTo>
                  <a:pt x="359" y="1551"/>
                </a:lnTo>
                <a:lnTo>
                  <a:pt x="364" y="1551"/>
                </a:lnTo>
                <a:lnTo>
                  <a:pt x="369" y="1551"/>
                </a:lnTo>
                <a:lnTo>
                  <a:pt x="373" y="1551"/>
                </a:lnTo>
                <a:lnTo>
                  <a:pt x="378" y="1551"/>
                </a:lnTo>
                <a:lnTo>
                  <a:pt x="383" y="1551"/>
                </a:lnTo>
                <a:lnTo>
                  <a:pt x="388" y="1551"/>
                </a:lnTo>
                <a:lnTo>
                  <a:pt x="393" y="1551"/>
                </a:lnTo>
                <a:lnTo>
                  <a:pt x="398" y="1551"/>
                </a:lnTo>
                <a:lnTo>
                  <a:pt x="403" y="1551"/>
                </a:lnTo>
                <a:lnTo>
                  <a:pt x="408" y="1551"/>
                </a:lnTo>
                <a:lnTo>
                  <a:pt x="413" y="1551"/>
                </a:lnTo>
                <a:lnTo>
                  <a:pt x="418" y="1551"/>
                </a:lnTo>
                <a:lnTo>
                  <a:pt x="423" y="1551"/>
                </a:lnTo>
                <a:lnTo>
                  <a:pt x="427" y="1551"/>
                </a:lnTo>
                <a:lnTo>
                  <a:pt x="432" y="1551"/>
                </a:lnTo>
                <a:lnTo>
                  <a:pt x="437" y="1551"/>
                </a:lnTo>
                <a:lnTo>
                  <a:pt x="442" y="1551"/>
                </a:lnTo>
                <a:lnTo>
                  <a:pt x="447" y="1551"/>
                </a:lnTo>
                <a:lnTo>
                  <a:pt x="452" y="1551"/>
                </a:lnTo>
                <a:lnTo>
                  <a:pt x="457" y="1551"/>
                </a:lnTo>
                <a:lnTo>
                  <a:pt x="462" y="1551"/>
                </a:lnTo>
                <a:lnTo>
                  <a:pt x="467" y="1551"/>
                </a:lnTo>
                <a:lnTo>
                  <a:pt x="472" y="1551"/>
                </a:lnTo>
                <a:lnTo>
                  <a:pt x="476" y="1551"/>
                </a:lnTo>
                <a:lnTo>
                  <a:pt x="481" y="1551"/>
                </a:lnTo>
                <a:lnTo>
                  <a:pt x="486" y="1551"/>
                </a:lnTo>
                <a:lnTo>
                  <a:pt x="491" y="1551"/>
                </a:lnTo>
                <a:lnTo>
                  <a:pt x="496" y="1551"/>
                </a:lnTo>
                <a:lnTo>
                  <a:pt x="501" y="1551"/>
                </a:lnTo>
                <a:lnTo>
                  <a:pt x="506" y="1551"/>
                </a:lnTo>
                <a:lnTo>
                  <a:pt x="511" y="1551"/>
                </a:lnTo>
                <a:lnTo>
                  <a:pt x="516" y="1551"/>
                </a:lnTo>
                <a:lnTo>
                  <a:pt x="521" y="1551"/>
                </a:lnTo>
                <a:lnTo>
                  <a:pt x="526" y="1551"/>
                </a:lnTo>
                <a:lnTo>
                  <a:pt x="530" y="1551"/>
                </a:lnTo>
                <a:lnTo>
                  <a:pt x="535" y="1551"/>
                </a:lnTo>
                <a:lnTo>
                  <a:pt x="540" y="1551"/>
                </a:lnTo>
                <a:lnTo>
                  <a:pt x="545" y="1551"/>
                </a:lnTo>
                <a:lnTo>
                  <a:pt x="545" y="0"/>
                </a:lnTo>
                <a:lnTo>
                  <a:pt x="545" y="1551"/>
                </a:lnTo>
                <a:lnTo>
                  <a:pt x="550" y="1551"/>
                </a:lnTo>
                <a:lnTo>
                  <a:pt x="555" y="1551"/>
                </a:lnTo>
                <a:lnTo>
                  <a:pt x="560" y="1551"/>
                </a:lnTo>
                <a:lnTo>
                  <a:pt x="565" y="1551"/>
                </a:lnTo>
                <a:lnTo>
                  <a:pt x="570" y="1551"/>
                </a:lnTo>
                <a:lnTo>
                  <a:pt x="575" y="1551"/>
                </a:lnTo>
                <a:lnTo>
                  <a:pt x="580" y="1551"/>
                </a:lnTo>
                <a:lnTo>
                  <a:pt x="584" y="1551"/>
                </a:lnTo>
                <a:lnTo>
                  <a:pt x="589" y="1551"/>
                </a:lnTo>
                <a:lnTo>
                  <a:pt x="594" y="1551"/>
                </a:lnTo>
                <a:lnTo>
                  <a:pt x="599" y="1551"/>
                </a:lnTo>
                <a:lnTo>
                  <a:pt x="604" y="1551"/>
                </a:lnTo>
                <a:lnTo>
                  <a:pt x="609" y="1551"/>
                </a:lnTo>
                <a:lnTo>
                  <a:pt x="614" y="1551"/>
                </a:lnTo>
              </a:path>
            </a:pathLst>
          </a:custGeom>
          <a:noFill/>
          <a:ln w="0">
            <a:solidFill>
              <a:srgbClr val="00BFB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3" name="Freeform 95"/>
          <p:cNvSpPr>
            <a:spLocks/>
          </p:cNvSpPr>
          <p:nvPr/>
        </p:nvSpPr>
        <p:spPr bwMode="auto">
          <a:xfrm>
            <a:off x="5849938" y="4549775"/>
            <a:ext cx="1203325" cy="1588"/>
          </a:xfrm>
          <a:custGeom>
            <a:avLst/>
            <a:gdLst>
              <a:gd name="T0" fmla="*/ 12 w 623"/>
              <a:gd name="T1" fmla="*/ 0 h 1"/>
              <a:gd name="T2" fmla="*/ 29 w 623"/>
              <a:gd name="T3" fmla="*/ 0 h 1"/>
              <a:gd name="T4" fmla="*/ 47 w 623"/>
              <a:gd name="T5" fmla="*/ 0 h 1"/>
              <a:gd name="T6" fmla="*/ 66 w 623"/>
              <a:gd name="T7" fmla="*/ 0 h 1"/>
              <a:gd name="T8" fmla="*/ 84 w 623"/>
              <a:gd name="T9" fmla="*/ 0 h 1"/>
              <a:gd name="T10" fmla="*/ 101 w 623"/>
              <a:gd name="T11" fmla="*/ 0 h 1"/>
              <a:gd name="T12" fmla="*/ 119 w 623"/>
              <a:gd name="T13" fmla="*/ 0 h 1"/>
              <a:gd name="T14" fmla="*/ 137 w 623"/>
              <a:gd name="T15" fmla="*/ 0 h 1"/>
              <a:gd name="T16" fmla="*/ 155 w 623"/>
              <a:gd name="T17" fmla="*/ 0 h 1"/>
              <a:gd name="T18" fmla="*/ 173 w 623"/>
              <a:gd name="T19" fmla="*/ 0 h 1"/>
              <a:gd name="T20" fmla="*/ 191 w 623"/>
              <a:gd name="T21" fmla="*/ 0 h 1"/>
              <a:gd name="T22" fmla="*/ 209 w 623"/>
              <a:gd name="T23" fmla="*/ 0 h 1"/>
              <a:gd name="T24" fmla="*/ 226 w 623"/>
              <a:gd name="T25" fmla="*/ 0 h 1"/>
              <a:gd name="T26" fmla="*/ 245 w 623"/>
              <a:gd name="T27" fmla="*/ 0 h 1"/>
              <a:gd name="T28" fmla="*/ 263 w 623"/>
              <a:gd name="T29" fmla="*/ 0 h 1"/>
              <a:gd name="T30" fmla="*/ 281 w 623"/>
              <a:gd name="T31" fmla="*/ 0 h 1"/>
              <a:gd name="T32" fmla="*/ 298 w 623"/>
              <a:gd name="T33" fmla="*/ 0 h 1"/>
              <a:gd name="T34" fmla="*/ 316 w 623"/>
              <a:gd name="T35" fmla="*/ 0 h 1"/>
              <a:gd name="T36" fmla="*/ 335 w 623"/>
              <a:gd name="T37" fmla="*/ 0 h 1"/>
              <a:gd name="T38" fmla="*/ 352 w 623"/>
              <a:gd name="T39" fmla="*/ 0 h 1"/>
              <a:gd name="T40" fmla="*/ 370 w 623"/>
              <a:gd name="T41" fmla="*/ 0 h 1"/>
              <a:gd name="T42" fmla="*/ 388 w 623"/>
              <a:gd name="T43" fmla="*/ 0 h 1"/>
              <a:gd name="T44" fmla="*/ 406 w 623"/>
              <a:gd name="T45" fmla="*/ 0 h 1"/>
              <a:gd name="T46" fmla="*/ 423 w 623"/>
              <a:gd name="T47" fmla="*/ 0 h 1"/>
              <a:gd name="T48" fmla="*/ 442 w 623"/>
              <a:gd name="T49" fmla="*/ 0 h 1"/>
              <a:gd name="T50" fmla="*/ 460 w 623"/>
              <a:gd name="T51" fmla="*/ 0 h 1"/>
              <a:gd name="T52" fmla="*/ 478 w 623"/>
              <a:gd name="T53" fmla="*/ 0 h 1"/>
              <a:gd name="T54" fmla="*/ 495 w 623"/>
              <a:gd name="T55" fmla="*/ 0 h 1"/>
              <a:gd name="T56" fmla="*/ 513 w 623"/>
              <a:gd name="T57" fmla="*/ 0 h 1"/>
              <a:gd name="T58" fmla="*/ 532 w 623"/>
              <a:gd name="T59" fmla="*/ 0 h 1"/>
              <a:gd name="T60" fmla="*/ 549 w 623"/>
              <a:gd name="T61" fmla="*/ 0 h 1"/>
              <a:gd name="T62" fmla="*/ 567 w 623"/>
              <a:gd name="T63" fmla="*/ 0 h 1"/>
              <a:gd name="T64" fmla="*/ 585 w 623"/>
              <a:gd name="T65" fmla="*/ 0 h 1"/>
              <a:gd name="T66" fmla="*/ 603 w 623"/>
              <a:gd name="T67" fmla="*/ 0 h 1"/>
              <a:gd name="T68" fmla="*/ 621 w 623"/>
              <a:gd name="T69" fmla="*/ 0 h 1"/>
              <a:gd name="T70" fmla="*/ 639 w 623"/>
              <a:gd name="T71" fmla="*/ 0 h 1"/>
              <a:gd name="T72" fmla="*/ 657 w 623"/>
              <a:gd name="T73" fmla="*/ 0 h 1"/>
              <a:gd name="T74" fmla="*/ 674 w 623"/>
              <a:gd name="T75" fmla="*/ 0 h 1"/>
              <a:gd name="T76" fmla="*/ 692 w 623"/>
              <a:gd name="T77" fmla="*/ 0 h 1"/>
              <a:gd name="T78" fmla="*/ 711 w 623"/>
              <a:gd name="T79" fmla="*/ 0 h 1"/>
              <a:gd name="T80" fmla="*/ 729 w 623"/>
              <a:gd name="T81" fmla="*/ 0 h 1"/>
              <a:gd name="T82" fmla="*/ 746 w 623"/>
              <a:gd name="T83" fmla="*/ 0 h 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3"/>
              <a:gd name="T127" fmla="*/ 0 h 1"/>
              <a:gd name="T128" fmla="*/ 623 w 623"/>
              <a:gd name="T129" fmla="*/ 1 h 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3" h="1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  <a:lnTo>
                  <a:pt x="15" y="0"/>
                </a:lnTo>
                <a:lnTo>
                  <a:pt x="20" y="0"/>
                </a:lnTo>
                <a:lnTo>
                  <a:pt x="24" y="0"/>
                </a:lnTo>
                <a:lnTo>
                  <a:pt x="29" y="0"/>
                </a:lnTo>
                <a:lnTo>
                  <a:pt x="34" y="0"/>
                </a:lnTo>
                <a:lnTo>
                  <a:pt x="39" y="0"/>
                </a:lnTo>
                <a:lnTo>
                  <a:pt x="44" y="0"/>
                </a:lnTo>
                <a:lnTo>
                  <a:pt x="49" y="0"/>
                </a:lnTo>
                <a:lnTo>
                  <a:pt x="54" y="0"/>
                </a:lnTo>
                <a:lnTo>
                  <a:pt x="59" y="0"/>
                </a:lnTo>
                <a:lnTo>
                  <a:pt x="64" y="0"/>
                </a:lnTo>
                <a:lnTo>
                  <a:pt x="69" y="0"/>
                </a:lnTo>
                <a:lnTo>
                  <a:pt x="74" y="0"/>
                </a:lnTo>
                <a:lnTo>
                  <a:pt x="78" y="0"/>
                </a:lnTo>
                <a:lnTo>
                  <a:pt x="83" y="0"/>
                </a:lnTo>
                <a:lnTo>
                  <a:pt x="88" y="0"/>
                </a:lnTo>
                <a:lnTo>
                  <a:pt x="93" y="0"/>
                </a:lnTo>
                <a:lnTo>
                  <a:pt x="98" y="0"/>
                </a:lnTo>
                <a:lnTo>
                  <a:pt x="103" y="0"/>
                </a:lnTo>
                <a:lnTo>
                  <a:pt x="108" y="0"/>
                </a:lnTo>
                <a:lnTo>
                  <a:pt x="113" y="0"/>
                </a:lnTo>
                <a:lnTo>
                  <a:pt x="118" y="0"/>
                </a:lnTo>
                <a:lnTo>
                  <a:pt x="123" y="0"/>
                </a:lnTo>
                <a:lnTo>
                  <a:pt x="127" y="0"/>
                </a:lnTo>
                <a:lnTo>
                  <a:pt x="132" y="0"/>
                </a:lnTo>
                <a:lnTo>
                  <a:pt x="137" y="0"/>
                </a:lnTo>
                <a:lnTo>
                  <a:pt x="142" y="0"/>
                </a:lnTo>
                <a:lnTo>
                  <a:pt x="147" y="0"/>
                </a:lnTo>
                <a:lnTo>
                  <a:pt x="152" y="0"/>
                </a:lnTo>
                <a:lnTo>
                  <a:pt x="157" y="0"/>
                </a:lnTo>
                <a:lnTo>
                  <a:pt x="162" y="0"/>
                </a:lnTo>
                <a:lnTo>
                  <a:pt x="167" y="0"/>
                </a:lnTo>
                <a:lnTo>
                  <a:pt x="172" y="0"/>
                </a:lnTo>
                <a:lnTo>
                  <a:pt x="177" y="0"/>
                </a:lnTo>
                <a:lnTo>
                  <a:pt x="181" y="0"/>
                </a:lnTo>
                <a:lnTo>
                  <a:pt x="186" y="0"/>
                </a:lnTo>
                <a:lnTo>
                  <a:pt x="191" y="0"/>
                </a:lnTo>
                <a:lnTo>
                  <a:pt x="196" y="0"/>
                </a:lnTo>
                <a:lnTo>
                  <a:pt x="201" y="0"/>
                </a:lnTo>
                <a:lnTo>
                  <a:pt x="206" y="0"/>
                </a:lnTo>
                <a:lnTo>
                  <a:pt x="211" y="0"/>
                </a:lnTo>
                <a:lnTo>
                  <a:pt x="216" y="0"/>
                </a:lnTo>
                <a:lnTo>
                  <a:pt x="221" y="0"/>
                </a:lnTo>
                <a:lnTo>
                  <a:pt x="226" y="0"/>
                </a:lnTo>
                <a:lnTo>
                  <a:pt x="231" y="0"/>
                </a:lnTo>
                <a:lnTo>
                  <a:pt x="235" y="0"/>
                </a:lnTo>
                <a:lnTo>
                  <a:pt x="240" y="0"/>
                </a:lnTo>
                <a:lnTo>
                  <a:pt x="245" y="0"/>
                </a:lnTo>
                <a:lnTo>
                  <a:pt x="250" y="0"/>
                </a:lnTo>
                <a:lnTo>
                  <a:pt x="255" y="0"/>
                </a:lnTo>
                <a:lnTo>
                  <a:pt x="260" y="0"/>
                </a:lnTo>
                <a:lnTo>
                  <a:pt x="265" y="0"/>
                </a:lnTo>
                <a:lnTo>
                  <a:pt x="270" y="0"/>
                </a:lnTo>
                <a:lnTo>
                  <a:pt x="275" y="0"/>
                </a:lnTo>
                <a:lnTo>
                  <a:pt x="280" y="0"/>
                </a:lnTo>
                <a:lnTo>
                  <a:pt x="285" y="0"/>
                </a:lnTo>
                <a:lnTo>
                  <a:pt x="289" y="0"/>
                </a:lnTo>
                <a:lnTo>
                  <a:pt x="294" y="0"/>
                </a:lnTo>
                <a:lnTo>
                  <a:pt x="299" y="0"/>
                </a:lnTo>
                <a:lnTo>
                  <a:pt x="304" y="0"/>
                </a:lnTo>
                <a:lnTo>
                  <a:pt x="309" y="0"/>
                </a:lnTo>
                <a:lnTo>
                  <a:pt x="314" y="0"/>
                </a:lnTo>
                <a:lnTo>
                  <a:pt x="319" y="0"/>
                </a:lnTo>
                <a:lnTo>
                  <a:pt x="324" y="0"/>
                </a:lnTo>
                <a:lnTo>
                  <a:pt x="329" y="0"/>
                </a:lnTo>
                <a:lnTo>
                  <a:pt x="334" y="0"/>
                </a:lnTo>
                <a:lnTo>
                  <a:pt x="339" y="0"/>
                </a:lnTo>
                <a:lnTo>
                  <a:pt x="343" y="0"/>
                </a:lnTo>
                <a:lnTo>
                  <a:pt x="348" y="0"/>
                </a:lnTo>
                <a:lnTo>
                  <a:pt x="353" y="0"/>
                </a:lnTo>
                <a:lnTo>
                  <a:pt x="358" y="0"/>
                </a:lnTo>
                <a:lnTo>
                  <a:pt x="363" y="0"/>
                </a:lnTo>
                <a:lnTo>
                  <a:pt x="368" y="0"/>
                </a:lnTo>
                <a:lnTo>
                  <a:pt x="373" y="0"/>
                </a:lnTo>
                <a:lnTo>
                  <a:pt x="378" y="0"/>
                </a:lnTo>
                <a:lnTo>
                  <a:pt x="383" y="0"/>
                </a:lnTo>
                <a:lnTo>
                  <a:pt x="388" y="0"/>
                </a:lnTo>
                <a:lnTo>
                  <a:pt x="393" y="0"/>
                </a:lnTo>
                <a:lnTo>
                  <a:pt x="397" y="0"/>
                </a:lnTo>
                <a:lnTo>
                  <a:pt x="402" y="0"/>
                </a:lnTo>
                <a:lnTo>
                  <a:pt x="407" y="0"/>
                </a:lnTo>
                <a:lnTo>
                  <a:pt x="412" y="0"/>
                </a:lnTo>
                <a:lnTo>
                  <a:pt x="417" y="0"/>
                </a:lnTo>
                <a:lnTo>
                  <a:pt x="422" y="0"/>
                </a:lnTo>
                <a:lnTo>
                  <a:pt x="427" y="0"/>
                </a:lnTo>
                <a:lnTo>
                  <a:pt x="432" y="0"/>
                </a:lnTo>
                <a:lnTo>
                  <a:pt x="437" y="0"/>
                </a:lnTo>
                <a:lnTo>
                  <a:pt x="442" y="0"/>
                </a:lnTo>
                <a:lnTo>
                  <a:pt x="446" y="0"/>
                </a:lnTo>
                <a:lnTo>
                  <a:pt x="451" y="0"/>
                </a:lnTo>
                <a:lnTo>
                  <a:pt x="456" y="0"/>
                </a:lnTo>
                <a:lnTo>
                  <a:pt x="461" y="0"/>
                </a:lnTo>
                <a:lnTo>
                  <a:pt x="466" y="0"/>
                </a:lnTo>
                <a:lnTo>
                  <a:pt x="471" y="0"/>
                </a:lnTo>
                <a:lnTo>
                  <a:pt x="476" y="0"/>
                </a:lnTo>
                <a:lnTo>
                  <a:pt x="481" y="0"/>
                </a:lnTo>
                <a:lnTo>
                  <a:pt x="486" y="0"/>
                </a:lnTo>
                <a:lnTo>
                  <a:pt x="491" y="0"/>
                </a:lnTo>
                <a:lnTo>
                  <a:pt x="496" y="0"/>
                </a:lnTo>
                <a:lnTo>
                  <a:pt x="500" y="0"/>
                </a:lnTo>
                <a:lnTo>
                  <a:pt x="505" y="0"/>
                </a:lnTo>
                <a:lnTo>
                  <a:pt x="510" y="0"/>
                </a:lnTo>
                <a:lnTo>
                  <a:pt x="515" y="0"/>
                </a:lnTo>
                <a:lnTo>
                  <a:pt x="520" y="0"/>
                </a:lnTo>
                <a:lnTo>
                  <a:pt x="525" y="0"/>
                </a:lnTo>
                <a:lnTo>
                  <a:pt x="530" y="0"/>
                </a:lnTo>
                <a:lnTo>
                  <a:pt x="535" y="0"/>
                </a:lnTo>
                <a:lnTo>
                  <a:pt x="540" y="0"/>
                </a:lnTo>
                <a:lnTo>
                  <a:pt x="545" y="0"/>
                </a:lnTo>
                <a:lnTo>
                  <a:pt x="550" y="0"/>
                </a:lnTo>
                <a:lnTo>
                  <a:pt x="554" y="0"/>
                </a:lnTo>
                <a:lnTo>
                  <a:pt x="559" y="0"/>
                </a:lnTo>
                <a:lnTo>
                  <a:pt x="564" y="0"/>
                </a:lnTo>
                <a:lnTo>
                  <a:pt x="569" y="0"/>
                </a:lnTo>
                <a:lnTo>
                  <a:pt x="574" y="0"/>
                </a:lnTo>
                <a:lnTo>
                  <a:pt x="579" y="0"/>
                </a:lnTo>
                <a:lnTo>
                  <a:pt x="584" y="0"/>
                </a:lnTo>
                <a:lnTo>
                  <a:pt x="589" y="0"/>
                </a:lnTo>
                <a:lnTo>
                  <a:pt x="594" y="0"/>
                </a:lnTo>
                <a:lnTo>
                  <a:pt x="599" y="0"/>
                </a:lnTo>
                <a:lnTo>
                  <a:pt x="604" y="0"/>
                </a:lnTo>
                <a:lnTo>
                  <a:pt x="608" y="0"/>
                </a:lnTo>
                <a:lnTo>
                  <a:pt x="613" y="0"/>
                </a:lnTo>
                <a:lnTo>
                  <a:pt x="618" y="0"/>
                </a:lnTo>
                <a:lnTo>
                  <a:pt x="623" y="0"/>
                </a:lnTo>
              </a:path>
            </a:pathLst>
          </a:custGeom>
          <a:noFill/>
          <a:ln w="0">
            <a:solidFill>
              <a:srgbClr val="00BFB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4" name="Freeform 96"/>
          <p:cNvSpPr>
            <a:spLocks/>
          </p:cNvSpPr>
          <p:nvPr/>
        </p:nvSpPr>
        <p:spPr bwMode="auto">
          <a:xfrm>
            <a:off x="7053263" y="4549775"/>
            <a:ext cx="871538" cy="1588"/>
          </a:xfrm>
          <a:custGeom>
            <a:avLst/>
            <a:gdLst>
              <a:gd name="T0" fmla="*/ 6 w 452"/>
              <a:gd name="T1" fmla="*/ 0 h 1"/>
              <a:gd name="T2" fmla="*/ 18 w 452"/>
              <a:gd name="T3" fmla="*/ 0 h 1"/>
              <a:gd name="T4" fmla="*/ 30 w 452"/>
              <a:gd name="T5" fmla="*/ 0 h 1"/>
              <a:gd name="T6" fmla="*/ 43 w 452"/>
              <a:gd name="T7" fmla="*/ 0 h 1"/>
              <a:gd name="T8" fmla="*/ 53 w 452"/>
              <a:gd name="T9" fmla="*/ 0 h 1"/>
              <a:gd name="T10" fmla="*/ 66 w 452"/>
              <a:gd name="T11" fmla="*/ 0 h 1"/>
              <a:gd name="T12" fmla="*/ 78 w 452"/>
              <a:gd name="T13" fmla="*/ 0 h 1"/>
              <a:gd name="T14" fmla="*/ 90 w 452"/>
              <a:gd name="T15" fmla="*/ 0 h 1"/>
              <a:gd name="T16" fmla="*/ 102 w 452"/>
              <a:gd name="T17" fmla="*/ 0 h 1"/>
              <a:gd name="T18" fmla="*/ 113 w 452"/>
              <a:gd name="T19" fmla="*/ 0 h 1"/>
              <a:gd name="T20" fmla="*/ 125 w 452"/>
              <a:gd name="T21" fmla="*/ 0 h 1"/>
              <a:gd name="T22" fmla="*/ 137 w 452"/>
              <a:gd name="T23" fmla="*/ 0 h 1"/>
              <a:gd name="T24" fmla="*/ 149 w 452"/>
              <a:gd name="T25" fmla="*/ 0 h 1"/>
              <a:gd name="T26" fmla="*/ 162 w 452"/>
              <a:gd name="T27" fmla="*/ 0 h 1"/>
              <a:gd name="T28" fmla="*/ 172 w 452"/>
              <a:gd name="T29" fmla="*/ 0 h 1"/>
              <a:gd name="T30" fmla="*/ 185 w 452"/>
              <a:gd name="T31" fmla="*/ 0 h 1"/>
              <a:gd name="T32" fmla="*/ 197 w 452"/>
              <a:gd name="T33" fmla="*/ 0 h 1"/>
              <a:gd name="T34" fmla="*/ 209 w 452"/>
              <a:gd name="T35" fmla="*/ 0 h 1"/>
              <a:gd name="T36" fmla="*/ 221 w 452"/>
              <a:gd name="T37" fmla="*/ 0 h 1"/>
              <a:gd name="T38" fmla="*/ 233 w 452"/>
              <a:gd name="T39" fmla="*/ 0 h 1"/>
              <a:gd name="T40" fmla="*/ 244 w 452"/>
              <a:gd name="T41" fmla="*/ 0 h 1"/>
              <a:gd name="T42" fmla="*/ 256 w 452"/>
              <a:gd name="T43" fmla="*/ 0 h 1"/>
              <a:gd name="T44" fmla="*/ 268 w 452"/>
              <a:gd name="T45" fmla="*/ 0 h 1"/>
              <a:gd name="T46" fmla="*/ 281 w 452"/>
              <a:gd name="T47" fmla="*/ 0 h 1"/>
              <a:gd name="T48" fmla="*/ 293 w 452"/>
              <a:gd name="T49" fmla="*/ 0 h 1"/>
              <a:gd name="T50" fmla="*/ 304 w 452"/>
              <a:gd name="T51" fmla="*/ 0 h 1"/>
              <a:gd name="T52" fmla="*/ 316 w 452"/>
              <a:gd name="T53" fmla="*/ 0 h 1"/>
              <a:gd name="T54" fmla="*/ 328 w 452"/>
              <a:gd name="T55" fmla="*/ 0 h 1"/>
              <a:gd name="T56" fmla="*/ 340 w 452"/>
              <a:gd name="T57" fmla="*/ 0 h 1"/>
              <a:gd name="T58" fmla="*/ 352 w 452"/>
              <a:gd name="T59" fmla="*/ 0 h 1"/>
              <a:gd name="T60" fmla="*/ 364 w 452"/>
              <a:gd name="T61" fmla="*/ 0 h 1"/>
              <a:gd name="T62" fmla="*/ 375 w 452"/>
              <a:gd name="T63" fmla="*/ 0 h 1"/>
              <a:gd name="T64" fmla="*/ 387 w 452"/>
              <a:gd name="T65" fmla="*/ 0 h 1"/>
              <a:gd name="T66" fmla="*/ 400 w 452"/>
              <a:gd name="T67" fmla="*/ 0 h 1"/>
              <a:gd name="T68" fmla="*/ 412 w 452"/>
              <a:gd name="T69" fmla="*/ 0 h 1"/>
              <a:gd name="T70" fmla="*/ 424 w 452"/>
              <a:gd name="T71" fmla="*/ 0 h 1"/>
              <a:gd name="T72" fmla="*/ 435 w 452"/>
              <a:gd name="T73" fmla="*/ 0 h 1"/>
              <a:gd name="T74" fmla="*/ 447 w 452"/>
              <a:gd name="T75" fmla="*/ 0 h 1"/>
              <a:gd name="T76" fmla="*/ 459 w 452"/>
              <a:gd name="T77" fmla="*/ 0 h 1"/>
              <a:gd name="T78" fmla="*/ 471 w 452"/>
              <a:gd name="T79" fmla="*/ 0 h 1"/>
              <a:gd name="T80" fmla="*/ 483 w 452"/>
              <a:gd name="T81" fmla="*/ 0 h 1"/>
              <a:gd name="T82" fmla="*/ 494 w 452"/>
              <a:gd name="T83" fmla="*/ 0 h 1"/>
              <a:gd name="T84" fmla="*/ 506 w 452"/>
              <a:gd name="T85" fmla="*/ 0 h 1"/>
              <a:gd name="T86" fmla="*/ 519 w 452"/>
              <a:gd name="T87" fmla="*/ 0 h 1"/>
              <a:gd name="T88" fmla="*/ 531 w 452"/>
              <a:gd name="T89" fmla="*/ 0 h 1"/>
              <a:gd name="T90" fmla="*/ 543 w 452"/>
              <a:gd name="T91" fmla="*/ 0 h 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52"/>
              <a:gd name="T139" fmla="*/ 0 h 1"/>
              <a:gd name="T140" fmla="*/ 452 w 452"/>
              <a:gd name="T141" fmla="*/ 1 h 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52" h="1">
                <a:moveTo>
                  <a:pt x="0" y="0"/>
                </a:moveTo>
                <a:lnTo>
                  <a:pt x="5" y="0"/>
                </a:lnTo>
                <a:lnTo>
                  <a:pt x="10" y="0"/>
                </a:lnTo>
                <a:lnTo>
                  <a:pt x="15" y="0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0"/>
                </a:lnTo>
                <a:lnTo>
                  <a:pt x="39" y="0"/>
                </a:lnTo>
                <a:lnTo>
                  <a:pt x="44" y="0"/>
                </a:lnTo>
                <a:lnTo>
                  <a:pt x="49" y="0"/>
                </a:lnTo>
                <a:lnTo>
                  <a:pt x="54" y="0"/>
                </a:lnTo>
                <a:lnTo>
                  <a:pt x="59" y="0"/>
                </a:lnTo>
                <a:lnTo>
                  <a:pt x="64" y="0"/>
                </a:lnTo>
                <a:lnTo>
                  <a:pt x="69" y="0"/>
                </a:lnTo>
                <a:lnTo>
                  <a:pt x="74" y="0"/>
                </a:lnTo>
                <a:lnTo>
                  <a:pt x="79" y="0"/>
                </a:lnTo>
                <a:lnTo>
                  <a:pt x="84" y="0"/>
                </a:lnTo>
                <a:lnTo>
                  <a:pt x="88" y="0"/>
                </a:lnTo>
                <a:lnTo>
                  <a:pt x="93" y="0"/>
                </a:lnTo>
                <a:lnTo>
                  <a:pt x="98" y="0"/>
                </a:lnTo>
                <a:lnTo>
                  <a:pt x="103" y="0"/>
                </a:lnTo>
                <a:lnTo>
                  <a:pt x="108" y="0"/>
                </a:lnTo>
                <a:lnTo>
                  <a:pt x="113" y="0"/>
                </a:lnTo>
                <a:lnTo>
                  <a:pt x="118" y="0"/>
                </a:lnTo>
                <a:lnTo>
                  <a:pt x="123" y="0"/>
                </a:lnTo>
                <a:lnTo>
                  <a:pt x="128" y="0"/>
                </a:lnTo>
                <a:lnTo>
                  <a:pt x="133" y="0"/>
                </a:lnTo>
                <a:lnTo>
                  <a:pt x="138" y="0"/>
                </a:lnTo>
                <a:lnTo>
                  <a:pt x="142" y="0"/>
                </a:lnTo>
                <a:lnTo>
                  <a:pt x="147" y="0"/>
                </a:lnTo>
                <a:lnTo>
                  <a:pt x="152" y="0"/>
                </a:lnTo>
                <a:lnTo>
                  <a:pt x="157" y="0"/>
                </a:lnTo>
                <a:lnTo>
                  <a:pt x="162" y="0"/>
                </a:lnTo>
                <a:lnTo>
                  <a:pt x="167" y="0"/>
                </a:lnTo>
                <a:lnTo>
                  <a:pt x="172" y="0"/>
                </a:lnTo>
                <a:lnTo>
                  <a:pt x="177" y="0"/>
                </a:lnTo>
                <a:lnTo>
                  <a:pt x="182" y="0"/>
                </a:lnTo>
                <a:lnTo>
                  <a:pt x="187" y="0"/>
                </a:lnTo>
                <a:lnTo>
                  <a:pt x="192" y="0"/>
                </a:lnTo>
                <a:lnTo>
                  <a:pt x="196" y="0"/>
                </a:lnTo>
                <a:lnTo>
                  <a:pt x="201" y="0"/>
                </a:lnTo>
                <a:lnTo>
                  <a:pt x="206" y="0"/>
                </a:lnTo>
                <a:lnTo>
                  <a:pt x="211" y="0"/>
                </a:lnTo>
                <a:lnTo>
                  <a:pt x="216" y="0"/>
                </a:lnTo>
                <a:lnTo>
                  <a:pt x="221" y="0"/>
                </a:lnTo>
                <a:lnTo>
                  <a:pt x="226" y="0"/>
                </a:lnTo>
                <a:lnTo>
                  <a:pt x="231" y="0"/>
                </a:lnTo>
                <a:lnTo>
                  <a:pt x="236" y="0"/>
                </a:lnTo>
                <a:lnTo>
                  <a:pt x="241" y="0"/>
                </a:lnTo>
                <a:lnTo>
                  <a:pt x="246" y="0"/>
                </a:lnTo>
                <a:lnTo>
                  <a:pt x="250" y="0"/>
                </a:lnTo>
                <a:lnTo>
                  <a:pt x="255" y="0"/>
                </a:lnTo>
                <a:lnTo>
                  <a:pt x="260" y="0"/>
                </a:lnTo>
                <a:lnTo>
                  <a:pt x="265" y="0"/>
                </a:lnTo>
                <a:lnTo>
                  <a:pt x="270" y="0"/>
                </a:lnTo>
                <a:lnTo>
                  <a:pt x="275" y="0"/>
                </a:lnTo>
                <a:lnTo>
                  <a:pt x="280" y="0"/>
                </a:lnTo>
                <a:lnTo>
                  <a:pt x="285" y="0"/>
                </a:lnTo>
                <a:lnTo>
                  <a:pt x="290" y="0"/>
                </a:lnTo>
                <a:lnTo>
                  <a:pt x="295" y="0"/>
                </a:lnTo>
                <a:lnTo>
                  <a:pt x="300" y="0"/>
                </a:lnTo>
                <a:lnTo>
                  <a:pt x="304" y="0"/>
                </a:lnTo>
                <a:lnTo>
                  <a:pt x="309" y="0"/>
                </a:lnTo>
                <a:lnTo>
                  <a:pt x="314" y="0"/>
                </a:lnTo>
                <a:lnTo>
                  <a:pt x="319" y="0"/>
                </a:lnTo>
                <a:lnTo>
                  <a:pt x="324" y="0"/>
                </a:lnTo>
                <a:lnTo>
                  <a:pt x="329" y="0"/>
                </a:lnTo>
                <a:lnTo>
                  <a:pt x="334" y="0"/>
                </a:lnTo>
                <a:lnTo>
                  <a:pt x="339" y="0"/>
                </a:lnTo>
                <a:lnTo>
                  <a:pt x="344" y="0"/>
                </a:lnTo>
                <a:lnTo>
                  <a:pt x="349" y="0"/>
                </a:lnTo>
                <a:lnTo>
                  <a:pt x="354" y="0"/>
                </a:lnTo>
                <a:lnTo>
                  <a:pt x="358" y="0"/>
                </a:lnTo>
                <a:lnTo>
                  <a:pt x="363" y="0"/>
                </a:lnTo>
                <a:lnTo>
                  <a:pt x="368" y="0"/>
                </a:lnTo>
                <a:lnTo>
                  <a:pt x="373" y="0"/>
                </a:lnTo>
                <a:lnTo>
                  <a:pt x="378" y="0"/>
                </a:lnTo>
                <a:lnTo>
                  <a:pt x="383" y="0"/>
                </a:lnTo>
                <a:lnTo>
                  <a:pt x="388" y="0"/>
                </a:lnTo>
                <a:lnTo>
                  <a:pt x="393" y="0"/>
                </a:lnTo>
                <a:lnTo>
                  <a:pt x="398" y="0"/>
                </a:lnTo>
                <a:lnTo>
                  <a:pt x="403" y="0"/>
                </a:lnTo>
                <a:lnTo>
                  <a:pt x="407" y="0"/>
                </a:lnTo>
                <a:lnTo>
                  <a:pt x="412" y="0"/>
                </a:lnTo>
                <a:lnTo>
                  <a:pt x="417" y="0"/>
                </a:lnTo>
                <a:lnTo>
                  <a:pt x="422" y="0"/>
                </a:lnTo>
                <a:lnTo>
                  <a:pt x="427" y="0"/>
                </a:lnTo>
                <a:lnTo>
                  <a:pt x="432" y="0"/>
                </a:lnTo>
                <a:lnTo>
                  <a:pt x="437" y="0"/>
                </a:lnTo>
                <a:lnTo>
                  <a:pt x="442" y="0"/>
                </a:lnTo>
                <a:lnTo>
                  <a:pt x="447" y="0"/>
                </a:lnTo>
                <a:lnTo>
                  <a:pt x="452" y="0"/>
                </a:lnTo>
              </a:path>
            </a:pathLst>
          </a:custGeom>
          <a:noFill/>
          <a:ln w="0">
            <a:solidFill>
              <a:srgbClr val="00BFB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5" name="Line 103"/>
          <p:cNvSpPr>
            <a:spLocks noChangeShapeType="1"/>
          </p:cNvSpPr>
          <p:nvPr/>
        </p:nvSpPr>
        <p:spPr bwMode="auto">
          <a:xfrm>
            <a:off x="2314575" y="3284538"/>
            <a:ext cx="55832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66" name="Text Box 105"/>
          <p:cNvSpPr txBox="1">
            <a:spLocks noChangeArrowheads="1"/>
          </p:cNvSpPr>
          <p:nvPr/>
        </p:nvSpPr>
        <p:spPr bwMode="auto">
          <a:xfrm>
            <a:off x="2530475" y="2139950"/>
            <a:ext cx="212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solidFill>
                  <a:srgbClr val="0033CC"/>
                </a:solidFill>
              </a:rPr>
              <a:t>Sa(</a:t>
            </a:r>
            <a:r>
              <a:rPr lang="pl-PL" sz="2000" b="1" i="1">
                <a:solidFill>
                  <a:srgbClr val="0033CC"/>
                </a:solidFill>
              </a:rPr>
              <a:t>Wt</a:t>
            </a:r>
            <a:r>
              <a:rPr lang="pl-PL" sz="2000" b="1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67" name="Text Box 106"/>
          <p:cNvSpPr txBox="1">
            <a:spLocks noChangeArrowheads="1"/>
          </p:cNvSpPr>
          <p:nvPr/>
        </p:nvSpPr>
        <p:spPr bwMode="auto">
          <a:xfrm>
            <a:off x="2514600" y="2514600"/>
            <a:ext cx="212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solidFill>
                  <a:srgbClr val="669900"/>
                </a:solidFill>
              </a:rPr>
              <a:t>Sa</a:t>
            </a:r>
            <a:r>
              <a:rPr lang="pl-PL" sz="2000" b="1" i="1">
                <a:solidFill>
                  <a:srgbClr val="669900"/>
                </a:solidFill>
              </a:rPr>
              <a:t>W</a:t>
            </a:r>
            <a:r>
              <a:rPr lang="pl-PL" sz="2000" b="1">
                <a:solidFill>
                  <a:srgbClr val="669900"/>
                </a:solidFill>
              </a:rPr>
              <a:t>(</a:t>
            </a:r>
            <a:r>
              <a:rPr lang="pl-PL" sz="2000" b="1" i="1">
                <a:solidFill>
                  <a:srgbClr val="669900"/>
                </a:solidFill>
              </a:rPr>
              <a:t>t </a:t>
            </a:r>
            <a:r>
              <a:rPr lang="pl-PL" sz="2000" b="1">
                <a:solidFill>
                  <a:srgbClr val="669900"/>
                </a:solidFill>
              </a:rPr>
              <a:t>- 2</a:t>
            </a:r>
            <a:r>
              <a:rPr lang="pl-PL" sz="2000" b="1" i="1">
                <a:solidFill>
                  <a:srgbClr val="669900"/>
                </a:solidFill>
              </a:rPr>
              <a:t>T</a:t>
            </a:r>
            <a:r>
              <a:rPr lang="pl-PL" sz="2000" b="1">
                <a:solidFill>
                  <a:srgbClr val="669900"/>
                </a:solidFill>
              </a:rPr>
              <a:t>)</a:t>
            </a:r>
          </a:p>
        </p:txBody>
      </p:sp>
      <p:sp>
        <p:nvSpPr>
          <p:cNvPr id="168" name="Text Box 113"/>
          <p:cNvSpPr txBox="1">
            <a:spLocks noChangeArrowheads="1"/>
          </p:cNvSpPr>
          <p:nvPr/>
        </p:nvSpPr>
        <p:spPr bwMode="auto">
          <a:xfrm>
            <a:off x="7924800" y="4343400"/>
            <a:ext cx="682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800" b="1" i="1"/>
              <a:t>t</a:t>
            </a:r>
          </a:p>
        </p:txBody>
      </p:sp>
      <p:sp>
        <p:nvSpPr>
          <p:cNvPr id="169" name="Rectangle 120"/>
          <p:cNvSpPr>
            <a:spLocks noChangeArrowheads="1"/>
          </p:cNvSpPr>
          <p:nvPr/>
        </p:nvSpPr>
        <p:spPr bwMode="auto">
          <a:xfrm>
            <a:off x="3086100" y="5578475"/>
            <a:ext cx="33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800" b="1">
                <a:solidFill>
                  <a:srgbClr val="000000"/>
                </a:solidFill>
              </a:rPr>
              <a:t>-2</a:t>
            </a:r>
            <a:r>
              <a:rPr lang="pl-PL" sz="1800" b="1" i="1">
                <a:solidFill>
                  <a:srgbClr val="000000"/>
                </a:solidFill>
              </a:rPr>
              <a:t>T</a:t>
            </a:r>
            <a:endParaRPr lang="pl-PL" sz="1800" b="1" i="1"/>
          </a:p>
        </p:txBody>
      </p:sp>
      <p:sp>
        <p:nvSpPr>
          <p:cNvPr id="170" name="Rectangle 121"/>
          <p:cNvSpPr>
            <a:spLocks noChangeArrowheads="1"/>
          </p:cNvSpPr>
          <p:nvPr/>
        </p:nvSpPr>
        <p:spPr bwMode="auto">
          <a:xfrm>
            <a:off x="3697288" y="5580063"/>
            <a:ext cx="273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800" b="1">
                <a:solidFill>
                  <a:srgbClr val="000000"/>
                </a:solidFill>
              </a:rPr>
              <a:t> -</a:t>
            </a:r>
            <a:r>
              <a:rPr lang="pl-PL" sz="1800" b="1" i="1">
                <a:solidFill>
                  <a:srgbClr val="000000"/>
                </a:solidFill>
              </a:rPr>
              <a:t>T</a:t>
            </a:r>
            <a:endParaRPr lang="pl-PL" sz="1800" b="1" i="1"/>
          </a:p>
        </p:txBody>
      </p:sp>
      <p:sp>
        <p:nvSpPr>
          <p:cNvPr id="171" name="Rectangle 122"/>
          <p:cNvSpPr>
            <a:spLocks noChangeArrowheads="1"/>
          </p:cNvSpPr>
          <p:nvPr/>
        </p:nvSpPr>
        <p:spPr bwMode="auto">
          <a:xfrm>
            <a:off x="4340225" y="5578475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800">
                <a:solidFill>
                  <a:srgbClr val="000000"/>
                </a:solidFill>
              </a:rPr>
              <a:t>  </a:t>
            </a:r>
            <a:r>
              <a:rPr lang="pl-PL" sz="1800" b="1">
                <a:solidFill>
                  <a:srgbClr val="000000"/>
                </a:solidFill>
              </a:rPr>
              <a:t>0</a:t>
            </a:r>
            <a:endParaRPr lang="pl-PL" sz="1800" b="1" i="1"/>
          </a:p>
        </p:txBody>
      </p:sp>
      <p:sp>
        <p:nvSpPr>
          <p:cNvPr id="172" name="Rectangle 123"/>
          <p:cNvSpPr>
            <a:spLocks noChangeArrowheads="1"/>
          </p:cNvSpPr>
          <p:nvPr/>
        </p:nvSpPr>
        <p:spPr bwMode="auto">
          <a:xfrm>
            <a:off x="4968875" y="5580063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800">
                <a:solidFill>
                  <a:srgbClr val="000000"/>
                </a:solidFill>
              </a:rPr>
              <a:t>  </a:t>
            </a:r>
            <a:r>
              <a:rPr lang="pl-PL" sz="1800" b="1" i="1">
                <a:solidFill>
                  <a:srgbClr val="000000"/>
                </a:solidFill>
              </a:rPr>
              <a:t>T</a:t>
            </a:r>
            <a:endParaRPr lang="pl-PL" sz="1800" b="1" i="1"/>
          </a:p>
        </p:txBody>
      </p:sp>
      <p:sp>
        <p:nvSpPr>
          <p:cNvPr id="173" name="Rectangle 124"/>
          <p:cNvSpPr>
            <a:spLocks noChangeArrowheads="1"/>
          </p:cNvSpPr>
          <p:nvPr/>
        </p:nvSpPr>
        <p:spPr bwMode="auto">
          <a:xfrm>
            <a:off x="5578475" y="5580063"/>
            <a:ext cx="311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800">
                <a:solidFill>
                  <a:srgbClr val="000000"/>
                </a:solidFill>
              </a:rPr>
              <a:t> </a:t>
            </a:r>
            <a:r>
              <a:rPr lang="pl-PL" sz="1800" b="1">
                <a:solidFill>
                  <a:srgbClr val="000000"/>
                </a:solidFill>
              </a:rPr>
              <a:t>2</a:t>
            </a:r>
            <a:r>
              <a:rPr lang="pl-PL" sz="1800" b="1" i="1">
                <a:solidFill>
                  <a:srgbClr val="000000"/>
                </a:solidFill>
              </a:rPr>
              <a:t>T</a:t>
            </a:r>
            <a:endParaRPr lang="pl-PL" sz="1800" b="1" i="1"/>
          </a:p>
        </p:txBody>
      </p:sp>
      <p:sp>
        <p:nvSpPr>
          <p:cNvPr id="174" name="Rectangle 125"/>
          <p:cNvSpPr>
            <a:spLocks noChangeArrowheads="1"/>
          </p:cNvSpPr>
          <p:nvPr/>
        </p:nvSpPr>
        <p:spPr bwMode="auto">
          <a:xfrm>
            <a:off x="6207125" y="5578475"/>
            <a:ext cx="311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800" b="1">
                <a:solidFill>
                  <a:srgbClr val="000000"/>
                </a:solidFill>
              </a:rPr>
              <a:t> 3</a:t>
            </a:r>
            <a:r>
              <a:rPr lang="pl-PL" sz="1800" b="1" i="1">
                <a:solidFill>
                  <a:srgbClr val="000000"/>
                </a:solidFill>
              </a:rPr>
              <a:t>T</a:t>
            </a:r>
            <a:endParaRPr lang="pl-PL" sz="1800" b="1" i="1"/>
          </a:p>
        </p:txBody>
      </p:sp>
      <p:sp>
        <p:nvSpPr>
          <p:cNvPr id="175" name="Rectangle 126"/>
          <p:cNvSpPr>
            <a:spLocks noChangeArrowheads="1"/>
          </p:cNvSpPr>
          <p:nvPr/>
        </p:nvSpPr>
        <p:spPr bwMode="auto">
          <a:xfrm>
            <a:off x="6850063" y="5580063"/>
            <a:ext cx="311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800" i="1">
                <a:solidFill>
                  <a:srgbClr val="000000"/>
                </a:solidFill>
              </a:rPr>
              <a:t> </a:t>
            </a:r>
            <a:r>
              <a:rPr lang="pl-PL" sz="1800" b="1">
                <a:solidFill>
                  <a:srgbClr val="000000"/>
                </a:solidFill>
              </a:rPr>
              <a:t>4</a:t>
            </a:r>
            <a:r>
              <a:rPr lang="pl-PL" sz="1800" b="1" i="1">
                <a:solidFill>
                  <a:srgbClr val="000000"/>
                </a:solidFill>
              </a:rPr>
              <a:t>T</a:t>
            </a:r>
            <a:endParaRPr lang="pl-PL" sz="1800" b="1" i="1"/>
          </a:p>
        </p:txBody>
      </p:sp>
      <p:sp>
        <p:nvSpPr>
          <p:cNvPr id="176" name="Rectangle 127"/>
          <p:cNvSpPr>
            <a:spLocks noChangeArrowheads="1"/>
          </p:cNvSpPr>
          <p:nvPr/>
        </p:nvSpPr>
        <p:spPr bwMode="auto">
          <a:xfrm>
            <a:off x="7461250" y="5580063"/>
            <a:ext cx="463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l-PL" sz="1800">
                <a:solidFill>
                  <a:srgbClr val="000000"/>
                </a:solidFill>
              </a:rPr>
              <a:t> </a:t>
            </a:r>
            <a:r>
              <a:rPr lang="pl-PL" sz="1800" b="1">
                <a:solidFill>
                  <a:srgbClr val="000000"/>
                </a:solidFill>
              </a:rPr>
              <a:t>5</a:t>
            </a:r>
            <a:r>
              <a:rPr lang="pl-PL" sz="1800" b="1" i="1">
                <a:solidFill>
                  <a:srgbClr val="000000"/>
                </a:solidFill>
              </a:rPr>
              <a:t>T</a:t>
            </a:r>
            <a:endParaRPr lang="pl-PL" sz="1800" b="1" i="1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26A2F-130C-4303-8EAF-52BA4A9A3A6B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  <p:sp>
        <p:nvSpPr>
          <p:cNvPr id="93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829758" y="-155125"/>
            <a:ext cx="8326437" cy="1143000"/>
          </a:xfrm>
        </p:spPr>
        <p:txBody>
          <a:bodyPr/>
          <a:lstStyle/>
          <a:p>
            <a: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Eliminacja IMS</a:t>
            </a:r>
            <a:b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(sygnalizacja impulsami Diraca)</a:t>
            </a:r>
          </a:p>
        </p:txBody>
      </p:sp>
    </p:spTree>
    <p:extLst>
      <p:ext uri="{BB962C8B-B14F-4D97-AF65-F5344CB8AC3E}">
        <p14:creationId xmlns:p14="http://schemas.microsoft.com/office/powerpoint/2010/main" val="100200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337631"/>
              </p:ext>
            </p:extLst>
          </p:nvPr>
        </p:nvGraphicFramePr>
        <p:xfrm>
          <a:off x="2379402" y="4127678"/>
          <a:ext cx="460375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994" name="Equation" r:id="rId3" imgW="2755800" imgH="660240" progId="Equation.3">
                  <p:embed/>
                </p:oleObj>
              </mc:Choice>
              <mc:Fallback>
                <p:oleObj name="Equation" r:id="rId3" imgW="2755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9402" y="4127678"/>
                        <a:ext cx="4603750" cy="11033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47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4102" name="Text Box 123"/>
          <p:cNvSpPr txBox="1">
            <a:spLocks noChangeArrowheads="1"/>
          </p:cNvSpPr>
          <p:nvPr/>
        </p:nvSpPr>
        <p:spPr bwMode="auto">
          <a:xfrm>
            <a:off x="945313" y="5295714"/>
            <a:ext cx="8075596" cy="1323439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dirty="0" smtClean="0"/>
              <a:t>Eliminacja IMS w przypadku sygnalizacji dowolnymi impulsami wymaga kompensacji łącznej transmitancji kanału i filtrów </a:t>
            </a:r>
            <a:r>
              <a:rPr lang="pl-PL" sz="2000" b="1" i="1" dirty="0"/>
              <a:t>H</a:t>
            </a:r>
            <a:r>
              <a:rPr lang="pl-PL" sz="2000" b="1" dirty="0" smtClean="0"/>
              <a:t>(</a:t>
            </a:r>
            <a:r>
              <a:rPr lang="el-GR" sz="2000" b="1" i="1" dirty="0" smtClean="0">
                <a:cs typeface="Times New Roman" panose="02020603050405020304" pitchFamily="18" charset="0"/>
              </a:rPr>
              <a:t>ω</a:t>
            </a:r>
            <a:r>
              <a:rPr lang="pl-PL" sz="2000" b="1" dirty="0" smtClean="0"/>
              <a:t>) przez odwrotność transformaty Fouriera impulsu </a:t>
            </a:r>
            <a:r>
              <a:rPr lang="pl-PL" sz="2000" b="1" i="1" dirty="0"/>
              <a:t>R</a:t>
            </a:r>
            <a:r>
              <a:rPr lang="pl-PL" sz="2000" b="1" i="1" baseline="30000" dirty="0" smtClean="0"/>
              <a:t>-</a:t>
            </a:r>
            <a:r>
              <a:rPr lang="pl-PL" sz="2000" b="1" baseline="30000" dirty="0" smtClean="0"/>
              <a:t>1</a:t>
            </a:r>
            <a:r>
              <a:rPr lang="pl-PL" sz="2000" b="1" dirty="0" smtClean="0"/>
              <a:t>(</a:t>
            </a:r>
            <a:r>
              <a:rPr lang="el-GR" sz="2000" b="1" i="1" dirty="0">
                <a:cs typeface="Times New Roman" panose="02020603050405020304" pitchFamily="18" charset="0"/>
              </a:rPr>
              <a:t>ω</a:t>
            </a:r>
            <a:r>
              <a:rPr lang="pl-PL" sz="2000" b="1" dirty="0"/>
              <a:t>). </a:t>
            </a:r>
            <a:r>
              <a:rPr lang="pl-PL" sz="2000" b="1" dirty="0" smtClean="0">
                <a:solidFill>
                  <a:srgbClr val="006600"/>
                </a:solidFill>
              </a:rPr>
              <a:t>Efektywność widmowa transmisji nie zmienia się i wynosi </a:t>
            </a:r>
            <a:r>
              <a:rPr lang="pl-PL" sz="2000" b="1" i="1" dirty="0" smtClean="0">
                <a:solidFill>
                  <a:srgbClr val="006600"/>
                </a:solidFill>
              </a:rPr>
              <a:t>R</a:t>
            </a:r>
            <a:r>
              <a:rPr lang="pl-PL" sz="2000" b="1" i="1" baseline="-25000" dirty="0" smtClean="0">
                <a:solidFill>
                  <a:srgbClr val="006600"/>
                </a:solidFill>
              </a:rPr>
              <a:t>B</a:t>
            </a:r>
            <a:r>
              <a:rPr lang="pl-PL" sz="2000" b="1" dirty="0" smtClean="0">
                <a:solidFill>
                  <a:srgbClr val="006600"/>
                </a:solidFill>
              </a:rPr>
              <a:t> = 2[</a:t>
            </a:r>
            <a:r>
              <a:rPr lang="pl-PL" sz="2000" b="1" dirty="0" err="1" smtClean="0">
                <a:solidFill>
                  <a:srgbClr val="006600"/>
                </a:solidFill>
              </a:rPr>
              <a:t>bps</a:t>
            </a:r>
            <a:r>
              <a:rPr lang="pl-PL" sz="2000" b="1" dirty="0" smtClean="0">
                <a:solidFill>
                  <a:srgbClr val="006600"/>
                </a:solidFill>
              </a:rPr>
              <a:t>].</a:t>
            </a:r>
            <a:endParaRPr lang="pl-PL" sz="2000" b="1" dirty="0">
              <a:solidFill>
                <a:srgbClr val="006600"/>
              </a:solidFill>
            </a:endParaRPr>
          </a:p>
        </p:txBody>
      </p:sp>
      <p:sp>
        <p:nvSpPr>
          <p:cNvPr id="49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942834" y="-172443"/>
            <a:ext cx="7399712" cy="1143000"/>
          </a:xfrm>
        </p:spPr>
        <p:txBody>
          <a:bodyPr/>
          <a:lstStyle/>
          <a:p>
            <a:r>
              <a:rPr lang="pl-PL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Problem 1</a:t>
            </a:r>
            <a:r>
              <a:rPr lang="pl-PL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Eliminacja </a:t>
            </a: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IMS</a:t>
            </a:r>
            <a: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sygnalizacja </a:t>
            </a: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dowolnymi </a:t>
            </a:r>
            <a:r>
              <a:rPr lang="pl-PL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impulsami</a:t>
            </a:r>
            <a:endParaRPr lang="pl-PL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69873-293D-4D82-B7F4-F6021DD4C452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1140558" y="1598736"/>
            <a:ext cx="7573302" cy="2442078"/>
            <a:chOff x="542320" y="975432"/>
            <a:chExt cx="7573302" cy="2442078"/>
          </a:xfrm>
        </p:grpSpPr>
        <p:grpSp>
          <p:nvGrpSpPr>
            <p:cNvPr id="4105" name="Group 19"/>
            <p:cNvGrpSpPr>
              <a:grpSpLocks/>
            </p:cNvGrpSpPr>
            <p:nvPr/>
          </p:nvGrpSpPr>
          <p:grpSpPr bwMode="auto">
            <a:xfrm>
              <a:off x="4217988" y="990600"/>
              <a:ext cx="1350963" cy="1035050"/>
              <a:chOff x="1859" y="1168"/>
              <a:chExt cx="851" cy="538"/>
            </a:xfrm>
          </p:grpSpPr>
          <p:sp>
            <p:nvSpPr>
              <p:cNvPr id="4138" name="Rectangle 20"/>
              <p:cNvSpPr>
                <a:spLocks noChangeArrowheads="1"/>
              </p:cNvSpPr>
              <p:nvPr/>
            </p:nvSpPr>
            <p:spPr bwMode="auto">
              <a:xfrm>
                <a:off x="1859" y="1395"/>
                <a:ext cx="426" cy="31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39" name="Line 21"/>
              <p:cNvSpPr>
                <a:spLocks noChangeShapeType="1"/>
              </p:cNvSpPr>
              <p:nvPr/>
            </p:nvSpPr>
            <p:spPr bwMode="auto">
              <a:xfrm flipV="1">
                <a:off x="1859" y="1168"/>
                <a:ext cx="0" cy="5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40" name="Line 22"/>
              <p:cNvSpPr>
                <a:spLocks noChangeShapeType="1"/>
              </p:cNvSpPr>
              <p:nvPr/>
            </p:nvSpPr>
            <p:spPr bwMode="auto">
              <a:xfrm>
                <a:off x="1859" y="1706"/>
                <a:ext cx="8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4106" name="Text Box 23"/>
            <p:cNvSpPr txBox="1">
              <a:spLocks noChangeArrowheads="1"/>
            </p:cNvSpPr>
            <p:nvPr/>
          </p:nvSpPr>
          <p:spPr bwMode="auto">
            <a:xfrm>
              <a:off x="4139542" y="1131199"/>
              <a:ext cx="50314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l-GR" sz="1400" b="1" dirty="0">
                  <a:sym typeface="Symbol" pitchFamily="18" charset="2"/>
                </a:rPr>
                <a:t></a:t>
              </a:r>
              <a:r>
                <a:rPr lang="pl-PL" sz="1400" b="1" dirty="0"/>
                <a:t>/</a:t>
              </a:r>
              <a:r>
                <a:rPr lang="pl-PL" sz="1400" b="1" i="1" dirty="0"/>
                <a:t>W</a:t>
              </a:r>
              <a:endParaRPr lang="el-GR" sz="1400" b="1" i="1" dirty="0"/>
            </a:p>
          </p:txBody>
        </p:sp>
        <p:sp>
          <p:nvSpPr>
            <p:cNvPr id="4107" name="Text Box 24"/>
            <p:cNvSpPr txBox="1">
              <a:spLocks noChangeArrowheads="1"/>
            </p:cNvSpPr>
            <p:nvPr/>
          </p:nvSpPr>
          <p:spPr bwMode="auto">
            <a:xfrm>
              <a:off x="4668838" y="1971675"/>
              <a:ext cx="4953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800" b="1"/>
                <a:t>  </a:t>
              </a:r>
              <a:r>
                <a:rPr lang="pl-PL" sz="1200" b="1" i="1"/>
                <a:t>W</a:t>
              </a:r>
              <a:endParaRPr lang="el-GR" sz="1200" b="1" i="1"/>
            </a:p>
          </p:txBody>
        </p:sp>
        <p:sp>
          <p:nvSpPr>
            <p:cNvPr id="4108" name="Text Box 25"/>
            <p:cNvSpPr txBox="1">
              <a:spLocks noChangeArrowheads="1"/>
            </p:cNvSpPr>
            <p:nvPr/>
          </p:nvSpPr>
          <p:spPr bwMode="auto">
            <a:xfrm>
              <a:off x="1112838" y="1187450"/>
              <a:ext cx="103346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/>
                <a:t>s</a:t>
              </a:r>
              <a:r>
                <a:rPr lang="pl-PL" sz="1600" b="1" dirty="0" smtClean="0"/>
                <a:t>(</a:t>
              </a:r>
              <a:r>
                <a:rPr lang="pl-PL" sz="1600" b="1" i="1" dirty="0" smtClean="0"/>
                <a:t>t</a:t>
              </a:r>
              <a:r>
                <a:rPr lang="pl-PL" sz="1600" b="1" dirty="0" smtClean="0"/>
                <a:t> </a:t>
              </a:r>
              <a:r>
                <a:rPr lang="pl-PL" sz="1600" b="1" dirty="0"/>
                <a:t>- </a:t>
              </a:r>
              <a:r>
                <a:rPr lang="pl-PL" sz="1600" b="1" i="1" dirty="0" err="1"/>
                <a:t>kT</a:t>
              </a:r>
              <a:r>
                <a:rPr lang="pl-PL" sz="1600" b="1" dirty="0"/>
                <a:t>)</a:t>
              </a:r>
            </a:p>
          </p:txBody>
        </p:sp>
        <p:sp>
          <p:nvSpPr>
            <p:cNvPr id="4109" name="Text Box 26"/>
            <p:cNvSpPr txBox="1">
              <a:spLocks noChangeArrowheads="1"/>
            </p:cNvSpPr>
            <p:nvPr/>
          </p:nvSpPr>
          <p:spPr bwMode="auto">
            <a:xfrm>
              <a:off x="2912971" y="1207508"/>
              <a:ext cx="1133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1" i="1" dirty="0"/>
                <a:t>δ</a:t>
              </a:r>
              <a:r>
                <a:rPr lang="pl-PL" sz="1600" b="1" dirty="0"/>
                <a:t>(</a:t>
              </a:r>
              <a:r>
                <a:rPr lang="pl-PL" sz="1600" b="1" i="1" dirty="0"/>
                <a:t>t </a:t>
              </a:r>
              <a:r>
                <a:rPr lang="pl-PL" sz="1600" b="1" dirty="0"/>
                <a:t>- </a:t>
              </a:r>
              <a:r>
                <a:rPr lang="pl-PL" sz="1600" b="1" i="1" dirty="0" err="1"/>
                <a:t>kT</a:t>
              </a:r>
              <a:r>
                <a:rPr lang="pl-PL" sz="1600" b="1" dirty="0"/>
                <a:t>)</a:t>
              </a:r>
            </a:p>
          </p:txBody>
        </p:sp>
        <p:grpSp>
          <p:nvGrpSpPr>
            <p:cNvPr id="4112" name="Group 34"/>
            <p:cNvGrpSpPr>
              <a:grpSpLocks/>
            </p:cNvGrpSpPr>
            <p:nvPr/>
          </p:nvGrpSpPr>
          <p:grpSpPr bwMode="auto">
            <a:xfrm>
              <a:off x="2147888" y="1336675"/>
              <a:ext cx="901700" cy="628650"/>
              <a:chOff x="4156" y="1310"/>
              <a:chExt cx="822" cy="453"/>
            </a:xfrm>
          </p:grpSpPr>
          <p:sp>
            <p:nvSpPr>
              <p:cNvPr id="4136" name="Rectangle 35"/>
              <p:cNvSpPr>
                <a:spLocks noChangeArrowheads="1"/>
              </p:cNvSpPr>
              <p:nvPr/>
            </p:nvSpPr>
            <p:spPr bwMode="auto">
              <a:xfrm>
                <a:off x="4156" y="1310"/>
                <a:ext cx="822" cy="453"/>
              </a:xfrm>
              <a:prstGeom prst="rect">
                <a:avLst/>
              </a:prstGeom>
              <a:solidFill>
                <a:srgbClr val="C5F4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137" name="Text Box 36"/>
              <p:cNvSpPr txBox="1">
                <a:spLocks noChangeArrowheads="1"/>
              </p:cNvSpPr>
              <p:nvPr/>
            </p:nvSpPr>
            <p:spPr bwMode="auto">
              <a:xfrm>
                <a:off x="4183" y="1396"/>
                <a:ext cx="739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1600" b="1" i="1" dirty="0"/>
                  <a:t>S</a:t>
                </a:r>
                <a:r>
                  <a:rPr lang="pl-PL" sz="1600" b="1" baseline="30000" dirty="0" smtClean="0"/>
                  <a:t>-1</a:t>
                </a:r>
                <a:r>
                  <a:rPr lang="pl-PL" sz="1600" b="1" dirty="0" smtClean="0"/>
                  <a:t>(</a:t>
                </a:r>
                <a:r>
                  <a:rPr lang="el-GR" sz="1600" b="1" i="1" dirty="0"/>
                  <a:t>ω</a:t>
                </a:r>
                <a:r>
                  <a:rPr lang="pl-PL" sz="1600" b="1" dirty="0"/>
                  <a:t>)</a:t>
                </a:r>
                <a:endParaRPr lang="el-GR" sz="1600" b="1" dirty="0"/>
              </a:p>
            </p:txBody>
          </p:sp>
        </p:grpSp>
        <p:grpSp>
          <p:nvGrpSpPr>
            <p:cNvPr id="4113" name="Group 37"/>
            <p:cNvGrpSpPr>
              <a:grpSpLocks/>
            </p:cNvGrpSpPr>
            <p:nvPr/>
          </p:nvGrpSpPr>
          <p:grpSpPr bwMode="auto">
            <a:xfrm>
              <a:off x="6457872" y="1477499"/>
              <a:ext cx="763680" cy="200025"/>
              <a:chOff x="3220" y="1593"/>
              <a:chExt cx="369" cy="114"/>
            </a:xfrm>
          </p:grpSpPr>
          <p:sp>
            <p:nvSpPr>
              <p:cNvPr id="4133" name="Line 38"/>
              <p:cNvSpPr>
                <a:spLocks noChangeShapeType="1"/>
              </p:cNvSpPr>
              <p:nvPr/>
            </p:nvSpPr>
            <p:spPr bwMode="auto">
              <a:xfrm>
                <a:off x="3220" y="1707"/>
                <a:ext cx="199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34" name="Line 39"/>
              <p:cNvSpPr>
                <a:spLocks noChangeShapeType="1"/>
              </p:cNvSpPr>
              <p:nvPr/>
            </p:nvSpPr>
            <p:spPr bwMode="auto">
              <a:xfrm flipV="1">
                <a:off x="3419" y="1593"/>
                <a:ext cx="170" cy="11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4116" name="Text Box 45"/>
            <p:cNvSpPr txBox="1">
              <a:spLocks noChangeArrowheads="1"/>
            </p:cNvSpPr>
            <p:nvPr/>
          </p:nvSpPr>
          <p:spPr bwMode="auto">
            <a:xfrm>
              <a:off x="6457872" y="2497643"/>
              <a:ext cx="11271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/>
                <a:t>s</a:t>
              </a:r>
              <a:r>
                <a:rPr lang="pl-PL" sz="1600" b="1" dirty="0" smtClean="0"/>
                <a:t>(</a:t>
              </a:r>
              <a:r>
                <a:rPr lang="pl-PL" sz="1600" b="1" i="1" dirty="0" smtClean="0"/>
                <a:t>t </a:t>
              </a:r>
              <a:r>
                <a:rPr lang="pl-PL" sz="1600" b="1" dirty="0"/>
                <a:t>- </a:t>
              </a:r>
              <a:r>
                <a:rPr lang="pl-PL" sz="1600" b="1" i="1" dirty="0" err="1"/>
                <a:t>kT</a:t>
              </a:r>
              <a:r>
                <a:rPr lang="pl-PL" sz="1600" b="1" dirty="0"/>
                <a:t>)</a:t>
              </a:r>
            </a:p>
          </p:txBody>
        </p:sp>
        <p:sp>
          <p:nvSpPr>
            <p:cNvPr id="4117" name="Text Box 86"/>
            <p:cNvSpPr txBox="1">
              <a:spLocks noChangeArrowheads="1"/>
            </p:cNvSpPr>
            <p:nvPr/>
          </p:nvSpPr>
          <p:spPr bwMode="auto">
            <a:xfrm>
              <a:off x="5295900" y="1981200"/>
              <a:ext cx="4953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800" b="1"/>
                <a:t>  </a:t>
              </a:r>
              <a:r>
                <a:rPr lang="el-GR" sz="1200" b="1" i="1">
                  <a:cs typeface="Times New Roman" pitchFamily="18" charset="0"/>
                </a:rPr>
                <a:t>ω</a:t>
              </a:r>
            </a:p>
          </p:txBody>
        </p:sp>
        <p:sp>
          <p:nvSpPr>
            <p:cNvPr id="4119" name="Text Box 88"/>
            <p:cNvSpPr txBox="1">
              <a:spLocks noChangeArrowheads="1"/>
            </p:cNvSpPr>
            <p:nvPr/>
          </p:nvSpPr>
          <p:spPr bwMode="auto">
            <a:xfrm>
              <a:off x="6500014" y="1784350"/>
              <a:ext cx="990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400" b="1" i="1" dirty="0"/>
                <a:t> </a:t>
              </a:r>
              <a:r>
                <a:rPr lang="pl-PL" sz="1800" b="1" i="1" dirty="0"/>
                <a:t>f </a:t>
              </a:r>
              <a:r>
                <a:rPr lang="pl-PL" sz="1800" b="1" dirty="0"/>
                <a:t>= 1/</a:t>
              </a:r>
              <a:r>
                <a:rPr lang="pl-PL" sz="1800" b="1" i="1" dirty="0"/>
                <a:t>T</a:t>
              </a:r>
              <a:endParaRPr lang="el-GR" sz="1800" b="1" baseline="-25000" dirty="0"/>
            </a:p>
          </p:txBody>
        </p:sp>
        <p:sp>
          <p:nvSpPr>
            <p:cNvPr id="4120" name="Text Box 89"/>
            <p:cNvSpPr txBox="1">
              <a:spLocks noChangeArrowheads="1"/>
            </p:cNvSpPr>
            <p:nvPr/>
          </p:nvSpPr>
          <p:spPr bwMode="auto">
            <a:xfrm>
              <a:off x="6488247" y="975432"/>
              <a:ext cx="1439863" cy="284163"/>
            </a:xfrm>
            <a:prstGeom prst="rect">
              <a:avLst/>
            </a:prstGeom>
            <a:solidFill>
              <a:srgbClr val="C5F4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200" b="1" dirty="0" smtClean="0"/>
                <a:t>PRÓBKOWANIE</a:t>
              </a:r>
              <a:endParaRPr lang="pl-PL" sz="1200" b="1" dirty="0"/>
            </a:p>
          </p:txBody>
        </p:sp>
        <p:sp>
          <p:nvSpPr>
            <p:cNvPr id="4131" name="Text Box 115"/>
            <p:cNvSpPr txBox="1">
              <a:spLocks noChangeArrowheads="1"/>
            </p:cNvSpPr>
            <p:nvPr/>
          </p:nvSpPr>
          <p:spPr bwMode="auto">
            <a:xfrm>
              <a:off x="2686050" y="2655888"/>
              <a:ext cx="1216025" cy="461963"/>
            </a:xfrm>
            <a:prstGeom prst="rect">
              <a:avLst/>
            </a:prstGeom>
            <a:solidFill>
              <a:srgbClr val="C5F4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200" b="1" dirty="0" smtClean="0"/>
                <a:t>UKŁAD</a:t>
              </a:r>
              <a:br>
                <a:rPr lang="pl-PL" sz="1200" b="1" dirty="0" smtClean="0"/>
              </a:br>
              <a:r>
                <a:rPr lang="pl-PL" sz="1200" b="1" dirty="0" smtClean="0"/>
                <a:t>DECYZYJNY</a:t>
              </a:r>
              <a:endParaRPr lang="pl-PL" sz="1200" b="1" dirty="0"/>
            </a:p>
          </p:txBody>
        </p:sp>
        <p:sp>
          <p:nvSpPr>
            <p:cNvPr id="4132" name="Text Box 118"/>
            <p:cNvSpPr txBox="1">
              <a:spLocks noChangeArrowheads="1"/>
            </p:cNvSpPr>
            <p:nvPr/>
          </p:nvSpPr>
          <p:spPr bwMode="auto">
            <a:xfrm>
              <a:off x="4813300" y="2681002"/>
              <a:ext cx="1485900" cy="461665"/>
            </a:xfrm>
            <a:prstGeom prst="rect">
              <a:avLst/>
            </a:prstGeom>
            <a:solidFill>
              <a:srgbClr val="C5F4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200" b="1" dirty="0" smtClean="0"/>
                <a:t>ODTWARZANIE</a:t>
              </a:r>
              <a:br>
                <a:rPr lang="pl-PL" sz="1200" b="1" dirty="0" smtClean="0"/>
              </a:br>
              <a:r>
                <a:rPr lang="pl-PL" sz="1200" b="1" dirty="0" smtClean="0"/>
                <a:t>KODU</a:t>
              </a:r>
              <a:endParaRPr lang="pl-PL" sz="1200" b="1" dirty="0"/>
            </a:p>
          </p:txBody>
        </p:sp>
        <p:graphicFrame>
          <p:nvGraphicFramePr>
            <p:cNvPr id="47" name="Obiek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85774"/>
                </p:ext>
              </p:extLst>
            </p:nvPr>
          </p:nvGraphicFramePr>
          <p:xfrm>
            <a:off x="3341688" y="1965325"/>
            <a:ext cx="587375" cy="30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995" name="Równanie" r:id="rId5" imgW="419040" imgH="215640" progId="Equation.3">
                    <p:embed/>
                  </p:oleObj>
                </mc:Choice>
                <mc:Fallback>
                  <p:oleObj name="Równanie" r:id="rId5" imgW="4190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1688" y="1965325"/>
                          <a:ext cx="587375" cy="3032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Line 9309"/>
            <p:cNvSpPr>
              <a:spLocks noChangeShapeType="1"/>
            </p:cNvSpPr>
            <p:nvPr/>
          </p:nvSpPr>
          <p:spPr bwMode="auto">
            <a:xfrm rot="10800000">
              <a:off x="1635332" y="2359025"/>
              <a:ext cx="0" cy="768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Line 9310"/>
            <p:cNvSpPr>
              <a:spLocks noChangeShapeType="1"/>
            </p:cNvSpPr>
            <p:nvPr/>
          </p:nvSpPr>
          <p:spPr bwMode="auto">
            <a:xfrm>
              <a:off x="1635332" y="3125788"/>
              <a:ext cx="765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Line 9313"/>
            <p:cNvSpPr>
              <a:spLocks noChangeShapeType="1"/>
            </p:cNvSpPr>
            <p:nvPr/>
          </p:nvSpPr>
          <p:spPr bwMode="auto">
            <a:xfrm>
              <a:off x="1635332" y="3125788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Line 9315"/>
            <p:cNvSpPr>
              <a:spLocks noChangeShapeType="1"/>
            </p:cNvSpPr>
            <p:nvPr/>
          </p:nvSpPr>
          <p:spPr bwMode="auto">
            <a:xfrm rot="16200000">
              <a:off x="1770270" y="2990850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Line 9316"/>
            <p:cNvSpPr>
              <a:spLocks noChangeShapeType="1"/>
            </p:cNvSpPr>
            <p:nvPr/>
          </p:nvSpPr>
          <p:spPr bwMode="auto">
            <a:xfrm rot="16200000">
              <a:off x="1770270" y="2720975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Line 9317"/>
            <p:cNvSpPr>
              <a:spLocks noChangeShapeType="1"/>
            </p:cNvSpPr>
            <p:nvPr/>
          </p:nvSpPr>
          <p:spPr bwMode="auto">
            <a:xfrm>
              <a:off x="1905207" y="2586038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Line 9318"/>
            <p:cNvSpPr>
              <a:spLocks noChangeShapeType="1"/>
            </p:cNvSpPr>
            <p:nvPr/>
          </p:nvSpPr>
          <p:spPr bwMode="auto">
            <a:xfrm>
              <a:off x="2175082" y="3079750"/>
              <a:ext cx="0" cy="9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Line 9319"/>
            <p:cNvSpPr>
              <a:spLocks noChangeShapeType="1"/>
            </p:cNvSpPr>
            <p:nvPr/>
          </p:nvSpPr>
          <p:spPr bwMode="auto">
            <a:xfrm rot="16200000">
              <a:off x="1636920" y="2540000"/>
              <a:ext cx="0" cy="9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Text Box 9320"/>
            <p:cNvSpPr txBox="1">
              <a:spLocks noChangeArrowheads="1"/>
            </p:cNvSpPr>
            <p:nvPr/>
          </p:nvSpPr>
          <p:spPr bwMode="auto">
            <a:xfrm>
              <a:off x="1504508" y="3151144"/>
              <a:ext cx="990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/>
                <a:t> 0</a:t>
              </a:r>
              <a:endParaRPr lang="el-GR" sz="1000" b="1" baseline="-25000" dirty="0"/>
            </a:p>
          </p:txBody>
        </p:sp>
        <p:sp>
          <p:nvSpPr>
            <p:cNvPr id="58" name="Text Box 9321"/>
            <p:cNvSpPr txBox="1">
              <a:spLocks noChangeArrowheads="1"/>
            </p:cNvSpPr>
            <p:nvPr/>
          </p:nvSpPr>
          <p:spPr bwMode="auto">
            <a:xfrm>
              <a:off x="2084594" y="3159919"/>
              <a:ext cx="2698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/>
                <a:t>1</a:t>
              </a:r>
              <a:endParaRPr lang="el-GR" sz="1000" b="1" baseline="-25000" dirty="0"/>
            </a:p>
          </p:txBody>
        </p:sp>
        <p:sp>
          <p:nvSpPr>
            <p:cNvPr id="59" name="Text Box 9321"/>
            <p:cNvSpPr txBox="1">
              <a:spLocks noChangeArrowheads="1"/>
            </p:cNvSpPr>
            <p:nvPr/>
          </p:nvSpPr>
          <p:spPr bwMode="auto">
            <a:xfrm>
              <a:off x="1232181" y="2454038"/>
              <a:ext cx="47141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 smtClean="0"/>
                <a:t>„1”</a:t>
              </a:r>
              <a:endParaRPr lang="el-GR" sz="1000" b="1" baseline="-25000" dirty="0"/>
            </a:p>
          </p:txBody>
        </p:sp>
        <p:sp>
          <p:nvSpPr>
            <p:cNvPr id="60" name="Text Box 9321"/>
            <p:cNvSpPr txBox="1">
              <a:spLocks noChangeArrowheads="1"/>
            </p:cNvSpPr>
            <p:nvPr/>
          </p:nvSpPr>
          <p:spPr bwMode="auto">
            <a:xfrm>
              <a:off x="1232181" y="2998507"/>
              <a:ext cx="4084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 smtClean="0"/>
                <a:t>„0”</a:t>
              </a:r>
              <a:endParaRPr lang="el-GR" sz="1000" b="1" baseline="-25000" dirty="0"/>
            </a:p>
          </p:txBody>
        </p:sp>
        <p:sp>
          <p:nvSpPr>
            <p:cNvPr id="61" name="Text Box 9321"/>
            <p:cNvSpPr txBox="1">
              <a:spLocks noChangeArrowheads="1"/>
            </p:cNvSpPr>
            <p:nvPr/>
          </p:nvSpPr>
          <p:spPr bwMode="auto">
            <a:xfrm>
              <a:off x="1577389" y="3145386"/>
              <a:ext cx="5207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000" b="1" dirty="0" smtClean="0"/>
                <a:t>1/2</a:t>
              </a:r>
              <a:endParaRPr lang="el-GR" sz="1000" b="1" baseline="-25000" dirty="0"/>
            </a:p>
          </p:txBody>
        </p:sp>
        <p:sp>
          <p:nvSpPr>
            <p:cNvPr id="63" name="Text Box 26"/>
            <p:cNvSpPr txBox="1">
              <a:spLocks noChangeArrowheads="1"/>
            </p:cNvSpPr>
            <p:nvPr/>
          </p:nvSpPr>
          <p:spPr bwMode="auto">
            <a:xfrm>
              <a:off x="4056062" y="2494757"/>
              <a:ext cx="1133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/>
                <a:t>„0”</a:t>
              </a:r>
              <a:endParaRPr lang="pl-PL" sz="1600" b="1" dirty="0"/>
            </a:p>
          </p:txBody>
        </p:sp>
        <p:sp>
          <p:nvSpPr>
            <p:cNvPr id="64" name="Text Box 26"/>
            <p:cNvSpPr txBox="1">
              <a:spLocks noChangeArrowheads="1"/>
            </p:cNvSpPr>
            <p:nvPr/>
          </p:nvSpPr>
          <p:spPr bwMode="auto">
            <a:xfrm>
              <a:off x="4056062" y="3078956"/>
              <a:ext cx="1133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 smtClean="0"/>
                <a:t>„1”</a:t>
              </a:r>
              <a:endParaRPr lang="pl-PL" sz="1600" b="1" dirty="0"/>
            </a:p>
          </p:txBody>
        </p:sp>
        <p:cxnSp>
          <p:nvCxnSpPr>
            <p:cNvPr id="5" name="Łącznik prosty ze strzałką 4"/>
            <p:cNvCxnSpPr/>
            <p:nvPr/>
          </p:nvCxnSpPr>
          <p:spPr bwMode="auto">
            <a:xfrm flipV="1">
              <a:off x="2100649" y="2323070"/>
              <a:ext cx="2825578" cy="823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7" name="pole tekstowe 6"/>
            <p:cNvSpPr txBox="1"/>
            <p:nvPr/>
          </p:nvSpPr>
          <p:spPr>
            <a:xfrm>
              <a:off x="4241005" y="1565430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IFDP</a:t>
              </a:r>
              <a:endParaRPr lang="pl-PL" sz="1600" b="1" dirty="0"/>
            </a:p>
          </p:txBody>
        </p:sp>
        <p:cxnSp>
          <p:nvCxnSpPr>
            <p:cNvPr id="65" name="Łącznik prosty ze strzałką 64"/>
            <p:cNvCxnSpPr/>
            <p:nvPr/>
          </p:nvCxnSpPr>
          <p:spPr bwMode="auto">
            <a:xfrm flipV="1">
              <a:off x="1259668" y="1662133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6" name="Łącznik prosty ze strzałką 65"/>
            <p:cNvCxnSpPr/>
            <p:nvPr/>
          </p:nvCxnSpPr>
          <p:spPr bwMode="auto">
            <a:xfrm flipV="1">
              <a:off x="3066403" y="1660328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7" name="Łącznik prosty ze strzałką 66"/>
            <p:cNvCxnSpPr/>
            <p:nvPr/>
          </p:nvCxnSpPr>
          <p:spPr bwMode="auto">
            <a:xfrm flipV="1">
              <a:off x="5129684" y="1674256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8" name="Łącznik prosty ze strzałką 67"/>
            <p:cNvCxnSpPr/>
            <p:nvPr/>
          </p:nvCxnSpPr>
          <p:spPr bwMode="auto">
            <a:xfrm flipV="1">
              <a:off x="7221552" y="1681001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9" name="Łącznik prosty ze strzałką 68"/>
            <p:cNvCxnSpPr/>
            <p:nvPr/>
          </p:nvCxnSpPr>
          <p:spPr bwMode="auto">
            <a:xfrm flipV="1">
              <a:off x="542320" y="2859096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0" name="Łącznik prosty ze strzałką 69"/>
            <p:cNvCxnSpPr/>
            <p:nvPr/>
          </p:nvCxnSpPr>
          <p:spPr bwMode="auto">
            <a:xfrm flipV="1">
              <a:off x="3902075" y="2898238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1" name="Łącznik prosty ze strzałką 70"/>
            <p:cNvCxnSpPr/>
            <p:nvPr/>
          </p:nvCxnSpPr>
          <p:spPr bwMode="auto">
            <a:xfrm flipV="1">
              <a:off x="6299200" y="2908461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2" name="Text Box 123"/>
          <p:cNvSpPr txBox="1">
            <a:spLocks noChangeArrowheads="1"/>
          </p:cNvSpPr>
          <p:nvPr/>
        </p:nvSpPr>
        <p:spPr bwMode="auto">
          <a:xfrm>
            <a:off x="975448" y="880528"/>
            <a:ext cx="7943800" cy="646331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Problem #1</a:t>
            </a:r>
            <a:r>
              <a:rPr lang="pl-PL" sz="1800" b="1" dirty="0" smtClean="0"/>
              <a:t> </a:t>
            </a:r>
            <a:r>
              <a:rPr lang="pl-PL" sz="1800" b="1" dirty="0" smtClean="0"/>
              <a:t>– czy można </a:t>
            </a:r>
            <a:r>
              <a:rPr lang="pl-PL" sz="1800" b="1" dirty="0" smtClean="0"/>
              <a:t>uzyskać IMS = 0 przy sygnalizacji dowolnymi impulsami?</a:t>
            </a:r>
            <a:endParaRPr lang="pl-PL" sz="1800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288079"/>
              </p:ext>
            </p:extLst>
          </p:nvPr>
        </p:nvGraphicFramePr>
        <p:xfrm>
          <a:off x="3333750" y="3271838"/>
          <a:ext cx="163830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307" name="Equation" r:id="rId3" imgW="1282680" imgH="634680" progId="Equation.3">
                  <p:embed/>
                </p:oleObj>
              </mc:Choice>
              <mc:Fallback>
                <p:oleObj name="Equation" r:id="rId3" imgW="12826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0" y="3271838"/>
                        <a:ext cx="1638300" cy="811212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8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93786842"/>
              </p:ext>
            </p:extLst>
          </p:nvPr>
        </p:nvGraphicFramePr>
        <p:xfrm>
          <a:off x="5567363" y="3197225"/>
          <a:ext cx="2792412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308" name="Równanie" r:id="rId5" imgW="1841400" imgH="634680" progId="Equation.3">
                  <p:embed/>
                </p:oleObj>
              </mc:Choice>
              <mc:Fallback>
                <p:oleObj name="Równanie" r:id="rId5" imgW="184140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7363" y="3197225"/>
                        <a:ext cx="2792412" cy="9636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6" name="Text Box 91"/>
          <p:cNvSpPr txBox="1">
            <a:spLocks noChangeArrowheads="1"/>
          </p:cNvSpPr>
          <p:nvPr/>
        </p:nvSpPr>
        <p:spPr bwMode="auto">
          <a:xfrm>
            <a:off x="1520359" y="3194002"/>
            <a:ext cx="8842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i="1" dirty="0" smtClean="0"/>
              <a:t>H’</a:t>
            </a:r>
            <a:r>
              <a:rPr lang="pl-PL" sz="1600" b="1" dirty="0" smtClean="0"/>
              <a:t>(</a:t>
            </a:r>
            <a:r>
              <a:rPr lang="el-GR" sz="1600" b="1" i="1" dirty="0" smtClean="0">
                <a:cs typeface="Times New Roman" pitchFamily="18" charset="0"/>
              </a:rPr>
              <a:t>ω</a:t>
            </a:r>
            <a:r>
              <a:rPr lang="pl-PL" sz="1600" b="1" dirty="0">
                <a:cs typeface="Times New Roman" pitchFamily="18" charset="0"/>
              </a:rPr>
              <a:t>)</a:t>
            </a:r>
            <a:endParaRPr lang="pl-PL" sz="1600" b="1" dirty="0"/>
          </a:p>
        </p:txBody>
      </p:sp>
      <p:grpSp>
        <p:nvGrpSpPr>
          <p:cNvPr id="4" name="Grupa 3"/>
          <p:cNvGrpSpPr/>
          <p:nvPr/>
        </p:nvGrpSpPr>
        <p:grpSpPr>
          <a:xfrm>
            <a:off x="1604665" y="3205960"/>
            <a:ext cx="1666529" cy="1397914"/>
            <a:chOff x="1557338" y="1449388"/>
            <a:chExt cx="1666529" cy="1397914"/>
          </a:xfrm>
        </p:grpSpPr>
        <p:grpSp>
          <p:nvGrpSpPr>
            <p:cNvPr id="3" name="Grupa 2"/>
            <p:cNvGrpSpPr/>
            <p:nvPr/>
          </p:nvGrpSpPr>
          <p:grpSpPr>
            <a:xfrm>
              <a:off x="1557338" y="1449388"/>
              <a:ext cx="1549175" cy="1079512"/>
              <a:chOff x="1557338" y="1449388"/>
              <a:chExt cx="3105150" cy="2163762"/>
            </a:xfrm>
          </p:grpSpPr>
          <p:sp>
            <p:nvSpPr>
              <p:cNvPr id="5128" name="Line 19"/>
              <p:cNvSpPr>
                <a:spLocks noChangeShapeType="1"/>
              </p:cNvSpPr>
              <p:nvPr/>
            </p:nvSpPr>
            <p:spPr bwMode="auto">
              <a:xfrm flipV="1">
                <a:off x="1557338" y="1449388"/>
                <a:ext cx="1588" cy="21574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29" name="Line 20"/>
              <p:cNvSpPr>
                <a:spLocks noChangeShapeType="1"/>
              </p:cNvSpPr>
              <p:nvPr/>
            </p:nvSpPr>
            <p:spPr bwMode="auto">
              <a:xfrm>
                <a:off x="1570038" y="3603625"/>
                <a:ext cx="3092450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30" name="Line 21"/>
              <p:cNvSpPr>
                <a:spLocks noChangeShapeType="1"/>
              </p:cNvSpPr>
              <p:nvPr/>
            </p:nvSpPr>
            <p:spPr bwMode="auto">
              <a:xfrm flipV="1">
                <a:off x="1557338" y="1449388"/>
                <a:ext cx="1588" cy="21574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31" name="Line 70"/>
              <p:cNvSpPr>
                <a:spLocks noChangeShapeType="1"/>
              </p:cNvSpPr>
              <p:nvPr/>
            </p:nvSpPr>
            <p:spPr bwMode="auto">
              <a:xfrm>
                <a:off x="1557338" y="2257425"/>
                <a:ext cx="31750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32" name="Line 84"/>
              <p:cNvSpPr>
                <a:spLocks noChangeShapeType="1"/>
              </p:cNvSpPr>
              <p:nvPr/>
            </p:nvSpPr>
            <p:spPr bwMode="auto">
              <a:xfrm flipV="1">
                <a:off x="1557338" y="1449388"/>
                <a:ext cx="1588" cy="21574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33" name="Freeform 85"/>
              <p:cNvSpPr>
                <a:spLocks/>
              </p:cNvSpPr>
              <p:nvPr/>
            </p:nvSpPr>
            <p:spPr bwMode="auto">
              <a:xfrm>
                <a:off x="1562101" y="2152650"/>
                <a:ext cx="949325" cy="104775"/>
              </a:xfrm>
              <a:custGeom>
                <a:avLst/>
                <a:gdLst>
                  <a:gd name="T0" fmla="*/ 9 w 547"/>
                  <a:gd name="T1" fmla="*/ 66 h 84"/>
                  <a:gd name="T2" fmla="*/ 24 w 547"/>
                  <a:gd name="T3" fmla="*/ 66 h 84"/>
                  <a:gd name="T4" fmla="*/ 36 w 547"/>
                  <a:gd name="T5" fmla="*/ 66 h 84"/>
                  <a:gd name="T6" fmla="*/ 51 w 547"/>
                  <a:gd name="T7" fmla="*/ 66 h 84"/>
                  <a:gd name="T8" fmla="*/ 63 w 547"/>
                  <a:gd name="T9" fmla="*/ 63 h 84"/>
                  <a:gd name="T10" fmla="*/ 80 w 547"/>
                  <a:gd name="T11" fmla="*/ 63 h 84"/>
                  <a:gd name="T12" fmla="*/ 92 w 547"/>
                  <a:gd name="T13" fmla="*/ 63 h 84"/>
                  <a:gd name="T14" fmla="*/ 107 w 547"/>
                  <a:gd name="T15" fmla="*/ 63 h 84"/>
                  <a:gd name="T16" fmla="*/ 122 w 547"/>
                  <a:gd name="T17" fmla="*/ 63 h 84"/>
                  <a:gd name="T18" fmla="*/ 134 w 547"/>
                  <a:gd name="T19" fmla="*/ 63 h 84"/>
                  <a:gd name="T20" fmla="*/ 151 w 547"/>
                  <a:gd name="T21" fmla="*/ 61 h 84"/>
                  <a:gd name="T22" fmla="*/ 163 w 547"/>
                  <a:gd name="T23" fmla="*/ 61 h 84"/>
                  <a:gd name="T24" fmla="*/ 178 w 547"/>
                  <a:gd name="T25" fmla="*/ 61 h 84"/>
                  <a:gd name="T26" fmla="*/ 190 w 547"/>
                  <a:gd name="T27" fmla="*/ 57 h 84"/>
                  <a:gd name="T28" fmla="*/ 206 w 547"/>
                  <a:gd name="T29" fmla="*/ 57 h 84"/>
                  <a:gd name="T30" fmla="*/ 222 w 547"/>
                  <a:gd name="T31" fmla="*/ 57 h 84"/>
                  <a:gd name="T32" fmla="*/ 234 w 547"/>
                  <a:gd name="T33" fmla="*/ 54 h 84"/>
                  <a:gd name="T34" fmla="*/ 249 w 547"/>
                  <a:gd name="T35" fmla="*/ 54 h 84"/>
                  <a:gd name="T36" fmla="*/ 261 w 547"/>
                  <a:gd name="T37" fmla="*/ 52 h 84"/>
                  <a:gd name="T38" fmla="*/ 278 w 547"/>
                  <a:gd name="T39" fmla="*/ 52 h 84"/>
                  <a:gd name="T40" fmla="*/ 289 w 547"/>
                  <a:gd name="T41" fmla="*/ 49 h 84"/>
                  <a:gd name="T42" fmla="*/ 305 w 547"/>
                  <a:gd name="T43" fmla="*/ 49 h 84"/>
                  <a:gd name="T44" fmla="*/ 320 w 547"/>
                  <a:gd name="T45" fmla="*/ 46 h 84"/>
                  <a:gd name="T46" fmla="*/ 332 w 547"/>
                  <a:gd name="T47" fmla="*/ 46 h 84"/>
                  <a:gd name="T48" fmla="*/ 349 w 547"/>
                  <a:gd name="T49" fmla="*/ 43 h 84"/>
                  <a:gd name="T50" fmla="*/ 361 w 547"/>
                  <a:gd name="T51" fmla="*/ 40 h 84"/>
                  <a:gd name="T52" fmla="*/ 376 w 547"/>
                  <a:gd name="T53" fmla="*/ 40 h 84"/>
                  <a:gd name="T54" fmla="*/ 388 w 547"/>
                  <a:gd name="T55" fmla="*/ 37 h 84"/>
                  <a:gd name="T56" fmla="*/ 403 w 547"/>
                  <a:gd name="T57" fmla="*/ 35 h 84"/>
                  <a:gd name="T58" fmla="*/ 420 w 547"/>
                  <a:gd name="T59" fmla="*/ 35 h 84"/>
                  <a:gd name="T60" fmla="*/ 432 w 547"/>
                  <a:gd name="T61" fmla="*/ 31 h 84"/>
                  <a:gd name="T62" fmla="*/ 447 w 547"/>
                  <a:gd name="T63" fmla="*/ 28 h 84"/>
                  <a:gd name="T64" fmla="*/ 459 w 547"/>
                  <a:gd name="T65" fmla="*/ 26 h 84"/>
                  <a:gd name="T66" fmla="*/ 474 w 547"/>
                  <a:gd name="T67" fmla="*/ 23 h 84"/>
                  <a:gd name="T68" fmla="*/ 486 w 547"/>
                  <a:gd name="T69" fmla="*/ 20 h 84"/>
                  <a:gd name="T70" fmla="*/ 503 w 547"/>
                  <a:gd name="T71" fmla="*/ 17 h 84"/>
                  <a:gd name="T72" fmla="*/ 518 w 547"/>
                  <a:gd name="T73" fmla="*/ 17 h 84"/>
                  <a:gd name="T74" fmla="*/ 530 w 547"/>
                  <a:gd name="T75" fmla="*/ 14 h 84"/>
                  <a:gd name="T76" fmla="*/ 547 w 547"/>
                  <a:gd name="T77" fmla="*/ 12 h 84"/>
                  <a:gd name="T78" fmla="*/ 558 w 547"/>
                  <a:gd name="T79" fmla="*/ 5 h 84"/>
                  <a:gd name="T80" fmla="*/ 574 w 547"/>
                  <a:gd name="T81" fmla="*/ 3 h 84"/>
                  <a:gd name="T82" fmla="*/ 586 w 547"/>
                  <a:gd name="T83" fmla="*/ 0 h 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7"/>
                  <a:gd name="T127" fmla="*/ 0 h 84"/>
                  <a:gd name="T128" fmla="*/ 547 w 547"/>
                  <a:gd name="T129" fmla="*/ 84 h 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7" h="84">
                    <a:moveTo>
                      <a:pt x="0" y="84"/>
                    </a:moveTo>
                    <a:lnTo>
                      <a:pt x="4" y="84"/>
                    </a:lnTo>
                    <a:lnTo>
                      <a:pt x="8" y="84"/>
                    </a:lnTo>
                    <a:lnTo>
                      <a:pt x="11" y="84"/>
                    </a:lnTo>
                    <a:lnTo>
                      <a:pt x="15" y="84"/>
                    </a:lnTo>
                    <a:lnTo>
                      <a:pt x="22" y="84"/>
                    </a:lnTo>
                    <a:lnTo>
                      <a:pt x="26" y="84"/>
                    </a:lnTo>
                    <a:lnTo>
                      <a:pt x="29" y="84"/>
                    </a:lnTo>
                    <a:lnTo>
                      <a:pt x="33" y="84"/>
                    </a:lnTo>
                    <a:lnTo>
                      <a:pt x="37" y="84"/>
                    </a:lnTo>
                    <a:lnTo>
                      <a:pt x="44" y="84"/>
                    </a:lnTo>
                    <a:lnTo>
                      <a:pt x="47" y="84"/>
                    </a:lnTo>
                    <a:lnTo>
                      <a:pt x="51" y="84"/>
                    </a:lnTo>
                    <a:lnTo>
                      <a:pt x="55" y="80"/>
                    </a:lnTo>
                    <a:lnTo>
                      <a:pt x="58" y="80"/>
                    </a:lnTo>
                    <a:lnTo>
                      <a:pt x="65" y="80"/>
                    </a:lnTo>
                    <a:lnTo>
                      <a:pt x="69" y="80"/>
                    </a:lnTo>
                    <a:lnTo>
                      <a:pt x="73" y="80"/>
                    </a:lnTo>
                    <a:lnTo>
                      <a:pt x="76" y="80"/>
                    </a:lnTo>
                    <a:lnTo>
                      <a:pt x="80" y="80"/>
                    </a:lnTo>
                    <a:lnTo>
                      <a:pt x="84" y="80"/>
                    </a:lnTo>
                    <a:lnTo>
                      <a:pt x="91" y="80"/>
                    </a:lnTo>
                    <a:lnTo>
                      <a:pt x="94" y="80"/>
                    </a:lnTo>
                    <a:lnTo>
                      <a:pt x="98" y="80"/>
                    </a:lnTo>
                    <a:lnTo>
                      <a:pt x="102" y="80"/>
                    </a:lnTo>
                    <a:lnTo>
                      <a:pt x="105" y="80"/>
                    </a:lnTo>
                    <a:lnTo>
                      <a:pt x="112" y="80"/>
                    </a:lnTo>
                    <a:lnTo>
                      <a:pt x="116" y="80"/>
                    </a:lnTo>
                    <a:lnTo>
                      <a:pt x="120" y="80"/>
                    </a:lnTo>
                    <a:lnTo>
                      <a:pt x="123" y="80"/>
                    </a:lnTo>
                    <a:lnTo>
                      <a:pt x="127" y="77"/>
                    </a:lnTo>
                    <a:lnTo>
                      <a:pt x="134" y="77"/>
                    </a:lnTo>
                    <a:lnTo>
                      <a:pt x="138" y="77"/>
                    </a:lnTo>
                    <a:lnTo>
                      <a:pt x="141" y="77"/>
                    </a:lnTo>
                    <a:lnTo>
                      <a:pt x="145" y="77"/>
                    </a:lnTo>
                    <a:lnTo>
                      <a:pt x="149" y="77"/>
                    </a:lnTo>
                    <a:lnTo>
                      <a:pt x="156" y="77"/>
                    </a:lnTo>
                    <a:lnTo>
                      <a:pt x="159" y="77"/>
                    </a:lnTo>
                    <a:lnTo>
                      <a:pt x="163" y="77"/>
                    </a:lnTo>
                    <a:lnTo>
                      <a:pt x="167" y="77"/>
                    </a:lnTo>
                    <a:lnTo>
                      <a:pt x="170" y="73"/>
                    </a:lnTo>
                    <a:lnTo>
                      <a:pt x="174" y="73"/>
                    </a:lnTo>
                    <a:lnTo>
                      <a:pt x="181" y="73"/>
                    </a:lnTo>
                    <a:lnTo>
                      <a:pt x="185" y="73"/>
                    </a:lnTo>
                    <a:lnTo>
                      <a:pt x="188" y="73"/>
                    </a:lnTo>
                    <a:lnTo>
                      <a:pt x="192" y="73"/>
                    </a:lnTo>
                    <a:lnTo>
                      <a:pt x="196" y="73"/>
                    </a:lnTo>
                    <a:lnTo>
                      <a:pt x="203" y="73"/>
                    </a:lnTo>
                    <a:lnTo>
                      <a:pt x="207" y="73"/>
                    </a:lnTo>
                    <a:lnTo>
                      <a:pt x="210" y="69"/>
                    </a:lnTo>
                    <a:lnTo>
                      <a:pt x="214" y="69"/>
                    </a:lnTo>
                    <a:lnTo>
                      <a:pt x="217" y="69"/>
                    </a:lnTo>
                    <a:lnTo>
                      <a:pt x="225" y="69"/>
                    </a:lnTo>
                    <a:lnTo>
                      <a:pt x="228" y="69"/>
                    </a:lnTo>
                    <a:lnTo>
                      <a:pt x="232" y="69"/>
                    </a:lnTo>
                    <a:lnTo>
                      <a:pt x="235" y="66"/>
                    </a:lnTo>
                    <a:lnTo>
                      <a:pt x="239" y="66"/>
                    </a:lnTo>
                    <a:lnTo>
                      <a:pt x="246" y="66"/>
                    </a:lnTo>
                    <a:lnTo>
                      <a:pt x="250" y="66"/>
                    </a:lnTo>
                    <a:lnTo>
                      <a:pt x="254" y="66"/>
                    </a:lnTo>
                    <a:lnTo>
                      <a:pt x="257" y="66"/>
                    </a:lnTo>
                    <a:lnTo>
                      <a:pt x="261" y="66"/>
                    </a:lnTo>
                    <a:lnTo>
                      <a:pt x="264" y="62"/>
                    </a:lnTo>
                    <a:lnTo>
                      <a:pt x="272" y="62"/>
                    </a:lnTo>
                    <a:lnTo>
                      <a:pt x="275" y="62"/>
                    </a:lnTo>
                    <a:lnTo>
                      <a:pt x="279" y="62"/>
                    </a:lnTo>
                    <a:lnTo>
                      <a:pt x="282" y="62"/>
                    </a:lnTo>
                    <a:lnTo>
                      <a:pt x="286" y="58"/>
                    </a:lnTo>
                    <a:lnTo>
                      <a:pt x="293" y="58"/>
                    </a:lnTo>
                    <a:lnTo>
                      <a:pt x="297" y="58"/>
                    </a:lnTo>
                    <a:lnTo>
                      <a:pt x="301" y="58"/>
                    </a:lnTo>
                    <a:lnTo>
                      <a:pt x="304" y="58"/>
                    </a:lnTo>
                    <a:lnTo>
                      <a:pt x="308" y="55"/>
                    </a:lnTo>
                    <a:lnTo>
                      <a:pt x="315" y="55"/>
                    </a:lnTo>
                    <a:lnTo>
                      <a:pt x="319" y="55"/>
                    </a:lnTo>
                    <a:lnTo>
                      <a:pt x="322" y="55"/>
                    </a:lnTo>
                    <a:lnTo>
                      <a:pt x="326" y="55"/>
                    </a:lnTo>
                    <a:lnTo>
                      <a:pt x="330" y="51"/>
                    </a:lnTo>
                    <a:lnTo>
                      <a:pt x="337" y="51"/>
                    </a:lnTo>
                    <a:lnTo>
                      <a:pt x="340" y="51"/>
                    </a:lnTo>
                    <a:lnTo>
                      <a:pt x="344" y="51"/>
                    </a:lnTo>
                    <a:lnTo>
                      <a:pt x="348" y="51"/>
                    </a:lnTo>
                    <a:lnTo>
                      <a:pt x="351" y="47"/>
                    </a:lnTo>
                    <a:lnTo>
                      <a:pt x="355" y="47"/>
                    </a:lnTo>
                    <a:lnTo>
                      <a:pt x="362" y="47"/>
                    </a:lnTo>
                    <a:lnTo>
                      <a:pt x="366" y="47"/>
                    </a:lnTo>
                    <a:lnTo>
                      <a:pt x="369" y="44"/>
                    </a:lnTo>
                    <a:lnTo>
                      <a:pt x="373" y="44"/>
                    </a:lnTo>
                    <a:lnTo>
                      <a:pt x="377" y="44"/>
                    </a:lnTo>
                    <a:lnTo>
                      <a:pt x="384" y="44"/>
                    </a:lnTo>
                    <a:lnTo>
                      <a:pt x="387" y="40"/>
                    </a:lnTo>
                    <a:lnTo>
                      <a:pt x="391" y="40"/>
                    </a:lnTo>
                    <a:lnTo>
                      <a:pt x="395" y="40"/>
                    </a:lnTo>
                    <a:lnTo>
                      <a:pt x="398" y="40"/>
                    </a:lnTo>
                    <a:lnTo>
                      <a:pt x="405" y="36"/>
                    </a:lnTo>
                    <a:lnTo>
                      <a:pt x="409" y="36"/>
                    </a:lnTo>
                    <a:lnTo>
                      <a:pt x="413" y="36"/>
                    </a:lnTo>
                    <a:lnTo>
                      <a:pt x="416" y="33"/>
                    </a:lnTo>
                    <a:lnTo>
                      <a:pt x="420" y="33"/>
                    </a:lnTo>
                    <a:lnTo>
                      <a:pt x="427" y="33"/>
                    </a:lnTo>
                    <a:lnTo>
                      <a:pt x="431" y="33"/>
                    </a:lnTo>
                    <a:lnTo>
                      <a:pt x="434" y="29"/>
                    </a:lnTo>
                    <a:lnTo>
                      <a:pt x="438" y="29"/>
                    </a:lnTo>
                    <a:lnTo>
                      <a:pt x="442" y="29"/>
                    </a:lnTo>
                    <a:lnTo>
                      <a:pt x="445" y="26"/>
                    </a:lnTo>
                    <a:lnTo>
                      <a:pt x="452" y="26"/>
                    </a:lnTo>
                    <a:lnTo>
                      <a:pt x="456" y="26"/>
                    </a:lnTo>
                    <a:lnTo>
                      <a:pt x="460" y="22"/>
                    </a:lnTo>
                    <a:lnTo>
                      <a:pt x="463" y="22"/>
                    </a:lnTo>
                    <a:lnTo>
                      <a:pt x="467" y="22"/>
                    </a:lnTo>
                    <a:lnTo>
                      <a:pt x="474" y="22"/>
                    </a:lnTo>
                    <a:lnTo>
                      <a:pt x="478" y="18"/>
                    </a:lnTo>
                    <a:lnTo>
                      <a:pt x="481" y="18"/>
                    </a:lnTo>
                    <a:lnTo>
                      <a:pt x="485" y="18"/>
                    </a:lnTo>
                    <a:lnTo>
                      <a:pt x="489" y="15"/>
                    </a:lnTo>
                    <a:lnTo>
                      <a:pt x="496" y="15"/>
                    </a:lnTo>
                    <a:lnTo>
                      <a:pt x="500" y="15"/>
                    </a:lnTo>
                    <a:lnTo>
                      <a:pt x="503" y="11"/>
                    </a:lnTo>
                    <a:lnTo>
                      <a:pt x="507" y="11"/>
                    </a:lnTo>
                    <a:lnTo>
                      <a:pt x="510" y="7"/>
                    </a:lnTo>
                    <a:lnTo>
                      <a:pt x="514" y="7"/>
                    </a:lnTo>
                    <a:lnTo>
                      <a:pt x="521" y="7"/>
                    </a:lnTo>
                    <a:lnTo>
                      <a:pt x="525" y="4"/>
                    </a:lnTo>
                    <a:lnTo>
                      <a:pt x="528" y="4"/>
                    </a:lnTo>
                    <a:lnTo>
                      <a:pt x="532" y="4"/>
                    </a:lnTo>
                    <a:lnTo>
                      <a:pt x="536" y="0"/>
                    </a:lnTo>
                    <a:lnTo>
                      <a:pt x="543" y="0"/>
                    </a:lnTo>
                    <a:lnTo>
                      <a:pt x="547" y="0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34" name="Freeform 86"/>
              <p:cNvSpPr>
                <a:spLocks/>
              </p:cNvSpPr>
              <p:nvPr/>
            </p:nvSpPr>
            <p:spPr bwMode="auto">
              <a:xfrm>
                <a:off x="2511426" y="1752600"/>
                <a:ext cx="947738" cy="400050"/>
              </a:xfrm>
              <a:custGeom>
                <a:avLst/>
                <a:gdLst>
                  <a:gd name="T0" fmla="*/ 8 w 546"/>
                  <a:gd name="T1" fmla="*/ 249 h 318"/>
                  <a:gd name="T2" fmla="*/ 23 w 546"/>
                  <a:gd name="T3" fmla="*/ 246 h 318"/>
                  <a:gd name="T4" fmla="*/ 35 w 546"/>
                  <a:gd name="T5" fmla="*/ 240 h 318"/>
                  <a:gd name="T6" fmla="*/ 51 w 546"/>
                  <a:gd name="T7" fmla="*/ 238 h 318"/>
                  <a:gd name="T8" fmla="*/ 62 w 546"/>
                  <a:gd name="T9" fmla="*/ 235 h 318"/>
                  <a:gd name="T10" fmla="*/ 79 w 546"/>
                  <a:gd name="T11" fmla="*/ 231 h 318"/>
                  <a:gd name="T12" fmla="*/ 94 w 546"/>
                  <a:gd name="T13" fmla="*/ 226 h 318"/>
                  <a:gd name="T14" fmla="*/ 106 w 546"/>
                  <a:gd name="T15" fmla="*/ 223 h 318"/>
                  <a:gd name="T16" fmla="*/ 122 w 546"/>
                  <a:gd name="T17" fmla="*/ 217 h 318"/>
                  <a:gd name="T18" fmla="*/ 134 w 546"/>
                  <a:gd name="T19" fmla="*/ 214 h 318"/>
                  <a:gd name="T20" fmla="*/ 150 w 546"/>
                  <a:gd name="T21" fmla="*/ 208 h 318"/>
                  <a:gd name="T22" fmla="*/ 162 w 546"/>
                  <a:gd name="T23" fmla="*/ 206 h 318"/>
                  <a:gd name="T24" fmla="*/ 177 w 546"/>
                  <a:gd name="T25" fmla="*/ 200 h 318"/>
                  <a:gd name="T26" fmla="*/ 194 w 546"/>
                  <a:gd name="T27" fmla="*/ 197 h 318"/>
                  <a:gd name="T28" fmla="*/ 206 w 546"/>
                  <a:gd name="T29" fmla="*/ 191 h 318"/>
                  <a:gd name="T30" fmla="*/ 221 w 546"/>
                  <a:gd name="T31" fmla="*/ 185 h 318"/>
                  <a:gd name="T32" fmla="*/ 233 w 546"/>
                  <a:gd name="T33" fmla="*/ 180 h 318"/>
                  <a:gd name="T34" fmla="*/ 248 w 546"/>
                  <a:gd name="T35" fmla="*/ 177 h 318"/>
                  <a:gd name="T36" fmla="*/ 260 w 546"/>
                  <a:gd name="T37" fmla="*/ 171 h 318"/>
                  <a:gd name="T38" fmla="*/ 277 w 546"/>
                  <a:gd name="T39" fmla="*/ 165 h 318"/>
                  <a:gd name="T40" fmla="*/ 292 w 546"/>
                  <a:gd name="T41" fmla="*/ 159 h 318"/>
                  <a:gd name="T42" fmla="*/ 304 w 546"/>
                  <a:gd name="T43" fmla="*/ 154 h 318"/>
                  <a:gd name="T44" fmla="*/ 320 w 546"/>
                  <a:gd name="T45" fmla="*/ 147 h 318"/>
                  <a:gd name="T46" fmla="*/ 331 w 546"/>
                  <a:gd name="T47" fmla="*/ 142 h 318"/>
                  <a:gd name="T48" fmla="*/ 348 w 546"/>
                  <a:gd name="T49" fmla="*/ 136 h 318"/>
                  <a:gd name="T50" fmla="*/ 360 w 546"/>
                  <a:gd name="T51" fmla="*/ 131 h 318"/>
                  <a:gd name="T52" fmla="*/ 375 w 546"/>
                  <a:gd name="T53" fmla="*/ 124 h 318"/>
                  <a:gd name="T54" fmla="*/ 391 w 546"/>
                  <a:gd name="T55" fmla="*/ 116 h 318"/>
                  <a:gd name="T56" fmla="*/ 402 w 546"/>
                  <a:gd name="T57" fmla="*/ 110 h 318"/>
                  <a:gd name="T58" fmla="*/ 419 w 546"/>
                  <a:gd name="T59" fmla="*/ 105 h 318"/>
                  <a:gd name="T60" fmla="*/ 431 w 546"/>
                  <a:gd name="T61" fmla="*/ 96 h 318"/>
                  <a:gd name="T62" fmla="*/ 446 w 546"/>
                  <a:gd name="T63" fmla="*/ 90 h 318"/>
                  <a:gd name="T64" fmla="*/ 458 w 546"/>
                  <a:gd name="T65" fmla="*/ 81 h 318"/>
                  <a:gd name="T66" fmla="*/ 475 w 546"/>
                  <a:gd name="T67" fmla="*/ 72 h 318"/>
                  <a:gd name="T68" fmla="*/ 490 w 546"/>
                  <a:gd name="T69" fmla="*/ 67 h 318"/>
                  <a:gd name="T70" fmla="*/ 502 w 546"/>
                  <a:gd name="T71" fmla="*/ 58 h 318"/>
                  <a:gd name="T72" fmla="*/ 517 w 546"/>
                  <a:gd name="T73" fmla="*/ 49 h 318"/>
                  <a:gd name="T74" fmla="*/ 529 w 546"/>
                  <a:gd name="T75" fmla="*/ 40 h 318"/>
                  <a:gd name="T76" fmla="*/ 546 w 546"/>
                  <a:gd name="T77" fmla="*/ 32 h 318"/>
                  <a:gd name="T78" fmla="*/ 558 w 546"/>
                  <a:gd name="T79" fmla="*/ 23 h 318"/>
                  <a:gd name="T80" fmla="*/ 573 w 546"/>
                  <a:gd name="T81" fmla="*/ 14 h 318"/>
                  <a:gd name="T82" fmla="*/ 588 w 546"/>
                  <a:gd name="T83" fmla="*/ 6 h 31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6"/>
                  <a:gd name="T127" fmla="*/ 0 h 318"/>
                  <a:gd name="T128" fmla="*/ 546 w 546"/>
                  <a:gd name="T129" fmla="*/ 318 h 31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6" h="318">
                    <a:moveTo>
                      <a:pt x="0" y="318"/>
                    </a:moveTo>
                    <a:lnTo>
                      <a:pt x="3" y="314"/>
                    </a:lnTo>
                    <a:lnTo>
                      <a:pt x="7" y="314"/>
                    </a:lnTo>
                    <a:lnTo>
                      <a:pt x="10" y="311"/>
                    </a:lnTo>
                    <a:lnTo>
                      <a:pt x="18" y="311"/>
                    </a:lnTo>
                    <a:lnTo>
                      <a:pt x="21" y="311"/>
                    </a:lnTo>
                    <a:lnTo>
                      <a:pt x="25" y="307"/>
                    </a:lnTo>
                    <a:lnTo>
                      <a:pt x="28" y="307"/>
                    </a:lnTo>
                    <a:lnTo>
                      <a:pt x="32" y="303"/>
                    </a:lnTo>
                    <a:lnTo>
                      <a:pt x="39" y="303"/>
                    </a:lnTo>
                    <a:lnTo>
                      <a:pt x="43" y="303"/>
                    </a:lnTo>
                    <a:lnTo>
                      <a:pt x="47" y="300"/>
                    </a:lnTo>
                    <a:lnTo>
                      <a:pt x="50" y="300"/>
                    </a:lnTo>
                    <a:lnTo>
                      <a:pt x="54" y="296"/>
                    </a:lnTo>
                    <a:lnTo>
                      <a:pt x="57" y="296"/>
                    </a:lnTo>
                    <a:lnTo>
                      <a:pt x="65" y="292"/>
                    </a:lnTo>
                    <a:lnTo>
                      <a:pt x="68" y="292"/>
                    </a:lnTo>
                    <a:lnTo>
                      <a:pt x="72" y="292"/>
                    </a:lnTo>
                    <a:lnTo>
                      <a:pt x="75" y="289"/>
                    </a:lnTo>
                    <a:lnTo>
                      <a:pt x="79" y="289"/>
                    </a:lnTo>
                    <a:lnTo>
                      <a:pt x="86" y="285"/>
                    </a:lnTo>
                    <a:lnTo>
                      <a:pt x="90" y="285"/>
                    </a:lnTo>
                    <a:lnTo>
                      <a:pt x="94" y="281"/>
                    </a:lnTo>
                    <a:lnTo>
                      <a:pt x="97" y="281"/>
                    </a:lnTo>
                    <a:lnTo>
                      <a:pt x="101" y="278"/>
                    </a:lnTo>
                    <a:lnTo>
                      <a:pt x="108" y="278"/>
                    </a:lnTo>
                    <a:lnTo>
                      <a:pt x="112" y="274"/>
                    </a:lnTo>
                    <a:lnTo>
                      <a:pt x="115" y="274"/>
                    </a:lnTo>
                    <a:lnTo>
                      <a:pt x="119" y="270"/>
                    </a:lnTo>
                    <a:lnTo>
                      <a:pt x="123" y="270"/>
                    </a:lnTo>
                    <a:lnTo>
                      <a:pt x="130" y="267"/>
                    </a:lnTo>
                    <a:lnTo>
                      <a:pt x="133" y="267"/>
                    </a:lnTo>
                    <a:lnTo>
                      <a:pt x="137" y="263"/>
                    </a:lnTo>
                    <a:lnTo>
                      <a:pt x="141" y="263"/>
                    </a:lnTo>
                    <a:lnTo>
                      <a:pt x="144" y="260"/>
                    </a:lnTo>
                    <a:lnTo>
                      <a:pt x="148" y="260"/>
                    </a:lnTo>
                    <a:lnTo>
                      <a:pt x="155" y="256"/>
                    </a:lnTo>
                    <a:lnTo>
                      <a:pt x="159" y="256"/>
                    </a:lnTo>
                    <a:lnTo>
                      <a:pt x="162" y="252"/>
                    </a:lnTo>
                    <a:lnTo>
                      <a:pt x="166" y="252"/>
                    </a:lnTo>
                    <a:lnTo>
                      <a:pt x="170" y="249"/>
                    </a:lnTo>
                    <a:lnTo>
                      <a:pt x="177" y="249"/>
                    </a:lnTo>
                    <a:lnTo>
                      <a:pt x="180" y="245"/>
                    </a:lnTo>
                    <a:lnTo>
                      <a:pt x="184" y="241"/>
                    </a:lnTo>
                    <a:lnTo>
                      <a:pt x="188" y="241"/>
                    </a:lnTo>
                    <a:lnTo>
                      <a:pt x="191" y="238"/>
                    </a:lnTo>
                    <a:lnTo>
                      <a:pt x="198" y="238"/>
                    </a:lnTo>
                    <a:lnTo>
                      <a:pt x="202" y="234"/>
                    </a:lnTo>
                    <a:lnTo>
                      <a:pt x="206" y="234"/>
                    </a:lnTo>
                    <a:lnTo>
                      <a:pt x="209" y="230"/>
                    </a:lnTo>
                    <a:lnTo>
                      <a:pt x="213" y="227"/>
                    </a:lnTo>
                    <a:lnTo>
                      <a:pt x="220" y="227"/>
                    </a:lnTo>
                    <a:lnTo>
                      <a:pt x="224" y="223"/>
                    </a:lnTo>
                    <a:lnTo>
                      <a:pt x="227" y="223"/>
                    </a:lnTo>
                    <a:lnTo>
                      <a:pt x="231" y="219"/>
                    </a:lnTo>
                    <a:lnTo>
                      <a:pt x="235" y="216"/>
                    </a:lnTo>
                    <a:lnTo>
                      <a:pt x="238" y="216"/>
                    </a:lnTo>
                    <a:lnTo>
                      <a:pt x="246" y="212"/>
                    </a:lnTo>
                    <a:lnTo>
                      <a:pt x="249" y="212"/>
                    </a:lnTo>
                    <a:lnTo>
                      <a:pt x="253" y="208"/>
                    </a:lnTo>
                    <a:lnTo>
                      <a:pt x="256" y="205"/>
                    </a:lnTo>
                    <a:lnTo>
                      <a:pt x="260" y="205"/>
                    </a:lnTo>
                    <a:lnTo>
                      <a:pt x="267" y="201"/>
                    </a:lnTo>
                    <a:lnTo>
                      <a:pt x="271" y="197"/>
                    </a:lnTo>
                    <a:lnTo>
                      <a:pt x="274" y="197"/>
                    </a:lnTo>
                    <a:lnTo>
                      <a:pt x="278" y="194"/>
                    </a:lnTo>
                    <a:lnTo>
                      <a:pt x="282" y="190"/>
                    </a:lnTo>
                    <a:lnTo>
                      <a:pt x="289" y="190"/>
                    </a:lnTo>
                    <a:lnTo>
                      <a:pt x="293" y="186"/>
                    </a:lnTo>
                    <a:lnTo>
                      <a:pt x="296" y="183"/>
                    </a:lnTo>
                    <a:lnTo>
                      <a:pt x="300" y="183"/>
                    </a:lnTo>
                    <a:lnTo>
                      <a:pt x="303" y="179"/>
                    </a:lnTo>
                    <a:lnTo>
                      <a:pt x="311" y="175"/>
                    </a:lnTo>
                    <a:lnTo>
                      <a:pt x="314" y="175"/>
                    </a:lnTo>
                    <a:lnTo>
                      <a:pt x="318" y="172"/>
                    </a:lnTo>
                    <a:lnTo>
                      <a:pt x="321" y="168"/>
                    </a:lnTo>
                    <a:lnTo>
                      <a:pt x="325" y="165"/>
                    </a:lnTo>
                    <a:lnTo>
                      <a:pt x="329" y="165"/>
                    </a:lnTo>
                    <a:lnTo>
                      <a:pt x="336" y="161"/>
                    </a:lnTo>
                    <a:lnTo>
                      <a:pt x="340" y="157"/>
                    </a:lnTo>
                    <a:lnTo>
                      <a:pt x="343" y="157"/>
                    </a:lnTo>
                    <a:lnTo>
                      <a:pt x="347" y="154"/>
                    </a:lnTo>
                    <a:lnTo>
                      <a:pt x="350" y="150"/>
                    </a:lnTo>
                    <a:lnTo>
                      <a:pt x="358" y="146"/>
                    </a:lnTo>
                    <a:lnTo>
                      <a:pt x="361" y="143"/>
                    </a:lnTo>
                    <a:lnTo>
                      <a:pt x="365" y="143"/>
                    </a:lnTo>
                    <a:lnTo>
                      <a:pt x="368" y="139"/>
                    </a:lnTo>
                    <a:lnTo>
                      <a:pt x="372" y="135"/>
                    </a:lnTo>
                    <a:lnTo>
                      <a:pt x="379" y="132"/>
                    </a:lnTo>
                    <a:lnTo>
                      <a:pt x="383" y="132"/>
                    </a:lnTo>
                    <a:lnTo>
                      <a:pt x="387" y="128"/>
                    </a:lnTo>
                    <a:lnTo>
                      <a:pt x="390" y="124"/>
                    </a:lnTo>
                    <a:lnTo>
                      <a:pt x="394" y="121"/>
                    </a:lnTo>
                    <a:lnTo>
                      <a:pt x="397" y="117"/>
                    </a:lnTo>
                    <a:lnTo>
                      <a:pt x="405" y="113"/>
                    </a:lnTo>
                    <a:lnTo>
                      <a:pt x="408" y="113"/>
                    </a:lnTo>
                    <a:lnTo>
                      <a:pt x="412" y="110"/>
                    </a:lnTo>
                    <a:lnTo>
                      <a:pt x="416" y="106"/>
                    </a:lnTo>
                    <a:lnTo>
                      <a:pt x="419" y="102"/>
                    </a:lnTo>
                    <a:lnTo>
                      <a:pt x="426" y="99"/>
                    </a:lnTo>
                    <a:lnTo>
                      <a:pt x="430" y="95"/>
                    </a:lnTo>
                    <a:lnTo>
                      <a:pt x="434" y="91"/>
                    </a:lnTo>
                    <a:lnTo>
                      <a:pt x="437" y="91"/>
                    </a:lnTo>
                    <a:lnTo>
                      <a:pt x="441" y="88"/>
                    </a:lnTo>
                    <a:lnTo>
                      <a:pt x="448" y="84"/>
                    </a:lnTo>
                    <a:lnTo>
                      <a:pt x="452" y="81"/>
                    </a:lnTo>
                    <a:lnTo>
                      <a:pt x="455" y="77"/>
                    </a:lnTo>
                    <a:lnTo>
                      <a:pt x="459" y="73"/>
                    </a:lnTo>
                    <a:lnTo>
                      <a:pt x="463" y="70"/>
                    </a:lnTo>
                    <a:lnTo>
                      <a:pt x="470" y="66"/>
                    </a:lnTo>
                    <a:lnTo>
                      <a:pt x="473" y="62"/>
                    </a:lnTo>
                    <a:lnTo>
                      <a:pt x="477" y="59"/>
                    </a:lnTo>
                    <a:lnTo>
                      <a:pt x="481" y="55"/>
                    </a:lnTo>
                    <a:lnTo>
                      <a:pt x="484" y="51"/>
                    </a:lnTo>
                    <a:lnTo>
                      <a:pt x="488" y="48"/>
                    </a:lnTo>
                    <a:lnTo>
                      <a:pt x="495" y="44"/>
                    </a:lnTo>
                    <a:lnTo>
                      <a:pt x="499" y="40"/>
                    </a:lnTo>
                    <a:lnTo>
                      <a:pt x="502" y="37"/>
                    </a:lnTo>
                    <a:lnTo>
                      <a:pt x="506" y="33"/>
                    </a:lnTo>
                    <a:lnTo>
                      <a:pt x="510" y="29"/>
                    </a:lnTo>
                    <a:lnTo>
                      <a:pt x="517" y="26"/>
                    </a:lnTo>
                    <a:lnTo>
                      <a:pt x="520" y="22"/>
                    </a:lnTo>
                    <a:lnTo>
                      <a:pt x="524" y="18"/>
                    </a:lnTo>
                    <a:lnTo>
                      <a:pt x="528" y="15"/>
                    </a:lnTo>
                    <a:lnTo>
                      <a:pt x="531" y="11"/>
                    </a:lnTo>
                    <a:lnTo>
                      <a:pt x="538" y="7"/>
                    </a:lnTo>
                    <a:lnTo>
                      <a:pt x="542" y="4"/>
                    </a:lnTo>
                    <a:lnTo>
                      <a:pt x="546" y="0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35" name="Freeform 87"/>
              <p:cNvSpPr>
                <a:spLocks/>
              </p:cNvSpPr>
              <p:nvPr/>
            </p:nvSpPr>
            <p:spPr bwMode="auto">
              <a:xfrm>
                <a:off x="3438526" y="1500188"/>
                <a:ext cx="946150" cy="2112962"/>
              </a:xfrm>
              <a:custGeom>
                <a:avLst/>
                <a:gdLst>
                  <a:gd name="T0" fmla="*/ 8 w 546"/>
                  <a:gd name="T1" fmla="*/ 156 h 1680"/>
                  <a:gd name="T2" fmla="*/ 23 w 546"/>
                  <a:gd name="T3" fmla="*/ 147 h 1680"/>
                  <a:gd name="T4" fmla="*/ 35 w 546"/>
                  <a:gd name="T5" fmla="*/ 135 h 1680"/>
                  <a:gd name="T6" fmla="*/ 51 w 546"/>
                  <a:gd name="T7" fmla="*/ 127 h 1680"/>
                  <a:gd name="T8" fmla="*/ 67 w 546"/>
                  <a:gd name="T9" fmla="*/ 116 h 1680"/>
                  <a:gd name="T10" fmla="*/ 79 w 546"/>
                  <a:gd name="T11" fmla="*/ 107 h 1680"/>
                  <a:gd name="T12" fmla="*/ 95 w 546"/>
                  <a:gd name="T13" fmla="*/ 95 h 1680"/>
                  <a:gd name="T14" fmla="*/ 106 w 546"/>
                  <a:gd name="T15" fmla="*/ 84 h 1680"/>
                  <a:gd name="T16" fmla="*/ 122 w 546"/>
                  <a:gd name="T17" fmla="*/ 72 h 1680"/>
                  <a:gd name="T18" fmla="*/ 134 w 546"/>
                  <a:gd name="T19" fmla="*/ 60 h 1680"/>
                  <a:gd name="T20" fmla="*/ 150 w 546"/>
                  <a:gd name="T21" fmla="*/ 49 h 1680"/>
                  <a:gd name="T22" fmla="*/ 166 w 546"/>
                  <a:gd name="T23" fmla="*/ 37 h 1680"/>
                  <a:gd name="T24" fmla="*/ 178 w 546"/>
                  <a:gd name="T25" fmla="*/ 25 h 1680"/>
                  <a:gd name="T26" fmla="*/ 193 w 546"/>
                  <a:gd name="T27" fmla="*/ 11 h 1680"/>
                  <a:gd name="T28" fmla="*/ 205 w 546"/>
                  <a:gd name="T29" fmla="*/ 0 h 1680"/>
                  <a:gd name="T30" fmla="*/ 220 w 546"/>
                  <a:gd name="T31" fmla="*/ 1331 h 1680"/>
                  <a:gd name="T32" fmla="*/ 233 w 546"/>
                  <a:gd name="T33" fmla="*/ 1331 h 1680"/>
                  <a:gd name="T34" fmla="*/ 249 w 546"/>
                  <a:gd name="T35" fmla="*/ 1331 h 1680"/>
                  <a:gd name="T36" fmla="*/ 264 w 546"/>
                  <a:gd name="T37" fmla="*/ 1331 h 1680"/>
                  <a:gd name="T38" fmla="*/ 276 w 546"/>
                  <a:gd name="T39" fmla="*/ 1331 h 1680"/>
                  <a:gd name="T40" fmla="*/ 291 w 546"/>
                  <a:gd name="T41" fmla="*/ 1331 h 1680"/>
                  <a:gd name="T42" fmla="*/ 303 w 546"/>
                  <a:gd name="T43" fmla="*/ 1331 h 1680"/>
                  <a:gd name="T44" fmla="*/ 320 w 546"/>
                  <a:gd name="T45" fmla="*/ 1331 h 1680"/>
                  <a:gd name="T46" fmla="*/ 332 w 546"/>
                  <a:gd name="T47" fmla="*/ 1331 h 1680"/>
                  <a:gd name="T48" fmla="*/ 347 w 546"/>
                  <a:gd name="T49" fmla="*/ 1331 h 1680"/>
                  <a:gd name="T50" fmla="*/ 363 w 546"/>
                  <a:gd name="T51" fmla="*/ 1331 h 1680"/>
                  <a:gd name="T52" fmla="*/ 374 w 546"/>
                  <a:gd name="T53" fmla="*/ 1331 h 1680"/>
                  <a:gd name="T54" fmla="*/ 391 w 546"/>
                  <a:gd name="T55" fmla="*/ 1331 h 1680"/>
                  <a:gd name="T56" fmla="*/ 403 w 546"/>
                  <a:gd name="T57" fmla="*/ 1331 h 1680"/>
                  <a:gd name="T58" fmla="*/ 418 w 546"/>
                  <a:gd name="T59" fmla="*/ 1331 h 1680"/>
                  <a:gd name="T60" fmla="*/ 430 w 546"/>
                  <a:gd name="T61" fmla="*/ 1331 h 1680"/>
                  <a:gd name="T62" fmla="*/ 445 w 546"/>
                  <a:gd name="T63" fmla="*/ 1331 h 1680"/>
                  <a:gd name="T64" fmla="*/ 462 w 546"/>
                  <a:gd name="T65" fmla="*/ 1331 h 1680"/>
                  <a:gd name="T66" fmla="*/ 474 w 546"/>
                  <a:gd name="T67" fmla="*/ 1331 h 1680"/>
                  <a:gd name="T68" fmla="*/ 489 w 546"/>
                  <a:gd name="T69" fmla="*/ 1331 h 1680"/>
                  <a:gd name="T70" fmla="*/ 501 w 546"/>
                  <a:gd name="T71" fmla="*/ 1331 h 1680"/>
                  <a:gd name="T72" fmla="*/ 517 w 546"/>
                  <a:gd name="T73" fmla="*/ 1331 h 1680"/>
                  <a:gd name="T74" fmla="*/ 528 w 546"/>
                  <a:gd name="T75" fmla="*/ 1331 h 1680"/>
                  <a:gd name="T76" fmla="*/ 545 w 546"/>
                  <a:gd name="T77" fmla="*/ 1331 h 1680"/>
                  <a:gd name="T78" fmla="*/ 560 w 546"/>
                  <a:gd name="T79" fmla="*/ 1331 h 1680"/>
                  <a:gd name="T80" fmla="*/ 572 w 546"/>
                  <a:gd name="T81" fmla="*/ 1331 h 1680"/>
                  <a:gd name="T82" fmla="*/ 588 w 546"/>
                  <a:gd name="T83" fmla="*/ 1331 h 168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6"/>
                  <a:gd name="T127" fmla="*/ 0 h 1680"/>
                  <a:gd name="T128" fmla="*/ 546 w 546"/>
                  <a:gd name="T129" fmla="*/ 1680 h 168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6" h="1680">
                    <a:moveTo>
                      <a:pt x="0" y="204"/>
                    </a:moveTo>
                    <a:lnTo>
                      <a:pt x="3" y="201"/>
                    </a:lnTo>
                    <a:lnTo>
                      <a:pt x="7" y="197"/>
                    </a:lnTo>
                    <a:lnTo>
                      <a:pt x="14" y="193"/>
                    </a:lnTo>
                    <a:lnTo>
                      <a:pt x="18" y="190"/>
                    </a:lnTo>
                    <a:lnTo>
                      <a:pt x="21" y="186"/>
                    </a:lnTo>
                    <a:lnTo>
                      <a:pt x="25" y="182"/>
                    </a:lnTo>
                    <a:lnTo>
                      <a:pt x="29" y="175"/>
                    </a:lnTo>
                    <a:lnTo>
                      <a:pt x="32" y="171"/>
                    </a:lnTo>
                    <a:lnTo>
                      <a:pt x="40" y="168"/>
                    </a:lnTo>
                    <a:lnTo>
                      <a:pt x="43" y="164"/>
                    </a:lnTo>
                    <a:lnTo>
                      <a:pt x="47" y="160"/>
                    </a:lnTo>
                    <a:lnTo>
                      <a:pt x="50" y="157"/>
                    </a:lnTo>
                    <a:lnTo>
                      <a:pt x="54" y="149"/>
                    </a:lnTo>
                    <a:lnTo>
                      <a:pt x="61" y="146"/>
                    </a:lnTo>
                    <a:lnTo>
                      <a:pt x="65" y="142"/>
                    </a:lnTo>
                    <a:lnTo>
                      <a:pt x="68" y="138"/>
                    </a:lnTo>
                    <a:lnTo>
                      <a:pt x="72" y="135"/>
                    </a:lnTo>
                    <a:lnTo>
                      <a:pt x="76" y="127"/>
                    </a:lnTo>
                    <a:lnTo>
                      <a:pt x="83" y="124"/>
                    </a:lnTo>
                    <a:lnTo>
                      <a:pt x="87" y="120"/>
                    </a:lnTo>
                    <a:lnTo>
                      <a:pt x="90" y="116"/>
                    </a:lnTo>
                    <a:lnTo>
                      <a:pt x="94" y="109"/>
                    </a:lnTo>
                    <a:lnTo>
                      <a:pt x="97" y="106"/>
                    </a:lnTo>
                    <a:lnTo>
                      <a:pt x="105" y="102"/>
                    </a:lnTo>
                    <a:lnTo>
                      <a:pt x="108" y="95"/>
                    </a:lnTo>
                    <a:lnTo>
                      <a:pt x="112" y="91"/>
                    </a:lnTo>
                    <a:lnTo>
                      <a:pt x="115" y="87"/>
                    </a:lnTo>
                    <a:lnTo>
                      <a:pt x="119" y="80"/>
                    </a:lnTo>
                    <a:lnTo>
                      <a:pt x="123" y="76"/>
                    </a:lnTo>
                    <a:lnTo>
                      <a:pt x="130" y="73"/>
                    </a:lnTo>
                    <a:lnTo>
                      <a:pt x="134" y="65"/>
                    </a:lnTo>
                    <a:lnTo>
                      <a:pt x="137" y="62"/>
                    </a:lnTo>
                    <a:lnTo>
                      <a:pt x="141" y="58"/>
                    </a:lnTo>
                    <a:lnTo>
                      <a:pt x="144" y="51"/>
                    </a:lnTo>
                    <a:lnTo>
                      <a:pt x="152" y="47"/>
                    </a:lnTo>
                    <a:lnTo>
                      <a:pt x="155" y="40"/>
                    </a:lnTo>
                    <a:lnTo>
                      <a:pt x="159" y="36"/>
                    </a:lnTo>
                    <a:lnTo>
                      <a:pt x="163" y="32"/>
                    </a:lnTo>
                    <a:lnTo>
                      <a:pt x="166" y="25"/>
                    </a:lnTo>
                    <a:lnTo>
                      <a:pt x="173" y="22"/>
                    </a:lnTo>
                    <a:lnTo>
                      <a:pt x="177" y="14"/>
                    </a:lnTo>
                    <a:lnTo>
                      <a:pt x="181" y="11"/>
                    </a:lnTo>
                    <a:lnTo>
                      <a:pt x="184" y="3"/>
                    </a:lnTo>
                    <a:lnTo>
                      <a:pt x="188" y="0"/>
                    </a:lnTo>
                    <a:lnTo>
                      <a:pt x="195" y="1680"/>
                    </a:lnTo>
                    <a:lnTo>
                      <a:pt x="199" y="1680"/>
                    </a:lnTo>
                    <a:lnTo>
                      <a:pt x="202" y="1680"/>
                    </a:lnTo>
                    <a:lnTo>
                      <a:pt x="206" y="1680"/>
                    </a:lnTo>
                    <a:lnTo>
                      <a:pt x="210" y="1680"/>
                    </a:lnTo>
                    <a:lnTo>
                      <a:pt x="213" y="1680"/>
                    </a:lnTo>
                    <a:lnTo>
                      <a:pt x="220" y="1680"/>
                    </a:lnTo>
                    <a:lnTo>
                      <a:pt x="224" y="1680"/>
                    </a:lnTo>
                    <a:lnTo>
                      <a:pt x="228" y="1680"/>
                    </a:lnTo>
                    <a:lnTo>
                      <a:pt x="231" y="1680"/>
                    </a:lnTo>
                    <a:lnTo>
                      <a:pt x="235" y="1680"/>
                    </a:lnTo>
                    <a:lnTo>
                      <a:pt x="242" y="1680"/>
                    </a:lnTo>
                    <a:lnTo>
                      <a:pt x="246" y="1680"/>
                    </a:lnTo>
                    <a:lnTo>
                      <a:pt x="249" y="1680"/>
                    </a:lnTo>
                    <a:lnTo>
                      <a:pt x="253" y="1680"/>
                    </a:lnTo>
                    <a:lnTo>
                      <a:pt x="257" y="1680"/>
                    </a:lnTo>
                    <a:lnTo>
                      <a:pt x="264" y="1680"/>
                    </a:lnTo>
                    <a:lnTo>
                      <a:pt x="267" y="1680"/>
                    </a:lnTo>
                    <a:lnTo>
                      <a:pt x="271" y="1680"/>
                    </a:lnTo>
                    <a:lnTo>
                      <a:pt x="275" y="1680"/>
                    </a:lnTo>
                    <a:lnTo>
                      <a:pt x="278" y="1680"/>
                    </a:lnTo>
                    <a:lnTo>
                      <a:pt x="282" y="1680"/>
                    </a:lnTo>
                    <a:lnTo>
                      <a:pt x="289" y="1680"/>
                    </a:lnTo>
                    <a:lnTo>
                      <a:pt x="293" y="1680"/>
                    </a:lnTo>
                    <a:lnTo>
                      <a:pt x="296" y="1680"/>
                    </a:lnTo>
                    <a:lnTo>
                      <a:pt x="300" y="1680"/>
                    </a:lnTo>
                    <a:lnTo>
                      <a:pt x="304" y="1680"/>
                    </a:lnTo>
                    <a:lnTo>
                      <a:pt x="311" y="1680"/>
                    </a:lnTo>
                    <a:lnTo>
                      <a:pt x="314" y="1680"/>
                    </a:lnTo>
                    <a:lnTo>
                      <a:pt x="318" y="1680"/>
                    </a:lnTo>
                    <a:lnTo>
                      <a:pt x="322" y="1680"/>
                    </a:lnTo>
                    <a:lnTo>
                      <a:pt x="325" y="1680"/>
                    </a:lnTo>
                    <a:lnTo>
                      <a:pt x="333" y="1680"/>
                    </a:lnTo>
                    <a:lnTo>
                      <a:pt x="336" y="1680"/>
                    </a:lnTo>
                    <a:lnTo>
                      <a:pt x="340" y="1680"/>
                    </a:lnTo>
                    <a:lnTo>
                      <a:pt x="343" y="1680"/>
                    </a:lnTo>
                    <a:lnTo>
                      <a:pt x="347" y="1680"/>
                    </a:lnTo>
                    <a:lnTo>
                      <a:pt x="354" y="1680"/>
                    </a:lnTo>
                    <a:lnTo>
                      <a:pt x="358" y="1680"/>
                    </a:lnTo>
                    <a:lnTo>
                      <a:pt x="361" y="1680"/>
                    </a:lnTo>
                    <a:lnTo>
                      <a:pt x="365" y="1680"/>
                    </a:lnTo>
                    <a:lnTo>
                      <a:pt x="369" y="1680"/>
                    </a:lnTo>
                    <a:lnTo>
                      <a:pt x="372" y="1680"/>
                    </a:lnTo>
                    <a:lnTo>
                      <a:pt x="380" y="1680"/>
                    </a:lnTo>
                    <a:lnTo>
                      <a:pt x="383" y="1680"/>
                    </a:lnTo>
                    <a:lnTo>
                      <a:pt x="387" y="1680"/>
                    </a:lnTo>
                    <a:lnTo>
                      <a:pt x="390" y="1680"/>
                    </a:lnTo>
                    <a:lnTo>
                      <a:pt x="394" y="1680"/>
                    </a:lnTo>
                    <a:lnTo>
                      <a:pt x="401" y="1680"/>
                    </a:lnTo>
                    <a:lnTo>
                      <a:pt x="405" y="1680"/>
                    </a:lnTo>
                    <a:lnTo>
                      <a:pt x="408" y="1680"/>
                    </a:lnTo>
                    <a:lnTo>
                      <a:pt x="412" y="1680"/>
                    </a:lnTo>
                    <a:lnTo>
                      <a:pt x="416" y="1680"/>
                    </a:lnTo>
                    <a:lnTo>
                      <a:pt x="423" y="1680"/>
                    </a:lnTo>
                    <a:lnTo>
                      <a:pt x="427" y="1680"/>
                    </a:lnTo>
                    <a:lnTo>
                      <a:pt x="430" y="1680"/>
                    </a:lnTo>
                    <a:lnTo>
                      <a:pt x="434" y="1680"/>
                    </a:lnTo>
                    <a:lnTo>
                      <a:pt x="437" y="1680"/>
                    </a:lnTo>
                    <a:lnTo>
                      <a:pt x="445" y="1680"/>
                    </a:lnTo>
                    <a:lnTo>
                      <a:pt x="448" y="1680"/>
                    </a:lnTo>
                    <a:lnTo>
                      <a:pt x="452" y="1680"/>
                    </a:lnTo>
                    <a:lnTo>
                      <a:pt x="455" y="1680"/>
                    </a:lnTo>
                    <a:lnTo>
                      <a:pt x="459" y="1680"/>
                    </a:lnTo>
                    <a:lnTo>
                      <a:pt x="463" y="1680"/>
                    </a:lnTo>
                    <a:lnTo>
                      <a:pt x="470" y="1680"/>
                    </a:lnTo>
                    <a:lnTo>
                      <a:pt x="474" y="1680"/>
                    </a:lnTo>
                    <a:lnTo>
                      <a:pt x="477" y="1680"/>
                    </a:lnTo>
                    <a:lnTo>
                      <a:pt x="481" y="1680"/>
                    </a:lnTo>
                    <a:lnTo>
                      <a:pt x="484" y="1680"/>
                    </a:lnTo>
                    <a:lnTo>
                      <a:pt x="492" y="1680"/>
                    </a:lnTo>
                    <a:lnTo>
                      <a:pt x="495" y="1680"/>
                    </a:lnTo>
                    <a:lnTo>
                      <a:pt x="499" y="1680"/>
                    </a:lnTo>
                    <a:lnTo>
                      <a:pt x="503" y="1680"/>
                    </a:lnTo>
                    <a:lnTo>
                      <a:pt x="506" y="1680"/>
                    </a:lnTo>
                    <a:lnTo>
                      <a:pt x="513" y="1680"/>
                    </a:lnTo>
                    <a:lnTo>
                      <a:pt x="517" y="1680"/>
                    </a:lnTo>
                    <a:lnTo>
                      <a:pt x="521" y="1680"/>
                    </a:lnTo>
                    <a:lnTo>
                      <a:pt x="524" y="1680"/>
                    </a:lnTo>
                    <a:lnTo>
                      <a:pt x="528" y="1680"/>
                    </a:lnTo>
                    <a:lnTo>
                      <a:pt x="535" y="1680"/>
                    </a:lnTo>
                    <a:lnTo>
                      <a:pt x="539" y="1680"/>
                    </a:lnTo>
                    <a:lnTo>
                      <a:pt x="542" y="1680"/>
                    </a:lnTo>
                    <a:lnTo>
                      <a:pt x="546" y="1680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5137" name="Text Box 92"/>
            <p:cNvSpPr txBox="1">
              <a:spLocks noChangeArrowheads="1"/>
            </p:cNvSpPr>
            <p:nvPr/>
          </p:nvSpPr>
          <p:spPr bwMode="auto">
            <a:xfrm>
              <a:off x="2928592" y="2173323"/>
              <a:ext cx="2952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800" b="1" i="1" dirty="0">
                  <a:cs typeface="Times New Roman" pitchFamily="18" charset="0"/>
                </a:rPr>
                <a:t>ω</a:t>
              </a:r>
            </a:p>
          </p:txBody>
        </p:sp>
        <p:graphicFrame>
          <p:nvGraphicFramePr>
            <p:cNvPr id="5124" name="Object 9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2411155"/>
                </p:ext>
              </p:extLst>
            </p:nvPr>
          </p:nvGraphicFramePr>
          <p:xfrm>
            <a:off x="2123603" y="2572664"/>
            <a:ext cx="744537" cy="274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309" name="Równanie" r:id="rId7" imgW="583920" imgH="215640" progId="Equation.3">
                    <p:embed/>
                  </p:oleObj>
                </mc:Choice>
                <mc:Fallback>
                  <p:oleObj name="Równanie" r:id="rId7" imgW="5839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3603" y="2572664"/>
                          <a:ext cx="744537" cy="2746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6" name="Text Box 10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19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735611" y="-115887"/>
            <a:ext cx="8442430" cy="1143000"/>
          </a:xfrm>
        </p:spPr>
        <p:txBody>
          <a:bodyPr/>
          <a:lstStyle/>
          <a:p>
            <a:r>
              <a:rPr lang="pl-PL" sz="2400" b="1" dirty="0">
                <a:solidFill>
                  <a:schemeClr val="tx1"/>
                </a:solidFill>
                <a:latin typeface="+mn-lt"/>
              </a:rPr>
              <a:t>Eliminacja </a:t>
            </a: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IMS</a:t>
            </a:r>
            <a:br>
              <a:rPr lang="pl-PL" sz="2400" b="1" dirty="0" smtClean="0">
                <a:solidFill>
                  <a:schemeClr val="tx1"/>
                </a:solidFill>
                <a:latin typeface="+mn-lt"/>
              </a:rPr>
            </a:br>
            <a:r>
              <a:rPr lang="pl-PL" sz="2400" b="1" dirty="0" smtClean="0">
                <a:solidFill>
                  <a:schemeClr val="tx1"/>
                </a:solidFill>
                <a:latin typeface="+mn-lt"/>
              </a:rPr>
              <a:t>(kompensacja 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dla impulsów prostokątnych)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FF6AD-7AAE-4234-82E5-F9CC4CC813DD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052290" y="342848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cs typeface="Times New Roman" panose="02020603050405020304" pitchFamily="18" charset="0"/>
              </a:rPr>
              <a:t>π</a:t>
            </a:r>
            <a:r>
              <a:rPr lang="pl-PL" sz="1600" b="1" dirty="0" smtClean="0">
                <a:cs typeface="Times New Roman" panose="02020603050405020304" pitchFamily="18" charset="0"/>
              </a:rPr>
              <a:t>/</a:t>
            </a:r>
            <a:r>
              <a:rPr lang="pl-PL" sz="1600" b="1" i="1" dirty="0" smtClean="0">
                <a:cs typeface="Times New Roman" panose="02020603050405020304" pitchFamily="18" charset="0"/>
              </a:rPr>
              <a:t>W</a:t>
            </a:r>
            <a:endParaRPr lang="pl-PL" b="1" dirty="0"/>
          </a:p>
        </p:txBody>
      </p:sp>
      <p:sp>
        <p:nvSpPr>
          <p:cNvPr id="24" name="Text Box 123"/>
          <p:cNvSpPr txBox="1">
            <a:spLocks noChangeArrowheads="1"/>
          </p:cNvSpPr>
          <p:nvPr/>
        </p:nvSpPr>
        <p:spPr bwMode="auto">
          <a:xfrm>
            <a:off x="1063571" y="4741530"/>
            <a:ext cx="7851829" cy="10156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pl-PL" sz="2000" b="1" i="1" dirty="0" smtClean="0"/>
              <a:t>H’</a:t>
            </a:r>
            <a:r>
              <a:rPr lang="pl-PL" sz="2000" b="1" dirty="0" smtClean="0"/>
              <a:t>(</a:t>
            </a:r>
            <a:r>
              <a:rPr lang="el-GR" sz="2000" b="1" i="1" dirty="0" smtClean="0">
                <a:cs typeface="Times New Roman" panose="02020603050405020304" pitchFamily="18" charset="0"/>
              </a:rPr>
              <a:t>ω</a:t>
            </a:r>
            <a:r>
              <a:rPr lang="pl-PL" sz="2000" b="1" dirty="0" smtClean="0"/>
              <a:t>) – łączna transmitancja filtrów i kanału transmisyjnego</a:t>
            </a:r>
            <a:br>
              <a:rPr lang="pl-PL" sz="2000" b="1" dirty="0" smtClean="0"/>
            </a:br>
            <a:r>
              <a:rPr lang="pl-PL" sz="2000" b="1" dirty="0" smtClean="0"/>
              <a:t>zapewniająca IMS = 0 dla sygnalizacji impulsami prostokątnymi.</a:t>
            </a:r>
          </a:p>
          <a:p>
            <a:pPr algn="l"/>
            <a:r>
              <a:rPr lang="pl-PL" sz="2000" b="1" dirty="0">
                <a:solidFill>
                  <a:srgbClr val="006600"/>
                </a:solidFill>
              </a:rPr>
              <a:t>Efektywność widmowa transmisji nie zmienia się i wynosi </a:t>
            </a:r>
            <a:r>
              <a:rPr lang="pl-PL" sz="2000" b="1" i="1" dirty="0">
                <a:solidFill>
                  <a:srgbClr val="006600"/>
                </a:solidFill>
              </a:rPr>
              <a:t>R</a:t>
            </a:r>
            <a:r>
              <a:rPr lang="pl-PL" sz="2000" b="1" i="1" baseline="-25000" dirty="0">
                <a:solidFill>
                  <a:srgbClr val="006600"/>
                </a:solidFill>
              </a:rPr>
              <a:t>B</a:t>
            </a:r>
            <a:r>
              <a:rPr lang="pl-PL" sz="2000" b="1" dirty="0">
                <a:solidFill>
                  <a:srgbClr val="006600"/>
                </a:solidFill>
              </a:rPr>
              <a:t> = 2[</a:t>
            </a:r>
            <a:r>
              <a:rPr lang="pl-PL" sz="2000" b="1" dirty="0" err="1">
                <a:solidFill>
                  <a:srgbClr val="006600"/>
                </a:solidFill>
              </a:rPr>
              <a:t>bps</a:t>
            </a:r>
            <a:r>
              <a:rPr lang="pl-PL" sz="2000" b="1" dirty="0" smtClean="0">
                <a:solidFill>
                  <a:srgbClr val="006600"/>
                </a:solidFill>
              </a:rPr>
              <a:t>].</a:t>
            </a:r>
            <a:endParaRPr lang="pl-PL" sz="2000" b="1" dirty="0">
              <a:solidFill>
                <a:srgbClr val="006600"/>
              </a:solidFill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39" b="76372"/>
          <a:stretch/>
        </p:blipFill>
        <p:spPr>
          <a:xfrm>
            <a:off x="1186231" y="1093873"/>
            <a:ext cx="2068676" cy="1621021"/>
          </a:xfrm>
          <a:prstGeom prst="rect">
            <a:avLst/>
          </a:prstGeom>
        </p:spPr>
      </p:pic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2782357" y="1379820"/>
            <a:ext cx="6133043" cy="646331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pl-PL" sz="1800" b="1" dirty="0" smtClean="0"/>
              <a:t>czas trwania impulsów = takt sygnału cyfrowego </a:t>
            </a:r>
            <a:r>
              <a:rPr lang="pl-PL" sz="1800" b="1" i="1" dirty="0" smtClean="0"/>
              <a:t>T</a:t>
            </a:r>
          </a:p>
          <a:p>
            <a:pPr marL="285750" indent="-285750" algn="l">
              <a:buFontTx/>
              <a:buChar char="-"/>
            </a:pPr>
            <a:r>
              <a:rPr lang="pl-PL" sz="1800" b="1" dirty="0" smtClean="0"/>
              <a:t>transmisja wg. kryterium </a:t>
            </a:r>
            <a:r>
              <a:rPr lang="pl-PL" sz="1800" b="1" dirty="0" err="1" smtClean="0"/>
              <a:t>Nyquista</a:t>
            </a:r>
            <a:r>
              <a:rPr lang="pl-PL" sz="1800" b="1" dirty="0" smtClean="0"/>
              <a:t>, </a:t>
            </a:r>
            <a:r>
              <a:rPr lang="pl-PL" sz="1800" b="1" i="1" dirty="0" smtClean="0"/>
              <a:t>T</a:t>
            </a:r>
            <a:r>
              <a:rPr lang="pl-PL" sz="1800" b="1" dirty="0" smtClean="0"/>
              <a:t> = </a:t>
            </a:r>
            <a:r>
              <a:rPr lang="el-GR" sz="1800" b="1" dirty="0" smtClean="0">
                <a:cs typeface="Times New Roman" panose="02020603050405020304" pitchFamily="18" charset="0"/>
              </a:rPr>
              <a:t>π</a:t>
            </a:r>
            <a:r>
              <a:rPr lang="pl-PL" sz="1800" b="1" dirty="0" smtClean="0">
                <a:cs typeface="Times New Roman" panose="02020603050405020304" pitchFamily="18" charset="0"/>
              </a:rPr>
              <a:t>/</a:t>
            </a:r>
            <a:r>
              <a:rPr lang="pl-PL" sz="1800" b="1" i="1" dirty="0" smtClean="0">
                <a:cs typeface="Times New Roman" panose="02020603050405020304" pitchFamily="18" charset="0"/>
              </a:rPr>
              <a:t>W</a:t>
            </a:r>
            <a:endParaRPr lang="pl-PL" sz="1800" b="1" i="1" dirty="0"/>
          </a:p>
        </p:txBody>
      </p:sp>
    </p:spTree>
    <p:extLst>
      <p:ext uri="{BB962C8B-B14F-4D97-AF65-F5344CB8AC3E}">
        <p14:creationId xmlns:p14="http://schemas.microsoft.com/office/powerpoint/2010/main" val="30033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/>
      <p:bldP spid="5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3" name="Text Box 10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93203" y="-121924"/>
            <a:ext cx="7237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 2 – kryterium </a:t>
            </a:r>
            <a:r>
              <a:rPr lang="pl-PL" b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Nyquista</a:t>
            </a:r>
            <a:endParaRPr lang="pl-PL" sz="3200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123"/>
          <p:cNvSpPr txBox="1">
            <a:spLocks noChangeArrowheads="1"/>
          </p:cNvSpPr>
          <p:nvPr/>
        </p:nvSpPr>
        <p:spPr bwMode="auto">
          <a:xfrm>
            <a:off x="971600" y="652231"/>
            <a:ext cx="7943800" cy="1200329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>
                <a:solidFill>
                  <a:srgbClr val="006600"/>
                </a:solidFill>
                <a:cs typeface="Times New Roman" panose="02020603050405020304" pitchFamily="18" charset="0"/>
              </a:rPr>
              <a:t>Kryterium </a:t>
            </a:r>
            <a:r>
              <a:rPr lang="pl-PL" sz="1800" b="1" dirty="0" err="1" smtClean="0">
                <a:solidFill>
                  <a:srgbClr val="006600"/>
                </a:solidFill>
                <a:cs typeface="Times New Roman" panose="02020603050405020304" pitchFamily="18" charset="0"/>
              </a:rPr>
              <a:t>Nyquista</a:t>
            </a:r>
            <a:endParaRPr lang="pl-PL" sz="1800" b="1" dirty="0" smtClean="0"/>
          </a:p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Problem </a:t>
            </a:r>
            <a:r>
              <a:rPr lang="pl-PL" sz="1800" b="1" dirty="0" smtClean="0">
                <a:solidFill>
                  <a:srgbClr val="006600"/>
                </a:solidFill>
              </a:rPr>
              <a:t>#2</a:t>
            </a:r>
            <a:r>
              <a:rPr lang="pl-PL" sz="1800" b="1" dirty="0" smtClean="0"/>
              <a:t> – czy można tak dobrać transmitancję filtrów i kanału </a:t>
            </a:r>
            <a:r>
              <a:rPr lang="pl-PL" sz="1800" b="1" i="1" dirty="0">
                <a:cs typeface="Times New Roman" panose="02020603050405020304" pitchFamily="18" charset="0"/>
              </a:rPr>
              <a:t>H</a:t>
            </a:r>
            <a:r>
              <a:rPr lang="pl-PL" sz="1800" b="1" dirty="0">
                <a:cs typeface="Times New Roman" panose="02020603050405020304" pitchFamily="18" charset="0"/>
              </a:rPr>
              <a:t>(</a:t>
            </a:r>
            <a:r>
              <a:rPr lang="el-GR" sz="1800" b="1" dirty="0">
                <a:cs typeface="Times New Roman" panose="02020603050405020304" pitchFamily="18" charset="0"/>
              </a:rPr>
              <a:t>ω</a:t>
            </a:r>
            <a:r>
              <a:rPr lang="pl-PL" sz="1800" b="1" dirty="0">
                <a:cs typeface="Times New Roman" panose="02020603050405020304" pitchFamily="18" charset="0"/>
              </a:rPr>
              <a:t>)</a:t>
            </a:r>
            <a:r>
              <a:rPr lang="pl-PL" sz="1800" b="1" dirty="0" smtClean="0">
                <a:cs typeface="Times New Roman" panose="02020603050405020304" pitchFamily="18" charset="0"/>
              </a:rPr>
              <a:t>, aby zbocze </a:t>
            </a:r>
            <a:r>
              <a:rPr lang="pl-PL" sz="1800" b="1" i="1" dirty="0" smtClean="0">
                <a:cs typeface="Times New Roman" panose="02020603050405020304" pitchFamily="18" charset="0"/>
              </a:rPr>
              <a:t>H</a:t>
            </a:r>
            <a:r>
              <a:rPr lang="pl-PL" sz="1800" b="1" dirty="0" smtClean="0">
                <a:cs typeface="Times New Roman" panose="02020603050405020304" pitchFamily="18" charset="0"/>
              </a:rPr>
              <a:t>(</a:t>
            </a:r>
            <a:r>
              <a:rPr lang="el-GR" sz="1800" b="1" dirty="0" smtClean="0">
                <a:cs typeface="Times New Roman" panose="02020603050405020304" pitchFamily="18" charset="0"/>
              </a:rPr>
              <a:t>ω</a:t>
            </a:r>
            <a:r>
              <a:rPr lang="pl-PL" sz="1800" b="1" dirty="0" smtClean="0">
                <a:cs typeface="Times New Roman" panose="02020603050405020304" pitchFamily="18" charset="0"/>
              </a:rPr>
              <a:t>) opadało łagodnie z zachowaniem warunku IMS = 0?</a:t>
            </a:r>
          </a:p>
          <a:p>
            <a:pPr algn="l"/>
            <a:r>
              <a:rPr lang="pl-PL" sz="1800" b="1" dirty="0" smtClean="0">
                <a:cs typeface="Times New Roman" panose="02020603050405020304" pitchFamily="18" charset="0"/>
              </a:rPr>
              <a:t>Powód: strome zbocze filtru istotnie utrudnia jego fizyczną realizację.</a:t>
            </a:r>
          </a:p>
        </p:txBody>
      </p:sp>
      <p:grpSp>
        <p:nvGrpSpPr>
          <p:cNvPr id="89" name="Grupa 88"/>
          <p:cNvGrpSpPr/>
          <p:nvPr/>
        </p:nvGrpSpPr>
        <p:grpSpPr>
          <a:xfrm>
            <a:off x="836585" y="4366467"/>
            <a:ext cx="8124293" cy="2198708"/>
            <a:chOff x="886798" y="3915490"/>
            <a:chExt cx="8124293" cy="2198708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2" y="4369972"/>
              <a:ext cx="4603035" cy="1744226"/>
            </a:xfrm>
            <a:prstGeom prst="rect">
              <a:avLst/>
            </a:prstGeom>
          </p:spPr>
        </p:pic>
        <p:sp>
          <p:nvSpPr>
            <p:cNvPr id="85" name="Text Box 123"/>
            <p:cNvSpPr txBox="1">
              <a:spLocks noChangeArrowheads="1"/>
            </p:cNvSpPr>
            <p:nvPr/>
          </p:nvSpPr>
          <p:spPr bwMode="auto">
            <a:xfrm>
              <a:off x="957620" y="3915490"/>
              <a:ext cx="7664830" cy="307777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pl-PL" sz="1400" b="1" dirty="0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Filtr </a:t>
              </a:r>
              <a:r>
                <a:rPr lang="pl-PL" sz="1400" b="1" dirty="0" err="1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Nyquista</a:t>
              </a:r>
              <a:r>
                <a:rPr lang="pl-PL" sz="1400" b="1" dirty="0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 „podniesiony kosinus” (</a:t>
              </a:r>
              <a:r>
                <a:rPr lang="pl-PL" sz="1400" b="1" i="1" dirty="0" err="1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raised</a:t>
              </a:r>
              <a:r>
                <a:rPr lang="pl-PL" sz="1400" b="1" i="1" dirty="0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 </a:t>
              </a:r>
              <a:r>
                <a:rPr lang="pl-PL" sz="1400" b="1" i="1" dirty="0" err="1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cosine</a:t>
              </a:r>
              <a:r>
                <a:rPr lang="pl-PL" sz="1400" b="1" dirty="0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) (popularny):</a:t>
              </a:r>
              <a:endParaRPr lang="pl-PL" sz="1400" b="1" dirty="0" smtClean="0"/>
            </a:p>
          </p:txBody>
        </p:sp>
        <p:graphicFrame>
          <p:nvGraphicFramePr>
            <p:cNvPr id="8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3329704"/>
                </p:ext>
              </p:extLst>
            </p:nvPr>
          </p:nvGraphicFramePr>
          <p:xfrm>
            <a:off x="7317305" y="4728536"/>
            <a:ext cx="1693786" cy="7658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139" name="Równanie" r:id="rId4" imgW="1460160" imgH="660240" progId="Equation.3">
                    <p:embed/>
                  </p:oleObj>
                </mc:Choice>
                <mc:Fallback>
                  <p:oleObj name="Równanie" r:id="rId4" imgW="1460160" imgH="660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7305" y="4728536"/>
                          <a:ext cx="1693786" cy="76587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797116"/>
                </p:ext>
              </p:extLst>
            </p:nvPr>
          </p:nvGraphicFramePr>
          <p:xfrm>
            <a:off x="886798" y="4898124"/>
            <a:ext cx="2736386" cy="765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140" name="Równanie" r:id="rId6" imgW="2361960" imgH="660240" progId="Equation.3">
                    <p:embed/>
                  </p:oleObj>
                </mc:Choice>
                <mc:Fallback>
                  <p:oleObj name="Równanie" r:id="rId6" imgW="2361960" imgH="660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6798" y="4898124"/>
                          <a:ext cx="2736386" cy="76508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upa 7"/>
          <p:cNvGrpSpPr/>
          <p:nvPr/>
        </p:nvGrpSpPr>
        <p:grpSpPr>
          <a:xfrm>
            <a:off x="900353" y="1870628"/>
            <a:ext cx="8115500" cy="2477835"/>
            <a:chOff x="885750" y="1499560"/>
            <a:chExt cx="8115500" cy="2477835"/>
          </a:xfrm>
        </p:grpSpPr>
        <p:grpSp>
          <p:nvGrpSpPr>
            <p:cNvPr id="88" name="Grupa 87"/>
            <p:cNvGrpSpPr/>
            <p:nvPr/>
          </p:nvGrpSpPr>
          <p:grpSpPr>
            <a:xfrm>
              <a:off x="885750" y="1499560"/>
              <a:ext cx="8115500" cy="2477835"/>
              <a:chOff x="885750" y="1499560"/>
              <a:chExt cx="8115500" cy="2477835"/>
            </a:xfrm>
          </p:grpSpPr>
          <p:pic>
            <p:nvPicPr>
              <p:cNvPr id="20" name="Obraz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3" t="-10084" r="11469" b="4035"/>
              <a:stretch/>
            </p:blipFill>
            <p:spPr>
              <a:xfrm>
                <a:off x="1061610" y="1499560"/>
                <a:ext cx="2985535" cy="1440160"/>
              </a:xfrm>
              <a:prstGeom prst="rect">
                <a:avLst/>
              </a:prstGeom>
            </p:spPr>
          </p:pic>
          <p:sp>
            <p:nvSpPr>
              <p:cNvPr id="81" name="Text Box 205"/>
              <p:cNvSpPr txBox="1">
                <a:spLocks noChangeArrowheads="1"/>
              </p:cNvSpPr>
              <p:nvPr/>
            </p:nvSpPr>
            <p:spPr bwMode="auto">
              <a:xfrm>
                <a:off x="4191188" y="1632693"/>
                <a:ext cx="18473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endParaRPr lang="pl-PL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Text Box 205"/>
              <p:cNvSpPr txBox="1">
                <a:spLocks noChangeArrowheads="1"/>
              </p:cNvSpPr>
              <p:nvPr/>
            </p:nvSpPr>
            <p:spPr bwMode="auto">
              <a:xfrm>
                <a:off x="885750" y="3023288"/>
                <a:ext cx="8115500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pl-PL" sz="1400" b="1" dirty="0" smtClean="0">
                    <a:solidFill>
                      <a:schemeClr val="tx1"/>
                    </a:solidFill>
                  </a:rPr>
                  <a:t>Jeżeli </a:t>
                </a:r>
                <a:r>
                  <a:rPr lang="pl-PL" sz="1400" b="1" dirty="0">
                    <a:solidFill>
                      <a:schemeClr val="tx1"/>
                    </a:solidFill>
                  </a:rPr>
                  <a:t>łagodne zbocze filtru </a:t>
                </a:r>
                <a:r>
                  <a:rPr lang="pl-PL" sz="1400" b="1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H</a:t>
                </a:r>
                <a:r>
                  <a:rPr lang="pl-PL" sz="1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l-GR" sz="1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ω</a:t>
                </a:r>
                <a:r>
                  <a:rPr lang="pl-PL" sz="1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</a:t>
                </a:r>
                <a:r>
                  <a:rPr lang="pl-PL" sz="1400" b="1" dirty="0">
                    <a:solidFill>
                      <a:schemeClr val="tx1"/>
                    </a:solidFill>
                  </a:rPr>
                  <a:t> jest </a:t>
                </a:r>
                <a:r>
                  <a:rPr lang="pl-PL" sz="1400" b="1" dirty="0" smtClean="0">
                    <a:solidFill>
                      <a:schemeClr val="tx1"/>
                    </a:solidFill>
                  </a:rPr>
                  <a:t>ukształtowane z </a:t>
                </a:r>
                <a:r>
                  <a:rPr lang="pl-PL" sz="1400" b="1" dirty="0">
                    <a:solidFill>
                      <a:schemeClr val="tx1"/>
                    </a:solidFill>
                  </a:rPr>
                  <a:t>zachowaniem symetrii środkowej (obrotowej, </a:t>
                </a:r>
                <a:r>
                  <a:rPr lang="pl-PL" sz="1400" b="1" dirty="0" err="1">
                    <a:solidFill>
                      <a:schemeClr val="tx1"/>
                    </a:solidFill>
                  </a:rPr>
                  <a:t>Nyquista</a:t>
                </a:r>
                <a:r>
                  <a:rPr lang="pl-PL" sz="1400" b="1" dirty="0" smtClean="0">
                    <a:solidFill>
                      <a:schemeClr val="tx1"/>
                    </a:solidFill>
                  </a:rPr>
                  <a:t>), to </a:t>
                </a:r>
                <a:r>
                  <a:rPr lang="pl-PL" sz="1400" b="1" dirty="0">
                    <a:solidFill>
                      <a:schemeClr val="tx1"/>
                    </a:solidFill>
                  </a:rPr>
                  <a:t>IMS = 0</a:t>
                </a:r>
                <a:r>
                  <a:rPr lang="pl-PL" sz="1400" b="1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algn="l"/>
                <a:r>
                  <a:rPr lang="pl-PL" sz="1400" b="1" dirty="0">
                    <a:solidFill>
                      <a:schemeClr val="tx1"/>
                    </a:solidFill>
                  </a:rPr>
                  <a:t>Transmisja wg. kryterium </a:t>
                </a:r>
                <a:r>
                  <a:rPr lang="pl-PL" sz="1400" b="1" dirty="0" err="1">
                    <a:solidFill>
                      <a:schemeClr val="tx1"/>
                    </a:solidFill>
                  </a:rPr>
                  <a:t>Nyquista</a:t>
                </a:r>
                <a:r>
                  <a:rPr lang="pl-PL" sz="1400" b="1" dirty="0">
                    <a:solidFill>
                      <a:schemeClr val="tx1"/>
                    </a:solidFill>
                  </a:rPr>
                  <a:t> zachowuje szybkość transmisji, ale efektywność </a:t>
                </a:r>
                <a:br>
                  <a:rPr lang="pl-PL" sz="1400" b="1" dirty="0">
                    <a:solidFill>
                      <a:schemeClr val="tx1"/>
                    </a:solidFill>
                  </a:rPr>
                </a:br>
                <a:r>
                  <a:rPr lang="pl-PL" sz="1400" b="1" dirty="0">
                    <a:solidFill>
                      <a:schemeClr val="tx1"/>
                    </a:solidFill>
                  </a:rPr>
                  <a:t>widmowa zmniejsza się</a:t>
                </a:r>
                <a:r>
                  <a:rPr lang="pl-PL" sz="1400" b="1" dirty="0" smtClean="0">
                    <a:solidFill>
                      <a:schemeClr val="tx1"/>
                    </a:solidFill>
                  </a:rPr>
                  <a:t>.</a:t>
                </a:r>
                <a:endParaRPr lang="pl-PL" sz="1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Obraz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23"/>
            <a:stretch/>
          </p:blipFill>
          <p:spPr>
            <a:xfrm>
              <a:off x="5247869" y="1651582"/>
              <a:ext cx="2744511" cy="1454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56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algn="ctr"/>
            <a:r>
              <a:rPr lang="pl-PL" sz="3200" dirty="0" smtClean="0">
                <a:solidFill>
                  <a:schemeClr val="tx1"/>
                </a:solidFill>
                <a:latin typeface="+mn-lt"/>
              </a:rPr>
              <a:t>Modulacja</a:t>
            </a:r>
            <a:endParaRPr lang="pl-PL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907540" y="2365987"/>
            <a:ext cx="8064515" cy="1484313"/>
            <a:chOff x="863225" y="3574294"/>
            <a:chExt cx="8064515" cy="1484313"/>
          </a:xfrm>
        </p:grpSpPr>
        <p:sp>
          <p:nvSpPr>
            <p:cNvPr id="3" name="Prostokąt 2"/>
            <p:cNvSpPr/>
            <p:nvPr/>
          </p:nvSpPr>
          <p:spPr>
            <a:xfrm>
              <a:off x="863225" y="3789945"/>
              <a:ext cx="806451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pl-PL" sz="1800" b="1" kern="0" dirty="0">
                  <a:solidFill>
                    <a:srgbClr val="CC00CC"/>
                  </a:solidFill>
                  <a:latin typeface="+mn-lt"/>
                </a:rPr>
                <a:t>Kodowanie transmisyjne (</a:t>
              </a:r>
              <a:r>
                <a:rPr lang="pl-PL" sz="1800" b="1" kern="0" dirty="0" smtClean="0">
                  <a:solidFill>
                    <a:srgbClr val="CC00CC"/>
                  </a:solidFill>
                  <a:latin typeface="+mn-lt"/>
                </a:rPr>
                <a:t>liniowe):</a:t>
              </a:r>
              <a:br>
                <a:rPr lang="pl-PL" sz="1800" b="1" kern="0" dirty="0" smtClean="0">
                  <a:solidFill>
                    <a:srgbClr val="CC00CC"/>
                  </a:solidFill>
                  <a:latin typeface="+mn-lt"/>
                </a:rPr>
              </a:br>
              <a:r>
                <a:rPr lang="pl-PL" sz="1800" b="1" kern="0" dirty="0" smtClean="0">
                  <a:latin typeface="+mn-lt"/>
                </a:rPr>
                <a:t>odwzorowanie </a:t>
              </a:r>
              <a:r>
                <a:rPr lang="pl-PL" sz="1800" b="1" kern="0" dirty="0">
                  <a:latin typeface="+mn-lt"/>
                </a:rPr>
                <a:t>danych </a:t>
              </a:r>
              <a:r>
                <a:rPr lang="pl-PL" sz="1800" b="1" kern="0" dirty="0" smtClean="0">
                  <a:latin typeface="+mn-lt"/>
                </a:rPr>
                <a:t>binarnych</a:t>
              </a:r>
              <a:br>
                <a:rPr lang="pl-PL" sz="1800" b="1" kern="0" dirty="0" smtClean="0">
                  <a:latin typeface="+mn-lt"/>
                </a:rPr>
              </a:br>
              <a:r>
                <a:rPr lang="pl-PL" sz="1800" b="1" kern="0" dirty="0" smtClean="0">
                  <a:latin typeface="+mn-lt"/>
                </a:rPr>
                <a:t>w </a:t>
              </a:r>
              <a:r>
                <a:rPr lang="pl-PL" sz="1800" b="1" kern="0" dirty="0">
                  <a:latin typeface="+mn-lt"/>
                </a:rPr>
                <a:t>ciąg impulsów </a:t>
              </a:r>
              <a:r>
                <a:rPr lang="pl-PL" sz="1800" b="1" kern="0" dirty="0" smtClean="0">
                  <a:latin typeface="+mn-lt"/>
                </a:rPr>
                <a:t>(pasma podstawowego).</a:t>
              </a:r>
              <a:endParaRPr lang="pl-PL" sz="1800" b="1" kern="0" dirty="0">
                <a:latin typeface="+mn-lt"/>
              </a:endParaRPr>
            </a:p>
          </p:txBody>
        </p:sp>
        <p:grpSp>
          <p:nvGrpSpPr>
            <p:cNvPr id="13" name="Grupa 12"/>
            <p:cNvGrpSpPr/>
            <p:nvPr/>
          </p:nvGrpSpPr>
          <p:grpSpPr>
            <a:xfrm>
              <a:off x="5919860" y="3574294"/>
              <a:ext cx="2205760" cy="1484313"/>
              <a:chOff x="1781175" y="1133475"/>
              <a:chExt cx="2205760" cy="1484313"/>
            </a:xfrm>
          </p:grpSpPr>
          <p:sp>
            <p:nvSpPr>
              <p:cNvPr id="14" name="Line 7"/>
              <p:cNvSpPr>
                <a:spLocks noChangeShapeType="1"/>
              </p:cNvSpPr>
              <p:nvPr/>
            </p:nvSpPr>
            <p:spPr bwMode="auto">
              <a:xfrm>
                <a:off x="2097088" y="2078038"/>
                <a:ext cx="18898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5" name="Line 8"/>
              <p:cNvSpPr>
                <a:spLocks noChangeShapeType="1"/>
              </p:cNvSpPr>
              <p:nvPr/>
            </p:nvSpPr>
            <p:spPr bwMode="auto">
              <a:xfrm flipV="1">
                <a:off x="2095500" y="1133475"/>
                <a:ext cx="1588" cy="14843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>
                <a:off x="3311525" y="1989138"/>
                <a:ext cx="1588" cy="889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>
                <a:off x="2503488" y="1673225"/>
                <a:ext cx="0" cy="4048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2908300" y="1673225"/>
                <a:ext cx="0" cy="4048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 rot="5400000">
                <a:off x="2299494" y="1470819"/>
                <a:ext cx="0" cy="4048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rot="5400000">
                <a:off x="3110707" y="1470818"/>
                <a:ext cx="0" cy="4048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>
                <a:off x="3322423" y="1673225"/>
                <a:ext cx="0" cy="4048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" name="Text Box 26"/>
              <p:cNvSpPr txBox="1">
                <a:spLocks noChangeArrowheads="1"/>
              </p:cNvSpPr>
              <p:nvPr/>
            </p:nvSpPr>
            <p:spPr bwMode="auto">
              <a:xfrm>
                <a:off x="2141538" y="1314450"/>
                <a:ext cx="2698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" name="Text Box 30"/>
              <p:cNvSpPr txBox="1">
                <a:spLocks noChangeArrowheads="1"/>
              </p:cNvSpPr>
              <p:nvPr/>
            </p:nvSpPr>
            <p:spPr bwMode="auto">
              <a:xfrm>
                <a:off x="3355975" y="1314450"/>
                <a:ext cx="2698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" name="Text Box 32"/>
              <p:cNvSpPr txBox="1">
                <a:spLocks noChangeArrowheads="1"/>
              </p:cNvSpPr>
              <p:nvPr/>
            </p:nvSpPr>
            <p:spPr bwMode="auto">
              <a:xfrm>
                <a:off x="2951163" y="1314450"/>
                <a:ext cx="2698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5" name="Text Box 36"/>
              <p:cNvSpPr txBox="1">
                <a:spLocks noChangeArrowheads="1"/>
              </p:cNvSpPr>
              <p:nvPr/>
            </p:nvSpPr>
            <p:spPr bwMode="auto">
              <a:xfrm>
                <a:off x="2546350" y="1314450"/>
                <a:ext cx="2698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6" name="Line 53"/>
              <p:cNvSpPr>
                <a:spLocks noChangeShapeType="1"/>
              </p:cNvSpPr>
              <p:nvPr/>
            </p:nvSpPr>
            <p:spPr bwMode="auto">
              <a:xfrm rot="5400000">
                <a:off x="2096294" y="2437606"/>
                <a:ext cx="0" cy="9048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7" name="Text Box 54"/>
              <p:cNvSpPr txBox="1">
                <a:spLocks noChangeArrowheads="1"/>
              </p:cNvSpPr>
              <p:nvPr/>
            </p:nvSpPr>
            <p:spPr bwMode="auto">
              <a:xfrm>
                <a:off x="1781175" y="2303463"/>
                <a:ext cx="3587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8" name="Text Box 55"/>
              <p:cNvSpPr txBox="1">
                <a:spLocks noChangeArrowheads="1"/>
              </p:cNvSpPr>
              <p:nvPr/>
            </p:nvSpPr>
            <p:spPr bwMode="auto">
              <a:xfrm>
                <a:off x="1871663" y="1493838"/>
                <a:ext cx="269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40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9" name="Trójkąt równoramienny 28"/>
              <p:cNvSpPr/>
              <p:nvPr/>
            </p:nvSpPr>
            <p:spPr bwMode="auto">
              <a:xfrm flipV="1">
                <a:off x="2521118" y="2084666"/>
                <a:ext cx="384578" cy="401338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36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" name="Trójkąt równoramienny 29"/>
              <p:cNvSpPr/>
              <p:nvPr/>
            </p:nvSpPr>
            <p:spPr bwMode="auto">
              <a:xfrm flipV="1">
                <a:off x="3300010" y="2071217"/>
                <a:ext cx="384578" cy="401338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36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" name="Grupa 5"/>
          <p:cNvGrpSpPr/>
          <p:nvPr/>
        </p:nvGrpSpPr>
        <p:grpSpPr>
          <a:xfrm>
            <a:off x="907540" y="4599130"/>
            <a:ext cx="8248264" cy="1664467"/>
            <a:chOff x="938693" y="3376143"/>
            <a:chExt cx="8248264" cy="1664467"/>
          </a:xfrm>
        </p:grpSpPr>
        <p:grpSp>
          <p:nvGrpSpPr>
            <p:cNvPr id="5" name="Grupa 4"/>
            <p:cNvGrpSpPr/>
            <p:nvPr/>
          </p:nvGrpSpPr>
          <p:grpSpPr>
            <a:xfrm>
              <a:off x="938693" y="3376143"/>
              <a:ext cx="8248264" cy="1220935"/>
              <a:chOff x="883409" y="5148288"/>
              <a:chExt cx="8248264" cy="1220935"/>
            </a:xfrm>
          </p:grpSpPr>
          <p:sp>
            <p:nvSpPr>
              <p:cNvPr id="12" name="Prostokąt 11"/>
              <p:cNvSpPr/>
              <p:nvPr/>
            </p:nvSpPr>
            <p:spPr>
              <a:xfrm>
                <a:off x="883409" y="5325070"/>
                <a:ext cx="445549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pl-PL" sz="1800" b="1" kern="0" dirty="0" smtClean="0">
                    <a:solidFill>
                      <a:srgbClr val="CC00CC"/>
                    </a:solidFill>
                    <a:latin typeface="+mn-lt"/>
                  </a:rPr>
                  <a:t>Kluczowanie</a:t>
                </a:r>
                <a:r>
                  <a:rPr lang="pl-PL" sz="1800" b="1" kern="0" dirty="0" smtClean="0">
                    <a:latin typeface="+mn-lt"/>
                  </a:rPr>
                  <a:t> </a:t>
                </a:r>
                <a:r>
                  <a:rPr lang="pl-PL" sz="1800" b="1" kern="0" dirty="0">
                    <a:solidFill>
                      <a:srgbClr val="CC00CC"/>
                    </a:solidFill>
                    <a:latin typeface="+mn-lt"/>
                  </a:rPr>
                  <a:t>(kodowanie </a:t>
                </a:r>
                <a:r>
                  <a:rPr lang="pl-PL" sz="1800" b="1" kern="0" dirty="0" smtClean="0">
                    <a:solidFill>
                      <a:srgbClr val="CC00CC"/>
                    </a:solidFill>
                    <a:latin typeface="+mn-lt"/>
                  </a:rPr>
                  <a:t>radiowe):</a:t>
                </a:r>
              </a:p>
              <a:p>
                <a:pPr algn="l"/>
                <a:r>
                  <a:rPr lang="pl-PL" sz="1800" b="1" kern="0" dirty="0" smtClean="0">
                    <a:latin typeface="+mn-lt"/>
                  </a:rPr>
                  <a:t>odwzorowanie </a:t>
                </a:r>
                <a:r>
                  <a:rPr lang="pl-PL" sz="1800" b="1" kern="0" dirty="0">
                    <a:latin typeface="+mn-lt"/>
                  </a:rPr>
                  <a:t>ciągu </a:t>
                </a:r>
                <a:r>
                  <a:rPr lang="pl-PL" sz="1800" b="1" kern="0" dirty="0" smtClean="0">
                    <a:latin typeface="+mn-lt"/>
                  </a:rPr>
                  <a:t>danych</a:t>
                </a:r>
                <a:br>
                  <a:rPr lang="pl-PL" sz="1800" b="1" kern="0" dirty="0" smtClean="0">
                    <a:latin typeface="+mn-lt"/>
                  </a:rPr>
                </a:br>
                <a:r>
                  <a:rPr lang="pl-PL" sz="1800" b="1" kern="0" dirty="0" smtClean="0">
                    <a:latin typeface="+mn-lt"/>
                  </a:rPr>
                  <a:t>binarnych w ciąg impulsów radiowych.</a:t>
                </a:r>
                <a:endParaRPr lang="en-US" b="1" kern="0" dirty="0"/>
              </a:p>
            </p:txBody>
          </p:sp>
          <p:pic>
            <p:nvPicPr>
              <p:cNvPr id="31" name="Picture 26" descr="D:\MojeDokumenty\telekomuna\Papir\Done\Done\Done\Done\Done\Done\FSKsignalwithdiscountinousp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57"/>
              <a:stretch/>
            </p:blipFill>
            <p:spPr bwMode="auto">
              <a:xfrm>
                <a:off x="6007263" y="5148288"/>
                <a:ext cx="3124410" cy="122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" name="Obi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6645739"/>
                </p:ext>
              </p:extLst>
            </p:nvPr>
          </p:nvGraphicFramePr>
          <p:xfrm>
            <a:off x="6265203" y="4566270"/>
            <a:ext cx="1001384" cy="474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911" name="Równanie" r:id="rId5" imgW="482400" imgH="228600" progId="Equation.3">
                    <p:embed/>
                  </p:oleObj>
                </mc:Choice>
                <mc:Fallback>
                  <p:oleObj name="Równanie" r:id="rId5" imgW="482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265203" y="4566270"/>
                          <a:ext cx="1001384" cy="4743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Prostokąt 31"/>
          <p:cNvSpPr/>
          <p:nvPr/>
        </p:nvSpPr>
        <p:spPr>
          <a:xfrm>
            <a:off x="907540" y="1053982"/>
            <a:ext cx="8162812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/>
            <a:r>
              <a:rPr kumimoji="1" lang="pl-PL" sz="2000" b="1" dirty="0" smtClean="0">
                <a:solidFill>
                  <a:schemeClr val="tx1"/>
                </a:solidFill>
                <a:latin typeface="+mn-lt"/>
              </a:rPr>
              <a:t>Zasadniczym celem modulacji jest dostosowanie widma sygnału</a:t>
            </a:r>
            <a:br>
              <a:rPr kumimoji="1" lang="pl-PL" sz="2000" b="1" dirty="0" smtClean="0">
                <a:solidFill>
                  <a:schemeClr val="tx1"/>
                </a:solidFill>
                <a:latin typeface="+mn-lt"/>
              </a:rPr>
            </a:br>
            <a:r>
              <a:rPr kumimoji="1" lang="pl-PL" sz="2000" b="1" dirty="0" smtClean="0">
                <a:solidFill>
                  <a:schemeClr val="tx1"/>
                </a:solidFill>
                <a:latin typeface="+mn-lt"/>
              </a:rPr>
              <a:t>informacyjnego do pasma przepustowego kanału transmisyjnego.</a:t>
            </a:r>
            <a:endParaRPr kumimoji="1" lang="pl-PL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48608" y="68348"/>
            <a:ext cx="877676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/>
            <a:r>
              <a:rPr lang="pl-PL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 3 – prawdopodobieństwo błędu</a:t>
            </a:r>
            <a:endParaRPr lang="pl-PL" sz="3200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Text Box 123"/>
          <p:cNvSpPr txBox="1">
            <a:spLocks noChangeArrowheads="1"/>
          </p:cNvSpPr>
          <p:nvPr/>
        </p:nvSpPr>
        <p:spPr bwMode="auto">
          <a:xfrm>
            <a:off x="936727" y="842562"/>
            <a:ext cx="8207273" cy="1200329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Prawdopodobieństwo błędu (przekłamania) układu decyzyjnego</a:t>
            </a:r>
          </a:p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Problem </a:t>
            </a:r>
            <a:r>
              <a:rPr lang="pl-PL" sz="1800" b="1" dirty="0" smtClean="0">
                <a:solidFill>
                  <a:srgbClr val="006600"/>
                </a:solidFill>
              </a:rPr>
              <a:t>#3</a:t>
            </a:r>
            <a:r>
              <a:rPr lang="pl-PL" sz="1800" b="1" dirty="0" smtClean="0"/>
              <a:t> – </a:t>
            </a:r>
            <a:r>
              <a:rPr lang="pl-PL" sz="1800" b="1" dirty="0" smtClean="0">
                <a:solidFill>
                  <a:schemeClr val="tx1"/>
                </a:solidFill>
              </a:rPr>
              <a:t>Warunek IMS = 0 nie zapewnia bezbłędnej pracy układu decyzyjnego, ponieważ próbki </a:t>
            </a:r>
            <a:r>
              <a:rPr lang="pl-PL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±</a:t>
            </a:r>
            <a:r>
              <a:rPr lang="pl-PL" sz="1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</a:t>
            </a:r>
            <a:r>
              <a:rPr lang="pl-PL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są zakłócane przez próbki ANGN. Ile wynosi prawdopodobieństwo błędu (przekłamania) </a:t>
            </a:r>
            <a:r>
              <a:rPr lang="pl-PL" sz="1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pl-PL" sz="1800" b="1" i="1" baseline="-25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E</a:t>
            </a:r>
            <a:r>
              <a:rPr lang="pl-PL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i od czego ono zależy?</a:t>
            </a:r>
            <a:endParaRPr lang="pl-PL" sz="1800" b="1" dirty="0">
              <a:solidFill>
                <a:schemeClr val="tx1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1313000" y="5528775"/>
            <a:ext cx="7518262" cy="1209675"/>
            <a:chOff x="1313000" y="5528775"/>
            <a:chExt cx="7518262" cy="1209675"/>
          </a:xfrm>
        </p:grpSpPr>
        <p:graphicFrame>
          <p:nvGraphicFramePr>
            <p:cNvPr id="8" name="Obi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9794449"/>
                </p:ext>
              </p:extLst>
            </p:nvPr>
          </p:nvGraphicFramePr>
          <p:xfrm>
            <a:off x="1313000" y="5800307"/>
            <a:ext cx="1914525" cy="906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18" name="Equation" r:id="rId3" imgW="1447560" imgH="685800" progId="Equation.3">
                    <p:embed/>
                  </p:oleObj>
                </mc:Choice>
                <mc:Fallback>
                  <p:oleObj name="Equation" r:id="rId3" imgW="1447560" imgH="685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13000" y="5800307"/>
                          <a:ext cx="1914525" cy="906462"/>
                        </a:xfrm>
                        <a:prstGeom prst="rect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iek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7847723"/>
                </p:ext>
              </p:extLst>
            </p:nvPr>
          </p:nvGraphicFramePr>
          <p:xfrm>
            <a:off x="3592971" y="5777706"/>
            <a:ext cx="1931987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19" name="Równanie" r:id="rId5" imgW="1460160" imgH="711000" progId="Equation.3">
                    <p:embed/>
                  </p:oleObj>
                </mc:Choice>
                <mc:Fallback>
                  <p:oleObj name="Równanie" r:id="rId5" imgW="1460160" imgH="711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92971" y="5777706"/>
                          <a:ext cx="1931987" cy="941387"/>
                        </a:xfrm>
                        <a:prstGeom prst="rect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iek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8107725"/>
                </p:ext>
              </p:extLst>
            </p:nvPr>
          </p:nvGraphicFramePr>
          <p:xfrm>
            <a:off x="6042024" y="5528775"/>
            <a:ext cx="2789238" cy="1209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20" name="Equation" r:id="rId7" imgW="2108160" imgH="914400" progId="Equation.3">
                    <p:embed/>
                  </p:oleObj>
                </mc:Choice>
                <mc:Fallback>
                  <p:oleObj name="Equation" r:id="rId7" imgW="2108160" imgH="914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042024" y="5528775"/>
                          <a:ext cx="2789238" cy="1209675"/>
                        </a:xfrm>
                        <a:prstGeom prst="rect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upa 10"/>
          <p:cNvGrpSpPr/>
          <p:nvPr/>
        </p:nvGrpSpPr>
        <p:grpSpPr>
          <a:xfrm>
            <a:off x="1019118" y="2128307"/>
            <a:ext cx="7948275" cy="2613307"/>
            <a:chOff x="1019118" y="2128307"/>
            <a:chExt cx="7948275" cy="2613307"/>
          </a:xfrm>
        </p:grpSpPr>
        <p:grpSp>
          <p:nvGrpSpPr>
            <p:cNvPr id="10" name="Grupa 9"/>
            <p:cNvGrpSpPr/>
            <p:nvPr/>
          </p:nvGrpSpPr>
          <p:grpSpPr>
            <a:xfrm>
              <a:off x="1064309" y="2128307"/>
              <a:ext cx="7903084" cy="2613307"/>
              <a:chOff x="1064309" y="2128307"/>
              <a:chExt cx="7903084" cy="2613307"/>
            </a:xfrm>
          </p:grpSpPr>
          <p:grpSp>
            <p:nvGrpSpPr>
              <p:cNvPr id="7" name="Grupa 6"/>
              <p:cNvGrpSpPr/>
              <p:nvPr/>
            </p:nvGrpSpPr>
            <p:grpSpPr>
              <a:xfrm>
                <a:off x="1064309" y="2182553"/>
                <a:ext cx="7903084" cy="2559061"/>
                <a:chOff x="1064309" y="2182553"/>
                <a:chExt cx="7903084" cy="2559061"/>
              </a:xfrm>
            </p:grpSpPr>
            <p:grpSp>
              <p:nvGrpSpPr>
                <p:cNvPr id="4" name="Grupa 3"/>
                <p:cNvGrpSpPr/>
                <p:nvPr/>
              </p:nvGrpSpPr>
              <p:grpSpPr>
                <a:xfrm>
                  <a:off x="1064309" y="2182553"/>
                  <a:ext cx="7903084" cy="2559061"/>
                  <a:chOff x="1064309" y="2848773"/>
                  <a:chExt cx="7903084" cy="2559061"/>
                </a:xfrm>
              </p:grpSpPr>
              <p:grpSp>
                <p:nvGrpSpPr>
                  <p:cNvPr id="138" name="Grupa 137"/>
                  <p:cNvGrpSpPr/>
                  <p:nvPr/>
                </p:nvGrpSpPr>
                <p:grpSpPr>
                  <a:xfrm>
                    <a:off x="1064309" y="2848773"/>
                    <a:ext cx="7903084" cy="2559061"/>
                    <a:chOff x="1064309" y="2848773"/>
                    <a:chExt cx="7903084" cy="2559061"/>
                  </a:xfrm>
                </p:grpSpPr>
                <p:grpSp>
                  <p:nvGrpSpPr>
                    <p:cNvPr id="28" name="Group 92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74043" y="3731734"/>
                      <a:ext cx="1335088" cy="184150"/>
                      <a:chOff x="3220" y="1594"/>
                      <a:chExt cx="841" cy="116"/>
                    </a:xfrm>
                  </p:grpSpPr>
                  <p:sp>
                    <p:nvSpPr>
                      <p:cNvPr id="67" name="Line 92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20" y="1706"/>
                        <a:ext cx="284" cy="1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68" name="Line 926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504" y="1594"/>
                        <a:ext cx="170" cy="114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69" name="Line 92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06" y="1710"/>
                        <a:ext cx="255" cy="0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sp>
                  <p:nvSpPr>
                    <p:cNvPr id="33" name="Text Box 926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19829" y="3098976"/>
                      <a:ext cx="890850" cy="70788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pl-PL" sz="1600" b="1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IMS = 0</a:t>
                      </a:r>
                    </a:p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pl-PL" sz="1600" b="1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pl-PL" sz="1600" b="1" i="1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pl-PL" sz="1600" b="1" dirty="0" smtClean="0">
                          <a:solidFill>
                            <a:srgbClr val="FF0000"/>
                          </a:solidFill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pl-PL" sz="1600" b="1" i="1" dirty="0" smtClean="0">
                          <a:solidFill>
                            <a:srgbClr val="FF0000"/>
                          </a:solidFill>
                          <a:cs typeface="Times New Roman" panose="02020603050405020304" pitchFamily="18" charset="0"/>
                        </a:rPr>
                        <a:t>n</a:t>
                      </a:r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5" name="Text Box 930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76793" y="4020607"/>
                      <a:ext cx="990600" cy="3385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400" b="1" i="1" dirty="0"/>
                        <a:t> </a:t>
                      </a:r>
                      <a:r>
                        <a:rPr lang="pl-PL" sz="1600" b="1" i="1" dirty="0"/>
                        <a:t>f </a:t>
                      </a:r>
                      <a:r>
                        <a:rPr lang="pl-PL" sz="1600" b="1" dirty="0"/>
                        <a:t>= 1/</a:t>
                      </a:r>
                      <a:r>
                        <a:rPr lang="pl-PL" sz="1600" b="1" i="1" dirty="0"/>
                        <a:t>T</a:t>
                      </a:r>
                      <a:endParaRPr lang="el-GR" sz="1200" b="1" i="1" dirty="0"/>
                    </a:p>
                  </p:txBody>
                </p:sp>
                <p:sp>
                  <p:nvSpPr>
                    <p:cNvPr id="36" name="Text Box 930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03308" y="4068531"/>
                      <a:ext cx="1439863" cy="284163"/>
                    </a:xfrm>
                    <a:prstGeom prst="rect">
                      <a:avLst/>
                    </a:prstGeom>
                    <a:solidFill>
                      <a:srgbClr val="C5F4FF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dirty="0" smtClean="0"/>
                        <a:t>PRÓBKOWANIE</a:t>
                      </a:r>
                      <a:endParaRPr lang="pl-PL" sz="1200" b="1" dirty="0"/>
                    </a:p>
                  </p:txBody>
                </p:sp>
                <p:sp>
                  <p:nvSpPr>
                    <p:cNvPr id="37" name="Text Box 930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29024" y="4688740"/>
                      <a:ext cx="1216025" cy="461963"/>
                    </a:xfrm>
                    <a:prstGeom prst="rect">
                      <a:avLst/>
                    </a:prstGeom>
                    <a:solidFill>
                      <a:srgbClr val="C5F4FF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dirty="0" smtClean="0"/>
                        <a:t>UKŁAD</a:t>
                      </a:r>
                      <a:br>
                        <a:rPr lang="pl-PL" sz="1200" b="1" dirty="0" smtClean="0"/>
                      </a:br>
                      <a:r>
                        <a:rPr lang="pl-PL" sz="1200" b="1" dirty="0" smtClean="0"/>
                        <a:t>DECYZYJNY</a:t>
                      </a:r>
                      <a:endParaRPr lang="pl-PL" sz="1200" b="1" dirty="0"/>
                    </a:p>
                  </p:txBody>
                </p:sp>
                <p:sp>
                  <p:nvSpPr>
                    <p:cNvPr id="38" name="Line 9309"/>
                    <p:cNvSpPr>
                      <a:spLocks noChangeShapeType="1"/>
                    </p:cNvSpPr>
                    <p:nvPr/>
                  </p:nvSpPr>
                  <p:spPr bwMode="auto">
                    <a:xfrm rot="10800000">
                      <a:off x="2505074" y="4371240"/>
                      <a:ext cx="0" cy="7683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39" name="Line 9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05074" y="5138003"/>
                      <a:ext cx="76517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40" name="Line 9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05074" y="5138003"/>
                      <a:ext cx="269875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41" name="Line 9315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640012" y="5003065"/>
                      <a:ext cx="269875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42" name="Line 9316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640012" y="4733190"/>
                      <a:ext cx="269875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43" name="Line 9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74949" y="4598253"/>
                      <a:ext cx="269875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44" name="Line 93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4824" y="5091965"/>
                      <a:ext cx="0" cy="904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45" name="Line 9319"/>
                    <p:cNvSpPr>
                      <a:spLocks noChangeShapeType="1"/>
                    </p:cNvSpPr>
                    <p:nvPr/>
                  </p:nvSpPr>
                  <p:spPr bwMode="auto">
                    <a:xfrm rot="16200000">
                      <a:off x="2506662" y="4552215"/>
                      <a:ext cx="0" cy="904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46" name="Text Box 93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74250" y="5163359"/>
                      <a:ext cx="990600" cy="2444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000" b="1" dirty="0"/>
                        <a:t> 0</a:t>
                      </a:r>
                      <a:endParaRPr lang="el-GR" sz="1000" b="1" baseline="-25000" dirty="0"/>
                    </a:p>
                  </p:txBody>
                </p:sp>
                <p:sp>
                  <p:nvSpPr>
                    <p:cNvPr id="47" name="Text Box 93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11830" y="5158482"/>
                      <a:ext cx="323180" cy="24622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pl-PL" sz="1000" b="1" dirty="0" smtClean="0"/>
                        <a:t>+1</a:t>
                      </a:r>
                      <a:endParaRPr lang="el-GR" sz="1000" b="1" baseline="-25000" dirty="0"/>
                    </a:p>
                  </p:txBody>
                </p:sp>
                <p:sp>
                  <p:nvSpPr>
                    <p:cNvPr id="48" name="Text Box 93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129337" y="4640928"/>
                      <a:ext cx="1501775" cy="554038"/>
                    </a:xfrm>
                    <a:prstGeom prst="rect">
                      <a:avLst/>
                    </a:prstGeom>
                    <a:solidFill>
                      <a:srgbClr val="C5F4FF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dirty="0" smtClean="0"/>
                        <a:t>ODTWARZANIE</a:t>
                      </a:r>
                    </a:p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dirty="0" smtClean="0"/>
                        <a:t>KODU</a:t>
                      </a:r>
                      <a:endParaRPr lang="pl-PL" sz="1200" b="1" dirty="0"/>
                    </a:p>
                  </p:txBody>
                </p:sp>
                <p:sp>
                  <p:nvSpPr>
                    <p:cNvPr id="50" name="Text Box 93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01923" y="4466253"/>
                      <a:ext cx="471414" cy="24622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000" b="1" dirty="0" smtClean="0"/>
                        <a:t>„1”</a:t>
                      </a:r>
                      <a:endParaRPr lang="el-GR" sz="1000" b="1" baseline="-25000" dirty="0"/>
                    </a:p>
                  </p:txBody>
                </p:sp>
                <p:sp>
                  <p:nvSpPr>
                    <p:cNvPr id="51" name="Text Box 93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01923" y="5010722"/>
                      <a:ext cx="408418" cy="24622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000" b="1" dirty="0" smtClean="0"/>
                        <a:t>„0”</a:t>
                      </a:r>
                      <a:endParaRPr lang="el-GR" sz="1000" b="1" baseline="-25000" dirty="0"/>
                    </a:p>
                  </p:txBody>
                </p:sp>
                <p:sp>
                  <p:nvSpPr>
                    <p:cNvPr id="52" name="Text Box 93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52024" y="5158482"/>
                      <a:ext cx="520700" cy="24622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pl-PL" sz="1000" b="1" dirty="0"/>
                        <a:t>0</a:t>
                      </a:r>
                      <a:endParaRPr lang="el-GR" sz="1000" b="1" baseline="-25000" dirty="0"/>
                    </a:p>
                  </p:txBody>
                </p:sp>
                <p:sp>
                  <p:nvSpPr>
                    <p:cNvPr id="53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08549" y="4425731"/>
                      <a:ext cx="1133475" cy="3385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pl-PL" sz="1600" b="1" dirty="0" smtClean="0"/>
                        <a:t>„0”</a:t>
                      </a:r>
                      <a:endParaRPr lang="pl-PL" sz="1600" b="1" dirty="0"/>
                    </a:p>
                  </p:txBody>
                </p:sp>
                <p:sp>
                  <p:nvSpPr>
                    <p:cNvPr id="54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08549" y="5009930"/>
                      <a:ext cx="1133475" cy="3385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pl-PL" sz="1600" b="1" dirty="0" smtClean="0"/>
                        <a:t>„1”</a:t>
                      </a:r>
                      <a:endParaRPr lang="pl-PL" sz="1600" b="1" dirty="0"/>
                    </a:p>
                  </p:txBody>
                </p:sp>
                <p:sp>
                  <p:nvSpPr>
                    <p:cNvPr id="56" name="Text Box 928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83231" y="3637546"/>
                      <a:ext cx="813725" cy="553998"/>
                    </a:xfrm>
                    <a:prstGeom prst="rect">
                      <a:avLst/>
                    </a:prstGeom>
                    <a:solidFill>
                      <a:srgbClr val="C5F4FF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dirty="0" smtClean="0"/>
                        <a:t>Filtr nad.</a:t>
                      </a:r>
                    </a:p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i="1" dirty="0" smtClean="0"/>
                        <a:t>T</a:t>
                      </a:r>
                      <a:r>
                        <a:rPr lang="pl-PL" sz="1200" b="1" dirty="0" smtClean="0"/>
                        <a:t>(</a:t>
                      </a:r>
                      <a:r>
                        <a:rPr lang="el-GR" sz="1200" b="1" dirty="0" smtClean="0"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pl-PL" sz="1200" b="1" dirty="0" smtClean="0"/>
                        <a:t>)</a:t>
                      </a:r>
                      <a:endParaRPr lang="pl-PL" sz="1200" b="1" dirty="0"/>
                    </a:p>
                  </p:txBody>
                </p:sp>
                <p:cxnSp>
                  <p:nvCxnSpPr>
                    <p:cNvPr id="58" name="Łącznik prosty ze strzałką 57"/>
                    <p:cNvCxnSpPr>
                      <a:endCxn id="70" idx="1"/>
                    </p:cNvCxnSpPr>
                    <p:nvPr/>
                  </p:nvCxnSpPr>
                  <p:spPr bwMode="auto">
                    <a:xfrm flipV="1">
                      <a:off x="3883472" y="3914545"/>
                      <a:ext cx="1263835" cy="3373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59" name="Łącznik prosty ze strzałką 58"/>
                    <p:cNvCxnSpPr/>
                    <p:nvPr/>
                  </p:nvCxnSpPr>
                  <p:spPr bwMode="auto">
                    <a:xfrm flipV="1">
                      <a:off x="7297288" y="3905685"/>
                      <a:ext cx="894070" cy="674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60" name="Łącznik prosty ze strzałką 59"/>
                    <p:cNvCxnSpPr/>
                    <p:nvPr/>
                  </p:nvCxnSpPr>
                  <p:spPr bwMode="auto">
                    <a:xfrm flipV="1">
                      <a:off x="2189161" y="3929211"/>
                      <a:ext cx="894070" cy="674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62" name="Łącznik prosty ze strzałką 61"/>
                    <p:cNvCxnSpPr>
                      <a:stCxn id="37" idx="3"/>
                      <a:endCxn id="48" idx="1"/>
                    </p:cNvCxnSpPr>
                    <p:nvPr/>
                  </p:nvCxnSpPr>
                  <p:spPr bwMode="auto">
                    <a:xfrm flipV="1">
                      <a:off x="4845049" y="4917947"/>
                      <a:ext cx="1284288" cy="177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63" name="Łącznik prosty ze strzałką 62"/>
                    <p:cNvCxnSpPr/>
                    <p:nvPr/>
                  </p:nvCxnSpPr>
                  <p:spPr bwMode="auto">
                    <a:xfrm flipV="1">
                      <a:off x="7631112" y="4914165"/>
                      <a:ext cx="1284288" cy="177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sp>
                  <p:nvSpPr>
                    <p:cNvPr id="70" name="Text Box 928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7307" y="3637546"/>
                      <a:ext cx="813725" cy="553998"/>
                    </a:xfrm>
                    <a:prstGeom prst="rect">
                      <a:avLst/>
                    </a:prstGeom>
                    <a:solidFill>
                      <a:srgbClr val="C5F4FF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dirty="0" smtClean="0"/>
                        <a:t>Filtr odb.</a:t>
                      </a:r>
                    </a:p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l-PL" sz="1200" b="1" i="1" dirty="0"/>
                        <a:t>R</a:t>
                      </a:r>
                      <a:r>
                        <a:rPr lang="pl-PL" sz="1200" b="1" dirty="0" smtClean="0"/>
                        <a:t>(</a:t>
                      </a:r>
                      <a:r>
                        <a:rPr lang="el-GR" sz="1200" b="1" dirty="0" smtClean="0"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pl-PL" sz="1200" b="1" dirty="0" smtClean="0"/>
                        <a:t>)</a:t>
                      </a:r>
                      <a:endParaRPr lang="pl-PL" sz="1200" b="1" dirty="0"/>
                    </a:p>
                  </p:txBody>
                </p:sp>
                <p:cxnSp>
                  <p:nvCxnSpPr>
                    <p:cNvPr id="19" name="Łącznik łamany 18"/>
                    <p:cNvCxnSpPr/>
                    <p:nvPr/>
                  </p:nvCxnSpPr>
                  <p:spPr bwMode="auto">
                    <a:xfrm>
                      <a:off x="4357624" y="3324843"/>
                      <a:ext cx="789683" cy="429532"/>
                    </a:xfrm>
                    <a:prstGeom prst="bentConnector3">
                      <a:avLst/>
                    </a:prstGeom>
                    <a:noFill/>
                    <a:ln w="317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grpSp>
                  <p:nvGrpSpPr>
                    <p:cNvPr id="71" name="Group 92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74049" y="3697697"/>
                      <a:ext cx="720726" cy="180975"/>
                      <a:chOff x="3220" y="1594"/>
                      <a:chExt cx="454" cy="114"/>
                    </a:xfrm>
                  </p:grpSpPr>
                  <p:sp>
                    <p:nvSpPr>
                      <p:cNvPr id="72" name="Line 92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20" y="1700"/>
                        <a:ext cx="284" cy="1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sp>
                    <p:nvSpPr>
                      <p:cNvPr id="73" name="Line 926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504" y="1594"/>
                        <a:ext cx="170" cy="114"/>
                      </a:xfrm>
                      <a:prstGeom prst="line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</p:grpSp>
                <p:cxnSp>
                  <p:nvCxnSpPr>
                    <p:cNvPr id="76" name="Łącznik prosty 75"/>
                    <p:cNvCxnSpPr/>
                    <p:nvPr/>
                  </p:nvCxnSpPr>
                  <p:spPr bwMode="auto">
                    <a:xfrm>
                      <a:off x="6891338" y="3866620"/>
                      <a:ext cx="1300020" cy="706"/>
                    </a:xfrm>
                    <a:prstGeom prst="line">
                      <a:avLst/>
                    </a:prstGeom>
                    <a:noFill/>
                    <a:ln w="317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9" name="Łącznik prosty ze strzałką 78"/>
                    <p:cNvCxnSpPr/>
                    <p:nvPr/>
                  </p:nvCxnSpPr>
                  <p:spPr bwMode="auto">
                    <a:xfrm flipV="1">
                      <a:off x="1473840" y="4843527"/>
                      <a:ext cx="894070" cy="674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84" name="Łącznik prosty ze strzałką 83"/>
                    <p:cNvCxnSpPr/>
                    <p:nvPr/>
                  </p:nvCxnSpPr>
                  <p:spPr bwMode="auto">
                    <a:xfrm flipV="1">
                      <a:off x="1473840" y="4901026"/>
                      <a:ext cx="894070" cy="674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17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pic>
                  <p:nvPicPr>
                    <p:cNvPr id="137" name="Obraz 136"/>
                    <p:cNvPicPr>
                      <a:picLocks noChangeAspect="1"/>
                    </p:cNvPicPr>
                    <p:nvPr/>
                  </p:nvPicPr>
                  <p:blipFill rotWithShape="1"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62898"/>
                    <a:stretch/>
                  </p:blipFill>
                  <p:spPr>
                    <a:xfrm>
                      <a:off x="1064309" y="2848773"/>
                      <a:ext cx="1378102" cy="99634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9" name="Text Box 92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43282" y="2957709"/>
                    <a:ext cx="1283813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dirty="0" smtClean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A</a:t>
                    </a:r>
                    <a:r>
                      <a:rPr lang="pl-PL" sz="1600" b="1" dirty="0" smtClean="0">
                        <a:solidFill>
                          <a:srgbClr val="FF0000"/>
                        </a:solidFill>
                      </a:rPr>
                      <a:t>WGN ½ </a:t>
                    </a:r>
                    <a:r>
                      <a:rPr lang="pl-PL" sz="1600" b="1" i="1" dirty="0" smtClean="0">
                        <a:solidFill>
                          <a:srgbClr val="FF0000"/>
                        </a:solidFill>
                      </a:rPr>
                      <a:t>N</a:t>
                    </a:r>
                    <a:r>
                      <a:rPr lang="pl-PL" sz="1600" b="1" baseline="-25000" dirty="0" smtClean="0">
                        <a:solidFill>
                          <a:srgbClr val="FF0000"/>
                        </a:solidFill>
                      </a:rPr>
                      <a:t>0</a:t>
                    </a:r>
                    <a:endParaRPr lang="pl-PL" sz="1600" b="1" baseline="-250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6" name="pole tekstowe 5"/>
                <p:cNvSpPr txBox="1"/>
                <p:nvPr/>
              </p:nvSpPr>
              <p:spPr>
                <a:xfrm>
                  <a:off x="5323392" y="3768828"/>
                  <a:ext cx="58381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2000" b="1" i="1" dirty="0" smtClean="0">
                      <a:solidFill>
                        <a:srgbClr val="FF0000"/>
                      </a:solidFill>
                    </a:rPr>
                    <a:t>P</a:t>
                  </a:r>
                  <a:r>
                    <a:rPr lang="pl-PL" sz="2000" b="1" i="1" baseline="-25000" dirty="0" smtClean="0">
                      <a:solidFill>
                        <a:srgbClr val="FF0000"/>
                      </a:solidFill>
                    </a:rPr>
                    <a:t>E</a:t>
                  </a:r>
                  <a:r>
                    <a:rPr lang="pl-PL" sz="2000" b="1" dirty="0" smtClean="0">
                      <a:solidFill>
                        <a:srgbClr val="FF0000"/>
                      </a:solidFill>
                    </a:rPr>
                    <a:t>?</a:t>
                  </a:r>
                  <a:endParaRPr lang="pl-PL" sz="24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9" name="pole tekstowe 8"/>
              <p:cNvSpPr txBox="1"/>
              <p:nvPr/>
            </p:nvSpPr>
            <p:spPr>
              <a:xfrm>
                <a:off x="2480883" y="2128307"/>
                <a:ext cx="1021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1200" b="1" dirty="0" smtClean="0">
                    <a:solidFill>
                      <a:schemeClr val="tx1"/>
                    </a:solidFill>
                  </a:rPr>
                  <a:t>Sygnalizacja</a:t>
                </a:r>
                <a:br>
                  <a:rPr lang="pl-PL" sz="1200" b="1" dirty="0" smtClean="0">
                    <a:solidFill>
                      <a:schemeClr val="tx1"/>
                    </a:solidFill>
                  </a:rPr>
                </a:br>
                <a:r>
                  <a:rPr lang="pl-PL" sz="1200" b="1" dirty="0" smtClean="0">
                    <a:solidFill>
                      <a:schemeClr val="tx1"/>
                    </a:solidFill>
                  </a:rPr>
                  <a:t>bipolarna</a:t>
                </a:r>
                <a:endParaRPr lang="pl-PL" sz="1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Text Box 9269"/>
            <p:cNvSpPr txBox="1">
              <a:spLocks noChangeArrowheads="1"/>
            </p:cNvSpPr>
            <p:nvPr/>
          </p:nvSpPr>
          <p:spPr bwMode="auto">
            <a:xfrm>
              <a:off x="1019118" y="3789199"/>
              <a:ext cx="11081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m</a:t>
              </a:r>
              <a:r>
                <a:rPr lang="pl-PL" sz="1600" b="1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ax SNR</a:t>
              </a:r>
            </a:p>
          </p:txBody>
        </p:sp>
      </p:grpSp>
      <p:sp>
        <p:nvSpPr>
          <p:cNvPr id="64" name="Text Box 9321"/>
          <p:cNvSpPr txBox="1">
            <a:spLocks noChangeArrowheads="1"/>
          </p:cNvSpPr>
          <p:nvPr/>
        </p:nvSpPr>
        <p:spPr bwMode="auto">
          <a:xfrm>
            <a:off x="2370111" y="4477509"/>
            <a:ext cx="3231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000" b="1" dirty="0"/>
              <a:t>−</a:t>
            </a:r>
            <a:r>
              <a:rPr lang="pl-PL" sz="1000" b="1" dirty="0" smtClean="0"/>
              <a:t>1</a:t>
            </a:r>
            <a:endParaRPr lang="el-GR" sz="1000" b="1" baseline="-25000" dirty="0"/>
          </a:p>
        </p:txBody>
      </p:sp>
      <p:sp>
        <p:nvSpPr>
          <p:cNvPr id="65" name="Text Box 9269"/>
          <p:cNvSpPr txBox="1">
            <a:spLocks noChangeArrowheads="1"/>
          </p:cNvSpPr>
          <p:nvPr/>
        </p:nvSpPr>
        <p:spPr bwMode="auto">
          <a:xfrm>
            <a:off x="5830723" y="2609867"/>
            <a:ext cx="8298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r>
              <a:rPr lang="pl-PL" sz="1600" b="1" dirty="0">
                <a:solidFill>
                  <a:srgbClr val="FF0000"/>
                </a:solidFill>
              </a:rPr>
              <a:t>N</a:t>
            </a:r>
            <a:r>
              <a:rPr lang="pl-PL" sz="1600" b="1" dirty="0" smtClean="0">
                <a:solidFill>
                  <a:srgbClr val="FF0000"/>
                </a:solidFill>
              </a:rPr>
              <a:t>GN</a:t>
            </a:r>
            <a:endParaRPr lang="pl-PL" sz="16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66" name="Obiek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479548"/>
              </p:ext>
            </p:extLst>
          </p:nvPr>
        </p:nvGraphicFramePr>
        <p:xfrm>
          <a:off x="1313000" y="4990280"/>
          <a:ext cx="362743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421" name="Equation" r:id="rId10" imgW="2743200" imgH="393480" progId="Equation.3">
                  <p:embed/>
                </p:oleObj>
              </mc:Choice>
              <mc:Fallback>
                <p:oleObj name="Equation" r:id="rId10" imgW="2743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13000" y="4990280"/>
                        <a:ext cx="3627437" cy="520700"/>
                      </a:xfrm>
                      <a:prstGeom prst="rect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4043515" y="3256451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tx1"/>
                </a:solidFill>
              </a:rPr>
              <a:t>Kanał</a:t>
            </a:r>
            <a:br>
              <a:rPr lang="pl-PL" sz="1200" b="1" dirty="0" smtClean="0">
                <a:solidFill>
                  <a:schemeClr val="tx1"/>
                </a:solidFill>
              </a:rPr>
            </a:br>
            <a:r>
              <a:rPr lang="pl-PL" sz="1200" b="1" dirty="0" smtClean="0">
                <a:solidFill>
                  <a:schemeClr val="tx1"/>
                </a:solidFill>
              </a:rPr>
              <a:t>transmisyjny</a:t>
            </a:r>
            <a:endParaRPr lang="pl-PL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41</a:t>
            </a:fld>
            <a:endParaRPr lang="pl-PL"/>
          </a:p>
        </p:txBody>
      </p:sp>
      <p:pic>
        <p:nvPicPr>
          <p:cNvPr id="3" name="Obraz 2"/>
          <p:cNvPicPr/>
          <p:nvPr/>
        </p:nvPicPr>
        <p:blipFill rotWithShape="1">
          <a:blip r:embed="rId3"/>
          <a:srcRect l="49343" t="29765" r="27053" b="21291"/>
          <a:stretch/>
        </p:blipFill>
        <p:spPr bwMode="auto">
          <a:xfrm>
            <a:off x="3437930" y="773705"/>
            <a:ext cx="3645405" cy="4230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rostokąt 3"/>
          <p:cNvSpPr/>
          <p:nvPr/>
        </p:nvSpPr>
        <p:spPr>
          <a:xfrm>
            <a:off x="926595" y="188640"/>
            <a:ext cx="8145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24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Prawdopodobieństwo błędu (przekłamania) układu </a:t>
            </a:r>
            <a:r>
              <a:rPr kumimoji="1" lang="pl-PL" sz="24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decyzyjnego </a:t>
            </a:r>
            <a:r>
              <a:rPr kumimoji="1" lang="pl-PL" sz="2400" b="1" i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</a:t>
            </a:r>
            <a:r>
              <a:rPr kumimoji="1" lang="pl-PL" sz="2400" b="1" i="1" baseline="-250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</a:t>
            </a:r>
            <a:endParaRPr kumimoji="1" lang="pl-PL" sz="2400" b="1" i="1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248226"/>
              </p:ext>
            </p:extLst>
          </p:nvPr>
        </p:nvGraphicFramePr>
        <p:xfrm>
          <a:off x="7083335" y="2465794"/>
          <a:ext cx="1914525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34" name="Równanie" r:id="rId4" imgW="1447560" imgH="685800" progId="Equation.3">
                  <p:embed/>
                </p:oleObj>
              </mc:Choice>
              <mc:Fallback>
                <p:oleObj name="Równanie" r:id="rId4" imgW="144756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83335" y="2465794"/>
                        <a:ext cx="1914525" cy="906462"/>
                      </a:xfrm>
                      <a:prstGeom prst="rect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2704406" y="246579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i="1" dirty="0" smtClean="0">
                <a:solidFill>
                  <a:schemeClr val="tx1"/>
                </a:solidFill>
              </a:rPr>
              <a:t>P</a:t>
            </a:r>
            <a:r>
              <a:rPr lang="pl-PL" sz="2400" b="1" i="1" baseline="-25000" dirty="0" smtClean="0">
                <a:solidFill>
                  <a:schemeClr val="tx1"/>
                </a:solidFill>
              </a:rPr>
              <a:t>E</a:t>
            </a:r>
            <a:endParaRPr lang="pl-PL" sz="2400" b="1" i="1" baseline="-25000" dirty="0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565500" y="5107431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tx1"/>
                </a:solidFill>
              </a:rPr>
              <a:t>SNR</a:t>
            </a:r>
            <a:r>
              <a:rPr lang="pl-PL" sz="2000" b="1" i="1" dirty="0" smtClean="0">
                <a:solidFill>
                  <a:schemeClr val="tx1"/>
                </a:solidFill>
              </a:rPr>
              <a:t> = </a:t>
            </a:r>
            <a:r>
              <a:rPr lang="pl-PL" sz="2000" b="1" i="1" dirty="0" err="1" smtClean="0">
                <a:solidFill>
                  <a:schemeClr val="tx1"/>
                </a:solidFill>
              </a:rPr>
              <a:t>E</a:t>
            </a:r>
            <a:r>
              <a:rPr lang="pl-PL" sz="2000" b="1" baseline="-25000" dirty="0" err="1" smtClean="0">
                <a:solidFill>
                  <a:schemeClr val="tx1"/>
                </a:solidFill>
              </a:rPr>
              <a:t>b</a:t>
            </a:r>
            <a:r>
              <a:rPr lang="pl-PL" sz="2000" b="1" dirty="0" smtClean="0">
                <a:solidFill>
                  <a:schemeClr val="tx1"/>
                </a:solidFill>
              </a:rPr>
              <a:t>/</a:t>
            </a:r>
            <a:r>
              <a:rPr lang="pl-PL" sz="2000" b="1" i="1" dirty="0" smtClean="0">
                <a:solidFill>
                  <a:schemeClr val="tx1"/>
                </a:solidFill>
              </a:rPr>
              <a:t>N</a:t>
            </a:r>
            <a:r>
              <a:rPr lang="pl-PL" sz="2000" b="1" baseline="-25000" dirty="0" smtClean="0">
                <a:solidFill>
                  <a:schemeClr val="tx1"/>
                </a:solidFill>
              </a:rPr>
              <a:t>0 </a:t>
            </a:r>
            <a:r>
              <a:rPr lang="pl-PL" sz="2000" b="1" dirty="0" smtClean="0">
                <a:solidFill>
                  <a:schemeClr val="tx1"/>
                </a:solidFill>
              </a:rPr>
              <a:t>[</a:t>
            </a:r>
            <a:r>
              <a:rPr lang="pl-PL" sz="2000" b="1" dirty="0" err="1" smtClean="0">
                <a:solidFill>
                  <a:schemeClr val="tx1"/>
                </a:solidFill>
              </a:rPr>
              <a:t>dB</a:t>
            </a:r>
            <a:r>
              <a:rPr lang="pl-PL" sz="2000" b="1" dirty="0" smtClean="0">
                <a:solidFill>
                  <a:schemeClr val="tx1"/>
                </a:solidFill>
              </a:rPr>
              <a:t>]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8" name="Text Box 102"/>
          <p:cNvSpPr txBox="1">
            <a:spLocks noChangeArrowheads="1"/>
          </p:cNvSpPr>
          <p:nvPr/>
        </p:nvSpPr>
        <p:spPr bwMode="auto">
          <a:xfrm>
            <a:off x="3682312" y="6551711"/>
            <a:ext cx="54616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J. G. </a:t>
            </a:r>
            <a:r>
              <a:rPr lang="pl-PL" sz="1400" b="1" dirty="0" err="1" smtClean="0">
                <a:solidFill>
                  <a:srgbClr val="669900"/>
                </a:solidFill>
              </a:rPr>
              <a:t>Proakis</a:t>
            </a:r>
            <a:r>
              <a:rPr lang="pl-PL" sz="1400" b="1" dirty="0" smtClean="0">
                <a:solidFill>
                  <a:srgbClr val="669900"/>
                </a:solidFill>
              </a:rPr>
              <a:t>, M. </a:t>
            </a:r>
            <a:r>
              <a:rPr lang="pl-PL" sz="1400" b="1" dirty="0" err="1" smtClean="0">
                <a:solidFill>
                  <a:srgbClr val="669900"/>
                </a:solidFill>
              </a:rPr>
              <a:t>Salehi</a:t>
            </a:r>
            <a:r>
              <a:rPr lang="pl-PL" sz="1400" b="1" dirty="0" smtClean="0">
                <a:solidFill>
                  <a:srgbClr val="669900"/>
                </a:solidFill>
              </a:rPr>
              <a:t> „Fundamentals of </a:t>
            </a:r>
            <a:r>
              <a:rPr lang="pl-PL" sz="1400" b="1" dirty="0" err="1" smtClean="0">
                <a:solidFill>
                  <a:srgbClr val="669900"/>
                </a:solidFill>
              </a:rPr>
              <a:t>Communication</a:t>
            </a:r>
            <a:r>
              <a:rPr lang="pl-PL" sz="1400" b="1" dirty="0" smtClean="0">
                <a:solidFill>
                  <a:srgbClr val="669900"/>
                </a:solidFill>
              </a:rPr>
              <a:t> </a:t>
            </a:r>
            <a:r>
              <a:rPr lang="pl-PL" sz="1400" b="1" dirty="0" smtClean="0">
                <a:solidFill>
                  <a:srgbClr val="669900"/>
                </a:solidFill>
              </a:rPr>
              <a:t>Systems”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117574" y="1941284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1000" b="1" dirty="0" smtClean="0">
                <a:solidFill>
                  <a:schemeClr val="tx1"/>
                </a:solidFill>
              </a:rPr>
              <a:t>Sygnalizacja</a:t>
            </a:r>
            <a:br>
              <a:rPr lang="pl-PL" sz="1000" b="1" dirty="0" smtClean="0">
                <a:solidFill>
                  <a:schemeClr val="tx1"/>
                </a:solidFill>
              </a:rPr>
            </a:br>
            <a:r>
              <a:rPr lang="pl-PL" sz="1000" b="1" dirty="0" smtClean="0">
                <a:solidFill>
                  <a:schemeClr val="tx1"/>
                </a:solidFill>
              </a:rPr>
              <a:t>bipolarna</a:t>
            </a:r>
            <a:endParaRPr lang="pl-PL" sz="1000" b="1" dirty="0">
              <a:solidFill>
                <a:schemeClr val="tx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461029" y="1905658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1000" b="1" dirty="0" smtClean="0">
                <a:solidFill>
                  <a:schemeClr val="tx1"/>
                </a:solidFill>
              </a:rPr>
              <a:t>Sygnalizacja</a:t>
            </a:r>
            <a:br>
              <a:rPr lang="pl-PL" sz="1000" b="1" dirty="0" smtClean="0">
                <a:solidFill>
                  <a:schemeClr val="tx1"/>
                </a:solidFill>
              </a:rPr>
            </a:br>
            <a:r>
              <a:rPr lang="pl-PL" sz="1000" b="1" dirty="0" smtClean="0">
                <a:solidFill>
                  <a:schemeClr val="tx1"/>
                </a:solidFill>
              </a:rPr>
              <a:t>ortogonalna</a:t>
            </a:r>
            <a:endParaRPr lang="pl-PL" sz="1000" b="1" dirty="0">
              <a:solidFill>
                <a:schemeClr val="tx1"/>
              </a:solidFill>
            </a:endParaRPr>
          </a:p>
        </p:txBody>
      </p:sp>
      <p:sp>
        <p:nvSpPr>
          <p:cNvPr id="11" name="Text Box 123"/>
          <p:cNvSpPr txBox="1">
            <a:spLocks noChangeArrowheads="1"/>
          </p:cNvSpPr>
          <p:nvPr/>
        </p:nvSpPr>
        <p:spPr bwMode="auto">
          <a:xfrm>
            <a:off x="950580" y="5748425"/>
            <a:ext cx="7871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Prawdopodobieństwo błędu </a:t>
            </a:r>
            <a:r>
              <a:rPr lang="pl-PL" sz="1800" b="1" i="1" dirty="0" smtClean="0">
                <a:solidFill>
                  <a:schemeClr val="tx1"/>
                </a:solidFill>
              </a:rPr>
              <a:t>P</a:t>
            </a:r>
            <a:r>
              <a:rPr lang="pl-PL" sz="1800" b="1" i="1" baseline="-25000" dirty="0" smtClean="0">
                <a:solidFill>
                  <a:schemeClr val="tx1"/>
                </a:solidFill>
              </a:rPr>
              <a:t>E</a:t>
            </a:r>
            <a:r>
              <a:rPr lang="pl-PL" sz="1800" b="1" dirty="0" smtClean="0">
                <a:solidFill>
                  <a:schemeClr val="tx1"/>
                </a:solidFill>
              </a:rPr>
              <a:t> zależy wyłącznie od odstępu sygnał – szum, nie zależy natomiast od kształtu sygnałów kodujących.</a:t>
            </a:r>
          </a:p>
        </p:txBody>
      </p:sp>
    </p:spTree>
    <p:extLst>
      <p:ext uri="{BB962C8B-B14F-4D97-AF65-F5344CB8AC3E}">
        <p14:creationId xmlns:p14="http://schemas.microsoft.com/office/powerpoint/2010/main" val="9313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3" name="Text Box 10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96239" y="-14011"/>
            <a:ext cx="6494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 4 - maksimum SNR</a:t>
            </a:r>
            <a:endParaRPr lang="pl-PL" sz="3200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Text Box 123"/>
          <p:cNvSpPr txBox="1">
            <a:spLocks noChangeArrowheads="1"/>
          </p:cNvSpPr>
          <p:nvPr/>
        </p:nvSpPr>
        <p:spPr bwMode="auto">
          <a:xfrm>
            <a:off x="804912" y="566847"/>
            <a:ext cx="8207273" cy="2308324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Maksymalizacja odstępu sygnał-szum (</a:t>
            </a:r>
            <a:r>
              <a:rPr lang="pl-PL" sz="1800" b="1" i="1" dirty="0" err="1" smtClean="0">
                <a:solidFill>
                  <a:srgbClr val="006600"/>
                </a:solidFill>
              </a:rPr>
              <a:t>Signal</a:t>
            </a:r>
            <a:r>
              <a:rPr lang="pl-PL" sz="1800" b="1" i="1" dirty="0" smtClean="0">
                <a:solidFill>
                  <a:srgbClr val="006600"/>
                </a:solidFill>
              </a:rPr>
              <a:t> to </a:t>
            </a:r>
            <a:r>
              <a:rPr lang="pl-PL" sz="1800" b="1" i="1" dirty="0" err="1" smtClean="0">
                <a:solidFill>
                  <a:srgbClr val="006600"/>
                </a:solidFill>
              </a:rPr>
              <a:t>Noise</a:t>
            </a:r>
            <a:r>
              <a:rPr lang="pl-PL" sz="1800" b="1" i="1" dirty="0" smtClean="0">
                <a:solidFill>
                  <a:srgbClr val="006600"/>
                </a:solidFill>
              </a:rPr>
              <a:t> Ratio – SNR</a:t>
            </a:r>
            <a:r>
              <a:rPr lang="pl-PL" sz="1800" b="1" dirty="0" smtClean="0">
                <a:solidFill>
                  <a:srgbClr val="006600"/>
                </a:solidFill>
              </a:rPr>
              <a:t>)</a:t>
            </a:r>
          </a:p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Problem </a:t>
            </a:r>
            <a:r>
              <a:rPr lang="pl-PL" sz="1800" b="1" dirty="0" smtClean="0">
                <a:solidFill>
                  <a:srgbClr val="006600"/>
                </a:solidFill>
              </a:rPr>
              <a:t>#4</a:t>
            </a:r>
            <a:r>
              <a:rPr lang="pl-PL" sz="1800" b="1" dirty="0" smtClean="0"/>
              <a:t> – załóżmy, że łączna transmitancja </a:t>
            </a:r>
            <a:r>
              <a:rPr lang="pl-PL" sz="1800" b="1" i="1" dirty="0" smtClean="0"/>
              <a:t>H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= </a:t>
            </a:r>
            <a:r>
              <a:rPr lang="pl-PL" sz="1800" b="1" i="1" dirty="0" smtClean="0"/>
              <a:t>T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</a:t>
            </a:r>
            <a:r>
              <a:rPr lang="pl-PL" sz="1800" b="1" dirty="0"/>
              <a:t>×</a:t>
            </a:r>
            <a:r>
              <a:rPr lang="pl-PL" sz="1800" b="1" dirty="0" smtClean="0"/>
              <a:t> </a:t>
            </a:r>
            <a:r>
              <a:rPr lang="pl-PL" sz="1800" b="1" i="1" dirty="0" smtClean="0"/>
              <a:t>R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filtrów nadawczego </a:t>
            </a:r>
            <a:r>
              <a:rPr lang="pl-PL" sz="1800" b="1" i="1" dirty="0" smtClean="0"/>
              <a:t>T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i odbiorczego </a:t>
            </a:r>
            <a:r>
              <a:rPr lang="pl-PL" sz="1800" b="1" i="1" dirty="0" smtClean="0"/>
              <a:t>R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jest znana i zapewnia IMS = </a:t>
            </a:r>
            <a:r>
              <a:rPr lang="pl-PL" sz="1800" b="1" dirty="0" smtClean="0"/>
              <a:t>0.</a:t>
            </a:r>
            <a:br>
              <a:rPr lang="pl-PL" sz="1800" b="1" dirty="0" smtClean="0"/>
            </a:br>
            <a:r>
              <a:rPr lang="pl-PL" sz="1800" b="1" dirty="0" smtClean="0"/>
              <a:t>Jak należy rozdzielić transmitancję </a:t>
            </a:r>
            <a:r>
              <a:rPr lang="pl-PL" sz="1800" b="1" i="1" dirty="0" smtClean="0"/>
              <a:t>H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</a:t>
            </a:r>
            <a:r>
              <a:rPr lang="pl-PL" sz="1800" b="1" dirty="0" smtClean="0"/>
              <a:t>pomiędzy </a:t>
            </a:r>
            <a:r>
              <a:rPr lang="pl-PL" sz="1800" b="1" dirty="0" smtClean="0"/>
              <a:t>nadajnik i </a:t>
            </a:r>
            <a:r>
              <a:rPr lang="pl-PL" sz="1800" b="1" dirty="0" smtClean="0"/>
              <a:t>odbiornik,</a:t>
            </a:r>
            <a:br>
              <a:rPr lang="pl-PL" sz="1800" b="1" dirty="0" smtClean="0"/>
            </a:br>
            <a:r>
              <a:rPr lang="pl-PL" sz="1800" b="1" dirty="0" smtClean="0"/>
              <a:t>aby </a:t>
            </a:r>
            <a:r>
              <a:rPr lang="pl-PL" sz="1800" b="1" dirty="0" smtClean="0"/>
              <a:t>zapewnić max SNR? </a:t>
            </a:r>
          </a:p>
          <a:p>
            <a:pPr algn="l"/>
            <a:r>
              <a:rPr lang="pl-PL" sz="1800" b="1" i="1" dirty="0" smtClean="0"/>
              <a:t>H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= </a:t>
            </a:r>
            <a:r>
              <a:rPr lang="pl-PL" sz="1800" b="1" i="1" dirty="0" smtClean="0"/>
              <a:t>T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</a:t>
            </a:r>
            <a:r>
              <a:rPr lang="pl-PL" sz="1800" b="1" dirty="0" smtClean="0">
                <a:cs typeface="Times New Roman" panose="02020603050405020304" pitchFamily="18" charset="0"/>
              </a:rPr>
              <a:t>× </a:t>
            </a:r>
            <a:r>
              <a:rPr lang="pl-PL" sz="1800" b="1" i="1" dirty="0" smtClean="0"/>
              <a:t>R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</a:t>
            </a:r>
          </a:p>
          <a:p>
            <a:pPr algn="l"/>
            <a:r>
              <a:rPr lang="pl-PL" sz="1800" b="1" i="1" dirty="0" smtClean="0"/>
              <a:t>T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– transmitancja w części nadawczej?</a:t>
            </a:r>
          </a:p>
          <a:p>
            <a:pPr algn="l"/>
            <a:r>
              <a:rPr lang="pl-PL" sz="1800" b="1" i="1" dirty="0" smtClean="0"/>
              <a:t>R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– transmitancja w części odbiorczej?</a:t>
            </a:r>
            <a:endParaRPr lang="pl-PL" sz="1800" b="1" dirty="0"/>
          </a:p>
        </p:txBody>
      </p:sp>
      <p:sp>
        <p:nvSpPr>
          <p:cNvPr id="140" name="Text Box 123"/>
          <p:cNvSpPr txBox="1">
            <a:spLocks noChangeArrowheads="1"/>
          </p:cNvSpPr>
          <p:nvPr/>
        </p:nvSpPr>
        <p:spPr bwMode="auto">
          <a:xfrm>
            <a:off x="1043670" y="5393591"/>
            <a:ext cx="7871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Maksymalizacja odstępu sygnał-szum (</a:t>
            </a:r>
            <a:r>
              <a:rPr lang="pl-PL" sz="1800" b="1" i="1" dirty="0" err="1" smtClean="0">
                <a:solidFill>
                  <a:srgbClr val="006600"/>
                </a:solidFill>
              </a:rPr>
              <a:t>Signal</a:t>
            </a:r>
            <a:r>
              <a:rPr lang="pl-PL" sz="1800" b="1" i="1" dirty="0" smtClean="0">
                <a:solidFill>
                  <a:srgbClr val="006600"/>
                </a:solidFill>
              </a:rPr>
              <a:t> to </a:t>
            </a:r>
            <a:r>
              <a:rPr lang="pl-PL" sz="1800" b="1" i="1" dirty="0" err="1" smtClean="0">
                <a:solidFill>
                  <a:srgbClr val="006600"/>
                </a:solidFill>
              </a:rPr>
              <a:t>Noise</a:t>
            </a:r>
            <a:r>
              <a:rPr lang="pl-PL" sz="1800" b="1" i="1" dirty="0" smtClean="0">
                <a:solidFill>
                  <a:srgbClr val="006600"/>
                </a:solidFill>
              </a:rPr>
              <a:t> Ratio – </a:t>
            </a:r>
            <a:r>
              <a:rPr lang="pl-PL" sz="1800" b="1" dirty="0" smtClean="0">
                <a:solidFill>
                  <a:srgbClr val="006600"/>
                </a:solidFill>
              </a:rPr>
              <a:t>SNR) </a:t>
            </a:r>
            <a:r>
              <a:rPr lang="pl-PL" sz="1800" b="1" dirty="0" smtClean="0">
                <a:solidFill>
                  <a:schemeClr val="tx1"/>
                </a:solidFill>
              </a:rPr>
              <a:t>na wejściu</a:t>
            </a:r>
            <a:br>
              <a:rPr lang="pl-PL" sz="1800" b="1" dirty="0" smtClean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>układu decyzyjnego jest możliwa, gdy:</a:t>
            </a:r>
          </a:p>
        </p:txBody>
      </p:sp>
      <p:graphicFrame>
        <p:nvGraphicFramePr>
          <p:cNvPr id="141" name="Obiekt 1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596558"/>
              </p:ext>
            </p:extLst>
          </p:nvPr>
        </p:nvGraphicFramePr>
        <p:xfrm>
          <a:off x="3325903" y="5967375"/>
          <a:ext cx="3165292" cy="60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02" name="Równanie" r:id="rId3" imgW="1523880" imgH="291960" progId="Equation.3">
                  <p:embed/>
                </p:oleObj>
              </mc:Choice>
              <mc:Fallback>
                <p:oleObj name="Równanie" r:id="rId3" imgW="1523880" imgH="291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5903" y="5967375"/>
                        <a:ext cx="3165292" cy="606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a 5"/>
          <p:cNvGrpSpPr/>
          <p:nvPr/>
        </p:nvGrpSpPr>
        <p:grpSpPr>
          <a:xfrm>
            <a:off x="1064309" y="2848773"/>
            <a:ext cx="7851091" cy="2569582"/>
            <a:chOff x="1064309" y="2848773"/>
            <a:chExt cx="7851091" cy="2569582"/>
          </a:xfrm>
        </p:grpSpPr>
        <p:grpSp>
          <p:nvGrpSpPr>
            <p:cNvPr id="4" name="Grupa 3"/>
            <p:cNvGrpSpPr/>
            <p:nvPr/>
          </p:nvGrpSpPr>
          <p:grpSpPr>
            <a:xfrm>
              <a:off x="1064309" y="2848773"/>
              <a:ext cx="7851091" cy="2569582"/>
              <a:chOff x="1064309" y="2848773"/>
              <a:chExt cx="7851091" cy="2569582"/>
            </a:xfrm>
          </p:grpSpPr>
          <p:grpSp>
            <p:nvGrpSpPr>
              <p:cNvPr id="138" name="Grupa 137"/>
              <p:cNvGrpSpPr/>
              <p:nvPr/>
            </p:nvGrpSpPr>
            <p:grpSpPr>
              <a:xfrm>
                <a:off x="1064309" y="2848773"/>
                <a:ext cx="7851091" cy="2569582"/>
                <a:chOff x="1064309" y="2848773"/>
                <a:chExt cx="7851091" cy="2569582"/>
              </a:xfrm>
            </p:grpSpPr>
            <p:grpSp>
              <p:nvGrpSpPr>
                <p:cNvPr id="28" name="Group 9274"/>
                <p:cNvGrpSpPr>
                  <a:grpSpLocks/>
                </p:cNvGrpSpPr>
                <p:nvPr/>
              </p:nvGrpSpPr>
              <p:grpSpPr bwMode="auto">
                <a:xfrm>
                  <a:off x="5974041" y="3730146"/>
                  <a:ext cx="1035050" cy="180975"/>
                  <a:chOff x="3220" y="1593"/>
                  <a:chExt cx="652" cy="114"/>
                </a:xfrm>
              </p:grpSpPr>
              <p:sp>
                <p:nvSpPr>
                  <p:cNvPr id="67" name="Line 9261"/>
                  <p:cNvSpPr>
                    <a:spLocks noChangeShapeType="1"/>
                  </p:cNvSpPr>
                  <p:nvPr/>
                </p:nvSpPr>
                <p:spPr bwMode="auto">
                  <a:xfrm>
                    <a:off x="3220" y="1707"/>
                    <a:ext cx="199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8" name="Line 9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9" y="1593"/>
                    <a:ext cx="170" cy="114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9" name="Line 9263"/>
                  <p:cNvSpPr>
                    <a:spLocks noChangeShapeType="1"/>
                  </p:cNvSpPr>
                  <p:nvPr/>
                </p:nvSpPr>
                <p:spPr bwMode="auto">
                  <a:xfrm>
                    <a:off x="3617" y="1707"/>
                    <a:ext cx="255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sp>
              <p:nvSpPr>
                <p:cNvPr id="33" name="Text Box 9269"/>
                <p:cNvSpPr txBox="1">
                  <a:spLocks noChangeArrowheads="1"/>
                </p:cNvSpPr>
                <p:nvPr/>
              </p:nvSpPr>
              <p:spPr bwMode="auto">
                <a:xfrm>
                  <a:off x="6606475" y="3117522"/>
                  <a:ext cx="1947564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IMS = 0</a:t>
                  </a:r>
                </a:p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±</a:t>
                  </a:r>
                  <a:r>
                    <a:rPr lang="pl-PL" sz="1600" b="1" i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A</a:t>
                  </a:r>
                  <a:r>
                    <a:rPr lang="pl-PL" sz="1600" b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 + </a:t>
                  </a:r>
                  <a:r>
                    <a:rPr lang="pl-PL" sz="1600" b="1" i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n</a:t>
                  </a:r>
                  <a:r>
                    <a:rPr lang="pl-PL" sz="1600" b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(</a:t>
                  </a:r>
                  <a:r>
                    <a:rPr lang="pl-PL" sz="1600" b="1" i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t</a:t>
                  </a:r>
                  <a:r>
                    <a:rPr lang="pl-PL" sz="1600" b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) − A</a:t>
                  </a:r>
                  <a:r>
                    <a:rPr lang="pl-PL" sz="1600" b="1" dirty="0" smtClean="0">
                      <a:solidFill>
                        <a:srgbClr val="FF0000"/>
                      </a:solidFill>
                    </a:rPr>
                    <a:t>NGN</a:t>
                  </a:r>
                  <a:endParaRPr lang="pl-PL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5" name="Text Box 9304"/>
                <p:cNvSpPr txBox="1">
                  <a:spLocks noChangeArrowheads="1"/>
                </p:cNvSpPr>
                <p:nvPr/>
              </p:nvSpPr>
              <p:spPr bwMode="auto">
                <a:xfrm>
                  <a:off x="7563439" y="4039153"/>
                  <a:ext cx="99060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400" b="1" i="1" dirty="0"/>
                    <a:t> </a:t>
                  </a:r>
                  <a:r>
                    <a:rPr lang="pl-PL" sz="1600" b="1" i="1" dirty="0"/>
                    <a:t>f </a:t>
                  </a:r>
                  <a:r>
                    <a:rPr lang="pl-PL" sz="1600" b="1" dirty="0"/>
                    <a:t>= 1/</a:t>
                  </a:r>
                  <a:r>
                    <a:rPr lang="pl-PL" sz="1600" b="1" i="1" dirty="0"/>
                    <a:t>T</a:t>
                  </a:r>
                  <a:endParaRPr lang="el-GR" sz="1200" b="1" i="1" dirty="0"/>
                </a:p>
              </p:txBody>
            </p:sp>
            <p:sp>
              <p:nvSpPr>
                <p:cNvPr id="36" name="Text Box 9305"/>
                <p:cNvSpPr txBox="1">
                  <a:spLocks noChangeArrowheads="1"/>
                </p:cNvSpPr>
                <p:nvPr/>
              </p:nvSpPr>
              <p:spPr bwMode="auto">
                <a:xfrm>
                  <a:off x="6289954" y="4087077"/>
                  <a:ext cx="1439863" cy="284163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PRÓBKOWANIE</a:t>
                  </a:r>
                  <a:endParaRPr lang="pl-PL" sz="1200" b="1" dirty="0"/>
                </a:p>
              </p:txBody>
            </p:sp>
            <p:sp>
              <p:nvSpPr>
                <p:cNvPr id="37" name="Text Box 9306"/>
                <p:cNvSpPr txBox="1">
                  <a:spLocks noChangeArrowheads="1"/>
                </p:cNvSpPr>
                <p:nvPr/>
              </p:nvSpPr>
              <p:spPr bwMode="auto">
                <a:xfrm>
                  <a:off x="3629024" y="4688740"/>
                  <a:ext cx="1216025" cy="461963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UKŁAD</a:t>
                  </a:r>
                  <a:br>
                    <a:rPr lang="pl-PL" sz="1200" b="1" dirty="0" smtClean="0"/>
                  </a:br>
                  <a:r>
                    <a:rPr lang="pl-PL" sz="1200" b="1" dirty="0" smtClean="0"/>
                    <a:t>DECYZYJNY</a:t>
                  </a:r>
                  <a:endParaRPr lang="pl-PL" sz="1200" b="1" dirty="0"/>
                </a:p>
              </p:txBody>
            </p:sp>
            <p:sp>
              <p:nvSpPr>
                <p:cNvPr id="38" name="Line 9309"/>
                <p:cNvSpPr>
                  <a:spLocks noChangeShapeType="1"/>
                </p:cNvSpPr>
                <p:nvPr/>
              </p:nvSpPr>
              <p:spPr bwMode="auto">
                <a:xfrm rot="10800000">
                  <a:off x="2505074" y="4371240"/>
                  <a:ext cx="0" cy="7683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" name="Line 9310"/>
                <p:cNvSpPr>
                  <a:spLocks noChangeShapeType="1"/>
                </p:cNvSpPr>
                <p:nvPr/>
              </p:nvSpPr>
              <p:spPr bwMode="auto">
                <a:xfrm>
                  <a:off x="2505074" y="5138003"/>
                  <a:ext cx="7651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" name="Line 9313"/>
                <p:cNvSpPr>
                  <a:spLocks noChangeShapeType="1"/>
                </p:cNvSpPr>
                <p:nvPr/>
              </p:nvSpPr>
              <p:spPr bwMode="auto">
                <a:xfrm>
                  <a:off x="2505074" y="5138003"/>
                  <a:ext cx="269875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" name="Line 9315"/>
                <p:cNvSpPr>
                  <a:spLocks noChangeShapeType="1"/>
                </p:cNvSpPr>
                <p:nvPr/>
              </p:nvSpPr>
              <p:spPr bwMode="auto">
                <a:xfrm rot="16200000">
                  <a:off x="2640012" y="5003065"/>
                  <a:ext cx="269875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" name="Line 9316"/>
                <p:cNvSpPr>
                  <a:spLocks noChangeShapeType="1"/>
                </p:cNvSpPr>
                <p:nvPr/>
              </p:nvSpPr>
              <p:spPr bwMode="auto">
                <a:xfrm rot="16200000">
                  <a:off x="2640012" y="4733190"/>
                  <a:ext cx="269875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" name="Line 9317"/>
                <p:cNvSpPr>
                  <a:spLocks noChangeShapeType="1"/>
                </p:cNvSpPr>
                <p:nvPr/>
              </p:nvSpPr>
              <p:spPr bwMode="auto">
                <a:xfrm>
                  <a:off x="2774949" y="4598253"/>
                  <a:ext cx="269875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" name="Line 9318"/>
                <p:cNvSpPr>
                  <a:spLocks noChangeShapeType="1"/>
                </p:cNvSpPr>
                <p:nvPr/>
              </p:nvSpPr>
              <p:spPr bwMode="auto">
                <a:xfrm>
                  <a:off x="3044824" y="5091965"/>
                  <a:ext cx="0" cy="90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" name="Line 9319"/>
                <p:cNvSpPr>
                  <a:spLocks noChangeShapeType="1"/>
                </p:cNvSpPr>
                <p:nvPr/>
              </p:nvSpPr>
              <p:spPr bwMode="auto">
                <a:xfrm rot="16200000">
                  <a:off x="2506662" y="4552215"/>
                  <a:ext cx="0" cy="90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" name="Text Box 9320"/>
                <p:cNvSpPr txBox="1">
                  <a:spLocks noChangeArrowheads="1"/>
                </p:cNvSpPr>
                <p:nvPr/>
              </p:nvSpPr>
              <p:spPr bwMode="auto">
                <a:xfrm>
                  <a:off x="2374250" y="5163359"/>
                  <a:ext cx="990600" cy="244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000" b="1" dirty="0"/>
                    <a:t> 0</a:t>
                  </a:r>
                  <a:endParaRPr lang="el-GR" sz="1000" b="1" baseline="-25000" dirty="0"/>
                </a:p>
              </p:txBody>
            </p:sp>
            <p:sp>
              <p:nvSpPr>
                <p:cNvPr id="47" name="Text Box 9321"/>
                <p:cNvSpPr txBox="1">
                  <a:spLocks noChangeArrowheads="1"/>
                </p:cNvSpPr>
                <p:nvPr/>
              </p:nvSpPr>
              <p:spPr bwMode="auto">
                <a:xfrm>
                  <a:off x="2860442" y="5172134"/>
                  <a:ext cx="363769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000" b="1" dirty="0" smtClean="0"/>
                    <a:t>+1</a:t>
                  </a:r>
                  <a:endParaRPr lang="el-GR" sz="1000" b="1" baseline="-25000" dirty="0"/>
                </a:p>
              </p:txBody>
            </p:sp>
            <p:sp>
              <p:nvSpPr>
                <p:cNvPr id="48" name="Text Box 9323"/>
                <p:cNvSpPr txBox="1">
                  <a:spLocks noChangeArrowheads="1"/>
                </p:cNvSpPr>
                <p:nvPr/>
              </p:nvSpPr>
              <p:spPr bwMode="auto">
                <a:xfrm>
                  <a:off x="6129337" y="4640928"/>
                  <a:ext cx="1501775" cy="554038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ODTWARZANIE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KODU</a:t>
                  </a:r>
                  <a:endParaRPr lang="pl-PL" sz="1200" b="1" dirty="0"/>
                </a:p>
              </p:txBody>
            </p:sp>
            <p:sp>
              <p:nvSpPr>
                <p:cNvPr id="50" name="Text Box 9321"/>
                <p:cNvSpPr txBox="1">
                  <a:spLocks noChangeArrowheads="1"/>
                </p:cNvSpPr>
                <p:nvPr/>
              </p:nvSpPr>
              <p:spPr bwMode="auto">
                <a:xfrm>
                  <a:off x="2101923" y="4466253"/>
                  <a:ext cx="471414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000" b="1" dirty="0" smtClean="0"/>
                    <a:t>„1”</a:t>
                  </a:r>
                  <a:endParaRPr lang="el-GR" sz="1000" b="1" baseline="-25000" dirty="0"/>
                </a:p>
              </p:txBody>
            </p:sp>
            <p:sp>
              <p:nvSpPr>
                <p:cNvPr id="51" name="Text Box 9321"/>
                <p:cNvSpPr txBox="1">
                  <a:spLocks noChangeArrowheads="1"/>
                </p:cNvSpPr>
                <p:nvPr/>
              </p:nvSpPr>
              <p:spPr bwMode="auto">
                <a:xfrm>
                  <a:off x="2101923" y="5010722"/>
                  <a:ext cx="408418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000" b="1" dirty="0" smtClean="0"/>
                    <a:t>„0”</a:t>
                  </a:r>
                  <a:endParaRPr lang="el-GR" sz="1000" b="1" baseline="-25000" dirty="0"/>
                </a:p>
              </p:txBody>
            </p:sp>
            <p:sp>
              <p:nvSpPr>
                <p:cNvPr id="52" name="Text Box 9321"/>
                <p:cNvSpPr txBox="1">
                  <a:spLocks noChangeArrowheads="1"/>
                </p:cNvSpPr>
                <p:nvPr/>
              </p:nvSpPr>
              <p:spPr bwMode="auto">
                <a:xfrm>
                  <a:off x="2640976" y="5158848"/>
                  <a:ext cx="182994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000" b="1" dirty="0"/>
                    <a:t>0</a:t>
                  </a:r>
                  <a:endParaRPr lang="el-GR" sz="1000" b="1" baseline="-25000" dirty="0"/>
                </a:p>
              </p:txBody>
            </p:sp>
            <p:sp>
              <p:nvSpPr>
                <p:cNvPr id="5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908549" y="4425731"/>
                  <a:ext cx="1133475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/>
                    <a:t>„0”</a:t>
                  </a:r>
                  <a:endParaRPr lang="pl-PL" sz="1600" b="1" dirty="0"/>
                </a:p>
              </p:txBody>
            </p:sp>
            <p:sp>
              <p:nvSpPr>
                <p:cNvPr id="5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908549" y="5009930"/>
                  <a:ext cx="1133475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/>
                    <a:t>„1”</a:t>
                  </a:r>
                  <a:endParaRPr lang="pl-PL" sz="1600" b="1" dirty="0"/>
                </a:p>
              </p:txBody>
            </p:sp>
            <p:sp>
              <p:nvSpPr>
                <p:cNvPr id="56" name="Text Box 9283"/>
                <p:cNvSpPr txBox="1">
                  <a:spLocks noChangeArrowheads="1"/>
                </p:cNvSpPr>
                <p:nvPr/>
              </p:nvSpPr>
              <p:spPr bwMode="auto">
                <a:xfrm>
                  <a:off x="3083231" y="3637546"/>
                  <a:ext cx="813725" cy="553998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Filtr nad.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pl-PL" sz="1200" b="1" i="1" dirty="0" smtClean="0"/>
                    <a:t>T</a:t>
                  </a:r>
                  <a:r>
                    <a:rPr lang="pl-PL" sz="1200" b="1" dirty="0" smtClean="0"/>
                    <a:t>(</a:t>
                  </a:r>
                  <a:r>
                    <a:rPr lang="pl-PL" sz="1200" b="1" i="1" dirty="0">
                      <a:cs typeface="Times New Roman" panose="02020603050405020304" pitchFamily="18" charset="0"/>
                    </a:rPr>
                    <a:t>f</a:t>
                  </a:r>
                  <a:r>
                    <a:rPr lang="pl-PL" sz="1200" b="1" dirty="0" smtClean="0"/>
                    <a:t>)</a:t>
                  </a:r>
                  <a:endParaRPr lang="pl-PL" sz="1200" b="1" dirty="0"/>
                </a:p>
              </p:txBody>
            </p:sp>
            <p:cxnSp>
              <p:nvCxnSpPr>
                <p:cNvPr id="58" name="Łącznik prosty ze strzałką 57"/>
                <p:cNvCxnSpPr>
                  <a:endCxn id="70" idx="1"/>
                </p:cNvCxnSpPr>
                <p:nvPr/>
              </p:nvCxnSpPr>
              <p:spPr bwMode="auto">
                <a:xfrm flipV="1">
                  <a:off x="3883472" y="3914545"/>
                  <a:ext cx="1263835" cy="3373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9" name="Łącznik prosty ze strzałką 58"/>
                <p:cNvCxnSpPr/>
                <p:nvPr/>
              </p:nvCxnSpPr>
              <p:spPr bwMode="auto">
                <a:xfrm flipV="1">
                  <a:off x="6997508" y="3901200"/>
                  <a:ext cx="894070" cy="674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60" name="Łącznik prosty ze strzałką 59"/>
                <p:cNvCxnSpPr/>
                <p:nvPr/>
              </p:nvCxnSpPr>
              <p:spPr bwMode="auto">
                <a:xfrm flipV="1">
                  <a:off x="2189161" y="3929211"/>
                  <a:ext cx="894070" cy="674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62" name="Łącznik prosty ze strzałką 61"/>
                <p:cNvCxnSpPr>
                  <a:stCxn id="37" idx="3"/>
                  <a:endCxn id="48" idx="1"/>
                </p:cNvCxnSpPr>
                <p:nvPr/>
              </p:nvCxnSpPr>
              <p:spPr bwMode="auto">
                <a:xfrm flipV="1">
                  <a:off x="4845049" y="4917947"/>
                  <a:ext cx="1284288" cy="177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63" name="Łącznik prosty ze strzałką 62"/>
                <p:cNvCxnSpPr/>
                <p:nvPr/>
              </p:nvCxnSpPr>
              <p:spPr bwMode="auto">
                <a:xfrm flipV="1">
                  <a:off x="7631112" y="4914165"/>
                  <a:ext cx="1284288" cy="177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70" name="Text Box 9283"/>
                <p:cNvSpPr txBox="1">
                  <a:spLocks noChangeArrowheads="1"/>
                </p:cNvSpPr>
                <p:nvPr/>
              </p:nvSpPr>
              <p:spPr bwMode="auto">
                <a:xfrm>
                  <a:off x="5147307" y="3637546"/>
                  <a:ext cx="813725" cy="553998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Filtr odb.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pl-PL" sz="1200" b="1" i="1" dirty="0" smtClean="0"/>
                    <a:t>R</a:t>
                  </a:r>
                  <a:r>
                    <a:rPr lang="pl-PL" sz="1200" b="1" dirty="0" smtClean="0"/>
                    <a:t>(</a:t>
                  </a:r>
                  <a:r>
                    <a:rPr lang="pl-PL" sz="1200" b="1" i="1" dirty="0">
                      <a:cs typeface="Times New Roman" panose="02020603050405020304" pitchFamily="18" charset="0"/>
                    </a:rPr>
                    <a:t>f</a:t>
                  </a:r>
                  <a:r>
                    <a:rPr lang="pl-PL" sz="1200" b="1" dirty="0" smtClean="0"/>
                    <a:t>)</a:t>
                  </a:r>
                  <a:endParaRPr lang="pl-PL" sz="1200" b="1" dirty="0"/>
                </a:p>
              </p:txBody>
            </p:sp>
            <p:cxnSp>
              <p:nvCxnSpPr>
                <p:cNvPr id="19" name="Łącznik łamany 18"/>
                <p:cNvCxnSpPr/>
                <p:nvPr/>
              </p:nvCxnSpPr>
              <p:spPr bwMode="auto">
                <a:xfrm>
                  <a:off x="4357624" y="3324843"/>
                  <a:ext cx="789683" cy="429532"/>
                </a:xfrm>
                <a:prstGeom prst="bentConnector3">
                  <a:avLst/>
                </a:prstGeom>
                <a:noFill/>
                <a:ln w="317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71" name="Group 9274"/>
                <p:cNvGrpSpPr>
                  <a:grpSpLocks/>
                </p:cNvGrpSpPr>
                <p:nvPr/>
              </p:nvGrpSpPr>
              <p:grpSpPr bwMode="auto">
                <a:xfrm>
                  <a:off x="5974046" y="3696109"/>
                  <a:ext cx="585788" cy="180975"/>
                  <a:chOff x="3220" y="1593"/>
                  <a:chExt cx="369" cy="114"/>
                </a:xfrm>
              </p:grpSpPr>
              <p:sp>
                <p:nvSpPr>
                  <p:cNvPr id="72" name="Line 9261"/>
                  <p:cNvSpPr>
                    <a:spLocks noChangeShapeType="1"/>
                  </p:cNvSpPr>
                  <p:nvPr/>
                </p:nvSpPr>
                <p:spPr bwMode="auto">
                  <a:xfrm>
                    <a:off x="3220" y="1707"/>
                    <a:ext cx="199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73" name="Line 9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9" y="1593"/>
                    <a:ext cx="170" cy="114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cxnSp>
              <p:nvCxnSpPr>
                <p:cNvPr id="76" name="Łącznik prosty 75"/>
                <p:cNvCxnSpPr/>
                <p:nvPr/>
              </p:nvCxnSpPr>
              <p:spPr bwMode="auto">
                <a:xfrm>
                  <a:off x="6604129" y="3883778"/>
                  <a:ext cx="1173875" cy="2094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9" name="Łącznik prosty ze strzałką 78"/>
                <p:cNvCxnSpPr/>
                <p:nvPr/>
              </p:nvCxnSpPr>
              <p:spPr bwMode="auto">
                <a:xfrm flipV="1">
                  <a:off x="1473840" y="4843527"/>
                  <a:ext cx="894070" cy="674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4" name="Łącznik prosty ze strzałką 83"/>
                <p:cNvCxnSpPr/>
                <p:nvPr/>
              </p:nvCxnSpPr>
              <p:spPr bwMode="auto">
                <a:xfrm flipV="1">
                  <a:off x="1473840" y="4901026"/>
                  <a:ext cx="894070" cy="674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86" name="Text Box 9269"/>
                <p:cNvSpPr txBox="1">
                  <a:spLocks noChangeArrowheads="1"/>
                </p:cNvSpPr>
                <p:nvPr/>
              </p:nvSpPr>
              <p:spPr bwMode="auto">
                <a:xfrm>
                  <a:off x="1095759" y="4415206"/>
                  <a:ext cx="1093402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m</a:t>
                  </a:r>
                  <a:r>
                    <a:rPr lang="pl-PL" sz="1600" b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ax SNR</a:t>
                  </a:r>
                </a:p>
              </p:txBody>
            </p:sp>
            <p:pic>
              <p:nvPicPr>
                <p:cNvPr id="137" name="Obraz 13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2898"/>
                <a:stretch/>
              </p:blipFill>
              <p:spPr>
                <a:xfrm>
                  <a:off x="1064309" y="2848773"/>
                  <a:ext cx="1378102" cy="996343"/>
                </a:xfrm>
                <a:prstGeom prst="rect">
                  <a:avLst/>
                </a:prstGeom>
              </p:spPr>
            </p:pic>
          </p:grpSp>
          <p:sp>
            <p:nvSpPr>
              <p:cNvPr id="49" name="Text Box 9269"/>
              <p:cNvSpPr txBox="1">
                <a:spLocks noChangeArrowheads="1"/>
              </p:cNvSpPr>
              <p:nvPr/>
            </p:nvSpPr>
            <p:spPr bwMode="auto">
              <a:xfrm>
                <a:off x="4143282" y="2957709"/>
                <a:ext cx="141296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pl-PL" sz="1600" b="1" dirty="0" smtClean="0">
                    <a:solidFill>
                      <a:srgbClr val="FF0000"/>
                    </a:solidFill>
                  </a:rPr>
                  <a:t>WGN ½ </a:t>
                </a:r>
                <a:r>
                  <a:rPr lang="pl-PL" sz="1600" b="1" i="1" dirty="0" smtClean="0">
                    <a:solidFill>
                      <a:srgbClr val="FF0000"/>
                    </a:solidFill>
                  </a:rPr>
                  <a:t>N</a:t>
                </a:r>
                <a:r>
                  <a:rPr lang="pl-PL" sz="1600" b="1" baseline="-25000" dirty="0" smtClean="0">
                    <a:solidFill>
                      <a:srgbClr val="FF0000"/>
                    </a:solidFill>
                  </a:rPr>
                  <a:t>0</a:t>
                </a:r>
                <a:endParaRPr lang="pl-PL" sz="1600" b="1" baseline="-25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5" name="pole tekstowe 54"/>
            <p:cNvSpPr txBox="1"/>
            <p:nvPr/>
          </p:nvSpPr>
          <p:spPr>
            <a:xfrm>
              <a:off x="5451632" y="4451533"/>
              <a:ext cx="455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i="1" dirty="0" smtClean="0">
                  <a:solidFill>
                    <a:srgbClr val="FF0000"/>
                  </a:solidFill>
                </a:rPr>
                <a:t>P</a:t>
              </a:r>
              <a:r>
                <a:rPr lang="pl-PL" sz="2000" b="1" i="1" baseline="-25000" dirty="0" smtClean="0">
                  <a:solidFill>
                    <a:srgbClr val="FF0000"/>
                  </a:solidFill>
                </a:rPr>
                <a:t>E</a:t>
              </a:r>
              <a:endParaRPr lang="pl-PL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7" name="Text Box 9321"/>
          <p:cNvSpPr txBox="1">
            <a:spLocks noChangeArrowheads="1"/>
          </p:cNvSpPr>
          <p:nvPr/>
        </p:nvSpPr>
        <p:spPr bwMode="auto">
          <a:xfrm>
            <a:off x="2337158" y="5160723"/>
            <a:ext cx="3637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000" b="1" dirty="0"/>
              <a:t>−</a:t>
            </a:r>
            <a:r>
              <a:rPr lang="pl-PL" sz="1000" b="1" dirty="0" smtClean="0"/>
              <a:t>1</a:t>
            </a:r>
            <a:endParaRPr lang="el-GR" sz="1000" b="1" baseline="-25000" dirty="0"/>
          </a:p>
        </p:txBody>
      </p:sp>
      <p:sp>
        <p:nvSpPr>
          <p:cNvPr id="61" name="pole tekstowe 60"/>
          <p:cNvSpPr txBox="1"/>
          <p:nvPr/>
        </p:nvSpPr>
        <p:spPr>
          <a:xfrm>
            <a:off x="4017927" y="3918205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tx1"/>
                </a:solidFill>
              </a:rPr>
              <a:t>Kanał</a:t>
            </a:r>
            <a:br>
              <a:rPr lang="pl-PL" sz="1200" b="1" dirty="0" smtClean="0">
                <a:solidFill>
                  <a:schemeClr val="tx1"/>
                </a:solidFill>
              </a:rPr>
            </a:br>
            <a:r>
              <a:rPr lang="pl-PL" sz="1200" b="1" dirty="0" smtClean="0">
                <a:solidFill>
                  <a:schemeClr val="tx1"/>
                </a:solidFill>
              </a:rPr>
              <a:t>transmisyjny</a:t>
            </a:r>
            <a:endParaRPr lang="pl-PL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3" name="Text Box 10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13925" y="-52382"/>
            <a:ext cx="7135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 5 – impulsów kodujące</a:t>
            </a:r>
            <a:endParaRPr lang="pl-PL" sz="3200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Text Box 123"/>
          <p:cNvSpPr txBox="1">
            <a:spLocks noChangeArrowheads="1"/>
          </p:cNvSpPr>
          <p:nvPr/>
        </p:nvSpPr>
        <p:spPr bwMode="auto">
          <a:xfrm>
            <a:off x="936727" y="677424"/>
            <a:ext cx="8207273" cy="92333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Maksymalizacja odstępu sygnał-szum (</a:t>
            </a:r>
            <a:r>
              <a:rPr lang="pl-PL" sz="1800" b="1" i="1" dirty="0" err="1" smtClean="0">
                <a:solidFill>
                  <a:srgbClr val="006600"/>
                </a:solidFill>
              </a:rPr>
              <a:t>Signal</a:t>
            </a:r>
            <a:r>
              <a:rPr lang="pl-PL" sz="1800" b="1" i="1" dirty="0" smtClean="0">
                <a:solidFill>
                  <a:srgbClr val="006600"/>
                </a:solidFill>
              </a:rPr>
              <a:t> to </a:t>
            </a:r>
            <a:r>
              <a:rPr lang="pl-PL" sz="1800" b="1" i="1" dirty="0" err="1" smtClean="0">
                <a:solidFill>
                  <a:srgbClr val="006600"/>
                </a:solidFill>
              </a:rPr>
              <a:t>Noise</a:t>
            </a:r>
            <a:r>
              <a:rPr lang="pl-PL" sz="1800" b="1" i="1" dirty="0" smtClean="0">
                <a:solidFill>
                  <a:srgbClr val="006600"/>
                </a:solidFill>
              </a:rPr>
              <a:t> Ratio – </a:t>
            </a:r>
            <a:r>
              <a:rPr lang="pl-PL" sz="1800" b="1" dirty="0" smtClean="0">
                <a:solidFill>
                  <a:srgbClr val="006600"/>
                </a:solidFill>
              </a:rPr>
              <a:t>SNR)</a:t>
            </a:r>
          </a:p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Problem </a:t>
            </a:r>
            <a:r>
              <a:rPr lang="pl-PL" sz="1800" b="1" dirty="0" smtClean="0">
                <a:solidFill>
                  <a:srgbClr val="006600"/>
                </a:solidFill>
              </a:rPr>
              <a:t>#5</a:t>
            </a:r>
            <a:r>
              <a:rPr lang="pl-PL" sz="1800" b="1" dirty="0" smtClean="0"/>
              <a:t> – czy wartość max SNR</a:t>
            </a:r>
            <a:r>
              <a:rPr lang="pl-PL" sz="1800" b="1" baseline="-25000" dirty="0" smtClean="0"/>
              <a:t> </a:t>
            </a:r>
            <a:r>
              <a:rPr lang="pl-PL" sz="1800" b="1" dirty="0" smtClean="0"/>
              <a:t>zapewniająca minimalną wartość błędów </a:t>
            </a:r>
            <a:r>
              <a:rPr lang="pl-PL" sz="1800" b="1" i="1" dirty="0" smtClean="0"/>
              <a:t>P</a:t>
            </a:r>
            <a:r>
              <a:rPr lang="pl-PL" sz="1800" b="1" i="1" baseline="-25000" dirty="0" smtClean="0"/>
              <a:t>E</a:t>
            </a:r>
            <a:r>
              <a:rPr lang="pl-PL" sz="1800" b="1" i="1" dirty="0" smtClean="0"/>
              <a:t> </a:t>
            </a:r>
            <a:r>
              <a:rPr lang="pl-PL" sz="1800" b="1" dirty="0" smtClean="0"/>
              <a:t>zależy od kształtu sygnałów kodujących?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1065886" y="1905554"/>
            <a:ext cx="7849514" cy="2454643"/>
            <a:chOff x="1065886" y="1905554"/>
            <a:chExt cx="7849514" cy="2454643"/>
          </a:xfrm>
        </p:grpSpPr>
        <p:grpSp>
          <p:nvGrpSpPr>
            <p:cNvPr id="4" name="Grupa 3"/>
            <p:cNvGrpSpPr/>
            <p:nvPr/>
          </p:nvGrpSpPr>
          <p:grpSpPr>
            <a:xfrm>
              <a:off x="1095759" y="1905554"/>
              <a:ext cx="7819641" cy="2454643"/>
              <a:chOff x="1095759" y="2957709"/>
              <a:chExt cx="7819641" cy="2454643"/>
            </a:xfrm>
          </p:grpSpPr>
          <p:grpSp>
            <p:nvGrpSpPr>
              <p:cNvPr id="138" name="Grupa 137"/>
              <p:cNvGrpSpPr/>
              <p:nvPr/>
            </p:nvGrpSpPr>
            <p:grpSpPr>
              <a:xfrm>
                <a:off x="1095759" y="3117522"/>
                <a:ext cx="7819641" cy="2294830"/>
                <a:chOff x="1095759" y="3117522"/>
                <a:chExt cx="7819641" cy="2294830"/>
              </a:xfrm>
            </p:grpSpPr>
            <p:grpSp>
              <p:nvGrpSpPr>
                <p:cNvPr id="28" name="Group 9274"/>
                <p:cNvGrpSpPr>
                  <a:grpSpLocks/>
                </p:cNvGrpSpPr>
                <p:nvPr/>
              </p:nvGrpSpPr>
              <p:grpSpPr bwMode="auto">
                <a:xfrm>
                  <a:off x="5974041" y="3730146"/>
                  <a:ext cx="1035050" cy="180975"/>
                  <a:chOff x="3220" y="1593"/>
                  <a:chExt cx="652" cy="114"/>
                </a:xfrm>
              </p:grpSpPr>
              <p:sp>
                <p:nvSpPr>
                  <p:cNvPr id="67" name="Line 9261"/>
                  <p:cNvSpPr>
                    <a:spLocks noChangeShapeType="1"/>
                  </p:cNvSpPr>
                  <p:nvPr/>
                </p:nvSpPr>
                <p:spPr bwMode="auto">
                  <a:xfrm>
                    <a:off x="3220" y="1707"/>
                    <a:ext cx="199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8" name="Line 9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9" y="1593"/>
                    <a:ext cx="170" cy="114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9" name="Line 9263"/>
                  <p:cNvSpPr>
                    <a:spLocks noChangeShapeType="1"/>
                  </p:cNvSpPr>
                  <p:nvPr/>
                </p:nvSpPr>
                <p:spPr bwMode="auto">
                  <a:xfrm>
                    <a:off x="3617" y="1707"/>
                    <a:ext cx="255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sp>
              <p:nvSpPr>
                <p:cNvPr id="33" name="Text Box 9269"/>
                <p:cNvSpPr txBox="1">
                  <a:spLocks noChangeArrowheads="1"/>
                </p:cNvSpPr>
                <p:nvPr/>
              </p:nvSpPr>
              <p:spPr bwMode="auto">
                <a:xfrm>
                  <a:off x="6606475" y="3117522"/>
                  <a:ext cx="1697793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IMS = 0</a:t>
                  </a:r>
                </a:p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±</a:t>
                  </a:r>
                  <a:r>
                    <a:rPr lang="pl-PL" sz="1600" b="1" i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A</a:t>
                  </a:r>
                  <a:r>
                    <a:rPr lang="pl-PL" sz="1600" b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 + A</a:t>
                  </a:r>
                  <a:r>
                    <a:rPr lang="pl-PL" sz="1600" b="1" dirty="0">
                      <a:solidFill>
                        <a:srgbClr val="FF0000"/>
                      </a:solidFill>
                    </a:rPr>
                    <a:t>N</a:t>
                  </a:r>
                  <a:r>
                    <a:rPr lang="pl-PL" sz="1600" b="1" dirty="0" smtClean="0">
                      <a:solidFill>
                        <a:srgbClr val="FF0000"/>
                      </a:solidFill>
                    </a:rPr>
                    <a:t>GN</a:t>
                  </a:r>
                  <a:endParaRPr lang="pl-PL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5" name="Text Box 9304"/>
                <p:cNvSpPr txBox="1">
                  <a:spLocks noChangeArrowheads="1"/>
                </p:cNvSpPr>
                <p:nvPr/>
              </p:nvSpPr>
              <p:spPr bwMode="auto">
                <a:xfrm>
                  <a:off x="7563439" y="4039153"/>
                  <a:ext cx="99060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400" b="1" i="1" dirty="0"/>
                    <a:t> </a:t>
                  </a:r>
                  <a:r>
                    <a:rPr lang="pl-PL" sz="1600" b="1" i="1" dirty="0"/>
                    <a:t>f </a:t>
                  </a:r>
                  <a:r>
                    <a:rPr lang="pl-PL" sz="1600" b="1" dirty="0"/>
                    <a:t>= 1/</a:t>
                  </a:r>
                  <a:r>
                    <a:rPr lang="pl-PL" sz="1600" b="1" i="1" dirty="0"/>
                    <a:t>T</a:t>
                  </a:r>
                  <a:endParaRPr lang="el-GR" sz="1200" b="1" i="1" dirty="0"/>
                </a:p>
              </p:txBody>
            </p:sp>
            <p:sp>
              <p:nvSpPr>
                <p:cNvPr id="36" name="Text Box 9305"/>
                <p:cNvSpPr txBox="1">
                  <a:spLocks noChangeArrowheads="1"/>
                </p:cNvSpPr>
                <p:nvPr/>
              </p:nvSpPr>
              <p:spPr bwMode="auto">
                <a:xfrm>
                  <a:off x="6289954" y="4087077"/>
                  <a:ext cx="1439863" cy="284163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PRÓBKOWANIE</a:t>
                  </a:r>
                  <a:endParaRPr lang="pl-PL" sz="1200" b="1" dirty="0"/>
                </a:p>
              </p:txBody>
            </p:sp>
            <p:sp>
              <p:nvSpPr>
                <p:cNvPr id="37" name="Text Box 9306"/>
                <p:cNvSpPr txBox="1">
                  <a:spLocks noChangeArrowheads="1"/>
                </p:cNvSpPr>
                <p:nvPr/>
              </p:nvSpPr>
              <p:spPr bwMode="auto">
                <a:xfrm>
                  <a:off x="3629024" y="4688740"/>
                  <a:ext cx="1216025" cy="461963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UKŁAD</a:t>
                  </a:r>
                  <a:br>
                    <a:rPr lang="pl-PL" sz="1200" b="1" dirty="0" smtClean="0"/>
                  </a:br>
                  <a:r>
                    <a:rPr lang="pl-PL" sz="1200" b="1" dirty="0" smtClean="0"/>
                    <a:t>DECYZYJNY</a:t>
                  </a:r>
                  <a:endParaRPr lang="pl-PL" sz="1200" b="1" dirty="0"/>
                </a:p>
              </p:txBody>
            </p:sp>
            <p:sp>
              <p:nvSpPr>
                <p:cNvPr id="38" name="Line 9309"/>
                <p:cNvSpPr>
                  <a:spLocks noChangeShapeType="1"/>
                </p:cNvSpPr>
                <p:nvPr/>
              </p:nvSpPr>
              <p:spPr bwMode="auto">
                <a:xfrm rot="10800000">
                  <a:off x="2505074" y="4371240"/>
                  <a:ext cx="0" cy="7683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" name="Line 9310"/>
                <p:cNvSpPr>
                  <a:spLocks noChangeShapeType="1"/>
                </p:cNvSpPr>
                <p:nvPr/>
              </p:nvSpPr>
              <p:spPr bwMode="auto">
                <a:xfrm>
                  <a:off x="2505074" y="5138003"/>
                  <a:ext cx="7651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" name="Line 9313"/>
                <p:cNvSpPr>
                  <a:spLocks noChangeShapeType="1"/>
                </p:cNvSpPr>
                <p:nvPr/>
              </p:nvSpPr>
              <p:spPr bwMode="auto">
                <a:xfrm>
                  <a:off x="2505074" y="5138003"/>
                  <a:ext cx="269875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" name="Line 9315"/>
                <p:cNvSpPr>
                  <a:spLocks noChangeShapeType="1"/>
                </p:cNvSpPr>
                <p:nvPr/>
              </p:nvSpPr>
              <p:spPr bwMode="auto">
                <a:xfrm rot="16200000">
                  <a:off x="2640012" y="5003065"/>
                  <a:ext cx="269875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" name="Line 9316"/>
                <p:cNvSpPr>
                  <a:spLocks noChangeShapeType="1"/>
                </p:cNvSpPr>
                <p:nvPr/>
              </p:nvSpPr>
              <p:spPr bwMode="auto">
                <a:xfrm rot="16200000">
                  <a:off x="2640012" y="4733190"/>
                  <a:ext cx="269875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" name="Line 9317"/>
                <p:cNvSpPr>
                  <a:spLocks noChangeShapeType="1"/>
                </p:cNvSpPr>
                <p:nvPr/>
              </p:nvSpPr>
              <p:spPr bwMode="auto">
                <a:xfrm>
                  <a:off x="2774949" y="4598253"/>
                  <a:ext cx="269875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" name="Line 9318"/>
                <p:cNvSpPr>
                  <a:spLocks noChangeShapeType="1"/>
                </p:cNvSpPr>
                <p:nvPr/>
              </p:nvSpPr>
              <p:spPr bwMode="auto">
                <a:xfrm>
                  <a:off x="3044824" y="5091965"/>
                  <a:ext cx="0" cy="90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" name="Line 9319"/>
                <p:cNvSpPr>
                  <a:spLocks noChangeShapeType="1"/>
                </p:cNvSpPr>
                <p:nvPr/>
              </p:nvSpPr>
              <p:spPr bwMode="auto">
                <a:xfrm rot="16200000">
                  <a:off x="2506662" y="4552215"/>
                  <a:ext cx="0" cy="90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" name="Text Box 9320"/>
                <p:cNvSpPr txBox="1">
                  <a:spLocks noChangeArrowheads="1"/>
                </p:cNvSpPr>
                <p:nvPr/>
              </p:nvSpPr>
              <p:spPr bwMode="auto">
                <a:xfrm>
                  <a:off x="2374250" y="5163359"/>
                  <a:ext cx="990600" cy="244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000" b="1" dirty="0"/>
                    <a:t> </a:t>
                  </a:r>
                  <a:endParaRPr lang="el-GR" sz="1000" b="1" baseline="-25000" dirty="0"/>
                </a:p>
              </p:txBody>
            </p:sp>
            <p:sp>
              <p:nvSpPr>
                <p:cNvPr id="47" name="Text Box 9321"/>
                <p:cNvSpPr txBox="1">
                  <a:spLocks noChangeArrowheads="1"/>
                </p:cNvSpPr>
                <p:nvPr/>
              </p:nvSpPr>
              <p:spPr bwMode="auto">
                <a:xfrm>
                  <a:off x="2871005" y="5166131"/>
                  <a:ext cx="344461" cy="24622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000" b="1" dirty="0" smtClean="0"/>
                    <a:t>+1</a:t>
                  </a:r>
                  <a:endParaRPr lang="el-GR" sz="1000" b="1" baseline="-25000" dirty="0"/>
                </a:p>
              </p:txBody>
            </p:sp>
            <p:sp>
              <p:nvSpPr>
                <p:cNvPr id="48" name="Text Box 9323"/>
                <p:cNvSpPr txBox="1">
                  <a:spLocks noChangeArrowheads="1"/>
                </p:cNvSpPr>
                <p:nvPr/>
              </p:nvSpPr>
              <p:spPr bwMode="auto">
                <a:xfrm>
                  <a:off x="6129337" y="4640928"/>
                  <a:ext cx="1501775" cy="554038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ODTWARZANIE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KODU</a:t>
                  </a:r>
                  <a:endParaRPr lang="pl-PL" sz="1200" b="1" dirty="0"/>
                </a:p>
              </p:txBody>
            </p:sp>
            <p:sp>
              <p:nvSpPr>
                <p:cNvPr id="50" name="Text Box 9321"/>
                <p:cNvSpPr txBox="1">
                  <a:spLocks noChangeArrowheads="1"/>
                </p:cNvSpPr>
                <p:nvPr/>
              </p:nvSpPr>
              <p:spPr bwMode="auto">
                <a:xfrm>
                  <a:off x="2101923" y="4466253"/>
                  <a:ext cx="471414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000" b="1" dirty="0" smtClean="0"/>
                    <a:t>„1”</a:t>
                  </a:r>
                  <a:endParaRPr lang="el-GR" sz="1000" b="1" baseline="-25000" dirty="0"/>
                </a:p>
              </p:txBody>
            </p:sp>
            <p:sp>
              <p:nvSpPr>
                <p:cNvPr id="51" name="Text Box 9321"/>
                <p:cNvSpPr txBox="1">
                  <a:spLocks noChangeArrowheads="1"/>
                </p:cNvSpPr>
                <p:nvPr/>
              </p:nvSpPr>
              <p:spPr bwMode="auto">
                <a:xfrm>
                  <a:off x="2101923" y="5010722"/>
                  <a:ext cx="408418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000" b="1" dirty="0" smtClean="0"/>
                    <a:t>„0”</a:t>
                  </a:r>
                  <a:endParaRPr lang="el-GR" sz="1000" b="1" baseline="-25000" dirty="0"/>
                </a:p>
              </p:txBody>
            </p:sp>
            <p:sp>
              <p:nvSpPr>
                <p:cNvPr id="52" name="Text Box 9321"/>
                <p:cNvSpPr txBox="1">
                  <a:spLocks noChangeArrowheads="1"/>
                </p:cNvSpPr>
                <p:nvPr/>
              </p:nvSpPr>
              <p:spPr bwMode="auto">
                <a:xfrm>
                  <a:off x="2646585" y="5162750"/>
                  <a:ext cx="248340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000" b="1" dirty="0"/>
                    <a:t>0</a:t>
                  </a:r>
                  <a:endParaRPr lang="el-GR" sz="1000" b="1" baseline="-25000" dirty="0"/>
                </a:p>
              </p:txBody>
            </p:sp>
            <p:sp>
              <p:nvSpPr>
                <p:cNvPr id="5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908549" y="4425731"/>
                  <a:ext cx="1133475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/>
                    <a:t>„0”</a:t>
                  </a:r>
                  <a:endParaRPr lang="pl-PL" sz="1600" b="1" dirty="0"/>
                </a:p>
              </p:txBody>
            </p:sp>
            <p:sp>
              <p:nvSpPr>
                <p:cNvPr id="5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908549" y="5009930"/>
                  <a:ext cx="1133475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/>
                    <a:t>„1”</a:t>
                  </a:r>
                  <a:endParaRPr lang="pl-PL" sz="1600" b="1" dirty="0"/>
                </a:p>
              </p:txBody>
            </p:sp>
            <p:sp>
              <p:nvSpPr>
                <p:cNvPr id="56" name="Text Box 9283"/>
                <p:cNvSpPr txBox="1">
                  <a:spLocks noChangeArrowheads="1"/>
                </p:cNvSpPr>
                <p:nvPr/>
              </p:nvSpPr>
              <p:spPr bwMode="auto">
                <a:xfrm>
                  <a:off x="3083231" y="3637546"/>
                  <a:ext cx="813725" cy="553998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Filtr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pl-PL" sz="1200" b="1" i="1" dirty="0" smtClean="0"/>
                    <a:t>T</a:t>
                  </a:r>
                  <a:r>
                    <a:rPr lang="pl-PL" sz="1200" b="1" dirty="0" smtClean="0"/>
                    <a:t>(</a:t>
                  </a:r>
                  <a:r>
                    <a:rPr lang="pl-PL" sz="1200" b="1" i="1" dirty="0">
                      <a:cs typeface="Times New Roman" panose="02020603050405020304" pitchFamily="18" charset="0"/>
                    </a:rPr>
                    <a:t>f</a:t>
                  </a:r>
                  <a:r>
                    <a:rPr lang="pl-PL" sz="1200" b="1" dirty="0" smtClean="0"/>
                    <a:t>)</a:t>
                  </a:r>
                  <a:endParaRPr lang="pl-PL" sz="1200" b="1" dirty="0"/>
                </a:p>
              </p:txBody>
            </p:sp>
            <p:cxnSp>
              <p:nvCxnSpPr>
                <p:cNvPr id="58" name="Łącznik prosty ze strzałką 57"/>
                <p:cNvCxnSpPr>
                  <a:endCxn id="70" idx="1"/>
                </p:cNvCxnSpPr>
                <p:nvPr/>
              </p:nvCxnSpPr>
              <p:spPr bwMode="auto">
                <a:xfrm flipV="1">
                  <a:off x="3883472" y="3914545"/>
                  <a:ext cx="1263835" cy="3373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9" name="Łącznik prosty ze strzałką 58"/>
                <p:cNvCxnSpPr/>
                <p:nvPr/>
              </p:nvCxnSpPr>
              <p:spPr bwMode="auto">
                <a:xfrm flipV="1">
                  <a:off x="6997508" y="3901200"/>
                  <a:ext cx="894070" cy="674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60" name="Łącznik prosty ze strzałką 59"/>
                <p:cNvCxnSpPr/>
                <p:nvPr/>
              </p:nvCxnSpPr>
              <p:spPr bwMode="auto">
                <a:xfrm flipV="1">
                  <a:off x="2189161" y="3929211"/>
                  <a:ext cx="894070" cy="674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62" name="Łącznik prosty ze strzałką 61"/>
                <p:cNvCxnSpPr>
                  <a:stCxn id="37" idx="3"/>
                  <a:endCxn id="48" idx="1"/>
                </p:cNvCxnSpPr>
                <p:nvPr/>
              </p:nvCxnSpPr>
              <p:spPr bwMode="auto">
                <a:xfrm flipV="1">
                  <a:off x="4845049" y="4917947"/>
                  <a:ext cx="1284288" cy="177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63" name="Łącznik prosty ze strzałką 62"/>
                <p:cNvCxnSpPr/>
                <p:nvPr/>
              </p:nvCxnSpPr>
              <p:spPr bwMode="auto">
                <a:xfrm flipV="1">
                  <a:off x="7631112" y="4914165"/>
                  <a:ext cx="1284288" cy="177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70" name="Text Box 9283"/>
                <p:cNvSpPr txBox="1">
                  <a:spLocks noChangeArrowheads="1"/>
                </p:cNvSpPr>
                <p:nvPr/>
              </p:nvSpPr>
              <p:spPr bwMode="auto">
                <a:xfrm>
                  <a:off x="5147307" y="3637546"/>
                  <a:ext cx="813725" cy="553998"/>
                </a:xfrm>
                <a:prstGeom prst="rect">
                  <a:avLst/>
                </a:prstGeom>
                <a:solidFill>
                  <a:srgbClr val="C5F4F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pl-PL" sz="1200" b="1" dirty="0" smtClean="0"/>
                    <a:t>Filtr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pl-PL" sz="1200" b="1" i="1" dirty="0" smtClean="0"/>
                    <a:t>R(</a:t>
                  </a:r>
                  <a:r>
                    <a:rPr lang="pl-PL" sz="1200" b="1" i="1" dirty="0">
                      <a:cs typeface="Times New Roman" panose="02020603050405020304" pitchFamily="18" charset="0"/>
                    </a:rPr>
                    <a:t>f</a:t>
                  </a:r>
                  <a:r>
                    <a:rPr lang="pl-PL" sz="1200" b="1" i="1" dirty="0" smtClean="0"/>
                    <a:t>)</a:t>
                  </a:r>
                  <a:endParaRPr lang="pl-PL" sz="1200" b="1" i="1" dirty="0"/>
                </a:p>
              </p:txBody>
            </p:sp>
            <p:cxnSp>
              <p:nvCxnSpPr>
                <p:cNvPr id="19" name="Łącznik łamany 18"/>
                <p:cNvCxnSpPr/>
                <p:nvPr/>
              </p:nvCxnSpPr>
              <p:spPr bwMode="auto">
                <a:xfrm>
                  <a:off x="4357624" y="3324843"/>
                  <a:ext cx="789683" cy="429532"/>
                </a:xfrm>
                <a:prstGeom prst="bentConnector3">
                  <a:avLst/>
                </a:prstGeom>
                <a:noFill/>
                <a:ln w="317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71" name="Group 9274"/>
                <p:cNvGrpSpPr>
                  <a:grpSpLocks/>
                </p:cNvGrpSpPr>
                <p:nvPr/>
              </p:nvGrpSpPr>
              <p:grpSpPr bwMode="auto">
                <a:xfrm>
                  <a:off x="5974046" y="3696109"/>
                  <a:ext cx="585788" cy="180975"/>
                  <a:chOff x="3220" y="1593"/>
                  <a:chExt cx="369" cy="114"/>
                </a:xfrm>
              </p:grpSpPr>
              <p:sp>
                <p:nvSpPr>
                  <p:cNvPr id="72" name="Line 9261"/>
                  <p:cNvSpPr>
                    <a:spLocks noChangeShapeType="1"/>
                  </p:cNvSpPr>
                  <p:nvPr/>
                </p:nvSpPr>
                <p:spPr bwMode="auto">
                  <a:xfrm>
                    <a:off x="3220" y="1707"/>
                    <a:ext cx="199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73" name="Line 9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9" y="1593"/>
                    <a:ext cx="170" cy="114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  <p:cxnSp>
              <p:nvCxnSpPr>
                <p:cNvPr id="76" name="Łącznik prosty 75"/>
                <p:cNvCxnSpPr/>
                <p:nvPr/>
              </p:nvCxnSpPr>
              <p:spPr bwMode="auto">
                <a:xfrm>
                  <a:off x="6604129" y="3883778"/>
                  <a:ext cx="1173875" cy="2094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9" name="Łącznik prosty ze strzałką 78"/>
                <p:cNvCxnSpPr/>
                <p:nvPr/>
              </p:nvCxnSpPr>
              <p:spPr bwMode="auto">
                <a:xfrm flipV="1">
                  <a:off x="1473840" y="4843527"/>
                  <a:ext cx="894070" cy="674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84" name="Łącznik prosty ze strzałką 83"/>
                <p:cNvCxnSpPr/>
                <p:nvPr/>
              </p:nvCxnSpPr>
              <p:spPr bwMode="auto">
                <a:xfrm flipV="1">
                  <a:off x="1473840" y="4901026"/>
                  <a:ext cx="894070" cy="6745"/>
                </a:xfrm>
                <a:prstGeom prst="straightConnector1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86" name="Text Box 9269"/>
                <p:cNvSpPr txBox="1">
                  <a:spLocks noChangeArrowheads="1"/>
                </p:cNvSpPr>
                <p:nvPr/>
              </p:nvSpPr>
              <p:spPr bwMode="auto">
                <a:xfrm>
                  <a:off x="1095759" y="4415206"/>
                  <a:ext cx="103149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m</a:t>
                  </a:r>
                  <a:r>
                    <a:rPr lang="pl-PL" sz="1600" b="1" dirty="0" smtClean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ax SNR</a:t>
                  </a:r>
                </a:p>
              </p:txBody>
            </p:sp>
          </p:grpSp>
          <p:sp>
            <p:nvSpPr>
              <p:cNvPr id="49" name="Text Box 9269"/>
              <p:cNvSpPr txBox="1">
                <a:spLocks noChangeArrowheads="1"/>
              </p:cNvSpPr>
              <p:nvPr/>
            </p:nvSpPr>
            <p:spPr bwMode="auto">
              <a:xfrm>
                <a:off x="4143282" y="2957709"/>
                <a:ext cx="141296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pl-PL" sz="1600" b="1" dirty="0" smtClean="0">
                    <a:solidFill>
                      <a:srgbClr val="FF0000"/>
                    </a:solidFill>
                  </a:rPr>
                  <a:t>WGN ½ </a:t>
                </a:r>
                <a:r>
                  <a:rPr lang="pl-PL" sz="1600" b="1" i="1" dirty="0" smtClean="0">
                    <a:solidFill>
                      <a:srgbClr val="FF0000"/>
                    </a:solidFill>
                  </a:rPr>
                  <a:t>N</a:t>
                </a:r>
                <a:r>
                  <a:rPr lang="pl-PL" sz="1600" b="1" baseline="-25000" dirty="0" smtClean="0">
                    <a:solidFill>
                      <a:srgbClr val="FF0000"/>
                    </a:solidFill>
                  </a:rPr>
                  <a:t>0</a:t>
                </a:r>
                <a:endParaRPr lang="pl-PL" sz="1600" b="1" baseline="-25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5" name="pole tekstowe 54"/>
            <p:cNvSpPr txBox="1"/>
            <p:nvPr/>
          </p:nvSpPr>
          <p:spPr>
            <a:xfrm>
              <a:off x="5402321" y="3398007"/>
              <a:ext cx="455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i="1" dirty="0" smtClean="0">
                  <a:solidFill>
                    <a:srgbClr val="FF0000"/>
                  </a:solidFill>
                </a:rPr>
                <a:t>P</a:t>
              </a:r>
              <a:r>
                <a:rPr lang="pl-PL" sz="2000" b="1" i="1" baseline="-25000" dirty="0" smtClean="0">
                  <a:solidFill>
                    <a:srgbClr val="FF0000"/>
                  </a:solidFill>
                </a:rPr>
                <a:t>E</a:t>
              </a:r>
              <a:endParaRPr lang="pl-PL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57" name="Picture 26" descr="D:\MojeDokumenty\telekomuna\Papir\Done\Done\Done\Done\Done\Done\FSKsignalwithdiscountinousp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57"/>
            <a:stretch/>
          </p:blipFill>
          <p:spPr bwMode="auto">
            <a:xfrm>
              <a:off x="1065886" y="1940129"/>
              <a:ext cx="1961737" cy="766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Text Box 123"/>
          <p:cNvSpPr txBox="1">
            <a:spLocks noChangeArrowheads="1"/>
          </p:cNvSpPr>
          <p:nvPr/>
        </p:nvSpPr>
        <p:spPr bwMode="auto">
          <a:xfrm>
            <a:off x="1049412" y="4849770"/>
            <a:ext cx="787173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Maksymalna wartość odstępu sygnał-szum (</a:t>
            </a:r>
            <a:r>
              <a:rPr lang="pl-PL" sz="1800" b="1" i="1" dirty="0" err="1" smtClean="0">
                <a:solidFill>
                  <a:srgbClr val="006600"/>
                </a:solidFill>
              </a:rPr>
              <a:t>Signal</a:t>
            </a:r>
            <a:r>
              <a:rPr lang="pl-PL" sz="1800" b="1" i="1" dirty="0" smtClean="0">
                <a:solidFill>
                  <a:srgbClr val="006600"/>
                </a:solidFill>
              </a:rPr>
              <a:t> to </a:t>
            </a:r>
            <a:r>
              <a:rPr lang="pl-PL" sz="1800" b="1" i="1" dirty="0" err="1" smtClean="0">
                <a:solidFill>
                  <a:srgbClr val="006600"/>
                </a:solidFill>
              </a:rPr>
              <a:t>Noise</a:t>
            </a:r>
            <a:r>
              <a:rPr lang="pl-PL" sz="1800" b="1" i="1" dirty="0" smtClean="0">
                <a:solidFill>
                  <a:srgbClr val="006600"/>
                </a:solidFill>
              </a:rPr>
              <a:t> Ratio – </a:t>
            </a:r>
            <a:r>
              <a:rPr lang="pl-PL" sz="1800" b="1" dirty="0" smtClean="0">
                <a:solidFill>
                  <a:srgbClr val="006600"/>
                </a:solidFill>
              </a:rPr>
              <a:t>SNR)</a:t>
            </a:r>
            <a:br>
              <a:rPr lang="pl-PL" sz="1800" b="1" dirty="0" smtClean="0">
                <a:solidFill>
                  <a:srgbClr val="006600"/>
                </a:solidFill>
              </a:rPr>
            </a:br>
            <a:r>
              <a:rPr lang="pl-PL" sz="1800" b="1" dirty="0" smtClean="0">
                <a:solidFill>
                  <a:srgbClr val="006600"/>
                </a:solidFill>
              </a:rPr>
              <a:t>i w konsekwencji minimalny błąd </a:t>
            </a:r>
            <a:r>
              <a:rPr lang="pl-PL" sz="1800" b="1" i="1" dirty="0" smtClean="0">
                <a:solidFill>
                  <a:srgbClr val="006600"/>
                </a:solidFill>
              </a:rPr>
              <a:t>P</a:t>
            </a:r>
            <a:r>
              <a:rPr lang="pl-PL" sz="1800" b="1" i="1" baseline="-25000" dirty="0" smtClean="0">
                <a:solidFill>
                  <a:srgbClr val="006600"/>
                </a:solidFill>
              </a:rPr>
              <a:t>E</a:t>
            </a:r>
            <a:r>
              <a:rPr lang="pl-PL" sz="1800" b="1" dirty="0" smtClean="0">
                <a:solidFill>
                  <a:schemeClr val="tx1"/>
                </a:solidFill>
              </a:rPr>
              <a:t> nie zależy od kształtu sygnałów kodujących, zależy natomiast od ich uśrednionej energii </a:t>
            </a:r>
            <a:r>
              <a:rPr lang="pl-PL" sz="1800" b="1" i="1" dirty="0" err="1" smtClean="0">
                <a:solidFill>
                  <a:schemeClr val="tx1"/>
                </a:solidFill>
              </a:rPr>
              <a:t>E</a:t>
            </a:r>
            <a:r>
              <a:rPr lang="pl-PL" sz="1800" b="1" baseline="-25000" dirty="0" err="1" smtClean="0">
                <a:solidFill>
                  <a:schemeClr val="tx1"/>
                </a:solidFill>
              </a:rPr>
              <a:t>b</a:t>
            </a:r>
            <a:r>
              <a:rPr lang="pl-PL" sz="1800" b="1" dirty="0" smtClean="0">
                <a:solidFill>
                  <a:schemeClr val="tx1"/>
                </a:solidFill>
              </a:rPr>
              <a:t> i wzajemnej korelacji (podobieństwa).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W najprostszym przypadku kodowania binarnego mamy </a:t>
            </a:r>
            <a:r>
              <a:rPr lang="pl-PL" sz="1800" b="1" i="1" dirty="0" err="1" smtClean="0">
                <a:solidFill>
                  <a:schemeClr val="tx1"/>
                </a:solidFill>
              </a:rPr>
              <a:t>E</a:t>
            </a:r>
            <a:r>
              <a:rPr lang="pl-PL" sz="1800" b="1" baseline="-25000" dirty="0" err="1" smtClean="0">
                <a:solidFill>
                  <a:schemeClr val="tx1"/>
                </a:solidFill>
              </a:rPr>
              <a:t>b</a:t>
            </a:r>
            <a:r>
              <a:rPr lang="pl-PL" sz="1800" b="1" dirty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= ½ </a:t>
            </a:r>
            <a:r>
              <a:rPr lang="pl-PL" sz="1800" b="1" i="1" dirty="0" smtClean="0">
                <a:solidFill>
                  <a:schemeClr val="tx1"/>
                </a:solidFill>
              </a:rPr>
              <a:t>E</a:t>
            </a:r>
            <a:r>
              <a:rPr lang="pl-PL" sz="1800" b="1" baseline="-25000" dirty="0" smtClean="0">
                <a:solidFill>
                  <a:schemeClr val="tx1"/>
                </a:solidFill>
              </a:rPr>
              <a:t>1</a:t>
            </a:r>
            <a:r>
              <a:rPr lang="pl-PL" sz="1800" b="1" dirty="0" smtClean="0">
                <a:solidFill>
                  <a:schemeClr val="tx1"/>
                </a:solidFill>
              </a:rPr>
              <a:t> + ½ </a:t>
            </a:r>
            <a:r>
              <a:rPr lang="pl-PL" sz="1800" b="1" i="1" dirty="0" smtClean="0">
                <a:solidFill>
                  <a:schemeClr val="tx1"/>
                </a:solidFill>
              </a:rPr>
              <a:t>E</a:t>
            </a:r>
            <a:r>
              <a:rPr lang="pl-PL" sz="1800" b="1" baseline="-25000" dirty="0" smtClean="0">
                <a:solidFill>
                  <a:schemeClr val="tx1"/>
                </a:solidFill>
              </a:rPr>
              <a:t>2</a:t>
            </a:r>
            <a:r>
              <a:rPr lang="pl-PL" sz="1800" b="1" dirty="0" smtClean="0">
                <a:solidFill>
                  <a:schemeClr val="tx1"/>
                </a:solidFill>
              </a:rPr>
              <a:t>, gdzie „0” </a:t>
            </a:r>
            <a:r>
              <a:rPr lang="pl-PL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↔ </a:t>
            </a:r>
            <a:r>
              <a:rPr lang="pl-PL" sz="1800" b="1" i="1" dirty="0" smtClean="0">
                <a:solidFill>
                  <a:schemeClr val="tx1"/>
                </a:solidFill>
              </a:rPr>
              <a:t>E</a:t>
            </a:r>
            <a:r>
              <a:rPr lang="pl-PL" sz="1800" b="1" baseline="-25000" dirty="0" smtClean="0">
                <a:solidFill>
                  <a:schemeClr val="tx1"/>
                </a:solidFill>
              </a:rPr>
              <a:t>1</a:t>
            </a:r>
            <a:r>
              <a:rPr lang="pl-PL" sz="1800" b="1" dirty="0" smtClean="0">
                <a:solidFill>
                  <a:schemeClr val="tx1"/>
                </a:solidFill>
              </a:rPr>
              <a:t>, „1” </a:t>
            </a:r>
            <a:r>
              <a:rPr lang="pl-PL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↔ </a:t>
            </a:r>
            <a:r>
              <a:rPr lang="pl-PL" sz="1800" b="1" i="1" dirty="0" smtClean="0">
                <a:solidFill>
                  <a:schemeClr val="tx1"/>
                </a:solidFill>
              </a:rPr>
              <a:t>E</a:t>
            </a:r>
            <a:r>
              <a:rPr lang="pl-PL" sz="1800" b="1" baseline="-25000" dirty="0" smtClean="0">
                <a:solidFill>
                  <a:schemeClr val="tx1"/>
                </a:solidFill>
              </a:rPr>
              <a:t>2</a:t>
            </a:r>
            <a:r>
              <a:rPr lang="pl-PL" sz="1800" b="1" dirty="0" smtClean="0">
                <a:solidFill>
                  <a:schemeClr val="tx1"/>
                </a:solidFill>
              </a:rPr>
              <a:t> – energia poszczególnych sygnałów kodujących.</a:t>
            </a:r>
          </a:p>
        </p:txBody>
      </p:sp>
      <p:sp>
        <p:nvSpPr>
          <p:cNvPr id="64" name="Text Box 9321"/>
          <p:cNvSpPr txBox="1">
            <a:spLocks noChangeArrowheads="1"/>
          </p:cNvSpPr>
          <p:nvPr/>
        </p:nvSpPr>
        <p:spPr bwMode="auto">
          <a:xfrm>
            <a:off x="2367540" y="4111204"/>
            <a:ext cx="344461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000" b="1" dirty="0"/>
              <a:t>−</a:t>
            </a:r>
            <a:r>
              <a:rPr lang="pl-PL" sz="1000" b="1" dirty="0" smtClean="0"/>
              <a:t>1</a:t>
            </a:r>
            <a:endParaRPr lang="el-GR" sz="1000" b="1" baseline="-25000" dirty="0"/>
          </a:p>
        </p:txBody>
      </p:sp>
      <p:sp>
        <p:nvSpPr>
          <p:cNvPr id="65" name="pole tekstowe 64"/>
          <p:cNvSpPr txBox="1"/>
          <p:nvPr/>
        </p:nvSpPr>
        <p:spPr>
          <a:xfrm>
            <a:off x="3998590" y="2900637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tx1"/>
                </a:solidFill>
              </a:rPr>
              <a:t>Kanał</a:t>
            </a:r>
            <a:br>
              <a:rPr lang="pl-PL" sz="1200" b="1" dirty="0" smtClean="0">
                <a:solidFill>
                  <a:schemeClr val="tx1"/>
                </a:solidFill>
              </a:rPr>
            </a:br>
            <a:r>
              <a:rPr lang="pl-PL" sz="1200" b="1" dirty="0" smtClean="0">
                <a:solidFill>
                  <a:schemeClr val="tx1"/>
                </a:solidFill>
              </a:rPr>
              <a:t>transmisyjny</a:t>
            </a:r>
            <a:endParaRPr lang="pl-PL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1028700" y="5548250"/>
            <a:ext cx="8077200" cy="1015663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dirty="0" smtClean="0"/>
              <a:t>Poszukujemy odpowiedzi impulsowej filtru </a:t>
            </a:r>
            <a:r>
              <a:rPr lang="pl-PL" sz="2000" b="1" i="1" dirty="0" smtClean="0"/>
              <a:t>h</a:t>
            </a:r>
            <a:r>
              <a:rPr lang="pl-PL" sz="2000" b="1" dirty="0" smtClean="0"/>
              <a:t>(</a:t>
            </a:r>
            <a:r>
              <a:rPr lang="pl-PL" sz="2000" b="1" i="1" dirty="0" smtClean="0"/>
              <a:t>t</a:t>
            </a:r>
            <a:r>
              <a:rPr lang="pl-PL" sz="2000" b="1" dirty="0" smtClean="0"/>
              <a:t>) o regularnie rozmieszczonych zerach</a:t>
            </a:r>
            <a:r>
              <a:rPr lang="pl-PL" sz="2000" b="1" dirty="0"/>
              <a:t> </a:t>
            </a:r>
            <a:r>
              <a:rPr lang="pl-PL" sz="2000" b="1" i="1" dirty="0" smtClean="0"/>
              <a:t>h</a:t>
            </a:r>
            <a:r>
              <a:rPr lang="pl-PL" sz="2000" b="1" dirty="0" smtClean="0"/>
              <a:t>(</a:t>
            </a:r>
            <a:r>
              <a:rPr lang="pl-PL" sz="2000" b="1" i="1" dirty="0" smtClean="0"/>
              <a:t>t</a:t>
            </a:r>
            <a:r>
              <a:rPr lang="pl-PL" sz="2000" b="1" dirty="0" smtClean="0"/>
              <a:t> </a:t>
            </a:r>
            <a:r>
              <a:rPr lang="pl-PL" sz="2000" b="1" dirty="0"/>
              <a:t>= </a:t>
            </a:r>
            <a:r>
              <a:rPr lang="pl-PL" sz="2000" b="1" i="1" dirty="0" err="1"/>
              <a:t>kT</a:t>
            </a:r>
            <a:r>
              <a:rPr lang="pl-PL" sz="2000" b="1" dirty="0"/>
              <a:t>) = 0, </a:t>
            </a:r>
            <a:r>
              <a:rPr lang="pl-PL" sz="2000" b="1" i="1" dirty="0"/>
              <a:t>k</a:t>
            </a:r>
            <a:r>
              <a:rPr lang="pl-PL" sz="2000" b="1" dirty="0"/>
              <a:t> = </a:t>
            </a:r>
            <a:r>
              <a:rPr lang="pl-PL" sz="2000" b="1" dirty="0">
                <a:sym typeface="Symbol" pitchFamily="18" charset="2"/>
              </a:rPr>
              <a:t>1,  2 </a:t>
            </a:r>
            <a:r>
              <a:rPr lang="pl-PL" sz="2000" b="1" dirty="0" smtClean="0">
                <a:sym typeface="Symbol" pitchFamily="18" charset="2"/>
              </a:rPr>
              <a:t>co</a:t>
            </a:r>
            <a:r>
              <a:rPr lang="pl-PL" sz="2000" b="1" dirty="0" smtClean="0"/>
              <a:t> </a:t>
            </a:r>
            <a:r>
              <a:rPr lang="pl-PL" sz="2000" b="1" i="1" dirty="0"/>
              <a:t>T</a:t>
            </a:r>
            <a:r>
              <a:rPr lang="pl-PL" sz="2000" b="1" dirty="0"/>
              <a:t> </a:t>
            </a:r>
            <a:r>
              <a:rPr lang="pl-PL" sz="2000" b="1" dirty="0" smtClean="0"/>
              <a:t>jednostek czasu z wyjątkiem zera środkowego, gdy żądamy </a:t>
            </a:r>
            <a:r>
              <a:rPr lang="pl-PL" sz="2000" b="1" i="1" dirty="0"/>
              <a:t>h</a:t>
            </a:r>
            <a:r>
              <a:rPr lang="pl-PL" sz="2000" b="1" dirty="0" smtClean="0"/>
              <a:t>(</a:t>
            </a:r>
            <a:r>
              <a:rPr lang="pl-PL" sz="2000" b="1" i="1" dirty="0" smtClean="0"/>
              <a:t>t</a:t>
            </a:r>
            <a:r>
              <a:rPr lang="pl-PL" sz="2000" b="1" dirty="0" smtClean="0"/>
              <a:t> </a:t>
            </a:r>
            <a:r>
              <a:rPr lang="pl-PL" sz="2000" b="1" dirty="0"/>
              <a:t>= 0) = 1. </a:t>
            </a:r>
          </a:p>
        </p:txBody>
      </p:sp>
      <p:sp>
        <p:nvSpPr>
          <p:cNvPr id="19460" name="Line 18"/>
          <p:cNvSpPr>
            <a:spLocks noChangeShapeType="1"/>
          </p:cNvSpPr>
          <p:nvPr/>
        </p:nvSpPr>
        <p:spPr bwMode="auto">
          <a:xfrm flipV="1">
            <a:off x="1792014" y="1780477"/>
            <a:ext cx="1588" cy="33162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9461" name="Line 19"/>
          <p:cNvSpPr>
            <a:spLocks noChangeShapeType="1"/>
          </p:cNvSpPr>
          <p:nvPr/>
        </p:nvSpPr>
        <p:spPr bwMode="auto">
          <a:xfrm>
            <a:off x="1792014" y="5096764"/>
            <a:ext cx="59277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9462" name="Line 21"/>
          <p:cNvSpPr>
            <a:spLocks noChangeShapeType="1"/>
          </p:cNvSpPr>
          <p:nvPr/>
        </p:nvSpPr>
        <p:spPr bwMode="auto">
          <a:xfrm flipV="1">
            <a:off x="1792014" y="5053902"/>
            <a:ext cx="1588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63" name="Line 24"/>
          <p:cNvSpPr>
            <a:spLocks noChangeShapeType="1"/>
          </p:cNvSpPr>
          <p:nvPr/>
        </p:nvSpPr>
        <p:spPr bwMode="auto">
          <a:xfrm flipV="1">
            <a:off x="2377802" y="5053902"/>
            <a:ext cx="3175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64" name="Rectangle 26"/>
          <p:cNvSpPr>
            <a:spLocks noChangeArrowheads="1"/>
          </p:cNvSpPr>
          <p:nvPr/>
        </p:nvSpPr>
        <p:spPr bwMode="auto">
          <a:xfrm>
            <a:off x="2250802" y="5155502"/>
            <a:ext cx="293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-8</a:t>
            </a:r>
            <a:r>
              <a:rPr lang="pl-PL" sz="1600" b="1" i="1">
                <a:solidFill>
                  <a:srgbClr val="000000"/>
                </a:solidFill>
              </a:rPr>
              <a:t>T</a:t>
            </a:r>
            <a:endParaRPr lang="pl-PL" sz="1600" b="1" i="1"/>
          </a:p>
        </p:txBody>
      </p:sp>
      <p:sp>
        <p:nvSpPr>
          <p:cNvPr id="19465" name="Line 27"/>
          <p:cNvSpPr>
            <a:spLocks noChangeShapeType="1"/>
          </p:cNvSpPr>
          <p:nvPr/>
        </p:nvSpPr>
        <p:spPr bwMode="auto">
          <a:xfrm flipV="1">
            <a:off x="2976289" y="5053902"/>
            <a:ext cx="1588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66" name="Rectangle 29"/>
          <p:cNvSpPr>
            <a:spLocks noChangeArrowheads="1"/>
          </p:cNvSpPr>
          <p:nvPr/>
        </p:nvSpPr>
        <p:spPr bwMode="auto">
          <a:xfrm>
            <a:off x="2847702" y="5155502"/>
            <a:ext cx="293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-6</a:t>
            </a:r>
            <a:r>
              <a:rPr lang="pl-PL" sz="1600" b="1" i="1">
                <a:solidFill>
                  <a:srgbClr val="000000"/>
                </a:solidFill>
              </a:rPr>
              <a:t>T</a:t>
            </a:r>
            <a:endParaRPr lang="pl-PL" sz="1600" b="1" i="1"/>
          </a:p>
        </p:txBody>
      </p:sp>
      <p:sp>
        <p:nvSpPr>
          <p:cNvPr id="19467" name="Line 30"/>
          <p:cNvSpPr>
            <a:spLocks noChangeShapeType="1"/>
          </p:cNvSpPr>
          <p:nvPr/>
        </p:nvSpPr>
        <p:spPr bwMode="auto">
          <a:xfrm flipV="1">
            <a:off x="3563664" y="5053902"/>
            <a:ext cx="3175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68" name="Rectangle 32"/>
          <p:cNvSpPr>
            <a:spLocks noChangeArrowheads="1"/>
          </p:cNvSpPr>
          <p:nvPr/>
        </p:nvSpPr>
        <p:spPr bwMode="auto">
          <a:xfrm>
            <a:off x="3436664" y="5155502"/>
            <a:ext cx="293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-4</a:t>
            </a:r>
            <a:r>
              <a:rPr lang="pl-PL" sz="1600" b="1" i="1">
                <a:solidFill>
                  <a:srgbClr val="000000"/>
                </a:solidFill>
              </a:rPr>
              <a:t>T</a:t>
            </a:r>
            <a:endParaRPr lang="pl-PL" sz="1600" b="1" i="1"/>
          </a:p>
        </p:txBody>
      </p:sp>
      <p:sp>
        <p:nvSpPr>
          <p:cNvPr id="19469" name="Line 33"/>
          <p:cNvSpPr>
            <a:spLocks noChangeShapeType="1"/>
          </p:cNvSpPr>
          <p:nvPr/>
        </p:nvSpPr>
        <p:spPr bwMode="auto">
          <a:xfrm flipV="1">
            <a:off x="4162152" y="5053902"/>
            <a:ext cx="1587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70" name="Rectangle 35"/>
          <p:cNvSpPr>
            <a:spLocks noChangeArrowheads="1"/>
          </p:cNvSpPr>
          <p:nvPr/>
        </p:nvSpPr>
        <p:spPr bwMode="auto">
          <a:xfrm>
            <a:off x="4033564" y="5155502"/>
            <a:ext cx="293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-2</a:t>
            </a:r>
            <a:r>
              <a:rPr lang="pl-PL" sz="1600" b="1" i="1">
                <a:solidFill>
                  <a:srgbClr val="000000"/>
                </a:solidFill>
              </a:rPr>
              <a:t>T</a:t>
            </a:r>
            <a:endParaRPr lang="pl-PL" sz="1600" b="1" i="1"/>
          </a:p>
        </p:txBody>
      </p:sp>
      <p:sp>
        <p:nvSpPr>
          <p:cNvPr id="19471" name="Line 36"/>
          <p:cNvSpPr>
            <a:spLocks noChangeShapeType="1"/>
          </p:cNvSpPr>
          <p:nvPr/>
        </p:nvSpPr>
        <p:spPr bwMode="auto">
          <a:xfrm flipV="1">
            <a:off x="4751114" y="5053902"/>
            <a:ext cx="1588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72" name="Rectangle 38"/>
          <p:cNvSpPr>
            <a:spLocks noChangeArrowheads="1"/>
          </p:cNvSpPr>
          <p:nvPr/>
        </p:nvSpPr>
        <p:spPr bwMode="auto">
          <a:xfrm>
            <a:off x="4660627" y="5155502"/>
            <a:ext cx="10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0</a:t>
            </a:r>
            <a:endParaRPr lang="pl-PL" sz="1600" b="1"/>
          </a:p>
        </p:txBody>
      </p:sp>
      <p:sp>
        <p:nvSpPr>
          <p:cNvPr id="19473" name="Line 39"/>
          <p:cNvSpPr>
            <a:spLocks noChangeShapeType="1"/>
          </p:cNvSpPr>
          <p:nvPr/>
        </p:nvSpPr>
        <p:spPr bwMode="auto">
          <a:xfrm flipV="1">
            <a:off x="5348014" y="5053902"/>
            <a:ext cx="1588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74" name="Rectangle 41"/>
          <p:cNvSpPr>
            <a:spLocks noChangeArrowheads="1"/>
          </p:cNvSpPr>
          <p:nvPr/>
        </p:nvSpPr>
        <p:spPr bwMode="auto">
          <a:xfrm>
            <a:off x="5259114" y="5155502"/>
            <a:ext cx="225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2</a:t>
            </a:r>
            <a:r>
              <a:rPr lang="pl-PL" sz="1600" b="1" i="1">
                <a:solidFill>
                  <a:srgbClr val="000000"/>
                </a:solidFill>
              </a:rPr>
              <a:t>T</a:t>
            </a:r>
            <a:endParaRPr lang="pl-PL" sz="1600" b="1" i="1"/>
          </a:p>
        </p:txBody>
      </p:sp>
      <p:sp>
        <p:nvSpPr>
          <p:cNvPr id="19475" name="Line 42"/>
          <p:cNvSpPr>
            <a:spLocks noChangeShapeType="1"/>
          </p:cNvSpPr>
          <p:nvPr/>
        </p:nvSpPr>
        <p:spPr bwMode="auto">
          <a:xfrm flipV="1">
            <a:off x="5936977" y="5053902"/>
            <a:ext cx="1587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76" name="Rectangle 44"/>
          <p:cNvSpPr>
            <a:spLocks noChangeArrowheads="1"/>
          </p:cNvSpPr>
          <p:nvPr/>
        </p:nvSpPr>
        <p:spPr bwMode="auto">
          <a:xfrm>
            <a:off x="5846489" y="5155502"/>
            <a:ext cx="225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4</a:t>
            </a:r>
            <a:r>
              <a:rPr lang="pl-PL" sz="1600" b="1" i="1">
                <a:solidFill>
                  <a:srgbClr val="000000"/>
                </a:solidFill>
              </a:rPr>
              <a:t>T</a:t>
            </a:r>
            <a:endParaRPr lang="pl-PL" sz="1600" b="1" i="1"/>
          </a:p>
        </p:txBody>
      </p:sp>
      <p:sp>
        <p:nvSpPr>
          <p:cNvPr id="19477" name="Line 45"/>
          <p:cNvSpPr>
            <a:spLocks noChangeShapeType="1"/>
          </p:cNvSpPr>
          <p:nvPr/>
        </p:nvSpPr>
        <p:spPr bwMode="auto">
          <a:xfrm flipV="1">
            <a:off x="6533877" y="5053902"/>
            <a:ext cx="1587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78" name="Rectangle 47"/>
          <p:cNvSpPr>
            <a:spLocks noChangeArrowheads="1"/>
          </p:cNvSpPr>
          <p:nvPr/>
        </p:nvSpPr>
        <p:spPr bwMode="auto">
          <a:xfrm>
            <a:off x="6444977" y="5155502"/>
            <a:ext cx="225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6</a:t>
            </a:r>
            <a:r>
              <a:rPr lang="pl-PL" sz="1600" b="1" i="1">
                <a:solidFill>
                  <a:srgbClr val="000000"/>
                </a:solidFill>
              </a:rPr>
              <a:t>T</a:t>
            </a:r>
            <a:endParaRPr lang="pl-PL" sz="1600" b="1" i="1"/>
          </a:p>
        </p:txBody>
      </p:sp>
      <p:sp>
        <p:nvSpPr>
          <p:cNvPr id="19479" name="Line 48"/>
          <p:cNvSpPr>
            <a:spLocks noChangeShapeType="1"/>
          </p:cNvSpPr>
          <p:nvPr/>
        </p:nvSpPr>
        <p:spPr bwMode="auto">
          <a:xfrm flipV="1">
            <a:off x="7121252" y="5053902"/>
            <a:ext cx="1587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80" name="Rectangle 50"/>
          <p:cNvSpPr>
            <a:spLocks noChangeArrowheads="1"/>
          </p:cNvSpPr>
          <p:nvPr/>
        </p:nvSpPr>
        <p:spPr bwMode="auto">
          <a:xfrm>
            <a:off x="7032352" y="5155502"/>
            <a:ext cx="225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</a:rPr>
              <a:t>8</a:t>
            </a:r>
            <a:r>
              <a:rPr lang="pl-PL" sz="1600" b="1" i="1">
                <a:solidFill>
                  <a:srgbClr val="000000"/>
                </a:solidFill>
              </a:rPr>
              <a:t>T</a:t>
            </a:r>
            <a:endParaRPr lang="pl-PL" sz="1600" b="1" i="1"/>
          </a:p>
        </p:txBody>
      </p:sp>
      <p:sp>
        <p:nvSpPr>
          <p:cNvPr id="19481" name="Line 54"/>
          <p:cNvSpPr>
            <a:spLocks noChangeShapeType="1"/>
          </p:cNvSpPr>
          <p:nvPr/>
        </p:nvSpPr>
        <p:spPr bwMode="auto">
          <a:xfrm>
            <a:off x="1792014" y="5096764"/>
            <a:ext cx="476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82" name="Line 63"/>
          <p:cNvSpPr>
            <a:spLocks noChangeShapeType="1"/>
          </p:cNvSpPr>
          <p:nvPr/>
        </p:nvSpPr>
        <p:spPr bwMode="auto">
          <a:xfrm>
            <a:off x="1792014" y="3991864"/>
            <a:ext cx="476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83" name="Rectangle 65"/>
          <p:cNvSpPr>
            <a:spLocks noChangeArrowheads="1"/>
          </p:cNvSpPr>
          <p:nvPr/>
        </p:nvSpPr>
        <p:spPr bwMode="auto">
          <a:xfrm>
            <a:off x="1666602" y="3934714"/>
            <a:ext cx="10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  <a:latin typeface="Helvetica" charset="0"/>
              </a:rPr>
              <a:t>0</a:t>
            </a:r>
            <a:endParaRPr lang="pl-PL" sz="1600" b="1"/>
          </a:p>
        </p:txBody>
      </p:sp>
      <p:sp>
        <p:nvSpPr>
          <p:cNvPr id="19484" name="Line 78"/>
          <p:cNvSpPr>
            <a:spLocks noChangeShapeType="1"/>
          </p:cNvSpPr>
          <p:nvPr/>
        </p:nvSpPr>
        <p:spPr bwMode="auto">
          <a:xfrm>
            <a:off x="1792014" y="2153539"/>
            <a:ext cx="476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85" name="Rectangle 80"/>
          <p:cNvSpPr>
            <a:spLocks noChangeArrowheads="1"/>
          </p:cNvSpPr>
          <p:nvPr/>
        </p:nvSpPr>
        <p:spPr bwMode="auto">
          <a:xfrm>
            <a:off x="1666602" y="2094802"/>
            <a:ext cx="10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>
                <a:solidFill>
                  <a:srgbClr val="000000"/>
                </a:solidFill>
                <a:latin typeface="Helvetica" charset="0"/>
              </a:rPr>
              <a:t>1</a:t>
            </a:r>
            <a:endParaRPr lang="pl-PL" sz="1600" b="1"/>
          </a:p>
        </p:txBody>
      </p:sp>
      <p:sp>
        <p:nvSpPr>
          <p:cNvPr id="19486" name="Freeform 87"/>
          <p:cNvSpPr>
            <a:spLocks/>
          </p:cNvSpPr>
          <p:nvPr/>
        </p:nvSpPr>
        <p:spPr bwMode="auto">
          <a:xfrm>
            <a:off x="1792014" y="3555302"/>
            <a:ext cx="676275" cy="619125"/>
          </a:xfrm>
          <a:custGeom>
            <a:avLst/>
            <a:gdLst>
              <a:gd name="T0" fmla="*/ 10119 w 401"/>
              <a:gd name="T1" fmla="*/ 385762 h 390"/>
              <a:gd name="T2" fmla="*/ 18551 w 401"/>
              <a:gd name="T3" fmla="*/ 330200 h 390"/>
              <a:gd name="T4" fmla="*/ 38789 w 401"/>
              <a:gd name="T5" fmla="*/ 295275 h 390"/>
              <a:gd name="T6" fmla="*/ 69145 w 401"/>
              <a:gd name="T7" fmla="*/ 287338 h 390"/>
              <a:gd name="T8" fmla="*/ 89383 w 401"/>
              <a:gd name="T9" fmla="*/ 330200 h 390"/>
              <a:gd name="T10" fmla="*/ 99502 w 401"/>
              <a:gd name="T11" fmla="*/ 385762 h 390"/>
              <a:gd name="T12" fmla="*/ 119739 w 401"/>
              <a:gd name="T13" fmla="*/ 463550 h 390"/>
              <a:gd name="T14" fmla="*/ 128172 w 401"/>
              <a:gd name="T15" fmla="*/ 569913 h 390"/>
              <a:gd name="T16" fmla="*/ 148409 w 401"/>
              <a:gd name="T17" fmla="*/ 604838 h 390"/>
              <a:gd name="T18" fmla="*/ 158528 w 401"/>
              <a:gd name="T19" fmla="*/ 498475 h 390"/>
              <a:gd name="T20" fmla="*/ 178766 w 401"/>
              <a:gd name="T21" fmla="*/ 436563 h 390"/>
              <a:gd name="T22" fmla="*/ 188885 w 401"/>
              <a:gd name="T23" fmla="*/ 358775 h 390"/>
              <a:gd name="T24" fmla="*/ 209122 w 401"/>
              <a:gd name="T25" fmla="*/ 315912 h 390"/>
              <a:gd name="T26" fmla="*/ 227674 w 401"/>
              <a:gd name="T27" fmla="*/ 280988 h 390"/>
              <a:gd name="T28" fmla="*/ 247911 w 401"/>
              <a:gd name="T29" fmla="*/ 301625 h 390"/>
              <a:gd name="T30" fmla="*/ 258030 w 401"/>
              <a:gd name="T31" fmla="*/ 330200 h 390"/>
              <a:gd name="T32" fmla="*/ 278268 w 401"/>
              <a:gd name="T33" fmla="*/ 379412 h 390"/>
              <a:gd name="T34" fmla="*/ 288387 w 401"/>
              <a:gd name="T35" fmla="*/ 436563 h 390"/>
              <a:gd name="T36" fmla="*/ 308624 w 401"/>
              <a:gd name="T37" fmla="*/ 315912 h 390"/>
              <a:gd name="T38" fmla="*/ 318743 w 401"/>
              <a:gd name="T39" fmla="*/ 211138 h 390"/>
              <a:gd name="T40" fmla="*/ 337294 w 401"/>
              <a:gd name="T41" fmla="*/ 119063 h 390"/>
              <a:gd name="T42" fmla="*/ 347413 w 401"/>
              <a:gd name="T43" fmla="*/ 49212 h 390"/>
              <a:gd name="T44" fmla="*/ 367651 w 401"/>
              <a:gd name="T45" fmla="*/ 12700 h 390"/>
              <a:gd name="T46" fmla="*/ 398007 w 401"/>
              <a:gd name="T47" fmla="*/ 49212 h 390"/>
              <a:gd name="T48" fmla="*/ 408126 w 401"/>
              <a:gd name="T49" fmla="*/ 55563 h 390"/>
              <a:gd name="T50" fmla="*/ 418245 w 401"/>
              <a:gd name="T51" fmla="*/ 133350 h 390"/>
              <a:gd name="T52" fmla="*/ 438483 w 401"/>
              <a:gd name="T53" fmla="*/ 196850 h 390"/>
              <a:gd name="T54" fmla="*/ 446915 w 401"/>
              <a:gd name="T55" fmla="*/ 196850 h 390"/>
              <a:gd name="T56" fmla="*/ 457034 w 401"/>
              <a:gd name="T57" fmla="*/ 112713 h 390"/>
              <a:gd name="T58" fmla="*/ 477271 w 401"/>
              <a:gd name="T59" fmla="*/ 49212 h 390"/>
              <a:gd name="T60" fmla="*/ 487390 w 401"/>
              <a:gd name="T61" fmla="*/ 6350 h 390"/>
              <a:gd name="T62" fmla="*/ 517747 w 401"/>
              <a:gd name="T63" fmla="*/ 12700 h 390"/>
              <a:gd name="T64" fmla="*/ 527866 w 401"/>
              <a:gd name="T65" fmla="*/ 55563 h 390"/>
              <a:gd name="T66" fmla="*/ 546417 w 401"/>
              <a:gd name="T67" fmla="*/ 112713 h 390"/>
              <a:gd name="T68" fmla="*/ 556536 w 401"/>
              <a:gd name="T69" fmla="*/ 223838 h 390"/>
              <a:gd name="T70" fmla="*/ 576773 w 401"/>
              <a:gd name="T71" fmla="*/ 315912 h 390"/>
              <a:gd name="T72" fmla="*/ 586892 w 401"/>
              <a:gd name="T73" fmla="*/ 436563 h 390"/>
              <a:gd name="T74" fmla="*/ 597011 w 401"/>
              <a:gd name="T75" fmla="*/ 385762 h 390"/>
              <a:gd name="T76" fmla="*/ 617249 w 401"/>
              <a:gd name="T77" fmla="*/ 350837 h 390"/>
              <a:gd name="T78" fmla="*/ 627367 w 401"/>
              <a:gd name="T79" fmla="*/ 315912 h 390"/>
              <a:gd name="T80" fmla="*/ 647605 w 401"/>
              <a:gd name="T81" fmla="*/ 309563 h 390"/>
              <a:gd name="T82" fmla="*/ 666156 w 401"/>
              <a:gd name="T83" fmla="*/ 336550 h 3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01"/>
              <a:gd name="T127" fmla="*/ 0 h 390"/>
              <a:gd name="T128" fmla="*/ 401 w 401"/>
              <a:gd name="T129" fmla="*/ 390 h 39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01" h="390">
                <a:moveTo>
                  <a:pt x="0" y="275"/>
                </a:moveTo>
                <a:lnTo>
                  <a:pt x="0" y="252"/>
                </a:lnTo>
                <a:lnTo>
                  <a:pt x="6" y="243"/>
                </a:lnTo>
                <a:lnTo>
                  <a:pt x="6" y="230"/>
                </a:lnTo>
                <a:lnTo>
                  <a:pt x="11" y="226"/>
                </a:lnTo>
                <a:lnTo>
                  <a:pt x="11" y="208"/>
                </a:lnTo>
                <a:lnTo>
                  <a:pt x="17" y="199"/>
                </a:lnTo>
                <a:lnTo>
                  <a:pt x="17" y="190"/>
                </a:lnTo>
                <a:lnTo>
                  <a:pt x="23" y="186"/>
                </a:lnTo>
                <a:lnTo>
                  <a:pt x="23" y="181"/>
                </a:lnTo>
                <a:lnTo>
                  <a:pt x="35" y="177"/>
                </a:lnTo>
                <a:lnTo>
                  <a:pt x="41" y="181"/>
                </a:lnTo>
                <a:lnTo>
                  <a:pt x="47" y="186"/>
                </a:lnTo>
                <a:lnTo>
                  <a:pt x="47" y="199"/>
                </a:lnTo>
                <a:lnTo>
                  <a:pt x="53" y="208"/>
                </a:lnTo>
                <a:lnTo>
                  <a:pt x="53" y="221"/>
                </a:lnTo>
                <a:lnTo>
                  <a:pt x="59" y="226"/>
                </a:lnTo>
                <a:lnTo>
                  <a:pt x="59" y="243"/>
                </a:lnTo>
                <a:lnTo>
                  <a:pt x="65" y="252"/>
                </a:lnTo>
                <a:lnTo>
                  <a:pt x="65" y="283"/>
                </a:lnTo>
                <a:lnTo>
                  <a:pt x="71" y="292"/>
                </a:lnTo>
                <a:lnTo>
                  <a:pt x="71" y="314"/>
                </a:lnTo>
                <a:lnTo>
                  <a:pt x="76" y="323"/>
                </a:lnTo>
                <a:lnTo>
                  <a:pt x="76" y="359"/>
                </a:lnTo>
                <a:lnTo>
                  <a:pt x="82" y="368"/>
                </a:lnTo>
                <a:lnTo>
                  <a:pt x="82" y="390"/>
                </a:lnTo>
                <a:lnTo>
                  <a:pt x="88" y="381"/>
                </a:lnTo>
                <a:lnTo>
                  <a:pt x="88" y="359"/>
                </a:lnTo>
                <a:lnTo>
                  <a:pt x="94" y="345"/>
                </a:lnTo>
                <a:lnTo>
                  <a:pt x="94" y="314"/>
                </a:lnTo>
                <a:lnTo>
                  <a:pt x="100" y="306"/>
                </a:lnTo>
                <a:lnTo>
                  <a:pt x="100" y="283"/>
                </a:lnTo>
                <a:lnTo>
                  <a:pt x="106" y="275"/>
                </a:lnTo>
                <a:lnTo>
                  <a:pt x="106" y="257"/>
                </a:lnTo>
                <a:lnTo>
                  <a:pt x="112" y="248"/>
                </a:lnTo>
                <a:lnTo>
                  <a:pt x="112" y="226"/>
                </a:lnTo>
                <a:lnTo>
                  <a:pt x="118" y="217"/>
                </a:lnTo>
                <a:lnTo>
                  <a:pt x="118" y="204"/>
                </a:lnTo>
                <a:lnTo>
                  <a:pt x="124" y="199"/>
                </a:lnTo>
                <a:lnTo>
                  <a:pt x="124" y="190"/>
                </a:lnTo>
                <a:lnTo>
                  <a:pt x="135" y="181"/>
                </a:lnTo>
                <a:lnTo>
                  <a:pt x="135" y="177"/>
                </a:lnTo>
                <a:lnTo>
                  <a:pt x="135" y="181"/>
                </a:lnTo>
                <a:lnTo>
                  <a:pt x="141" y="186"/>
                </a:lnTo>
                <a:lnTo>
                  <a:pt x="147" y="190"/>
                </a:lnTo>
                <a:lnTo>
                  <a:pt x="147" y="195"/>
                </a:lnTo>
                <a:lnTo>
                  <a:pt x="153" y="199"/>
                </a:lnTo>
                <a:lnTo>
                  <a:pt x="153" y="208"/>
                </a:lnTo>
                <a:lnTo>
                  <a:pt x="159" y="212"/>
                </a:lnTo>
                <a:lnTo>
                  <a:pt x="159" y="235"/>
                </a:lnTo>
                <a:lnTo>
                  <a:pt x="165" y="239"/>
                </a:lnTo>
                <a:lnTo>
                  <a:pt x="165" y="252"/>
                </a:lnTo>
                <a:lnTo>
                  <a:pt x="171" y="261"/>
                </a:lnTo>
                <a:lnTo>
                  <a:pt x="171" y="275"/>
                </a:lnTo>
                <a:lnTo>
                  <a:pt x="177" y="261"/>
                </a:lnTo>
                <a:lnTo>
                  <a:pt x="177" y="217"/>
                </a:lnTo>
                <a:lnTo>
                  <a:pt x="183" y="199"/>
                </a:lnTo>
                <a:lnTo>
                  <a:pt x="183" y="173"/>
                </a:lnTo>
                <a:lnTo>
                  <a:pt x="189" y="159"/>
                </a:lnTo>
                <a:lnTo>
                  <a:pt x="189" y="133"/>
                </a:lnTo>
                <a:lnTo>
                  <a:pt x="195" y="119"/>
                </a:lnTo>
                <a:lnTo>
                  <a:pt x="195" y="88"/>
                </a:lnTo>
                <a:lnTo>
                  <a:pt x="200" y="75"/>
                </a:lnTo>
                <a:lnTo>
                  <a:pt x="200" y="57"/>
                </a:lnTo>
                <a:lnTo>
                  <a:pt x="206" y="48"/>
                </a:lnTo>
                <a:lnTo>
                  <a:pt x="206" y="31"/>
                </a:lnTo>
                <a:lnTo>
                  <a:pt x="212" y="22"/>
                </a:lnTo>
                <a:lnTo>
                  <a:pt x="212" y="13"/>
                </a:lnTo>
                <a:lnTo>
                  <a:pt x="218" y="8"/>
                </a:lnTo>
                <a:lnTo>
                  <a:pt x="230" y="8"/>
                </a:lnTo>
                <a:lnTo>
                  <a:pt x="230" y="17"/>
                </a:lnTo>
                <a:lnTo>
                  <a:pt x="236" y="31"/>
                </a:lnTo>
                <a:lnTo>
                  <a:pt x="236" y="26"/>
                </a:lnTo>
                <a:lnTo>
                  <a:pt x="236" y="31"/>
                </a:lnTo>
                <a:lnTo>
                  <a:pt x="242" y="35"/>
                </a:lnTo>
                <a:lnTo>
                  <a:pt x="242" y="57"/>
                </a:lnTo>
                <a:lnTo>
                  <a:pt x="248" y="66"/>
                </a:lnTo>
                <a:lnTo>
                  <a:pt x="248" y="84"/>
                </a:lnTo>
                <a:lnTo>
                  <a:pt x="254" y="93"/>
                </a:lnTo>
                <a:lnTo>
                  <a:pt x="254" y="110"/>
                </a:lnTo>
                <a:lnTo>
                  <a:pt x="260" y="124"/>
                </a:lnTo>
                <a:lnTo>
                  <a:pt x="260" y="141"/>
                </a:lnTo>
                <a:lnTo>
                  <a:pt x="260" y="133"/>
                </a:lnTo>
                <a:lnTo>
                  <a:pt x="265" y="124"/>
                </a:lnTo>
                <a:lnTo>
                  <a:pt x="265" y="102"/>
                </a:lnTo>
                <a:lnTo>
                  <a:pt x="271" y="93"/>
                </a:lnTo>
                <a:lnTo>
                  <a:pt x="271" y="71"/>
                </a:lnTo>
                <a:lnTo>
                  <a:pt x="277" y="62"/>
                </a:lnTo>
                <a:lnTo>
                  <a:pt x="277" y="40"/>
                </a:lnTo>
                <a:lnTo>
                  <a:pt x="283" y="31"/>
                </a:lnTo>
                <a:lnTo>
                  <a:pt x="283" y="22"/>
                </a:lnTo>
                <a:lnTo>
                  <a:pt x="289" y="17"/>
                </a:lnTo>
                <a:lnTo>
                  <a:pt x="289" y="4"/>
                </a:lnTo>
                <a:lnTo>
                  <a:pt x="295" y="0"/>
                </a:lnTo>
                <a:lnTo>
                  <a:pt x="301" y="4"/>
                </a:lnTo>
                <a:lnTo>
                  <a:pt x="307" y="8"/>
                </a:lnTo>
                <a:lnTo>
                  <a:pt x="307" y="17"/>
                </a:lnTo>
                <a:lnTo>
                  <a:pt x="313" y="22"/>
                </a:lnTo>
                <a:lnTo>
                  <a:pt x="313" y="35"/>
                </a:lnTo>
                <a:lnTo>
                  <a:pt x="319" y="44"/>
                </a:lnTo>
                <a:lnTo>
                  <a:pt x="319" y="62"/>
                </a:lnTo>
                <a:lnTo>
                  <a:pt x="324" y="71"/>
                </a:lnTo>
                <a:lnTo>
                  <a:pt x="324" y="106"/>
                </a:lnTo>
                <a:lnTo>
                  <a:pt x="330" y="115"/>
                </a:lnTo>
                <a:lnTo>
                  <a:pt x="330" y="141"/>
                </a:lnTo>
                <a:lnTo>
                  <a:pt x="336" y="155"/>
                </a:lnTo>
                <a:lnTo>
                  <a:pt x="336" y="186"/>
                </a:lnTo>
                <a:lnTo>
                  <a:pt x="342" y="199"/>
                </a:lnTo>
                <a:lnTo>
                  <a:pt x="342" y="243"/>
                </a:lnTo>
                <a:lnTo>
                  <a:pt x="348" y="257"/>
                </a:lnTo>
                <a:lnTo>
                  <a:pt x="348" y="275"/>
                </a:lnTo>
                <a:lnTo>
                  <a:pt x="348" y="266"/>
                </a:lnTo>
                <a:lnTo>
                  <a:pt x="354" y="261"/>
                </a:lnTo>
                <a:lnTo>
                  <a:pt x="354" y="243"/>
                </a:lnTo>
                <a:lnTo>
                  <a:pt x="360" y="235"/>
                </a:lnTo>
                <a:lnTo>
                  <a:pt x="360" y="226"/>
                </a:lnTo>
                <a:lnTo>
                  <a:pt x="366" y="221"/>
                </a:lnTo>
                <a:lnTo>
                  <a:pt x="366" y="212"/>
                </a:lnTo>
                <a:lnTo>
                  <a:pt x="372" y="208"/>
                </a:lnTo>
                <a:lnTo>
                  <a:pt x="372" y="199"/>
                </a:lnTo>
                <a:lnTo>
                  <a:pt x="384" y="190"/>
                </a:lnTo>
                <a:lnTo>
                  <a:pt x="378" y="190"/>
                </a:lnTo>
                <a:lnTo>
                  <a:pt x="384" y="195"/>
                </a:lnTo>
                <a:lnTo>
                  <a:pt x="389" y="199"/>
                </a:lnTo>
                <a:lnTo>
                  <a:pt x="395" y="204"/>
                </a:lnTo>
                <a:lnTo>
                  <a:pt x="395" y="212"/>
                </a:lnTo>
                <a:lnTo>
                  <a:pt x="401" y="217"/>
                </a:lnTo>
                <a:lnTo>
                  <a:pt x="401" y="23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87" name="Freeform 88"/>
          <p:cNvSpPr>
            <a:spLocks/>
          </p:cNvSpPr>
          <p:nvPr/>
        </p:nvSpPr>
        <p:spPr bwMode="auto">
          <a:xfrm>
            <a:off x="2468289" y="3506089"/>
            <a:ext cx="698500" cy="801688"/>
          </a:xfrm>
          <a:custGeom>
            <a:avLst/>
            <a:gdLst>
              <a:gd name="T0" fmla="*/ 10123 w 414"/>
              <a:gd name="T1" fmla="*/ 463550 h 505"/>
              <a:gd name="T2" fmla="*/ 30370 w 414"/>
              <a:gd name="T3" fmla="*/ 527050 h 505"/>
              <a:gd name="T4" fmla="*/ 40493 w 414"/>
              <a:gd name="T5" fmla="*/ 625475 h 505"/>
              <a:gd name="T6" fmla="*/ 60739 w 414"/>
              <a:gd name="T7" fmla="*/ 703263 h 505"/>
              <a:gd name="T8" fmla="*/ 70862 w 414"/>
              <a:gd name="T9" fmla="*/ 668338 h 505"/>
              <a:gd name="T10" fmla="*/ 80986 w 414"/>
              <a:gd name="T11" fmla="*/ 584200 h 505"/>
              <a:gd name="T12" fmla="*/ 99545 w 414"/>
              <a:gd name="T13" fmla="*/ 498475 h 505"/>
              <a:gd name="T14" fmla="*/ 109668 w 414"/>
              <a:gd name="T15" fmla="*/ 434975 h 505"/>
              <a:gd name="T16" fmla="*/ 129914 w 414"/>
              <a:gd name="T17" fmla="*/ 393700 h 505"/>
              <a:gd name="T18" fmla="*/ 140037 w 414"/>
              <a:gd name="T19" fmla="*/ 365125 h 505"/>
              <a:gd name="T20" fmla="*/ 170407 w 414"/>
              <a:gd name="T21" fmla="*/ 379413 h 505"/>
              <a:gd name="T22" fmla="*/ 180530 w 414"/>
              <a:gd name="T23" fmla="*/ 414338 h 505"/>
              <a:gd name="T24" fmla="*/ 199089 w 414"/>
              <a:gd name="T25" fmla="*/ 449263 h 505"/>
              <a:gd name="T26" fmla="*/ 209213 w 414"/>
              <a:gd name="T27" fmla="*/ 434975 h 505"/>
              <a:gd name="T28" fmla="*/ 229459 w 414"/>
              <a:gd name="T29" fmla="*/ 336550 h 505"/>
              <a:gd name="T30" fmla="*/ 239582 w 414"/>
              <a:gd name="T31" fmla="*/ 203200 h 505"/>
              <a:gd name="T32" fmla="*/ 259829 w 414"/>
              <a:gd name="T33" fmla="*/ 125413 h 505"/>
              <a:gd name="T34" fmla="*/ 269952 w 414"/>
              <a:gd name="T35" fmla="*/ 49213 h 505"/>
              <a:gd name="T36" fmla="*/ 290198 w 414"/>
              <a:gd name="T37" fmla="*/ 12700 h 505"/>
              <a:gd name="T38" fmla="*/ 318880 w 414"/>
              <a:gd name="T39" fmla="*/ 41275 h 505"/>
              <a:gd name="T40" fmla="*/ 329004 w 414"/>
              <a:gd name="T41" fmla="*/ 90488 h 505"/>
              <a:gd name="T42" fmla="*/ 349250 w 414"/>
              <a:gd name="T43" fmla="*/ 161925 h 505"/>
              <a:gd name="T44" fmla="*/ 359373 w 414"/>
              <a:gd name="T45" fmla="*/ 182563 h 505"/>
              <a:gd name="T46" fmla="*/ 379620 w 414"/>
              <a:gd name="T47" fmla="*/ 98425 h 505"/>
              <a:gd name="T48" fmla="*/ 389743 w 414"/>
              <a:gd name="T49" fmla="*/ 26988 h 505"/>
              <a:gd name="T50" fmla="*/ 408302 w 414"/>
              <a:gd name="T51" fmla="*/ 0 h 505"/>
              <a:gd name="T52" fmla="*/ 438672 w 414"/>
              <a:gd name="T53" fmla="*/ 26988 h 505"/>
              <a:gd name="T54" fmla="*/ 448795 w 414"/>
              <a:gd name="T55" fmla="*/ 98425 h 505"/>
              <a:gd name="T56" fmla="*/ 469041 w 414"/>
              <a:gd name="T57" fmla="*/ 168275 h 505"/>
              <a:gd name="T58" fmla="*/ 479164 w 414"/>
              <a:gd name="T59" fmla="*/ 301625 h 505"/>
              <a:gd name="T60" fmla="*/ 499411 w 414"/>
              <a:gd name="T61" fmla="*/ 407988 h 505"/>
              <a:gd name="T62" fmla="*/ 507847 w 414"/>
              <a:gd name="T63" fmla="*/ 457200 h 505"/>
              <a:gd name="T64" fmla="*/ 528093 w 414"/>
              <a:gd name="T65" fmla="*/ 428625 h 505"/>
              <a:gd name="T66" fmla="*/ 548339 w 414"/>
              <a:gd name="T67" fmla="*/ 393700 h 505"/>
              <a:gd name="T68" fmla="*/ 578709 w 414"/>
              <a:gd name="T69" fmla="*/ 428625 h 505"/>
              <a:gd name="T70" fmla="*/ 598955 w 414"/>
              <a:gd name="T71" fmla="*/ 485775 h 505"/>
              <a:gd name="T72" fmla="*/ 609079 w 414"/>
              <a:gd name="T73" fmla="*/ 555625 h 505"/>
              <a:gd name="T74" fmla="*/ 627638 w 414"/>
              <a:gd name="T75" fmla="*/ 639763 h 505"/>
              <a:gd name="T76" fmla="*/ 637761 w 414"/>
              <a:gd name="T77" fmla="*/ 746125 h 505"/>
              <a:gd name="T78" fmla="*/ 658007 w 414"/>
              <a:gd name="T79" fmla="*/ 787400 h 505"/>
              <a:gd name="T80" fmla="*/ 668130 w 414"/>
              <a:gd name="T81" fmla="*/ 682625 h 505"/>
              <a:gd name="T82" fmla="*/ 688377 w 414"/>
              <a:gd name="T83" fmla="*/ 611188 h 50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14"/>
              <a:gd name="T127" fmla="*/ 0 h 505"/>
              <a:gd name="T128" fmla="*/ 414 w 414"/>
              <a:gd name="T129" fmla="*/ 505 h 50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14" h="505">
                <a:moveTo>
                  <a:pt x="0" y="261"/>
                </a:moveTo>
                <a:lnTo>
                  <a:pt x="6" y="270"/>
                </a:lnTo>
                <a:lnTo>
                  <a:pt x="6" y="292"/>
                </a:lnTo>
                <a:lnTo>
                  <a:pt x="12" y="301"/>
                </a:lnTo>
                <a:lnTo>
                  <a:pt x="12" y="319"/>
                </a:lnTo>
                <a:lnTo>
                  <a:pt x="18" y="332"/>
                </a:lnTo>
                <a:lnTo>
                  <a:pt x="18" y="363"/>
                </a:lnTo>
                <a:lnTo>
                  <a:pt x="24" y="372"/>
                </a:lnTo>
                <a:lnTo>
                  <a:pt x="24" y="394"/>
                </a:lnTo>
                <a:lnTo>
                  <a:pt x="30" y="407"/>
                </a:lnTo>
                <a:lnTo>
                  <a:pt x="30" y="430"/>
                </a:lnTo>
                <a:lnTo>
                  <a:pt x="36" y="443"/>
                </a:lnTo>
                <a:lnTo>
                  <a:pt x="36" y="452"/>
                </a:lnTo>
                <a:lnTo>
                  <a:pt x="36" y="430"/>
                </a:lnTo>
                <a:lnTo>
                  <a:pt x="42" y="421"/>
                </a:lnTo>
                <a:lnTo>
                  <a:pt x="42" y="399"/>
                </a:lnTo>
                <a:lnTo>
                  <a:pt x="48" y="385"/>
                </a:lnTo>
                <a:lnTo>
                  <a:pt x="48" y="368"/>
                </a:lnTo>
                <a:lnTo>
                  <a:pt x="53" y="354"/>
                </a:lnTo>
                <a:lnTo>
                  <a:pt x="53" y="323"/>
                </a:lnTo>
                <a:lnTo>
                  <a:pt x="59" y="314"/>
                </a:lnTo>
                <a:lnTo>
                  <a:pt x="59" y="297"/>
                </a:lnTo>
                <a:lnTo>
                  <a:pt x="65" y="292"/>
                </a:lnTo>
                <a:lnTo>
                  <a:pt x="65" y="274"/>
                </a:lnTo>
                <a:lnTo>
                  <a:pt x="71" y="270"/>
                </a:lnTo>
                <a:lnTo>
                  <a:pt x="71" y="252"/>
                </a:lnTo>
                <a:lnTo>
                  <a:pt x="77" y="248"/>
                </a:lnTo>
                <a:lnTo>
                  <a:pt x="77" y="239"/>
                </a:lnTo>
                <a:lnTo>
                  <a:pt x="89" y="230"/>
                </a:lnTo>
                <a:lnTo>
                  <a:pt x="83" y="230"/>
                </a:lnTo>
                <a:lnTo>
                  <a:pt x="89" y="230"/>
                </a:lnTo>
                <a:lnTo>
                  <a:pt x="95" y="235"/>
                </a:lnTo>
                <a:lnTo>
                  <a:pt x="101" y="239"/>
                </a:lnTo>
                <a:lnTo>
                  <a:pt x="101" y="248"/>
                </a:lnTo>
                <a:lnTo>
                  <a:pt x="107" y="252"/>
                </a:lnTo>
                <a:lnTo>
                  <a:pt x="107" y="261"/>
                </a:lnTo>
                <a:lnTo>
                  <a:pt x="112" y="266"/>
                </a:lnTo>
                <a:lnTo>
                  <a:pt x="112" y="274"/>
                </a:lnTo>
                <a:lnTo>
                  <a:pt x="118" y="283"/>
                </a:lnTo>
                <a:lnTo>
                  <a:pt x="118" y="297"/>
                </a:lnTo>
                <a:lnTo>
                  <a:pt x="124" y="306"/>
                </a:lnTo>
                <a:lnTo>
                  <a:pt x="124" y="274"/>
                </a:lnTo>
                <a:lnTo>
                  <a:pt x="130" y="257"/>
                </a:lnTo>
                <a:lnTo>
                  <a:pt x="130" y="226"/>
                </a:lnTo>
                <a:lnTo>
                  <a:pt x="136" y="212"/>
                </a:lnTo>
                <a:lnTo>
                  <a:pt x="136" y="168"/>
                </a:lnTo>
                <a:lnTo>
                  <a:pt x="142" y="155"/>
                </a:lnTo>
                <a:lnTo>
                  <a:pt x="142" y="128"/>
                </a:lnTo>
                <a:lnTo>
                  <a:pt x="148" y="115"/>
                </a:lnTo>
                <a:lnTo>
                  <a:pt x="148" y="93"/>
                </a:lnTo>
                <a:lnTo>
                  <a:pt x="154" y="79"/>
                </a:lnTo>
                <a:lnTo>
                  <a:pt x="154" y="53"/>
                </a:lnTo>
                <a:lnTo>
                  <a:pt x="160" y="44"/>
                </a:lnTo>
                <a:lnTo>
                  <a:pt x="160" y="31"/>
                </a:lnTo>
                <a:lnTo>
                  <a:pt x="166" y="26"/>
                </a:lnTo>
                <a:lnTo>
                  <a:pt x="166" y="13"/>
                </a:lnTo>
                <a:lnTo>
                  <a:pt x="172" y="8"/>
                </a:lnTo>
                <a:lnTo>
                  <a:pt x="183" y="8"/>
                </a:lnTo>
                <a:lnTo>
                  <a:pt x="183" y="22"/>
                </a:lnTo>
                <a:lnTo>
                  <a:pt x="189" y="26"/>
                </a:lnTo>
                <a:lnTo>
                  <a:pt x="189" y="35"/>
                </a:lnTo>
                <a:lnTo>
                  <a:pt x="195" y="44"/>
                </a:lnTo>
                <a:lnTo>
                  <a:pt x="195" y="57"/>
                </a:lnTo>
                <a:lnTo>
                  <a:pt x="201" y="66"/>
                </a:lnTo>
                <a:lnTo>
                  <a:pt x="201" y="93"/>
                </a:lnTo>
                <a:lnTo>
                  <a:pt x="207" y="102"/>
                </a:lnTo>
                <a:lnTo>
                  <a:pt x="207" y="124"/>
                </a:lnTo>
                <a:lnTo>
                  <a:pt x="213" y="133"/>
                </a:lnTo>
                <a:lnTo>
                  <a:pt x="213" y="115"/>
                </a:lnTo>
                <a:lnTo>
                  <a:pt x="219" y="102"/>
                </a:lnTo>
                <a:lnTo>
                  <a:pt x="219" y="71"/>
                </a:lnTo>
                <a:lnTo>
                  <a:pt x="225" y="62"/>
                </a:lnTo>
                <a:lnTo>
                  <a:pt x="225" y="44"/>
                </a:lnTo>
                <a:lnTo>
                  <a:pt x="231" y="39"/>
                </a:lnTo>
                <a:lnTo>
                  <a:pt x="231" y="17"/>
                </a:lnTo>
                <a:lnTo>
                  <a:pt x="237" y="13"/>
                </a:lnTo>
                <a:lnTo>
                  <a:pt x="237" y="4"/>
                </a:lnTo>
                <a:lnTo>
                  <a:pt x="242" y="0"/>
                </a:lnTo>
                <a:lnTo>
                  <a:pt x="248" y="0"/>
                </a:lnTo>
                <a:lnTo>
                  <a:pt x="254" y="8"/>
                </a:lnTo>
                <a:lnTo>
                  <a:pt x="260" y="17"/>
                </a:lnTo>
                <a:lnTo>
                  <a:pt x="260" y="26"/>
                </a:lnTo>
                <a:lnTo>
                  <a:pt x="266" y="35"/>
                </a:lnTo>
                <a:lnTo>
                  <a:pt x="266" y="62"/>
                </a:lnTo>
                <a:lnTo>
                  <a:pt x="272" y="71"/>
                </a:lnTo>
                <a:lnTo>
                  <a:pt x="272" y="93"/>
                </a:lnTo>
                <a:lnTo>
                  <a:pt x="278" y="106"/>
                </a:lnTo>
                <a:lnTo>
                  <a:pt x="278" y="133"/>
                </a:lnTo>
                <a:lnTo>
                  <a:pt x="284" y="146"/>
                </a:lnTo>
                <a:lnTo>
                  <a:pt x="284" y="190"/>
                </a:lnTo>
                <a:lnTo>
                  <a:pt x="290" y="208"/>
                </a:lnTo>
                <a:lnTo>
                  <a:pt x="290" y="239"/>
                </a:lnTo>
                <a:lnTo>
                  <a:pt x="296" y="257"/>
                </a:lnTo>
                <a:lnTo>
                  <a:pt x="296" y="288"/>
                </a:lnTo>
                <a:lnTo>
                  <a:pt x="301" y="306"/>
                </a:lnTo>
                <a:lnTo>
                  <a:pt x="301" y="288"/>
                </a:lnTo>
                <a:lnTo>
                  <a:pt x="307" y="283"/>
                </a:lnTo>
                <a:lnTo>
                  <a:pt x="307" y="274"/>
                </a:lnTo>
                <a:lnTo>
                  <a:pt x="313" y="270"/>
                </a:lnTo>
                <a:lnTo>
                  <a:pt x="313" y="261"/>
                </a:lnTo>
                <a:lnTo>
                  <a:pt x="325" y="252"/>
                </a:lnTo>
                <a:lnTo>
                  <a:pt x="325" y="248"/>
                </a:lnTo>
                <a:lnTo>
                  <a:pt x="331" y="252"/>
                </a:lnTo>
                <a:lnTo>
                  <a:pt x="343" y="261"/>
                </a:lnTo>
                <a:lnTo>
                  <a:pt x="343" y="270"/>
                </a:lnTo>
                <a:lnTo>
                  <a:pt x="349" y="279"/>
                </a:lnTo>
                <a:lnTo>
                  <a:pt x="349" y="297"/>
                </a:lnTo>
                <a:lnTo>
                  <a:pt x="355" y="306"/>
                </a:lnTo>
                <a:lnTo>
                  <a:pt x="355" y="319"/>
                </a:lnTo>
                <a:lnTo>
                  <a:pt x="361" y="328"/>
                </a:lnTo>
                <a:lnTo>
                  <a:pt x="361" y="350"/>
                </a:lnTo>
                <a:lnTo>
                  <a:pt x="366" y="359"/>
                </a:lnTo>
                <a:lnTo>
                  <a:pt x="366" y="390"/>
                </a:lnTo>
                <a:lnTo>
                  <a:pt x="372" y="403"/>
                </a:lnTo>
                <a:lnTo>
                  <a:pt x="372" y="425"/>
                </a:lnTo>
                <a:lnTo>
                  <a:pt x="378" y="434"/>
                </a:lnTo>
                <a:lnTo>
                  <a:pt x="378" y="470"/>
                </a:lnTo>
                <a:lnTo>
                  <a:pt x="384" y="483"/>
                </a:lnTo>
                <a:lnTo>
                  <a:pt x="384" y="505"/>
                </a:lnTo>
                <a:lnTo>
                  <a:pt x="390" y="496"/>
                </a:lnTo>
                <a:lnTo>
                  <a:pt x="390" y="474"/>
                </a:lnTo>
                <a:lnTo>
                  <a:pt x="396" y="461"/>
                </a:lnTo>
                <a:lnTo>
                  <a:pt x="396" y="430"/>
                </a:lnTo>
                <a:lnTo>
                  <a:pt x="402" y="421"/>
                </a:lnTo>
                <a:lnTo>
                  <a:pt x="402" y="399"/>
                </a:lnTo>
                <a:lnTo>
                  <a:pt x="408" y="385"/>
                </a:lnTo>
                <a:lnTo>
                  <a:pt x="408" y="368"/>
                </a:lnTo>
                <a:lnTo>
                  <a:pt x="414" y="359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88" name="Freeform 89"/>
          <p:cNvSpPr>
            <a:spLocks/>
          </p:cNvSpPr>
          <p:nvPr/>
        </p:nvSpPr>
        <p:spPr bwMode="auto">
          <a:xfrm>
            <a:off x="3166789" y="3399727"/>
            <a:ext cx="657225" cy="1590675"/>
          </a:xfrm>
          <a:custGeom>
            <a:avLst/>
            <a:gdLst>
              <a:gd name="T0" fmla="*/ 10111 w 390"/>
              <a:gd name="T1" fmla="*/ 619125 h 1002"/>
              <a:gd name="T2" fmla="*/ 20222 w 390"/>
              <a:gd name="T3" fmla="*/ 563563 h 1002"/>
              <a:gd name="T4" fmla="*/ 38759 w 390"/>
              <a:gd name="T5" fmla="*/ 534988 h 1002"/>
              <a:gd name="T6" fmla="*/ 69093 w 390"/>
              <a:gd name="T7" fmla="*/ 534988 h 1002"/>
              <a:gd name="T8" fmla="*/ 89315 w 390"/>
              <a:gd name="T9" fmla="*/ 563563 h 1002"/>
              <a:gd name="T10" fmla="*/ 99426 w 390"/>
              <a:gd name="T11" fmla="*/ 592138 h 1002"/>
              <a:gd name="T12" fmla="*/ 119649 w 390"/>
              <a:gd name="T13" fmla="*/ 450850 h 1002"/>
              <a:gd name="T14" fmla="*/ 128075 w 390"/>
              <a:gd name="T15" fmla="*/ 317500 h 1002"/>
              <a:gd name="T16" fmla="*/ 148297 w 390"/>
              <a:gd name="T17" fmla="*/ 204788 h 1002"/>
              <a:gd name="T18" fmla="*/ 158408 w 390"/>
              <a:gd name="T19" fmla="*/ 98425 h 1002"/>
              <a:gd name="T20" fmla="*/ 178630 w 390"/>
              <a:gd name="T21" fmla="*/ 57150 h 1002"/>
              <a:gd name="T22" fmla="*/ 188742 w 390"/>
              <a:gd name="T23" fmla="*/ 20638 h 1002"/>
              <a:gd name="T24" fmla="*/ 208964 w 390"/>
              <a:gd name="T25" fmla="*/ 42863 h 1002"/>
              <a:gd name="T26" fmla="*/ 229186 w 390"/>
              <a:gd name="T27" fmla="*/ 84138 h 1002"/>
              <a:gd name="T28" fmla="*/ 237612 w 390"/>
              <a:gd name="T29" fmla="*/ 155575 h 1002"/>
              <a:gd name="T30" fmla="*/ 247723 w 390"/>
              <a:gd name="T31" fmla="*/ 182563 h 1002"/>
              <a:gd name="T32" fmla="*/ 267946 w 390"/>
              <a:gd name="T33" fmla="*/ 112713 h 1002"/>
              <a:gd name="T34" fmla="*/ 278057 w 390"/>
              <a:gd name="T35" fmla="*/ 34925 h 1002"/>
              <a:gd name="T36" fmla="*/ 308390 w 390"/>
              <a:gd name="T37" fmla="*/ 0 h 1002"/>
              <a:gd name="T38" fmla="*/ 318501 w 390"/>
              <a:gd name="T39" fmla="*/ 6350 h 1002"/>
              <a:gd name="T40" fmla="*/ 328613 w 390"/>
              <a:gd name="T41" fmla="*/ 57150 h 1002"/>
              <a:gd name="T42" fmla="*/ 347150 w 390"/>
              <a:gd name="T43" fmla="*/ 112713 h 1002"/>
              <a:gd name="T44" fmla="*/ 357261 w 390"/>
              <a:gd name="T45" fmla="*/ 246063 h 1002"/>
              <a:gd name="T46" fmla="*/ 377483 w 390"/>
              <a:gd name="T47" fmla="*/ 352425 h 1002"/>
              <a:gd name="T48" fmla="*/ 387594 w 390"/>
              <a:gd name="T49" fmla="*/ 528638 h 1002"/>
              <a:gd name="T50" fmla="*/ 397705 w 390"/>
              <a:gd name="T51" fmla="*/ 584200 h 1002"/>
              <a:gd name="T52" fmla="*/ 417928 w 390"/>
              <a:gd name="T53" fmla="*/ 549275 h 1002"/>
              <a:gd name="T54" fmla="*/ 438150 w 390"/>
              <a:gd name="T55" fmla="*/ 555625 h 1002"/>
              <a:gd name="T56" fmla="*/ 456687 w 390"/>
              <a:gd name="T57" fmla="*/ 598488 h 1002"/>
              <a:gd name="T58" fmla="*/ 466798 w 390"/>
              <a:gd name="T59" fmla="*/ 703263 h 1002"/>
              <a:gd name="T60" fmla="*/ 487021 w 390"/>
              <a:gd name="T61" fmla="*/ 803275 h 1002"/>
              <a:gd name="T62" fmla="*/ 497132 w 390"/>
              <a:gd name="T63" fmla="*/ 1000125 h 1002"/>
              <a:gd name="T64" fmla="*/ 517354 w 390"/>
              <a:gd name="T65" fmla="*/ 1154113 h 1002"/>
              <a:gd name="T66" fmla="*/ 527465 w 390"/>
              <a:gd name="T67" fmla="*/ 1393825 h 1002"/>
              <a:gd name="T68" fmla="*/ 547688 w 390"/>
              <a:gd name="T69" fmla="*/ 1555750 h 1002"/>
              <a:gd name="T70" fmla="*/ 556113 w 390"/>
              <a:gd name="T71" fmla="*/ 1492250 h 1002"/>
              <a:gd name="T72" fmla="*/ 566225 w 390"/>
              <a:gd name="T73" fmla="*/ 1316038 h 1002"/>
              <a:gd name="T74" fmla="*/ 586447 w 390"/>
              <a:gd name="T75" fmla="*/ 1147763 h 1002"/>
              <a:gd name="T76" fmla="*/ 596558 w 390"/>
              <a:gd name="T77" fmla="*/ 985838 h 1002"/>
              <a:gd name="T78" fmla="*/ 616780 w 390"/>
              <a:gd name="T79" fmla="*/ 852488 h 1002"/>
              <a:gd name="T80" fmla="*/ 626892 w 390"/>
              <a:gd name="T81" fmla="*/ 746125 h 1002"/>
              <a:gd name="T82" fmla="*/ 647114 w 390"/>
              <a:gd name="T83" fmla="*/ 668338 h 100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90"/>
              <a:gd name="T127" fmla="*/ 0 h 1002"/>
              <a:gd name="T128" fmla="*/ 390 w 390"/>
              <a:gd name="T129" fmla="*/ 1002 h 100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90" h="1002">
                <a:moveTo>
                  <a:pt x="0" y="426"/>
                </a:moveTo>
                <a:lnTo>
                  <a:pt x="0" y="399"/>
                </a:lnTo>
                <a:lnTo>
                  <a:pt x="6" y="390"/>
                </a:lnTo>
                <a:lnTo>
                  <a:pt x="6" y="377"/>
                </a:lnTo>
                <a:lnTo>
                  <a:pt x="12" y="368"/>
                </a:lnTo>
                <a:lnTo>
                  <a:pt x="12" y="355"/>
                </a:lnTo>
                <a:lnTo>
                  <a:pt x="17" y="350"/>
                </a:lnTo>
                <a:lnTo>
                  <a:pt x="17" y="341"/>
                </a:lnTo>
                <a:lnTo>
                  <a:pt x="23" y="337"/>
                </a:lnTo>
                <a:lnTo>
                  <a:pt x="23" y="333"/>
                </a:lnTo>
                <a:lnTo>
                  <a:pt x="41" y="333"/>
                </a:lnTo>
                <a:lnTo>
                  <a:pt x="41" y="337"/>
                </a:lnTo>
                <a:lnTo>
                  <a:pt x="47" y="341"/>
                </a:lnTo>
                <a:lnTo>
                  <a:pt x="47" y="350"/>
                </a:lnTo>
                <a:lnTo>
                  <a:pt x="53" y="355"/>
                </a:lnTo>
                <a:lnTo>
                  <a:pt x="53" y="359"/>
                </a:lnTo>
                <a:lnTo>
                  <a:pt x="59" y="364"/>
                </a:lnTo>
                <a:lnTo>
                  <a:pt x="59" y="373"/>
                </a:lnTo>
                <a:lnTo>
                  <a:pt x="65" y="355"/>
                </a:lnTo>
                <a:lnTo>
                  <a:pt x="65" y="302"/>
                </a:lnTo>
                <a:lnTo>
                  <a:pt x="71" y="284"/>
                </a:lnTo>
                <a:lnTo>
                  <a:pt x="71" y="248"/>
                </a:lnTo>
                <a:lnTo>
                  <a:pt x="76" y="231"/>
                </a:lnTo>
                <a:lnTo>
                  <a:pt x="76" y="200"/>
                </a:lnTo>
                <a:lnTo>
                  <a:pt x="82" y="186"/>
                </a:lnTo>
                <a:lnTo>
                  <a:pt x="82" y="142"/>
                </a:lnTo>
                <a:lnTo>
                  <a:pt x="88" y="129"/>
                </a:lnTo>
                <a:lnTo>
                  <a:pt x="88" y="102"/>
                </a:lnTo>
                <a:lnTo>
                  <a:pt x="94" y="93"/>
                </a:lnTo>
                <a:lnTo>
                  <a:pt x="94" y="62"/>
                </a:lnTo>
                <a:lnTo>
                  <a:pt x="100" y="53"/>
                </a:lnTo>
                <a:lnTo>
                  <a:pt x="100" y="40"/>
                </a:lnTo>
                <a:lnTo>
                  <a:pt x="106" y="36"/>
                </a:lnTo>
                <a:lnTo>
                  <a:pt x="106" y="22"/>
                </a:lnTo>
                <a:lnTo>
                  <a:pt x="118" y="13"/>
                </a:lnTo>
                <a:lnTo>
                  <a:pt x="112" y="13"/>
                </a:lnTo>
                <a:lnTo>
                  <a:pt x="118" y="18"/>
                </a:lnTo>
                <a:lnTo>
                  <a:pt x="124" y="22"/>
                </a:lnTo>
                <a:lnTo>
                  <a:pt x="124" y="27"/>
                </a:lnTo>
                <a:lnTo>
                  <a:pt x="130" y="31"/>
                </a:lnTo>
                <a:lnTo>
                  <a:pt x="130" y="49"/>
                </a:lnTo>
                <a:lnTo>
                  <a:pt x="136" y="53"/>
                </a:lnTo>
                <a:lnTo>
                  <a:pt x="136" y="71"/>
                </a:lnTo>
                <a:lnTo>
                  <a:pt x="141" y="80"/>
                </a:lnTo>
                <a:lnTo>
                  <a:pt x="141" y="98"/>
                </a:lnTo>
                <a:lnTo>
                  <a:pt x="147" y="106"/>
                </a:lnTo>
                <a:lnTo>
                  <a:pt x="147" y="124"/>
                </a:lnTo>
                <a:lnTo>
                  <a:pt x="147" y="115"/>
                </a:lnTo>
                <a:lnTo>
                  <a:pt x="153" y="102"/>
                </a:lnTo>
                <a:lnTo>
                  <a:pt x="153" y="84"/>
                </a:lnTo>
                <a:lnTo>
                  <a:pt x="159" y="71"/>
                </a:lnTo>
                <a:lnTo>
                  <a:pt x="159" y="53"/>
                </a:lnTo>
                <a:lnTo>
                  <a:pt x="165" y="44"/>
                </a:lnTo>
                <a:lnTo>
                  <a:pt x="165" y="22"/>
                </a:lnTo>
                <a:lnTo>
                  <a:pt x="171" y="18"/>
                </a:lnTo>
                <a:lnTo>
                  <a:pt x="171" y="9"/>
                </a:lnTo>
                <a:lnTo>
                  <a:pt x="183" y="0"/>
                </a:lnTo>
                <a:lnTo>
                  <a:pt x="177" y="0"/>
                </a:lnTo>
                <a:lnTo>
                  <a:pt x="183" y="0"/>
                </a:lnTo>
                <a:lnTo>
                  <a:pt x="189" y="4"/>
                </a:lnTo>
                <a:lnTo>
                  <a:pt x="189" y="9"/>
                </a:lnTo>
                <a:lnTo>
                  <a:pt x="195" y="13"/>
                </a:lnTo>
                <a:lnTo>
                  <a:pt x="195" y="36"/>
                </a:lnTo>
                <a:lnTo>
                  <a:pt x="201" y="44"/>
                </a:lnTo>
                <a:lnTo>
                  <a:pt x="201" y="62"/>
                </a:lnTo>
                <a:lnTo>
                  <a:pt x="206" y="71"/>
                </a:lnTo>
                <a:lnTo>
                  <a:pt x="206" y="98"/>
                </a:lnTo>
                <a:lnTo>
                  <a:pt x="212" y="111"/>
                </a:lnTo>
                <a:lnTo>
                  <a:pt x="212" y="155"/>
                </a:lnTo>
                <a:lnTo>
                  <a:pt x="218" y="169"/>
                </a:lnTo>
                <a:lnTo>
                  <a:pt x="218" y="204"/>
                </a:lnTo>
                <a:lnTo>
                  <a:pt x="224" y="222"/>
                </a:lnTo>
                <a:lnTo>
                  <a:pt x="224" y="257"/>
                </a:lnTo>
                <a:lnTo>
                  <a:pt x="230" y="275"/>
                </a:lnTo>
                <a:lnTo>
                  <a:pt x="230" y="333"/>
                </a:lnTo>
                <a:lnTo>
                  <a:pt x="236" y="368"/>
                </a:lnTo>
                <a:lnTo>
                  <a:pt x="236" y="373"/>
                </a:lnTo>
                <a:lnTo>
                  <a:pt x="236" y="368"/>
                </a:lnTo>
                <a:lnTo>
                  <a:pt x="242" y="364"/>
                </a:lnTo>
                <a:lnTo>
                  <a:pt x="242" y="350"/>
                </a:lnTo>
                <a:lnTo>
                  <a:pt x="248" y="346"/>
                </a:lnTo>
                <a:lnTo>
                  <a:pt x="254" y="341"/>
                </a:lnTo>
                <a:lnTo>
                  <a:pt x="260" y="346"/>
                </a:lnTo>
                <a:lnTo>
                  <a:pt x="260" y="350"/>
                </a:lnTo>
                <a:lnTo>
                  <a:pt x="265" y="355"/>
                </a:lnTo>
                <a:lnTo>
                  <a:pt x="265" y="368"/>
                </a:lnTo>
                <a:lnTo>
                  <a:pt x="271" y="377"/>
                </a:lnTo>
                <a:lnTo>
                  <a:pt x="271" y="395"/>
                </a:lnTo>
                <a:lnTo>
                  <a:pt x="277" y="404"/>
                </a:lnTo>
                <a:lnTo>
                  <a:pt x="277" y="443"/>
                </a:lnTo>
                <a:lnTo>
                  <a:pt x="283" y="457"/>
                </a:lnTo>
                <a:lnTo>
                  <a:pt x="283" y="488"/>
                </a:lnTo>
                <a:lnTo>
                  <a:pt x="289" y="506"/>
                </a:lnTo>
                <a:lnTo>
                  <a:pt x="289" y="545"/>
                </a:lnTo>
                <a:lnTo>
                  <a:pt x="295" y="563"/>
                </a:lnTo>
                <a:lnTo>
                  <a:pt x="295" y="630"/>
                </a:lnTo>
                <a:lnTo>
                  <a:pt x="301" y="652"/>
                </a:lnTo>
                <a:lnTo>
                  <a:pt x="301" y="701"/>
                </a:lnTo>
                <a:lnTo>
                  <a:pt x="307" y="727"/>
                </a:lnTo>
                <a:lnTo>
                  <a:pt x="307" y="803"/>
                </a:lnTo>
                <a:lnTo>
                  <a:pt x="313" y="829"/>
                </a:lnTo>
                <a:lnTo>
                  <a:pt x="313" y="878"/>
                </a:lnTo>
                <a:lnTo>
                  <a:pt x="319" y="905"/>
                </a:lnTo>
                <a:lnTo>
                  <a:pt x="319" y="953"/>
                </a:lnTo>
                <a:lnTo>
                  <a:pt x="325" y="980"/>
                </a:lnTo>
                <a:lnTo>
                  <a:pt x="325" y="1002"/>
                </a:lnTo>
                <a:lnTo>
                  <a:pt x="325" y="962"/>
                </a:lnTo>
                <a:lnTo>
                  <a:pt x="330" y="940"/>
                </a:lnTo>
                <a:lnTo>
                  <a:pt x="330" y="896"/>
                </a:lnTo>
                <a:lnTo>
                  <a:pt x="336" y="874"/>
                </a:lnTo>
                <a:lnTo>
                  <a:pt x="336" y="829"/>
                </a:lnTo>
                <a:lnTo>
                  <a:pt x="342" y="807"/>
                </a:lnTo>
                <a:lnTo>
                  <a:pt x="342" y="741"/>
                </a:lnTo>
                <a:lnTo>
                  <a:pt x="348" y="723"/>
                </a:lnTo>
                <a:lnTo>
                  <a:pt x="348" y="678"/>
                </a:lnTo>
                <a:lnTo>
                  <a:pt x="354" y="661"/>
                </a:lnTo>
                <a:lnTo>
                  <a:pt x="354" y="621"/>
                </a:lnTo>
                <a:lnTo>
                  <a:pt x="360" y="603"/>
                </a:lnTo>
                <a:lnTo>
                  <a:pt x="360" y="550"/>
                </a:lnTo>
                <a:lnTo>
                  <a:pt x="366" y="537"/>
                </a:lnTo>
                <a:lnTo>
                  <a:pt x="366" y="506"/>
                </a:lnTo>
                <a:lnTo>
                  <a:pt x="372" y="492"/>
                </a:lnTo>
                <a:lnTo>
                  <a:pt x="372" y="470"/>
                </a:lnTo>
                <a:lnTo>
                  <a:pt x="378" y="457"/>
                </a:lnTo>
                <a:lnTo>
                  <a:pt x="378" y="430"/>
                </a:lnTo>
                <a:lnTo>
                  <a:pt x="384" y="421"/>
                </a:lnTo>
                <a:lnTo>
                  <a:pt x="384" y="408"/>
                </a:lnTo>
                <a:lnTo>
                  <a:pt x="390" y="404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89" name="Freeform 90"/>
          <p:cNvSpPr>
            <a:spLocks/>
          </p:cNvSpPr>
          <p:nvPr/>
        </p:nvSpPr>
        <p:spPr bwMode="auto">
          <a:xfrm>
            <a:off x="3824014" y="3182239"/>
            <a:ext cx="696913" cy="1195388"/>
          </a:xfrm>
          <a:custGeom>
            <a:avLst/>
            <a:gdLst>
              <a:gd name="T0" fmla="*/ 18562 w 413"/>
              <a:gd name="T1" fmla="*/ 822325 h 753"/>
              <a:gd name="T2" fmla="*/ 38811 w 413"/>
              <a:gd name="T3" fmla="*/ 809625 h 753"/>
              <a:gd name="T4" fmla="*/ 48936 w 413"/>
              <a:gd name="T5" fmla="*/ 746125 h 753"/>
              <a:gd name="T6" fmla="*/ 69185 w 413"/>
              <a:gd name="T7" fmla="*/ 688975 h 753"/>
              <a:gd name="T8" fmla="*/ 79310 w 413"/>
              <a:gd name="T9" fmla="*/ 639763 h 753"/>
              <a:gd name="T10" fmla="*/ 99559 w 413"/>
              <a:gd name="T11" fmla="*/ 596900 h 753"/>
              <a:gd name="T12" fmla="*/ 107996 w 413"/>
              <a:gd name="T13" fmla="*/ 561975 h 753"/>
              <a:gd name="T14" fmla="*/ 138370 w 413"/>
              <a:gd name="T15" fmla="*/ 534988 h 753"/>
              <a:gd name="T16" fmla="*/ 168744 w 413"/>
              <a:gd name="T17" fmla="*/ 555625 h 753"/>
              <a:gd name="T18" fmla="*/ 188993 w 413"/>
              <a:gd name="T19" fmla="*/ 576263 h 753"/>
              <a:gd name="T20" fmla="*/ 199118 w 413"/>
              <a:gd name="T21" fmla="*/ 541338 h 753"/>
              <a:gd name="T22" fmla="*/ 227805 w 413"/>
              <a:gd name="T23" fmla="*/ 512763 h 753"/>
              <a:gd name="T24" fmla="*/ 237929 w 413"/>
              <a:gd name="T25" fmla="*/ 512763 h 753"/>
              <a:gd name="T26" fmla="*/ 258178 w 413"/>
              <a:gd name="T27" fmla="*/ 534988 h 753"/>
              <a:gd name="T28" fmla="*/ 278428 w 413"/>
              <a:gd name="T29" fmla="*/ 561975 h 753"/>
              <a:gd name="T30" fmla="*/ 288552 w 413"/>
              <a:gd name="T31" fmla="*/ 619125 h 753"/>
              <a:gd name="T32" fmla="*/ 308802 w 413"/>
              <a:gd name="T33" fmla="*/ 668338 h 753"/>
              <a:gd name="T34" fmla="*/ 318926 w 413"/>
              <a:gd name="T35" fmla="*/ 746125 h 753"/>
              <a:gd name="T36" fmla="*/ 337488 w 413"/>
              <a:gd name="T37" fmla="*/ 809625 h 753"/>
              <a:gd name="T38" fmla="*/ 347613 w 413"/>
              <a:gd name="T39" fmla="*/ 830263 h 753"/>
              <a:gd name="T40" fmla="*/ 367862 w 413"/>
              <a:gd name="T41" fmla="*/ 858838 h 753"/>
              <a:gd name="T42" fmla="*/ 377987 w 413"/>
              <a:gd name="T43" fmla="*/ 885825 h 753"/>
              <a:gd name="T44" fmla="*/ 398236 w 413"/>
              <a:gd name="T45" fmla="*/ 920750 h 753"/>
              <a:gd name="T46" fmla="*/ 408361 w 413"/>
              <a:gd name="T47" fmla="*/ 963613 h 753"/>
              <a:gd name="T48" fmla="*/ 426922 w 413"/>
              <a:gd name="T49" fmla="*/ 1006475 h 753"/>
              <a:gd name="T50" fmla="*/ 437047 w 413"/>
              <a:gd name="T51" fmla="*/ 1062038 h 753"/>
              <a:gd name="T52" fmla="*/ 457296 w 413"/>
              <a:gd name="T53" fmla="*/ 1111250 h 753"/>
              <a:gd name="T54" fmla="*/ 467421 w 413"/>
              <a:gd name="T55" fmla="*/ 1168400 h 753"/>
              <a:gd name="T56" fmla="*/ 487670 w 413"/>
              <a:gd name="T57" fmla="*/ 1189038 h 753"/>
              <a:gd name="T58" fmla="*/ 507920 w 413"/>
              <a:gd name="T59" fmla="*/ 1160463 h 753"/>
              <a:gd name="T60" fmla="*/ 518044 w 413"/>
              <a:gd name="T61" fmla="*/ 1131888 h 753"/>
              <a:gd name="T62" fmla="*/ 536606 w 413"/>
              <a:gd name="T63" fmla="*/ 1096963 h 753"/>
              <a:gd name="T64" fmla="*/ 546731 w 413"/>
              <a:gd name="T65" fmla="*/ 1062038 h 753"/>
              <a:gd name="T66" fmla="*/ 566980 w 413"/>
              <a:gd name="T67" fmla="*/ 1020763 h 753"/>
              <a:gd name="T68" fmla="*/ 577105 w 413"/>
              <a:gd name="T69" fmla="*/ 969963 h 753"/>
              <a:gd name="T70" fmla="*/ 597354 w 413"/>
              <a:gd name="T71" fmla="*/ 935038 h 753"/>
              <a:gd name="T72" fmla="*/ 607479 w 413"/>
              <a:gd name="T73" fmla="*/ 879475 h 753"/>
              <a:gd name="T74" fmla="*/ 627728 w 413"/>
              <a:gd name="T75" fmla="*/ 830263 h 753"/>
              <a:gd name="T76" fmla="*/ 637853 w 413"/>
              <a:gd name="T77" fmla="*/ 569913 h 753"/>
              <a:gd name="T78" fmla="*/ 656414 w 413"/>
              <a:gd name="T79" fmla="*/ 414338 h 753"/>
              <a:gd name="T80" fmla="*/ 666539 w 413"/>
              <a:gd name="T81" fmla="*/ 217488 h 753"/>
              <a:gd name="T82" fmla="*/ 686788 w 413"/>
              <a:gd name="T83" fmla="*/ 104775 h 7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13"/>
              <a:gd name="T127" fmla="*/ 0 h 753"/>
              <a:gd name="T128" fmla="*/ 413 w 413"/>
              <a:gd name="T129" fmla="*/ 753 h 7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13" h="753">
                <a:moveTo>
                  <a:pt x="0" y="541"/>
                </a:moveTo>
                <a:lnTo>
                  <a:pt x="0" y="527"/>
                </a:lnTo>
                <a:lnTo>
                  <a:pt x="11" y="518"/>
                </a:lnTo>
                <a:lnTo>
                  <a:pt x="11" y="514"/>
                </a:lnTo>
                <a:lnTo>
                  <a:pt x="17" y="510"/>
                </a:lnTo>
                <a:lnTo>
                  <a:pt x="23" y="510"/>
                </a:lnTo>
                <a:lnTo>
                  <a:pt x="23" y="492"/>
                </a:lnTo>
                <a:lnTo>
                  <a:pt x="29" y="487"/>
                </a:lnTo>
                <a:lnTo>
                  <a:pt x="29" y="470"/>
                </a:lnTo>
                <a:lnTo>
                  <a:pt x="35" y="465"/>
                </a:lnTo>
                <a:lnTo>
                  <a:pt x="35" y="443"/>
                </a:lnTo>
                <a:lnTo>
                  <a:pt x="41" y="434"/>
                </a:lnTo>
                <a:lnTo>
                  <a:pt x="41" y="421"/>
                </a:lnTo>
                <a:lnTo>
                  <a:pt x="47" y="416"/>
                </a:lnTo>
                <a:lnTo>
                  <a:pt x="47" y="403"/>
                </a:lnTo>
                <a:lnTo>
                  <a:pt x="53" y="399"/>
                </a:lnTo>
                <a:lnTo>
                  <a:pt x="53" y="381"/>
                </a:lnTo>
                <a:lnTo>
                  <a:pt x="59" y="376"/>
                </a:lnTo>
                <a:lnTo>
                  <a:pt x="59" y="368"/>
                </a:lnTo>
                <a:lnTo>
                  <a:pt x="64" y="363"/>
                </a:lnTo>
                <a:lnTo>
                  <a:pt x="64" y="354"/>
                </a:lnTo>
                <a:lnTo>
                  <a:pt x="76" y="345"/>
                </a:lnTo>
                <a:lnTo>
                  <a:pt x="76" y="341"/>
                </a:lnTo>
                <a:lnTo>
                  <a:pt x="82" y="337"/>
                </a:lnTo>
                <a:lnTo>
                  <a:pt x="88" y="341"/>
                </a:lnTo>
                <a:lnTo>
                  <a:pt x="94" y="341"/>
                </a:lnTo>
                <a:lnTo>
                  <a:pt x="100" y="350"/>
                </a:lnTo>
                <a:lnTo>
                  <a:pt x="106" y="354"/>
                </a:lnTo>
                <a:lnTo>
                  <a:pt x="106" y="359"/>
                </a:lnTo>
                <a:lnTo>
                  <a:pt x="112" y="363"/>
                </a:lnTo>
                <a:lnTo>
                  <a:pt x="112" y="354"/>
                </a:lnTo>
                <a:lnTo>
                  <a:pt x="118" y="350"/>
                </a:lnTo>
                <a:lnTo>
                  <a:pt x="118" y="341"/>
                </a:lnTo>
                <a:lnTo>
                  <a:pt x="124" y="337"/>
                </a:lnTo>
                <a:lnTo>
                  <a:pt x="124" y="332"/>
                </a:lnTo>
                <a:lnTo>
                  <a:pt x="135" y="323"/>
                </a:lnTo>
                <a:lnTo>
                  <a:pt x="129" y="323"/>
                </a:lnTo>
                <a:lnTo>
                  <a:pt x="135" y="323"/>
                </a:lnTo>
                <a:lnTo>
                  <a:pt x="141" y="323"/>
                </a:lnTo>
                <a:lnTo>
                  <a:pt x="147" y="328"/>
                </a:lnTo>
                <a:lnTo>
                  <a:pt x="153" y="332"/>
                </a:lnTo>
                <a:lnTo>
                  <a:pt x="153" y="337"/>
                </a:lnTo>
                <a:lnTo>
                  <a:pt x="159" y="341"/>
                </a:lnTo>
                <a:lnTo>
                  <a:pt x="159" y="350"/>
                </a:lnTo>
                <a:lnTo>
                  <a:pt x="165" y="354"/>
                </a:lnTo>
                <a:lnTo>
                  <a:pt x="165" y="372"/>
                </a:lnTo>
                <a:lnTo>
                  <a:pt x="171" y="376"/>
                </a:lnTo>
                <a:lnTo>
                  <a:pt x="171" y="390"/>
                </a:lnTo>
                <a:lnTo>
                  <a:pt x="177" y="399"/>
                </a:lnTo>
                <a:lnTo>
                  <a:pt x="177" y="412"/>
                </a:lnTo>
                <a:lnTo>
                  <a:pt x="183" y="421"/>
                </a:lnTo>
                <a:lnTo>
                  <a:pt x="183" y="447"/>
                </a:lnTo>
                <a:lnTo>
                  <a:pt x="189" y="452"/>
                </a:lnTo>
                <a:lnTo>
                  <a:pt x="189" y="470"/>
                </a:lnTo>
                <a:lnTo>
                  <a:pt x="194" y="483"/>
                </a:lnTo>
                <a:lnTo>
                  <a:pt x="194" y="501"/>
                </a:lnTo>
                <a:lnTo>
                  <a:pt x="200" y="510"/>
                </a:lnTo>
                <a:lnTo>
                  <a:pt x="200" y="514"/>
                </a:lnTo>
                <a:lnTo>
                  <a:pt x="206" y="518"/>
                </a:lnTo>
                <a:lnTo>
                  <a:pt x="206" y="523"/>
                </a:lnTo>
                <a:lnTo>
                  <a:pt x="212" y="527"/>
                </a:lnTo>
                <a:lnTo>
                  <a:pt x="212" y="536"/>
                </a:lnTo>
                <a:lnTo>
                  <a:pt x="218" y="541"/>
                </a:lnTo>
                <a:lnTo>
                  <a:pt x="218" y="545"/>
                </a:lnTo>
                <a:lnTo>
                  <a:pt x="224" y="549"/>
                </a:lnTo>
                <a:lnTo>
                  <a:pt x="224" y="558"/>
                </a:lnTo>
                <a:lnTo>
                  <a:pt x="230" y="563"/>
                </a:lnTo>
                <a:lnTo>
                  <a:pt x="230" y="576"/>
                </a:lnTo>
                <a:lnTo>
                  <a:pt x="236" y="580"/>
                </a:lnTo>
                <a:lnTo>
                  <a:pt x="236" y="589"/>
                </a:lnTo>
                <a:lnTo>
                  <a:pt x="242" y="594"/>
                </a:lnTo>
                <a:lnTo>
                  <a:pt x="242" y="607"/>
                </a:lnTo>
                <a:lnTo>
                  <a:pt x="248" y="611"/>
                </a:lnTo>
                <a:lnTo>
                  <a:pt x="248" y="629"/>
                </a:lnTo>
                <a:lnTo>
                  <a:pt x="253" y="634"/>
                </a:lnTo>
                <a:lnTo>
                  <a:pt x="253" y="647"/>
                </a:lnTo>
                <a:lnTo>
                  <a:pt x="259" y="656"/>
                </a:lnTo>
                <a:lnTo>
                  <a:pt x="259" y="669"/>
                </a:lnTo>
                <a:lnTo>
                  <a:pt x="265" y="674"/>
                </a:lnTo>
                <a:lnTo>
                  <a:pt x="265" y="696"/>
                </a:lnTo>
                <a:lnTo>
                  <a:pt x="271" y="700"/>
                </a:lnTo>
                <a:lnTo>
                  <a:pt x="271" y="713"/>
                </a:lnTo>
                <a:lnTo>
                  <a:pt x="277" y="718"/>
                </a:lnTo>
                <a:lnTo>
                  <a:pt x="277" y="736"/>
                </a:lnTo>
                <a:lnTo>
                  <a:pt x="283" y="745"/>
                </a:lnTo>
                <a:lnTo>
                  <a:pt x="283" y="753"/>
                </a:lnTo>
                <a:lnTo>
                  <a:pt x="289" y="749"/>
                </a:lnTo>
                <a:lnTo>
                  <a:pt x="295" y="745"/>
                </a:lnTo>
                <a:lnTo>
                  <a:pt x="295" y="736"/>
                </a:lnTo>
                <a:lnTo>
                  <a:pt x="301" y="731"/>
                </a:lnTo>
                <a:lnTo>
                  <a:pt x="301" y="727"/>
                </a:lnTo>
                <a:lnTo>
                  <a:pt x="307" y="722"/>
                </a:lnTo>
                <a:lnTo>
                  <a:pt x="307" y="713"/>
                </a:lnTo>
                <a:lnTo>
                  <a:pt x="313" y="709"/>
                </a:lnTo>
                <a:lnTo>
                  <a:pt x="313" y="696"/>
                </a:lnTo>
                <a:lnTo>
                  <a:pt x="318" y="691"/>
                </a:lnTo>
                <a:lnTo>
                  <a:pt x="318" y="682"/>
                </a:lnTo>
                <a:lnTo>
                  <a:pt x="324" y="678"/>
                </a:lnTo>
                <a:lnTo>
                  <a:pt x="324" y="669"/>
                </a:lnTo>
                <a:lnTo>
                  <a:pt x="330" y="665"/>
                </a:lnTo>
                <a:lnTo>
                  <a:pt x="330" y="651"/>
                </a:lnTo>
                <a:lnTo>
                  <a:pt x="336" y="643"/>
                </a:lnTo>
                <a:lnTo>
                  <a:pt x="336" y="634"/>
                </a:lnTo>
                <a:lnTo>
                  <a:pt x="342" y="629"/>
                </a:lnTo>
                <a:lnTo>
                  <a:pt x="342" y="611"/>
                </a:lnTo>
                <a:lnTo>
                  <a:pt x="348" y="607"/>
                </a:lnTo>
                <a:lnTo>
                  <a:pt x="348" y="598"/>
                </a:lnTo>
                <a:lnTo>
                  <a:pt x="354" y="589"/>
                </a:lnTo>
                <a:lnTo>
                  <a:pt x="354" y="580"/>
                </a:lnTo>
                <a:lnTo>
                  <a:pt x="360" y="572"/>
                </a:lnTo>
                <a:lnTo>
                  <a:pt x="360" y="554"/>
                </a:lnTo>
                <a:lnTo>
                  <a:pt x="366" y="545"/>
                </a:lnTo>
                <a:lnTo>
                  <a:pt x="366" y="532"/>
                </a:lnTo>
                <a:lnTo>
                  <a:pt x="372" y="523"/>
                </a:lnTo>
                <a:lnTo>
                  <a:pt x="372" y="510"/>
                </a:lnTo>
                <a:lnTo>
                  <a:pt x="378" y="452"/>
                </a:lnTo>
                <a:lnTo>
                  <a:pt x="378" y="359"/>
                </a:lnTo>
                <a:lnTo>
                  <a:pt x="383" y="332"/>
                </a:lnTo>
                <a:lnTo>
                  <a:pt x="383" y="283"/>
                </a:lnTo>
                <a:lnTo>
                  <a:pt x="389" y="261"/>
                </a:lnTo>
                <a:lnTo>
                  <a:pt x="389" y="217"/>
                </a:lnTo>
                <a:lnTo>
                  <a:pt x="395" y="199"/>
                </a:lnTo>
                <a:lnTo>
                  <a:pt x="395" y="137"/>
                </a:lnTo>
                <a:lnTo>
                  <a:pt x="401" y="119"/>
                </a:lnTo>
                <a:lnTo>
                  <a:pt x="401" y="84"/>
                </a:lnTo>
                <a:lnTo>
                  <a:pt x="407" y="66"/>
                </a:lnTo>
                <a:lnTo>
                  <a:pt x="407" y="17"/>
                </a:lnTo>
                <a:lnTo>
                  <a:pt x="413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0" name="Freeform 91"/>
          <p:cNvSpPr>
            <a:spLocks/>
          </p:cNvSpPr>
          <p:nvPr/>
        </p:nvSpPr>
        <p:spPr bwMode="auto">
          <a:xfrm>
            <a:off x="4520927" y="2132902"/>
            <a:ext cx="677862" cy="2244725"/>
          </a:xfrm>
          <a:custGeom>
            <a:avLst/>
            <a:gdLst>
              <a:gd name="T0" fmla="*/ 10117 w 402"/>
              <a:gd name="T1" fmla="*/ 977900 h 1414"/>
              <a:gd name="T2" fmla="*/ 20235 w 402"/>
              <a:gd name="T3" fmla="*/ 844550 h 1414"/>
              <a:gd name="T4" fmla="*/ 40469 w 402"/>
              <a:gd name="T5" fmla="*/ 760412 h 1414"/>
              <a:gd name="T6" fmla="*/ 48900 w 402"/>
              <a:gd name="T7" fmla="*/ 654050 h 1414"/>
              <a:gd name="T8" fmla="*/ 69135 w 402"/>
              <a:gd name="T9" fmla="*/ 590550 h 1414"/>
              <a:gd name="T10" fmla="*/ 79253 w 402"/>
              <a:gd name="T11" fmla="*/ 492125 h 1414"/>
              <a:gd name="T12" fmla="*/ 99487 w 402"/>
              <a:gd name="T13" fmla="*/ 407988 h 1414"/>
              <a:gd name="T14" fmla="*/ 109605 w 402"/>
              <a:gd name="T15" fmla="*/ 288925 h 1414"/>
              <a:gd name="T16" fmla="*/ 129839 w 402"/>
              <a:gd name="T17" fmla="*/ 217488 h 1414"/>
              <a:gd name="T18" fmla="*/ 139957 w 402"/>
              <a:gd name="T19" fmla="*/ 127000 h 1414"/>
              <a:gd name="T20" fmla="*/ 158505 w 402"/>
              <a:gd name="T21" fmla="*/ 84137 h 1414"/>
              <a:gd name="T22" fmla="*/ 168622 w 402"/>
              <a:gd name="T23" fmla="*/ 34925 h 1414"/>
              <a:gd name="T24" fmla="*/ 198974 w 402"/>
              <a:gd name="T25" fmla="*/ 6350 h 1414"/>
              <a:gd name="T26" fmla="*/ 219209 w 402"/>
              <a:gd name="T27" fmla="*/ 14288 h 1414"/>
              <a:gd name="T28" fmla="*/ 249561 w 402"/>
              <a:gd name="T29" fmla="*/ 0 h 1414"/>
              <a:gd name="T30" fmla="*/ 278227 w 402"/>
              <a:gd name="T31" fmla="*/ 20637 h 1414"/>
              <a:gd name="T32" fmla="*/ 288344 w 402"/>
              <a:gd name="T33" fmla="*/ 49212 h 1414"/>
              <a:gd name="T34" fmla="*/ 308579 w 402"/>
              <a:gd name="T35" fmla="*/ 92075 h 1414"/>
              <a:gd name="T36" fmla="*/ 318696 w 402"/>
              <a:gd name="T37" fmla="*/ 153987 h 1414"/>
              <a:gd name="T38" fmla="*/ 338931 w 402"/>
              <a:gd name="T39" fmla="*/ 231775 h 1414"/>
              <a:gd name="T40" fmla="*/ 349048 w 402"/>
              <a:gd name="T41" fmla="*/ 344487 h 1414"/>
              <a:gd name="T42" fmla="*/ 367597 w 402"/>
              <a:gd name="T43" fmla="*/ 428625 h 1414"/>
              <a:gd name="T44" fmla="*/ 377714 w 402"/>
              <a:gd name="T45" fmla="*/ 549275 h 1414"/>
              <a:gd name="T46" fmla="*/ 397949 w 402"/>
              <a:gd name="T47" fmla="*/ 604837 h 1414"/>
              <a:gd name="T48" fmla="*/ 408066 w 402"/>
              <a:gd name="T49" fmla="*/ 711200 h 1414"/>
              <a:gd name="T50" fmla="*/ 428301 w 402"/>
              <a:gd name="T51" fmla="*/ 781050 h 1414"/>
              <a:gd name="T52" fmla="*/ 438418 w 402"/>
              <a:gd name="T53" fmla="*/ 908050 h 1414"/>
              <a:gd name="T54" fmla="*/ 458653 w 402"/>
              <a:gd name="T55" fmla="*/ 1000125 h 1414"/>
              <a:gd name="T56" fmla="*/ 468770 w 402"/>
              <a:gd name="T57" fmla="*/ 1154112 h 1414"/>
              <a:gd name="T58" fmla="*/ 487319 w 402"/>
              <a:gd name="T59" fmla="*/ 1266825 h 1414"/>
              <a:gd name="T60" fmla="*/ 497436 w 402"/>
              <a:gd name="T61" fmla="*/ 1463675 h 1414"/>
              <a:gd name="T62" fmla="*/ 517671 w 402"/>
              <a:gd name="T63" fmla="*/ 1619250 h 1414"/>
              <a:gd name="T64" fmla="*/ 527788 w 402"/>
              <a:gd name="T65" fmla="*/ 1879600 h 1414"/>
              <a:gd name="T66" fmla="*/ 548023 w 402"/>
              <a:gd name="T67" fmla="*/ 1928813 h 1414"/>
              <a:gd name="T68" fmla="*/ 558140 w 402"/>
              <a:gd name="T69" fmla="*/ 1984375 h 1414"/>
              <a:gd name="T70" fmla="*/ 578375 w 402"/>
              <a:gd name="T71" fmla="*/ 2019300 h 1414"/>
              <a:gd name="T72" fmla="*/ 586806 w 402"/>
              <a:gd name="T73" fmla="*/ 2070100 h 1414"/>
              <a:gd name="T74" fmla="*/ 607041 w 402"/>
              <a:gd name="T75" fmla="*/ 2111375 h 1414"/>
              <a:gd name="T76" fmla="*/ 617158 w 402"/>
              <a:gd name="T77" fmla="*/ 2146300 h 1414"/>
              <a:gd name="T78" fmla="*/ 637393 w 402"/>
              <a:gd name="T79" fmla="*/ 2181225 h 1414"/>
              <a:gd name="T80" fmla="*/ 647510 w 402"/>
              <a:gd name="T81" fmla="*/ 2209800 h 1414"/>
              <a:gd name="T82" fmla="*/ 677862 w 402"/>
              <a:gd name="T83" fmla="*/ 2244725 h 141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02"/>
              <a:gd name="T127" fmla="*/ 0 h 1414"/>
              <a:gd name="T128" fmla="*/ 402 w 402"/>
              <a:gd name="T129" fmla="*/ 1414 h 141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02" h="1414">
                <a:moveTo>
                  <a:pt x="0" y="661"/>
                </a:moveTo>
                <a:lnTo>
                  <a:pt x="0" y="630"/>
                </a:lnTo>
                <a:lnTo>
                  <a:pt x="6" y="616"/>
                </a:lnTo>
                <a:lnTo>
                  <a:pt x="6" y="585"/>
                </a:lnTo>
                <a:lnTo>
                  <a:pt x="12" y="572"/>
                </a:lnTo>
                <a:lnTo>
                  <a:pt x="12" y="532"/>
                </a:lnTo>
                <a:lnTo>
                  <a:pt x="18" y="519"/>
                </a:lnTo>
                <a:lnTo>
                  <a:pt x="18" y="492"/>
                </a:lnTo>
                <a:lnTo>
                  <a:pt x="24" y="479"/>
                </a:lnTo>
                <a:lnTo>
                  <a:pt x="24" y="457"/>
                </a:lnTo>
                <a:lnTo>
                  <a:pt x="29" y="448"/>
                </a:lnTo>
                <a:lnTo>
                  <a:pt x="29" y="412"/>
                </a:lnTo>
                <a:lnTo>
                  <a:pt x="35" y="403"/>
                </a:lnTo>
                <a:lnTo>
                  <a:pt x="35" y="381"/>
                </a:lnTo>
                <a:lnTo>
                  <a:pt x="41" y="372"/>
                </a:lnTo>
                <a:lnTo>
                  <a:pt x="41" y="355"/>
                </a:lnTo>
                <a:lnTo>
                  <a:pt x="47" y="346"/>
                </a:lnTo>
                <a:lnTo>
                  <a:pt x="47" y="310"/>
                </a:lnTo>
                <a:lnTo>
                  <a:pt x="53" y="297"/>
                </a:lnTo>
                <a:lnTo>
                  <a:pt x="53" y="270"/>
                </a:lnTo>
                <a:lnTo>
                  <a:pt x="59" y="257"/>
                </a:lnTo>
                <a:lnTo>
                  <a:pt x="59" y="231"/>
                </a:lnTo>
                <a:lnTo>
                  <a:pt x="65" y="217"/>
                </a:lnTo>
                <a:lnTo>
                  <a:pt x="65" y="182"/>
                </a:lnTo>
                <a:lnTo>
                  <a:pt x="71" y="168"/>
                </a:lnTo>
                <a:lnTo>
                  <a:pt x="71" y="146"/>
                </a:lnTo>
                <a:lnTo>
                  <a:pt x="77" y="137"/>
                </a:lnTo>
                <a:lnTo>
                  <a:pt x="77" y="106"/>
                </a:lnTo>
                <a:lnTo>
                  <a:pt x="83" y="97"/>
                </a:lnTo>
                <a:lnTo>
                  <a:pt x="83" y="80"/>
                </a:lnTo>
                <a:lnTo>
                  <a:pt x="89" y="75"/>
                </a:lnTo>
                <a:lnTo>
                  <a:pt x="89" y="58"/>
                </a:lnTo>
                <a:lnTo>
                  <a:pt x="94" y="53"/>
                </a:lnTo>
                <a:lnTo>
                  <a:pt x="94" y="35"/>
                </a:lnTo>
                <a:lnTo>
                  <a:pt x="100" y="31"/>
                </a:lnTo>
                <a:lnTo>
                  <a:pt x="100" y="22"/>
                </a:lnTo>
                <a:lnTo>
                  <a:pt x="106" y="18"/>
                </a:lnTo>
                <a:lnTo>
                  <a:pt x="106" y="13"/>
                </a:lnTo>
                <a:lnTo>
                  <a:pt x="118" y="4"/>
                </a:lnTo>
                <a:lnTo>
                  <a:pt x="118" y="0"/>
                </a:lnTo>
                <a:lnTo>
                  <a:pt x="124" y="0"/>
                </a:lnTo>
                <a:lnTo>
                  <a:pt x="130" y="9"/>
                </a:lnTo>
                <a:lnTo>
                  <a:pt x="136" y="9"/>
                </a:lnTo>
                <a:lnTo>
                  <a:pt x="142" y="4"/>
                </a:lnTo>
                <a:lnTo>
                  <a:pt x="148" y="0"/>
                </a:lnTo>
                <a:lnTo>
                  <a:pt x="154" y="4"/>
                </a:lnTo>
                <a:lnTo>
                  <a:pt x="159" y="9"/>
                </a:lnTo>
                <a:lnTo>
                  <a:pt x="165" y="13"/>
                </a:lnTo>
                <a:lnTo>
                  <a:pt x="165" y="18"/>
                </a:lnTo>
                <a:lnTo>
                  <a:pt x="171" y="22"/>
                </a:lnTo>
                <a:lnTo>
                  <a:pt x="171" y="31"/>
                </a:lnTo>
                <a:lnTo>
                  <a:pt x="177" y="35"/>
                </a:lnTo>
                <a:lnTo>
                  <a:pt x="177" y="53"/>
                </a:lnTo>
                <a:lnTo>
                  <a:pt x="183" y="58"/>
                </a:lnTo>
                <a:lnTo>
                  <a:pt x="183" y="75"/>
                </a:lnTo>
                <a:lnTo>
                  <a:pt x="189" y="80"/>
                </a:lnTo>
                <a:lnTo>
                  <a:pt x="189" y="97"/>
                </a:lnTo>
                <a:lnTo>
                  <a:pt x="195" y="106"/>
                </a:lnTo>
                <a:lnTo>
                  <a:pt x="195" y="137"/>
                </a:lnTo>
                <a:lnTo>
                  <a:pt x="201" y="146"/>
                </a:lnTo>
                <a:lnTo>
                  <a:pt x="201" y="168"/>
                </a:lnTo>
                <a:lnTo>
                  <a:pt x="207" y="182"/>
                </a:lnTo>
                <a:lnTo>
                  <a:pt x="207" y="217"/>
                </a:lnTo>
                <a:lnTo>
                  <a:pt x="213" y="231"/>
                </a:lnTo>
                <a:lnTo>
                  <a:pt x="213" y="257"/>
                </a:lnTo>
                <a:lnTo>
                  <a:pt x="218" y="270"/>
                </a:lnTo>
                <a:lnTo>
                  <a:pt x="218" y="297"/>
                </a:lnTo>
                <a:lnTo>
                  <a:pt x="224" y="310"/>
                </a:lnTo>
                <a:lnTo>
                  <a:pt x="224" y="346"/>
                </a:lnTo>
                <a:lnTo>
                  <a:pt x="230" y="355"/>
                </a:lnTo>
                <a:lnTo>
                  <a:pt x="230" y="372"/>
                </a:lnTo>
                <a:lnTo>
                  <a:pt x="236" y="381"/>
                </a:lnTo>
                <a:lnTo>
                  <a:pt x="236" y="403"/>
                </a:lnTo>
                <a:lnTo>
                  <a:pt x="242" y="412"/>
                </a:lnTo>
                <a:lnTo>
                  <a:pt x="242" y="448"/>
                </a:lnTo>
                <a:lnTo>
                  <a:pt x="248" y="457"/>
                </a:lnTo>
                <a:lnTo>
                  <a:pt x="248" y="479"/>
                </a:lnTo>
                <a:lnTo>
                  <a:pt x="254" y="492"/>
                </a:lnTo>
                <a:lnTo>
                  <a:pt x="254" y="519"/>
                </a:lnTo>
                <a:lnTo>
                  <a:pt x="260" y="532"/>
                </a:lnTo>
                <a:lnTo>
                  <a:pt x="260" y="572"/>
                </a:lnTo>
                <a:lnTo>
                  <a:pt x="266" y="585"/>
                </a:lnTo>
                <a:lnTo>
                  <a:pt x="266" y="616"/>
                </a:lnTo>
                <a:lnTo>
                  <a:pt x="272" y="630"/>
                </a:lnTo>
                <a:lnTo>
                  <a:pt x="272" y="661"/>
                </a:lnTo>
                <a:lnTo>
                  <a:pt x="278" y="678"/>
                </a:lnTo>
                <a:lnTo>
                  <a:pt x="278" y="727"/>
                </a:lnTo>
                <a:lnTo>
                  <a:pt x="283" y="745"/>
                </a:lnTo>
                <a:lnTo>
                  <a:pt x="283" y="780"/>
                </a:lnTo>
                <a:lnTo>
                  <a:pt x="289" y="798"/>
                </a:lnTo>
                <a:lnTo>
                  <a:pt x="289" y="860"/>
                </a:lnTo>
                <a:lnTo>
                  <a:pt x="295" y="878"/>
                </a:lnTo>
                <a:lnTo>
                  <a:pt x="295" y="922"/>
                </a:lnTo>
                <a:lnTo>
                  <a:pt x="301" y="944"/>
                </a:lnTo>
                <a:lnTo>
                  <a:pt x="301" y="993"/>
                </a:lnTo>
                <a:lnTo>
                  <a:pt x="307" y="1020"/>
                </a:lnTo>
                <a:lnTo>
                  <a:pt x="307" y="1113"/>
                </a:lnTo>
                <a:lnTo>
                  <a:pt x="313" y="1171"/>
                </a:lnTo>
                <a:lnTo>
                  <a:pt x="313" y="1184"/>
                </a:lnTo>
                <a:lnTo>
                  <a:pt x="319" y="1193"/>
                </a:lnTo>
                <a:lnTo>
                  <a:pt x="319" y="1206"/>
                </a:lnTo>
                <a:lnTo>
                  <a:pt x="325" y="1215"/>
                </a:lnTo>
                <a:lnTo>
                  <a:pt x="325" y="1233"/>
                </a:lnTo>
                <a:lnTo>
                  <a:pt x="331" y="1241"/>
                </a:lnTo>
                <a:lnTo>
                  <a:pt x="331" y="1250"/>
                </a:lnTo>
                <a:lnTo>
                  <a:pt x="337" y="1259"/>
                </a:lnTo>
                <a:lnTo>
                  <a:pt x="337" y="1268"/>
                </a:lnTo>
                <a:lnTo>
                  <a:pt x="343" y="1272"/>
                </a:lnTo>
                <a:lnTo>
                  <a:pt x="343" y="1290"/>
                </a:lnTo>
                <a:lnTo>
                  <a:pt x="348" y="1295"/>
                </a:lnTo>
                <a:lnTo>
                  <a:pt x="348" y="1304"/>
                </a:lnTo>
                <a:lnTo>
                  <a:pt x="354" y="1312"/>
                </a:lnTo>
                <a:lnTo>
                  <a:pt x="354" y="1326"/>
                </a:lnTo>
                <a:lnTo>
                  <a:pt x="360" y="1330"/>
                </a:lnTo>
                <a:lnTo>
                  <a:pt x="360" y="1339"/>
                </a:lnTo>
                <a:lnTo>
                  <a:pt x="366" y="1343"/>
                </a:lnTo>
                <a:lnTo>
                  <a:pt x="366" y="1352"/>
                </a:lnTo>
                <a:lnTo>
                  <a:pt x="372" y="1357"/>
                </a:lnTo>
                <a:lnTo>
                  <a:pt x="372" y="1370"/>
                </a:lnTo>
                <a:lnTo>
                  <a:pt x="378" y="1374"/>
                </a:lnTo>
                <a:lnTo>
                  <a:pt x="378" y="1383"/>
                </a:lnTo>
                <a:lnTo>
                  <a:pt x="384" y="1388"/>
                </a:lnTo>
                <a:lnTo>
                  <a:pt x="384" y="1392"/>
                </a:lnTo>
                <a:lnTo>
                  <a:pt x="390" y="1397"/>
                </a:lnTo>
                <a:lnTo>
                  <a:pt x="390" y="1406"/>
                </a:lnTo>
                <a:lnTo>
                  <a:pt x="402" y="1414"/>
                </a:lnTo>
                <a:lnTo>
                  <a:pt x="396" y="1414"/>
                </a:lnTo>
                <a:lnTo>
                  <a:pt x="402" y="140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1" name="Freeform 92"/>
          <p:cNvSpPr>
            <a:spLocks/>
          </p:cNvSpPr>
          <p:nvPr/>
        </p:nvSpPr>
        <p:spPr bwMode="auto">
          <a:xfrm>
            <a:off x="5198789" y="3695002"/>
            <a:ext cx="696913" cy="1295400"/>
          </a:xfrm>
          <a:custGeom>
            <a:avLst/>
            <a:gdLst>
              <a:gd name="T0" fmla="*/ 8437 w 413"/>
              <a:gd name="T1" fmla="*/ 627063 h 816"/>
              <a:gd name="T2" fmla="*/ 28686 w 413"/>
              <a:gd name="T3" fmla="*/ 592138 h 816"/>
              <a:gd name="T4" fmla="*/ 38811 w 413"/>
              <a:gd name="T5" fmla="*/ 528638 h 816"/>
              <a:gd name="T6" fmla="*/ 59060 w 413"/>
              <a:gd name="T7" fmla="*/ 485775 h 816"/>
              <a:gd name="T8" fmla="*/ 69185 w 413"/>
              <a:gd name="T9" fmla="*/ 430213 h 816"/>
              <a:gd name="T10" fmla="*/ 89434 w 413"/>
              <a:gd name="T11" fmla="*/ 401637 h 816"/>
              <a:gd name="T12" fmla="*/ 99559 w 413"/>
              <a:gd name="T13" fmla="*/ 358775 h 816"/>
              <a:gd name="T14" fmla="*/ 118121 w 413"/>
              <a:gd name="T15" fmla="*/ 331787 h 816"/>
              <a:gd name="T16" fmla="*/ 128246 w 413"/>
              <a:gd name="T17" fmla="*/ 309563 h 816"/>
              <a:gd name="T18" fmla="*/ 158619 w 413"/>
              <a:gd name="T19" fmla="*/ 233363 h 816"/>
              <a:gd name="T20" fmla="*/ 168744 w 413"/>
              <a:gd name="T21" fmla="*/ 155575 h 816"/>
              <a:gd name="T22" fmla="*/ 188993 w 413"/>
              <a:gd name="T23" fmla="*/ 106363 h 816"/>
              <a:gd name="T24" fmla="*/ 199118 w 413"/>
              <a:gd name="T25" fmla="*/ 49212 h 816"/>
              <a:gd name="T26" fmla="*/ 219367 w 413"/>
              <a:gd name="T27" fmla="*/ 22225 h 816"/>
              <a:gd name="T28" fmla="*/ 227805 w 413"/>
              <a:gd name="T29" fmla="*/ 0 h 816"/>
              <a:gd name="T30" fmla="*/ 258178 w 413"/>
              <a:gd name="T31" fmla="*/ 7938 h 816"/>
              <a:gd name="T32" fmla="*/ 278428 w 413"/>
              <a:gd name="T33" fmla="*/ 28575 h 816"/>
              <a:gd name="T34" fmla="*/ 288552 w 413"/>
              <a:gd name="T35" fmla="*/ 63500 h 816"/>
              <a:gd name="T36" fmla="*/ 308802 w 413"/>
              <a:gd name="T37" fmla="*/ 42862 h 816"/>
              <a:gd name="T38" fmla="*/ 327363 w 413"/>
              <a:gd name="T39" fmla="*/ 22225 h 816"/>
              <a:gd name="T40" fmla="*/ 357737 w 413"/>
              <a:gd name="T41" fmla="*/ 42862 h 816"/>
              <a:gd name="T42" fmla="*/ 377987 w 413"/>
              <a:gd name="T43" fmla="*/ 71438 h 816"/>
              <a:gd name="T44" fmla="*/ 388111 w 413"/>
              <a:gd name="T45" fmla="*/ 120650 h 816"/>
              <a:gd name="T46" fmla="*/ 408361 w 413"/>
              <a:gd name="T47" fmla="*/ 155575 h 816"/>
              <a:gd name="T48" fmla="*/ 418485 w 413"/>
              <a:gd name="T49" fmla="*/ 225425 h 816"/>
              <a:gd name="T50" fmla="*/ 437047 w 413"/>
              <a:gd name="T51" fmla="*/ 268288 h 816"/>
              <a:gd name="T52" fmla="*/ 457296 w 413"/>
              <a:gd name="T53" fmla="*/ 309563 h 816"/>
              <a:gd name="T54" fmla="*/ 487670 w 413"/>
              <a:gd name="T55" fmla="*/ 352425 h 816"/>
              <a:gd name="T56" fmla="*/ 497795 w 413"/>
              <a:gd name="T57" fmla="*/ 430213 h 816"/>
              <a:gd name="T58" fmla="*/ 518044 w 413"/>
              <a:gd name="T59" fmla="*/ 508000 h 816"/>
              <a:gd name="T60" fmla="*/ 528169 w 413"/>
              <a:gd name="T61" fmla="*/ 661987 h 816"/>
              <a:gd name="T62" fmla="*/ 546731 w 413"/>
              <a:gd name="T63" fmla="*/ 781050 h 816"/>
              <a:gd name="T64" fmla="*/ 556855 w 413"/>
              <a:gd name="T65" fmla="*/ 985838 h 816"/>
              <a:gd name="T66" fmla="*/ 577105 w 413"/>
              <a:gd name="T67" fmla="*/ 1127125 h 816"/>
              <a:gd name="T68" fmla="*/ 587229 w 413"/>
              <a:gd name="T69" fmla="*/ 1295400 h 816"/>
              <a:gd name="T70" fmla="*/ 597354 w 413"/>
              <a:gd name="T71" fmla="*/ 1141413 h 816"/>
              <a:gd name="T72" fmla="*/ 617603 w 413"/>
              <a:gd name="T73" fmla="*/ 979488 h 816"/>
              <a:gd name="T74" fmla="*/ 627728 w 413"/>
              <a:gd name="T75" fmla="*/ 739775 h 816"/>
              <a:gd name="T76" fmla="*/ 646290 w 413"/>
              <a:gd name="T77" fmla="*/ 569913 h 816"/>
              <a:gd name="T78" fmla="*/ 656414 w 413"/>
              <a:gd name="T79" fmla="*/ 430213 h 816"/>
              <a:gd name="T80" fmla="*/ 676664 w 413"/>
              <a:gd name="T81" fmla="*/ 331787 h 816"/>
              <a:gd name="T82" fmla="*/ 686788 w 413"/>
              <a:gd name="T83" fmla="*/ 268288 h 8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13"/>
              <a:gd name="T127" fmla="*/ 0 h 816"/>
              <a:gd name="T128" fmla="*/ 413 w 413"/>
              <a:gd name="T129" fmla="*/ 816 h 8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13" h="816">
                <a:moveTo>
                  <a:pt x="0" y="422"/>
                </a:moveTo>
                <a:lnTo>
                  <a:pt x="5" y="413"/>
                </a:lnTo>
                <a:lnTo>
                  <a:pt x="5" y="395"/>
                </a:lnTo>
                <a:lnTo>
                  <a:pt x="11" y="390"/>
                </a:lnTo>
                <a:lnTo>
                  <a:pt x="11" y="377"/>
                </a:lnTo>
                <a:lnTo>
                  <a:pt x="17" y="373"/>
                </a:lnTo>
                <a:lnTo>
                  <a:pt x="17" y="351"/>
                </a:lnTo>
                <a:lnTo>
                  <a:pt x="23" y="346"/>
                </a:lnTo>
                <a:lnTo>
                  <a:pt x="23" y="333"/>
                </a:lnTo>
                <a:lnTo>
                  <a:pt x="29" y="324"/>
                </a:lnTo>
                <a:lnTo>
                  <a:pt x="29" y="311"/>
                </a:lnTo>
                <a:lnTo>
                  <a:pt x="35" y="306"/>
                </a:lnTo>
                <a:lnTo>
                  <a:pt x="35" y="288"/>
                </a:lnTo>
                <a:lnTo>
                  <a:pt x="41" y="284"/>
                </a:lnTo>
                <a:lnTo>
                  <a:pt x="41" y="271"/>
                </a:lnTo>
                <a:lnTo>
                  <a:pt x="47" y="266"/>
                </a:lnTo>
                <a:lnTo>
                  <a:pt x="47" y="257"/>
                </a:lnTo>
                <a:lnTo>
                  <a:pt x="53" y="253"/>
                </a:lnTo>
                <a:lnTo>
                  <a:pt x="53" y="240"/>
                </a:lnTo>
                <a:lnTo>
                  <a:pt x="59" y="235"/>
                </a:lnTo>
                <a:lnTo>
                  <a:pt x="59" y="226"/>
                </a:lnTo>
                <a:lnTo>
                  <a:pt x="65" y="222"/>
                </a:lnTo>
                <a:lnTo>
                  <a:pt x="65" y="213"/>
                </a:lnTo>
                <a:lnTo>
                  <a:pt x="70" y="209"/>
                </a:lnTo>
                <a:lnTo>
                  <a:pt x="70" y="204"/>
                </a:lnTo>
                <a:lnTo>
                  <a:pt x="76" y="200"/>
                </a:lnTo>
                <a:lnTo>
                  <a:pt x="76" y="195"/>
                </a:lnTo>
                <a:lnTo>
                  <a:pt x="88" y="187"/>
                </a:lnTo>
                <a:lnTo>
                  <a:pt x="88" y="160"/>
                </a:lnTo>
                <a:lnTo>
                  <a:pt x="94" y="147"/>
                </a:lnTo>
                <a:lnTo>
                  <a:pt x="94" y="129"/>
                </a:lnTo>
                <a:lnTo>
                  <a:pt x="100" y="124"/>
                </a:lnTo>
                <a:lnTo>
                  <a:pt x="100" y="98"/>
                </a:lnTo>
                <a:lnTo>
                  <a:pt x="106" y="89"/>
                </a:lnTo>
                <a:lnTo>
                  <a:pt x="106" y="76"/>
                </a:lnTo>
                <a:lnTo>
                  <a:pt x="112" y="67"/>
                </a:lnTo>
                <a:lnTo>
                  <a:pt x="112" y="53"/>
                </a:lnTo>
                <a:lnTo>
                  <a:pt x="118" y="49"/>
                </a:lnTo>
                <a:lnTo>
                  <a:pt x="118" y="31"/>
                </a:lnTo>
                <a:lnTo>
                  <a:pt x="124" y="27"/>
                </a:lnTo>
                <a:lnTo>
                  <a:pt x="124" y="18"/>
                </a:lnTo>
                <a:lnTo>
                  <a:pt x="130" y="14"/>
                </a:lnTo>
                <a:lnTo>
                  <a:pt x="130" y="9"/>
                </a:lnTo>
                <a:lnTo>
                  <a:pt x="141" y="0"/>
                </a:lnTo>
                <a:lnTo>
                  <a:pt x="135" y="0"/>
                </a:lnTo>
                <a:lnTo>
                  <a:pt x="141" y="0"/>
                </a:lnTo>
                <a:lnTo>
                  <a:pt x="147" y="0"/>
                </a:lnTo>
                <a:lnTo>
                  <a:pt x="153" y="5"/>
                </a:lnTo>
                <a:lnTo>
                  <a:pt x="159" y="9"/>
                </a:lnTo>
                <a:lnTo>
                  <a:pt x="159" y="14"/>
                </a:lnTo>
                <a:lnTo>
                  <a:pt x="165" y="18"/>
                </a:lnTo>
                <a:lnTo>
                  <a:pt x="165" y="27"/>
                </a:lnTo>
                <a:lnTo>
                  <a:pt x="171" y="31"/>
                </a:lnTo>
                <a:lnTo>
                  <a:pt x="171" y="40"/>
                </a:lnTo>
                <a:lnTo>
                  <a:pt x="177" y="36"/>
                </a:lnTo>
                <a:lnTo>
                  <a:pt x="177" y="31"/>
                </a:lnTo>
                <a:lnTo>
                  <a:pt x="183" y="27"/>
                </a:lnTo>
                <a:lnTo>
                  <a:pt x="183" y="22"/>
                </a:lnTo>
                <a:lnTo>
                  <a:pt x="200" y="14"/>
                </a:lnTo>
                <a:lnTo>
                  <a:pt x="194" y="14"/>
                </a:lnTo>
                <a:lnTo>
                  <a:pt x="200" y="18"/>
                </a:lnTo>
                <a:lnTo>
                  <a:pt x="206" y="22"/>
                </a:lnTo>
                <a:lnTo>
                  <a:pt x="212" y="27"/>
                </a:lnTo>
                <a:lnTo>
                  <a:pt x="218" y="31"/>
                </a:lnTo>
                <a:lnTo>
                  <a:pt x="218" y="40"/>
                </a:lnTo>
                <a:lnTo>
                  <a:pt x="224" y="45"/>
                </a:lnTo>
                <a:lnTo>
                  <a:pt x="224" y="53"/>
                </a:lnTo>
                <a:lnTo>
                  <a:pt x="230" y="58"/>
                </a:lnTo>
                <a:lnTo>
                  <a:pt x="230" y="76"/>
                </a:lnTo>
                <a:lnTo>
                  <a:pt x="236" y="80"/>
                </a:lnTo>
                <a:lnTo>
                  <a:pt x="236" y="93"/>
                </a:lnTo>
                <a:lnTo>
                  <a:pt x="242" y="98"/>
                </a:lnTo>
                <a:lnTo>
                  <a:pt x="242" y="111"/>
                </a:lnTo>
                <a:lnTo>
                  <a:pt x="248" y="120"/>
                </a:lnTo>
                <a:lnTo>
                  <a:pt x="248" y="142"/>
                </a:lnTo>
                <a:lnTo>
                  <a:pt x="254" y="147"/>
                </a:lnTo>
                <a:lnTo>
                  <a:pt x="254" y="164"/>
                </a:lnTo>
                <a:lnTo>
                  <a:pt x="259" y="169"/>
                </a:lnTo>
                <a:lnTo>
                  <a:pt x="259" y="187"/>
                </a:lnTo>
                <a:lnTo>
                  <a:pt x="265" y="191"/>
                </a:lnTo>
                <a:lnTo>
                  <a:pt x="271" y="195"/>
                </a:lnTo>
                <a:lnTo>
                  <a:pt x="283" y="204"/>
                </a:lnTo>
                <a:lnTo>
                  <a:pt x="283" y="218"/>
                </a:lnTo>
                <a:lnTo>
                  <a:pt x="289" y="222"/>
                </a:lnTo>
                <a:lnTo>
                  <a:pt x="289" y="235"/>
                </a:lnTo>
                <a:lnTo>
                  <a:pt x="295" y="244"/>
                </a:lnTo>
                <a:lnTo>
                  <a:pt x="295" y="271"/>
                </a:lnTo>
                <a:lnTo>
                  <a:pt x="301" y="284"/>
                </a:lnTo>
                <a:lnTo>
                  <a:pt x="301" y="306"/>
                </a:lnTo>
                <a:lnTo>
                  <a:pt x="307" y="320"/>
                </a:lnTo>
                <a:lnTo>
                  <a:pt x="307" y="351"/>
                </a:lnTo>
                <a:lnTo>
                  <a:pt x="313" y="364"/>
                </a:lnTo>
                <a:lnTo>
                  <a:pt x="313" y="417"/>
                </a:lnTo>
                <a:lnTo>
                  <a:pt x="319" y="435"/>
                </a:lnTo>
                <a:lnTo>
                  <a:pt x="319" y="475"/>
                </a:lnTo>
                <a:lnTo>
                  <a:pt x="324" y="492"/>
                </a:lnTo>
                <a:lnTo>
                  <a:pt x="324" y="537"/>
                </a:lnTo>
                <a:lnTo>
                  <a:pt x="330" y="555"/>
                </a:lnTo>
                <a:lnTo>
                  <a:pt x="330" y="621"/>
                </a:lnTo>
                <a:lnTo>
                  <a:pt x="336" y="643"/>
                </a:lnTo>
                <a:lnTo>
                  <a:pt x="336" y="688"/>
                </a:lnTo>
                <a:lnTo>
                  <a:pt x="342" y="710"/>
                </a:lnTo>
                <a:lnTo>
                  <a:pt x="342" y="754"/>
                </a:lnTo>
                <a:lnTo>
                  <a:pt x="348" y="776"/>
                </a:lnTo>
                <a:lnTo>
                  <a:pt x="348" y="816"/>
                </a:lnTo>
                <a:lnTo>
                  <a:pt x="348" y="794"/>
                </a:lnTo>
                <a:lnTo>
                  <a:pt x="354" y="767"/>
                </a:lnTo>
                <a:lnTo>
                  <a:pt x="354" y="719"/>
                </a:lnTo>
                <a:lnTo>
                  <a:pt x="360" y="692"/>
                </a:lnTo>
                <a:lnTo>
                  <a:pt x="360" y="643"/>
                </a:lnTo>
                <a:lnTo>
                  <a:pt x="366" y="617"/>
                </a:lnTo>
                <a:lnTo>
                  <a:pt x="366" y="541"/>
                </a:lnTo>
                <a:lnTo>
                  <a:pt x="372" y="515"/>
                </a:lnTo>
                <a:lnTo>
                  <a:pt x="372" y="466"/>
                </a:lnTo>
                <a:lnTo>
                  <a:pt x="378" y="444"/>
                </a:lnTo>
                <a:lnTo>
                  <a:pt x="378" y="377"/>
                </a:lnTo>
                <a:lnTo>
                  <a:pt x="383" y="359"/>
                </a:lnTo>
                <a:lnTo>
                  <a:pt x="383" y="320"/>
                </a:lnTo>
                <a:lnTo>
                  <a:pt x="389" y="302"/>
                </a:lnTo>
                <a:lnTo>
                  <a:pt x="389" y="271"/>
                </a:lnTo>
                <a:lnTo>
                  <a:pt x="395" y="257"/>
                </a:lnTo>
                <a:lnTo>
                  <a:pt x="395" y="218"/>
                </a:lnTo>
                <a:lnTo>
                  <a:pt x="401" y="209"/>
                </a:lnTo>
                <a:lnTo>
                  <a:pt x="401" y="191"/>
                </a:lnTo>
                <a:lnTo>
                  <a:pt x="407" y="182"/>
                </a:lnTo>
                <a:lnTo>
                  <a:pt x="407" y="169"/>
                </a:lnTo>
                <a:lnTo>
                  <a:pt x="413" y="164"/>
                </a:lnTo>
                <a:lnTo>
                  <a:pt x="413" y="16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2" name="Freeform 93"/>
          <p:cNvSpPr>
            <a:spLocks/>
          </p:cNvSpPr>
          <p:nvPr/>
        </p:nvSpPr>
        <p:spPr bwMode="auto">
          <a:xfrm>
            <a:off x="5895702" y="3399727"/>
            <a:ext cx="706437" cy="908050"/>
          </a:xfrm>
          <a:custGeom>
            <a:avLst/>
            <a:gdLst>
              <a:gd name="T0" fmla="*/ 30348 w 419"/>
              <a:gd name="T1" fmla="*/ 555625 h 572"/>
              <a:gd name="T2" fmla="*/ 40464 w 419"/>
              <a:gd name="T3" fmla="*/ 592137 h 572"/>
              <a:gd name="T4" fmla="*/ 50580 w 419"/>
              <a:gd name="T5" fmla="*/ 436563 h 572"/>
              <a:gd name="T6" fmla="*/ 69126 w 419"/>
              <a:gd name="T7" fmla="*/ 323850 h 572"/>
              <a:gd name="T8" fmla="*/ 79242 w 419"/>
              <a:gd name="T9" fmla="*/ 176212 h 572"/>
              <a:gd name="T10" fmla="*/ 99474 w 419"/>
              <a:gd name="T11" fmla="*/ 98425 h 572"/>
              <a:gd name="T12" fmla="*/ 109590 w 419"/>
              <a:gd name="T13" fmla="*/ 20637 h 572"/>
              <a:gd name="T14" fmla="*/ 129823 w 419"/>
              <a:gd name="T15" fmla="*/ 0 h 572"/>
              <a:gd name="T16" fmla="*/ 150055 w 419"/>
              <a:gd name="T17" fmla="*/ 28575 h 572"/>
              <a:gd name="T18" fmla="*/ 168601 w 419"/>
              <a:gd name="T19" fmla="*/ 84137 h 572"/>
              <a:gd name="T20" fmla="*/ 178717 w 419"/>
              <a:gd name="T21" fmla="*/ 161925 h 572"/>
              <a:gd name="T22" fmla="*/ 188833 w 419"/>
              <a:gd name="T23" fmla="*/ 168275 h 572"/>
              <a:gd name="T24" fmla="*/ 209065 w 419"/>
              <a:gd name="T25" fmla="*/ 112713 h 572"/>
              <a:gd name="T26" fmla="*/ 219181 w 419"/>
              <a:gd name="T27" fmla="*/ 49212 h 572"/>
              <a:gd name="T28" fmla="*/ 239413 w 419"/>
              <a:gd name="T29" fmla="*/ 20637 h 572"/>
              <a:gd name="T30" fmla="*/ 268075 w 419"/>
              <a:gd name="T31" fmla="*/ 63500 h 572"/>
              <a:gd name="T32" fmla="*/ 278191 w 419"/>
              <a:gd name="T33" fmla="*/ 147637 h 572"/>
              <a:gd name="T34" fmla="*/ 298423 w 419"/>
              <a:gd name="T35" fmla="*/ 225425 h 572"/>
              <a:gd name="T36" fmla="*/ 308539 w 419"/>
              <a:gd name="T37" fmla="*/ 366712 h 572"/>
              <a:gd name="T38" fmla="*/ 328771 w 419"/>
              <a:gd name="T39" fmla="*/ 479425 h 572"/>
              <a:gd name="T40" fmla="*/ 338887 w 419"/>
              <a:gd name="T41" fmla="*/ 577850 h 572"/>
              <a:gd name="T42" fmla="*/ 359120 w 419"/>
              <a:gd name="T43" fmla="*/ 549275 h 572"/>
              <a:gd name="T44" fmla="*/ 377666 w 419"/>
              <a:gd name="T45" fmla="*/ 520700 h 572"/>
              <a:gd name="T46" fmla="*/ 408014 w 419"/>
              <a:gd name="T47" fmla="*/ 541337 h 572"/>
              <a:gd name="T48" fmla="*/ 418130 w 419"/>
              <a:gd name="T49" fmla="*/ 584200 h 572"/>
              <a:gd name="T50" fmla="*/ 438362 w 419"/>
              <a:gd name="T51" fmla="*/ 633412 h 572"/>
              <a:gd name="T52" fmla="*/ 448478 w 419"/>
              <a:gd name="T53" fmla="*/ 717550 h 572"/>
              <a:gd name="T54" fmla="*/ 468710 w 419"/>
              <a:gd name="T55" fmla="*/ 788987 h 572"/>
              <a:gd name="T56" fmla="*/ 478826 w 419"/>
              <a:gd name="T57" fmla="*/ 893763 h 572"/>
              <a:gd name="T58" fmla="*/ 497372 w 419"/>
              <a:gd name="T59" fmla="*/ 852488 h 572"/>
              <a:gd name="T60" fmla="*/ 507488 w 419"/>
              <a:gd name="T61" fmla="*/ 746125 h 572"/>
              <a:gd name="T62" fmla="*/ 527720 w 419"/>
              <a:gd name="T63" fmla="*/ 661987 h 572"/>
              <a:gd name="T64" fmla="*/ 537836 w 419"/>
              <a:gd name="T65" fmla="*/ 592137 h 572"/>
              <a:gd name="T66" fmla="*/ 558068 w 419"/>
              <a:gd name="T67" fmla="*/ 534987 h 572"/>
              <a:gd name="T68" fmla="*/ 578300 w 419"/>
              <a:gd name="T69" fmla="*/ 500062 h 572"/>
              <a:gd name="T70" fmla="*/ 606963 w 419"/>
              <a:gd name="T71" fmla="*/ 520700 h 572"/>
              <a:gd name="T72" fmla="*/ 617079 w 419"/>
              <a:gd name="T73" fmla="*/ 555625 h 572"/>
              <a:gd name="T74" fmla="*/ 637311 w 419"/>
              <a:gd name="T75" fmla="*/ 592137 h 572"/>
              <a:gd name="T76" fmla="*/ 647427 w 419"/>
              <a:gd name="T77" fmla="*/ 436563 h 572"/>
              <a:gd name="T78" fmla="*/ 667659 w 419"/>
              <a:gd name="T79" fmla="*/ 317500 h 572"/>
              <a:gd name="T80" fmla="*/ 677775 w 419"/>
              <a:gd name="T81" fmla="*/ 219075 h 572"/>
              <a:gd name="T82" fmla="*/ 696321 w 419"/>
              <a:gd name="T83" fmla="*/ 147637 h 57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19"/>
              <a:gd name="T127" fmla="*/ 0 h 572"/>
              <a:gd name="T128" fmla="*/ 419 w 419"/>
              <a:gd name="T129" fmla="*/ 572 h 57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19" h="572">
                <a:moveTo>
                  <a:pt x="0" y="346"/>
                </a:moveTo>
                <a:lnTo>
                  <a:pt x="6" y="341"/>
                </a:lnTo>
                <a:lnTo>
                  <a:pt x="18" y="350"/>
                </a:lnTo>
                <a:lnTo>
                  <a:pt x="18" y="364"/>
                </a:lnTo>
                <a:lnTo>
                  <a:pt x="24" y="368"/>
                </a:lnTo>
                <a:lnTo>
                  <a:pt x="24" y="373"/>
                </a:lnTo>
                <a:lnTo>
                  <a:pt x="24" y="333"/>
                </a:lnTo>
                <a:lnTo>
                  <a:pt x="30" y="333"/>
                </a:lnTo>
                <a:lnTo>
                  <a:pt x="30" y="275"/>
                </a:lnTo>
                <a:lnTo>
                  <a:pt x="35" y="257"/>
                </a:lnTo>
                <a:lnTo>
                  <a:pt x="35" y="222"/>
                </a:lnTo>
                <a:lnTo>
                  <a:pt x="41" y="204"/>
                </a:lnTo>
                <a:lnTo>
                  <a:pt x="41" y="169"/>
                </a:lnTo>
                <a:lnTo>
                  <a:pt x="47" y="155"/>
                </a:lnTo>
                <a:lnTo>
                  <a:pt x="47" y="111"/>
                </a:lnTo>
                <a:lnTo>
                  <a:pt x="53" y="98"/>
                </a:lnTo>
                <a:lnTo>
                  <a:pt x="53" y="71"/>
                </a:lnTo>
                <a:lnTo>
                  <a:pt x="59" y="62"/>
                </a:lnTo>
                <a:lnTo>
                  <a:pt x="59" y="44"/>
                </a:lnTo>
                <a:lnTo>
                  <a:pt x="65" y="36"/>
                </a:lnTo>
                <a:lnTo>
                  <a:pt x="65" y="13"/>
                </a:lnTo>
                <a:lnTo>
                  <a:pt x="71" y="9"/>
                </a:lnTo>
                <a:lnTo>
                  <a:pt x="71" y="0"/>
                </a:lnTo>
                <a:lnTo>
                  <a:pt x="77" y="0"/>
                </a:lnTo>
                <a:lnTo>
                  <a:pt x="83" y="4"/>
                </a:lnTo>
                <a:lnTo>
                  <a:pt x="89" y="9"/>
                </a:lnTo>
                <a:lnTo>
                  <a:pt x="89" y="18"/>
                </a:lnTo>
                <a:lnTo>
                  <a:pt x="95" y="22"/>
                </a:lnTo>
                <a:lnTo>
                  <a:pt x="95" y="44"/>
                </a:lnTo>
                <a:lnTo>
                  <a:pt x="100" y="53"/>
                </a:lnTo>
                <a:lnTo>
                  <a:pt x="100" y="71"/>
                </a:lnTo>
                <a:lnTo>
                  <a:pt x="106" y="84"/>
                </a:lnTo>
                <a:lnTo>
                  <a:pt x="106" y="102"/>
                </a:lnTo>
                <a:lnTo>
                  <a:pt x="112" y="115"/>
                </a:lnTo>
                <a:lnTo>
                  <a:pt x="112" y="124"/>
                </a:lnTo>
                <a:lnTo>
                  <a:pt x="112" y="106"/>
                </a:lnTo>
                <a:lnTo>
                  <a:pt x="118" y="98"/>
                </a:lnTo>
                <a:lnTo>
                  <a:pt x="118" y="80"/>
                </a:lnTo>
                <a:lnTo>
                  <a:pt x="124" y="71"/>
                </a:lnTo>
                <a:lnTo>
                  <a:pt x="124" y="53"/>
                </a:lnTo>
                <a:lnTo>
                  <a:pt x="130" y="49"/>
                </a:lnTo>
                <a:lnTo>
                  <a:pt x="130" y="31"/>
                </a:lnTo>
                <a:lnTo>
                  <a:pt x="136" y="27"/>
                </a:lnTo>
                <a:lnTo>
                  <a:pt x="136" y="18"/>
                </a:lnTo>
                <a:lnTo>
                  <a:pt x="142" y="13"/>
                </a:lnTo>
                <a:lnTo>
                  <a:pt x="154" y="22"/>
                </a:lnTo>
                <a:lnTo>
                  <a:pt x="154" y="36"/>
                </a:lnTo>
                <a:lnTo>
                  <a:pt x="159" y="40"/>
                </a:lnTo>
                <a:lnTo>
                  <a:pt x="159" y="53"/>
                </a:lnTo>
                <a:lnTo>
                  <a:pt x="165" y="62"/>
                </a:lnTo>
                <a:lnTo>
                  <a:pt x="165" y="93"/>
                </a:lnTo>
                <a:lnTo>
                  <a:pt x="171" y="102"/>
                </a:lnTo>
                <a:lnTo>
                  <a:pt x="171" y="129"/>
                </a:lnTo>
                <a:lnTo>
                  <a:pt x="177" y="142"/>
                </a:lnTo>
                <a:lnTo>
                  <a:pt x="177" y="186"/>
                </a:lnTo>
                <a:lnTo>
                  <a:pt x="183" y="200"/>
                </a:lnTo>
                <a:lnTo>
                  <a:pt x="183" y="231"/>
                </a:lnTo>
                <a:lnTo>
                  <a:pt x="189" y="248"/>
                </a:lnTo>
                <a:lnTo>
                  <a:pt x="189" y="284"/>
                </a:lnTo>
                <a:lnTo>
                  <a:pt x="195" y="302"/>
                </a:lnTo>
                <a:lnTo>
                  <a:pt x="195" y="355"/>
                </a:lnTo>
                <a:lnTo>
                  <a:pt x="201" y="373"/>
                </a:lnTo>
                <a:lnTo>
                  <a:pt x="201" y="364"/>
                </a:lnTo>
                <a:lnTo>
                  <a:pt x="207" y="359"/>
                </a:lnTo>
                <a:lnTo>
                  <a:pt x="207" y="350"/>
                </a:lnTo>
                <a:lnTo>
                  <a:pt x="213" y="346"/>
                </a:lnTo>
                <a:lnTo>
                  <a:pt x="213" y="341"/>
                </a:lnTo>
                <a:lnTo>
                  <a:pt x="224" y="333"/>
                </a:lnTo>
                <a:lnTo>
                  <a:pt x="224" y="328"/>
                </a:lnTo>
                <a:lnTo>
                  <a:pt x="230" y="328"/>
                </a:lnTo>
                <a:lnTo>
                  <a:pt x="236" y="337"/>
                </a:lnTo>
                <a:lnTo>
                  <a:pt x="242" y="341"/>
                </a:lnTo>
                <a:lnTo>
                  <a:pt x="242" y="350"/>
                </a:lnTo>
                <a:lnTo>
                  <a:pt x="248" y="355"/>
                </a:lnTo>
                <a:lnTo>
                  <a:pt x="248" y="368"/>
                </a:lnTo>
                <a:lnTo>
                  <a:pt x="254" y="377"/>
                </a:lnTo>
                <a:lnTo>
                  <a:pt x="254" y="390"/>
                </a:lnTo>
                <a:lnTo>
                  <a:pt x="260" y="399"/>
                </a:lnTo>
                <a:lnTo>
                  <a:pt x="260" y="426"/>
                </a:lnTo>
                <a:lnTo>
                  <a:pt x="266" y="435"/>
                </a:lnTo>
                <a:lnTo>
                  <a:pt x="266" y="452"/>
                </a:lnTo>
                <a:lnTo>
                  <a:pt x="272" y="466"/>
                </a:lnTo>
                <a:lnTo>
                  <a:pt x="272" y="488"/>
                </a:lnTo>
                <a:lnTo>
                  <a:pt x="278" y="497"/>
                </a:lnTo>
                <a:lnTo>
                  <a:pt x="278" y="528"/>
                </a:lnTo>
                <a:lnTo>
                  <a:pt x="284" y="541"/>
                </a:lnTo>
                <a:lnTo>
                  <a:pt x="284" y="563"/>
                </a:lnTo>
                <a:lnTo>
                  <a:pt x="289" y="572"/>
                </a:lnTo>
                <a:lnTo>
                  <a:pt x="289" y="550"/>
                </a:lnTo>
                <a:lnTo>
                  <a:pt x="295" y="537"/>
                </a:lnTo>
                <a:lnTo>
                  <a:pt x="295" y="501"/>
                </a:lnTo>
                <a:lnTo>
                  <a:pt x="301" y="492"/>
                </a:lnTo>
                <a:lnTo>
                  <a:pt x="301" y="470"/>
                </a:lnTo>
                <a:lnTo>
                  <a:pt x="307" y="457"/>
                </a:lnTo>
                <a:lnTo>
                  <a:pt x="307" y="426"/>
                </a:lnTo>
                <a:lnTo>
                  <a:pt x="313" y="417"/>
                </a:lnTo>
                <a:lnTo>
                  <a:pt x="313" y="395"/>
                </a:lnTo>
                <a:lnTo>
                  <a:pt x="319" y="386"/>
                </a:lnTo>
                <a:lnTo>
                  <a:pt x="319" y="373"/>
                </a:lnTo>
                <a:lnTo>
                  <a:pt x="325" y="364"/>
                </a:lnTo>
                <a:lnTo>
                  <a:pt x="325" y="346"/>
                </a:lnTo>
                <a:lnTo>
                  <a:pt x="331" y="337"/>
                </a:lnTo>
                <a:lnTo>
                  <a:pt x="331" y="328"/>
                </a:lnTo>
                <a:lnTo>
                  <a:pt x="343" y="319"/>
                </a:lnTo>
                <a:lnTo>
                  <a:pt x="343" y="315"/>
                </a:lnTo>
                <a:lnTo>
                  <a:pt x="348" y="319"/>
                </a:lnTo>
                <a:lnTo>
                  <a:pt x="354" y="324"/>
                </a:lnTo>
                <a:lnTo>
                  <a:pt x="360" y="328"/>
                </a:lnTo>
                <a:lnTo>
                  <a:pt x="360" y="337"/>
                </a:lnTo>
                <a:lnTo>
                  <a:pt x="366" y="341"/>
                </a:lnTo>
                <a:lnTo>
                  <a:pt x="366" y="350"/>
                </a:lnTo>
                <a:lnTo>
                  <a:pt x="372" y="355"/>
                </a:lnTo>
                <a:lnTo>
                  <a:pt x="372" y="368"/>
                </a:lnTo>
                <a:lnTo>
                  <a:pt x="378" y="373"/>
                </a:lnTo>
                <a:lnTo>
                  <a:pt x="378" y="324"/>
                </a:lnTo>
                <a:lnTo>
                  <a:pt x="384" y="306"/>
                </a:lnTo>
                <a:lnTo>
                  <a:pt x="384" y="275"/>
                </a:lnTo>
                <a:lnTo>
                  <a:pt x="390" y="257"/>
                </a:lnTo>
                <a:lnTo>
                  <a:pt x="390" y="213"/>
                </a:lnTo>
                <a:lnTo>
                  <a:pt x="396" y="200"/>
                </a:lnTo>
                <a:lnTo>
                  <a:pt x="396" y="173"/>
                </a:lnTo>
                <a:lnTo>
                  <a:pt x="402" y="160"/>
                </a:lnTo>
                <a:lnTo>
                  <a:pt x="402" y="138"/>
                </a:lnTo>
                <a:lnTo>
                  <a:pt x="408" y="129"/>
                </a:lnTo>
                <a:lnTo>
                  <a:pt x="408" y="102"/>
                </a:lnTo>
                <a:lnTo>
                  <a:pt x="413" y="93"/>
                </a:lnTo>
                <a:lnTo>
                  <a:pt x="413" y="84"/>
                </a:lnTo>
                <a:lnTo>
                  <a:pt x="419" y="75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3" name="Freeform 94"/>
          <p:cNvSpPr>
            <a:spLocks/>
          </p:cNvSpPr>
          <p:nvPr/>
        </p:nvSpPr>
        <p:spPr bwMode="auto">
          <a:xfrm>
            <a:off x="6602139" y="3512439"/>
            <a:ext cx="679450" cy="711200"/>
          </a:xfrm>
          <a:custGeom>
            <a:avLst/>
            <a:gdLst>
              <a:gd name="T0" fmla="*/ 30423 w 402"/>
              <a:gd name="T1" fmla="*/ 0 h 448"/>
              <a:gd name="T2" fmla="*/ 40564 w 402"/>
              <a:gd name="T3" fmla="*/ 55563 h 448"/>
              <a:gd name="T4" fmla="*/ 60846 w 402"/>
              <a:gd name="T5" fmla="*/ 106363 h 448"/>
              <a:gd name="T6" fmla="*/ 70987 w 402"/>
              <a:gd name="T7" fmla="*/ 204788 h 448"/>
              <a:gd name="T8" fmla="*/ 91269 w 402"/>
              <a:gd name="T9" fmla="*/ 141288 h 448"/>
              <a:gd name="T10" fmla="*/ 99720 w 402"/>
              <a:gd name="T11" fmla="*/ 63500 h 448"/>
              <a:gd name="T12" fmla="*/ 120002 w 402"/>
              <a:gd name="T13" fmla="*/ 28575 h 448"/>
              <a:gd name="T14" fmla="*/ 140284 w 402"/>
              <a:gd name="T15" fmla="*/ 6350 h 448"/>
              <a:gd name="T16" fmla="*/ 160567 w 402"/>
              <a:gd name="T17" fmla="*/ 42863 h 448"/>
              <a:gd name="T18" fmla="*/ 170708 w 402"/>
              <a:gd name="T19" fmla="*/ 119063 h 448"/>
              <a:gd name="T20" fmla="*/ 190990 w 402"/>
              <a:gd name="T21" fmla="*/ 196850 h 448"/>
              <a:gd name="T22" fmla="*/ 199441 w 402"/>
              <a:gd name="T23" fmla="*/ 330200 h 448"/>
              <a:gd name="T24" fmla="*/ 219723 w 402"/>
              <a:gd name="T25" fmla="*/ 428625 h 448"/>
              <a:gd name="T26" fmla="*/ 229864 w 402"/>
              <a:gd name="T27" fmla="*/ 442913 h 448"/>
              <a:gd name="T28" fmla="*/ 250146 w 402"/>
              <a:gd name="T29" fmla="*/ 407988 h 448"/>
              <a:gd name="T30" fmla="*/ 260287 w 402"/>
              <a:gd name="T31" fmla="*/ 373062 h 448"/>
              <a:gd name="T32" fmla="*/ 280569 w 402"/>
              <a:gd name="T33" fmla="*/ 358775 h 448"/>
              <a:gd name="T34" fmla="*/ 300851 w 402"/>
              <a:gd name="T35" fmla="*/ 387350 h 448"/>
              <a:gd name="T36" fmla="*/ 319443 w 402"/>
              <a:gd name="T37" fmla="*/ 428625 h 448"/>
              <a:gd name="T38" fmla="*/ 329584 w 402"/>
              <a:gd name="T39" fmla="*/ 492125 h 448"/>
              <a:gd name="T40" fmla="*/ 349866 w 402"/>
              <a:gd name="T41" fmla="*/ 577850 h 448"/>
              <a:gd name="T42" fmla="*/ 360007 w 402"/>
              <a:gd name="T43" fmla="*/ 661988 h 448"/>
              <a:gd name="T44" fmla="*/ 370148 w 402"/>
              <a:gd name="T45" fmla="*/ 696913 h 448"/>
              <a:gd name="T46" fmla="*/ 390430 w 402"/>
              <a:gd name="T47" fmla="*/ 619125 h 448"/>
              <a:gd name="T48" fmla="*/ 400571 w 402"/>
              <a:gd name="T49" fmla="*/ 520700 h 448"/>
              <a:gd name="T50" fmla="*/ 419163 w 402"/>
              <a:gd name="T51" fmla="*/ 457200 h 448"/>
              <a:gd name="T52" fmla="*/ 429304 w 402"/>
              <a:gd name="T53" fmla="*/ 387350 h 448"/>
              <a:gd name="T54" fmla="*/ 459727 w 402"/>
              <a:gd name="T55" fmla="*/ 352425 h 448"/>
              <a:gd name="T56" fmla="*/ 480010 w 402"/>
              <a:gd name="T57" fmla="*/ 358775 h 448"/>
              <a:gd name="T58" fmla="*/ 490151 w 402"/>
              <a:gd name="T59" fmla="*/ 393700 h 448"/>
              <a:gd name="T60" fmla="*/ 510433 w 402"/>
              <a:gd name="T61" fmla="*/ 428625 h 448"/>
              <a:gd name="T62" fmla="*/ 518884 w 402"/>
              <a:gd name="T63" fmla="*/ 479425 h 448"/>
              <a:gd name="T64" fmla="*/ 529025 w 402"/>
              <a:gd name="T65" fmla="*/ 358775 h 448"/>
              <a:gd name="T66" fmla="*/ 549307 w 402"/>
              <a:gd name="T67" fmla="*/ 266700 h 448"/>
              <a:gd name="T68" fmla="*/ 559448 w 402"/>
              <a:gd name="T69" fmla="*/ 155575 h 448"/>
              <a:gd name="T70" fmla="*/ 579730 w 402"/>
              <a:gd name="T71" fmla="*/ 98425 h 448"/>
              <a:gd name="T72" fmla="*/ 589871 w 402"/>
              <a:gd name="T73" fmla="*/ 49212 h 448"/>
              <a:gd name="T74" fmla="*/ 620294 w 402"/>
              <a:gd name="T75" fmla="*/ 55563 h 448"/>
              <a:gd name="T76" fmla="*/ 628745 w 402"/>
              <a:gd name="T77" fmla="*/ 92075 h 448"/>
              <a:gd name="T78" fmla="*/ 649027 w 402"/>
              <a:gd name="T79" fmla="*/ 155575 h 448"/>
              <a:gd name="T80" fmla="*/ 659168 w 402"/>
              <a:gd name="T81" fmla="*/ 239713 h 448"/>
              <a:gd name="T82" fmla="*/ 669309 w 402"/>
              <a:gd name="T83" fmla="*/ 239713 h 4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02"/>
              <a:gd name="T127" fmla="*/ 0 h 448"/>
              <a:gd name="T128" fmla="*/ 402 w 402"/>
              <a:gd name="T129" fmla="*/ 448 h 4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02" h="448">
                <a:moveTo>
                  <a:pt x="0" y="4"/>
                </a:moveTo>
                <a:lnTo>
                  <a:pt x="0" y="0"/>
                </a:lnTo>
                <a:lnTo>
                  <a:pt x="18" y="0"/>
                </a:lnTo>
                <a:lnTo>
                  <a:pt x="18" y="9"/>
                </a:lnTo>
                <a:lnTo>
                  <a:pt x="24" y="13"/>
                </a:lnTo>
                <a:lnTo>
                  <a:pt x="24" y="35"/>
                </a:lnTo>
                <a:lnTo>
                  <a:pt x="30" y="40"/>
                </a:lnTo>
                <a:lnTo>
                  <a:pt x="30" y="58"/>
                </a:lnTo>
                <a:lnTo>
                  <a:pt x="36" y="67"/>
                </a:lnTo>
                <a:lnTo>
                  <a:pt x="36" y="98"/>
                </a:lnTo>
                <a:lnTo>
                  <a:pt x="42" y="111"/>
                </a:lnTo>
                <a:lnTo>
                  <a:pt x="42" y="129"/>
                </a:lnTo>
                <a:lnTo>
                  <a:pt x="48" y="120"/>
                </a:lnTo>
                <a:lnTo>
                  <a:pt x="48" y="98"/>
                </a:lnTo>
                <a:lnTo>
                  <a:pt x="54" y="89"/>
                </a:lnTo>
                <a:lnTo>
                  <a:pt x="54" y="62"/>
                </a:lnTo>
                <a:lnTo>
                  <a:pt x="59" y="53"/>
                </a:lnTo>
                <a:lnTo>
                  <a:pt x="59" y="40"/>
                </a:lnTo>
                <a:lnTo>
                  <a:pt x="65" y="31"/>
                </a:lnTo>
                <a:lnTo>
                  <a:pt x="65" y="22"/>
                </a:lnTo>
                <a:lnTo>
                  <a:pt x="71" y="18"/>
                </a:lnTo>
                <a:lnTo>
                  <a:pt x="71" y="4"/>
                </a:lnTo>
                <a:lnTo>
                  <a:pt x="77" y="0"/>
                </a:lnTo>
                <a:lnTo>
                  <a:pt x="83" y="4"/>
                </a:lnTo>
                <a:lnTo>
                  <a:pt x="89" y="9"/>
                </a:lnTo>
                <a:lnTo>
                  <a:pt x="89" y="22"/>
                </a:lnTo>
                <a:lnTo>
                  <a:pt x="95" y="27"/>
                </a:lnTo>
                <a:lnTo>
                  <a:pt x="95" y="40"/>
                </a:lnTo>
                <a:lnTo>
                  <a:pt x="101" y="49"/>
                </a:lnTo>
                <a:lnTo>
                  <a:pt x="101" y="75"/>
                </a:lnTo>
                <a:lnTo>
                  <a:pt x="107" y="89"/>
                </a:lnTo>
                <a:lnTo>
                  <a:pt x="107" y="111"/>
                </a:lnTo>
                <a:lnTo>
                  <a:pt x="113" y="124"/>
                </a:lnTo>
                <a:lnTo>
                  <a:pt x="113" y="151"/>
                </a:lnTo>
                <a:lnTo>
                  <a:pt x="118" y="164"/>
                </a:lnTo>
                <a:lnTo>
                  <a:pt x="118" y="208"/>
                </a:lnTo>
                <a:lnTo>
                  <a:pt x="124" y="222"/>
                </a:lnTo>
                <a:lnTo>
                  <a:pt x="124" y="253"/>
                </a:lnTo>
                <a:lnTo>
                  <a:pt x="130" y="270"/>
                </a:lnTo>
                <a:lnTo>
                  <a:pt x="130" y="302"/>
                </a:lnTo>
                <a:lnTo>
                  <a:pt x="136" y="293"/>
                </a:lnTo>
                <a:lnTo>
                  <a:pt x="136" y="279"/>
                </a:lnTo>
                <a:lnTo>
                  <a:pt x="142" y="270"/>
                </a:lnTo>
                <a:lnTo>
                  <a:pt x="142" y="262"/>
                </a:lnTo>
                <a:lnTo>
                  <a:pt x="148" y="257"/>
                </a:lnTo>
                <a:lnTo>
                  <a:pt x="148" y="248"/>
                </a:lnTo>
                <a:lnTo>
                  <a:pt x="154" y="244"/>
                </a:lnTo>
                <a:lnTo>
                  <a:pt x="154" y="235"/>
                </a:lnTo>
                <a:lnTo>
                  <a:pt x="166" y="226"/>
                </a:lnTo>
                <a:lnTo>
                  <a:pt x="160" y="226"/>
                </a:lnTo>
                <a:lnTo>
                  <a:pt x="166" y="226"/>
                </a:lnTo>
                <a:lnTo>
                  <a:pt x="172" y="231"/>
                </a:lnTo>
                <a:lnTo>
                  <a:pt x="178" y="235"/>
                </a:lnTo>
                <a:lnTo>
                  <a:pt x="178" y="244"/>
                </a:lnTo>
                <a:lnTo>
                  <a:pt x="183" y="248"/>
                </a:lnTo>
                <a:lnTo>
                  <a:pt x="183" y="266"/>
                </a:lnTo>
                <a:lnTo>
                  <a:pt x="189" y="270"/>
                </a:lnTo>
                <a:lnTo>
                  <a:pt x="189" y="288"/>
                </a:lnTo>
                <a:lnTo>
                  <a:pt x="195" y="293"/>
                </a:lnTo>
                <a:lnTo>
                  <a:pt x="195" y="310"/>
                </a:lnTo>
                <a:lnTo>
                  <a:pt x="201" y="319"/>
                </a:lnTo>
                <a:lnTo>
                  <a:pt x="201" y="350"/>
                </a:lnTo>
                <a:lnTo>
                  <a:pt x="207" y="364"/>
                </a:lnTo>
                <a:lnTo>
                  <a:pt x="207" y="381"/>
                </a:lnTo>
                <a:lnTo>
                  <a:pt x="213" y="395"/>
                </a:lnTo>
                <a:lnTo>
                  <a:pt x="213" y="417"/>
                </a:lnTo>
                <a:lnTo>
                  <a:pt x="219" y="426"/>
                </a:lnTo>
                <a:lnTo>
                  <a:pt x="219" y="448"/>
                </a:lnTo>
                <a:lnTo>
                  <a:pt x="219" y="439"/>
                </a:lnTo>
                <a:lnTo>
                  <a:pt x="225" y="426"/>
                </a:lnTo>
                <a:lnTo>
                  <a:pt x="225" y="403"/>
                </a:lnTo>
                <a:lnTo>
                  <a:pt x="231" y="390"/>
                </a:lnTo>
                <a:lnTo>
                  <a:pt x="231" y="368"/>
                </a:lnTo>
                <a:lnTo>
                  <a:pt x="237" y="359"/>
                </a:lnTo>
                <a:lnTo>
                  <a:pt x="237" y="328"/>
                </a:lnTo>
                <a:lnTo>
                  <a:pt x="243" y="315"/>
                </a:lnTo>
                <a:lnTo>
                  <a:pt x="243" y="297"/>
                </a:lnTo>
                <a:lnTo>
                  <a:pt x="248" y="288"/>
                </a:lnTo>
                <a:lnTo>
                  <a:pt x="248" y="266"/>
                </a:lnTo>
                <a:lnTo>
                  <a:pt x="254" y="257"/>
                </a:lnTo>
                <a:lnTo>
                  <a:pt x="254" y="244"/>
                </a:lnTo>
                <a:lnTo>
                  <a:pt x="260" y="239"/>
                </a:lnTo>
                <a:lnTo>
                  <a:pt x="260" y="231"/>
                </a:lnTo>
                <a:lnTo>
                  <a:pt x="272" y="222"/>
                </a:lnTo>
                <a:lnTo>
                  <a:pt x="272" y="217"/>
                </a:lnTo>
                <a:lnTo>
                  <a:pt x="278" y="222"/>
                </a:lnTo>
                <a:lnTo>
                  <a:pt x="284" y="226"/>
                </a:lnTo>
                <a:lnTo>
                  <a:pt x="284" y="235"/>
                </a:lnTo>
                <a:lnTo>
                  <a:pt x="290" y="239"/>
                </a:lnTo>
                <a:lnTo>
                  <a:pt x="290" y="248"/>
                </a:lnTo>
                <a:lnTo>
                  <a:pt x="296" y="253"/>
                </a:lnTo>
                <a:lnTo>
                  <a:pt x="296" y="262"/>
                </a:lnTo>
                <a:lnTo>
                  <a:pt x="302" y="270"/>
                </a:lnTo>
                <a:lnTo>
                  <a:pt x="302" y="288"/>
                </a:lnTo>
                <a:lnTo>
                  <a:pt x="307" y="293"/>
                </a:lnTo>
                <a:lnTo>
                  <a:pt x="307" y="302"/>
                </a:lnTo>
                <a:lnTo>
                  <a:pt x="307" y="284"/>
                </a:lnTo>
                <a:lnTo>
                  <a:pt x="313" y="270"/>
                </a:lnTo>
                <a:lnTo>
                  <a:pt x="313" y="226"/>
                </a:lnTo>
                <a:lnTo>
                  <a:pt x="319" y="213"/>
                </a:lnTo>
                <a:lnTo>
                  <a:pt x="319" y="182"/>
                </a:lnTo>
                <a:lnTo>
                  <a:pt x="325" y="168"/>
                </a:lnTo>
                <a:lnTo>
                  <a:pt x="325" y="142"/>
                </a:lnTo>
                <a:lnTo>
                  <a:pt x="331" y="133"/>
                </a:lnTo>
                <a:lnTo>
                  <a:pt x="331" y="98"/>
                </a:lnTo>
                <a:lnTo>
                  <a:pt x="337" y="89"/>
                </a:lnTo>
                <a:lnTo>
                  <a:pt x="337" y="71"/>
                </a:lnTo>
                <a:lnTo>
                  <a:pt x="343" y="62"/>
                </a:lnTo>
                <a:lnTo>
                  <a:pt x="343" y="49"/>
                </a:lnTo>
                <a:lnTo>
                  <a:pt x="349" y="44"/>
                </a:lnTo>
                <a:lnTo>
                  <a:pt x="349" y="31"/>
                </a:lnTo>
                <a:lnTo>
                  <a:pt x="355" y="27"/>
                </a:lnTo>
                <a:lnTo>
                  <a:pt x="361" y="31"/>
                </a:lnTo>
                <a:lnTo>
                  <a:pt x="367" y="35"/>
                </a:lnTo>
                <a:lnTo>
                  <a:pt x="367" y="44"/>
                </a:lnTo>
                <a:lnTo>
                  <a:pt x="372" y="49"/>
                </a:lnTo>
                <a:lnTo>
                  <a:pt x="372" y="58"/>
                </a:lnTo>
                <a:lnTo>
                  <a:pt x="378" y="67"/>
                </a:lnTo>
                <a:lnTo>
                  <a:pt x="378" y="89"/>
                </a:lnTo>
                <a:lnTo>
                  <a:pt x="384" y="98"/>
                </a:lnTo>
                <a:lnTo>
                  <a:pt x="384" y="120"/>
                </a:lnTo>
                <a:lnTo>
                  <a:pt x="390" y="129"/>
                </a:lnTo>
                <a:lnTo>
                  <a:pt x="390" y="151"/>
                </a:lnTo>
                <a:lnTo>
                  <a:pt x="396" y="160"/>
                </a:lnTo>
                <a:lnTo>
                  <a:pt x="396" y="168"/>
                </a:lnTo>
                <a:lnTo>
                  <a:pt x="396" y="151"/>
                </a:lnTo>
                <a:lnTo>
                  <a:pt x="402" y="137"/>
                </a:lnTo>
                <a:lnTo>
                  <a:pt x="402" y="12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4" name="Freeform 95"/>
          <p:cNvSpPr>
            <a:spLocks/>
          </p:cNvSpPr>
          <p:nvPr/>
        </p:nvSpPr>
        <p:spPr bwMode="auto">
          <a:xfrm>
            <a:off x="7281589" y="3561652"/>
            <a:ext cx="438150" cy="612775"/>
          </a:xfrm>
          <a:custGeom>
            <a:avLst/>
            <a:gdLst>
              <a:gd name="T0" fmla="*/ 10111 w 260"/>
              <a:gd name="T1" fmla="*/ 127000 h 386"/>
              <a:gd name="T2" fmla="*/ 20222 w 260"/>
              <a:gd name="T3" fmla="*/ 84137 h 386"/>
              <a:gd name="T4" fmla="*/ 30333 w 260"/>
              <a:gd name="T5" fmla="*/ 42862 h 386"/>
              <a:gd name="T6" fmla="*/ 50556 w 260"/>
              <a:gd name="T7" fmla="*/ 6350 h 386"/>
              <a:gd name="T8" fmla="*/ 69093 w 260"/>
              <a:gd name="T9" fmla="*/ 14288 h 386"/>
              <a:gd name="T10" fmla="*/ 79204 w 260"/>
              <a:gd name="T11" fmla="*/ 42862 h 386"/>
              <a:gd name="T12" fmla="*/ 89315 w 260"/>
              <a:gd name="T13" fmla="*/ 84137 h 386"/>
              <a:gd name="T14" fmla="*/ 99426 w 260"/>
              <a:gd name="T15" fmla="*/ 133350 h 386"/>
              <a:gd name="T16" fmla="*/ 109538 w 260"/>
              <a:gd name="T17" fmla="*/ 204788 h 386"/>
              <a:gd name="T18" fmla="*/ 119649 w 260"/>
              <a:gd name="T19" fmla="*/ 268288 h 386"/>
              <a:gd name="T20" fmla="*/ 129760 w 260"/>
              <a:gd name="T21" fmla="*/ 338137 h 386"/>
              <a:gd name="T22" fmla="*/ 139871 w 260"/>
              <a:gd name="T23" fmla="*/ 430213 h 386"/>
              <a:gd name="T24" fmla="*/ 149982 w 260"/>
              <a:gd name="T25" fmla="*/ 393700 h 386"/>
              <a:gd name="T26" fmla="*/ 158408 w 260"/>
              <a:gd name="T27" fmla="*/ 366712 h 386"/>
              <a:gd name="T28" fmla="*/ 168519 w 260"/>
              <a:gd name="T29" fmla="*/ 323850 h 386"/>
              <a:gd name="T30" fmla="*/ 178630 w 260"/>
              <a:gd name="T31" fmla="*/ 303213 h 386"/>
              <a:gd name="T32" fmla="*/ 198853 w 260"/>
              <a:gd name="T33" fmla="*/ 280988 h 386"/>
              <a:gd name="T34" fmla="*/ 198853 w 260"/>
              <a:gd name="T35" fmla="*/ 280988 h 386"/>
              <a:gd name="T36" fmla="*/ 219075 w 260"/>
              <a:gd name="T37" fmla="*/ 295275 h 386"/>
              <a:gd name="T38" fmla="*/ 229186 w 260"/>
              <a:gd name="T39" fmla="*/ 317500 h 386"/>
              <a:gd name="T40" fmla="*/ 239297 w 260"/>
              <a:gd name="T41" fmla="*/ 352425 h 386"/>
              <a:gd name="T42" fmla="*/ 249408 w 260"/>
              <a:gd name="T43" fmla="*/ 401637 h 386"/>
              <a:gd name="T44" fmla="*/ 259520 w 260"/>
              <a:gd name="T45" fmla="*/ 442913 h 386"/>
              <a:gd name="T46" fmla="*/ 267946 w 260"/>
              <a:gd name="T47" fmla="*/ 492125 h 386"/>
              <a:gd name="T48" fmla="*/ 278057 w 260"/>
              <a:gd name="T49" fmla="*/ 563563 h 386"/>
              <a:gd name="T50" fmla="*/ 288168 w 260"/>
              <a:gd name="T51" fmla="*/ 612775 h 386"/>
              <a:gd name="T52" fmla="*/ 298279 w 260"/>
              <a:gd name="T53" fmla="*/ 563563 h 386"/>
              <a:gd name="T54" fmla="*/ 308390 w 260"/>
              <a:gd name="T55" fmla="*/ 492125 h 386"/>
              <a:gd name="T56" fmla="*/ 318501 w 260"/>
              <a:gd name="T57" fmla="*/ 442913 h 386"/>
              <a:gd name="T58" fmla="*/ 328612 w 260"/>
              <a:gd name="T59" fmla="*/ 379412 h 386"/>
              <a:gd name="T60" fmla="*/ 338724 w 260"/>
              <a:gd name="T61" fmla="*/ 344487 h 386"/>
              <a:gd name="T62" fmla="*/ 348835 w 260"/>
              <a:gd name="T63" fmla="*/ 309562 h 386"/>
              <a:gd name="T64" fmla="*/ 369057 w 260"/>
              <a:gd name="T65" fmla="*/ 274638 h 386"/>
              <a:gd name="T66" fmla="*/ 369057 w 260"/>
              <a:gd name="T67" fmla="*/ 274638 h 386"/>
              <a:gd name="T68" fmla="*/ 387594 w 260"/>
              <a:gd name="T69" fmla="*/ 288925 h 386"/>
              <a:gd name="T70" fmla="*/ 397705 w 260"/>
              <a:gd name="T71" fmla="*/ 309562 h 386"/>
              <a:gd name="T72" fmla="*/ 407816 w 260"/>
              <a:gd name="T73" fmla="*/ 352425 h 386"/>
              <a:gd name="T74" fmla="*/ 417928 w 260"/>
              <a:gd name="T75" fmla="*/ 379412 h 386"/>
              <a:gd name="T76" fmla="*/ 428039 w 260"/>
              <a:gd name="T77" fmla="*/ 415925 h 38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60"/>
              <a:gd name="T118" fmla="*/ 0 h 386"/>
              <a:gd name="T119" fmla="*/ 260 w 260"/>
              <a:gd name="T120" fmla="*/ 386 h 38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60" h="386">
                <a:moveTo>
                  <a:pt x="0" y="89"/>
                </a:moveTo>
                <a:lnTo>
                  <a:pt x="6" y="80"/>
                </a:lnTo>
                <a:lnTo>
                  <a:pt x="6" y="62"/>
                </a:lnTo>
                <a:lnTo>
                  <a:pt x="12" y="53"/>
                </a:lnTo>
                <a:lnTo>
                  <a:pt x="12" y="31"/>
                </a:lnTo>
                <a:lnTo>
                  <a:pt x="18" y="27"/>
                </a:lnTo>
                <a:lnTo>
                  <a:pt x="18" y="13"/>
                </a:lnTo>
                <a:lnTo>
                  <a:pt x="30" y="4"/>
                </a:lnTo>
                <a:lnTo>
                  <a:pt x="30" y="0"/>
                </a:lnTo>
                <a:lnTo>
                  <a:pt x="41" y="9"/>
                </a:lnTo>
                <a:lnTo>
                  <a:pt x="41" y="18"/>
                </a:lnTo>
                <a:lnTo>
                  <a:pt x="47" y="27"/>
                </a:lnTo>
                <a:lnTo>
                  <a:pt x="47" y="44"/>
                </a:lnTo>
                <a:lnTo>
                  <a:pt x="53" y="53"/>
                </a:lnTo>
                <a:lnTo>
                  <a:pt x="53" y="71"/>
                </a:lnTo>
                <a:lnTo>
                  <a:pt x="59" y="84"/>
                </a:lnTo>
                <a:lnTo>
                  <a:pt x="59" y="115"/>
                </a:lnTo>
                <a:lnTo>
                  <a:pt x="65" y="129"/>
                </a:lnTo>
                <a:lnTo>
                  <a:pt x="65" y="155"/>
                </a:lnTo>
                <a:lnTo>
                  <a:pt x="71" y="169"/>
                </a:lnTo>
                <a:lnTo>
                  <a:pt x="71" y="195"/>
                </a:lnTo>
                <a:lnTo>
                  <a:pt x="77" y="213"/>
                </a:lnTo>
                <a:lnTo>
                  <a:pt x="77" y="257"/>
                </a:lnTo>
                <a:lnTo>
                  <a:pt x="83" y="271"/>
                </a:lnTo>
                <a:lnTo>
                  <a:pt x="83" y="257"/>
                </a:lnTo>
                <a:lnTo>
                  <a:pt x="89" y="248"/>
                </a:lnTo>
                <a:lnTo>
                  <a:pt x="89" y="235"/>
                </a:lnTo>
                <a:lnTo>
                  <a:pt x="94" y="231"/>
                </a:lnTo>
                <a:lnTo>
                  <a:pt x="94" y="208"/>
                </a:lnTo>
                <a:lnTo>
                  <a:pt x="100" y="204"/>
                </a:lnTo>
                <a:lnTo>
                  <a:pt x="100" y="195"/>
                </a:lnTo>
                <a:lnTo>
                  <a:pt x="106" y="191"/>
                </a:lnTo>
                <a:lnTo>
                  <a:pt x="106" y="186"/>
                </a:lnTo>
                <a:lnTo>
                  <a:pt x="118" y="177"/>
                </a:lnTo>
                <a:lnTo>
                  <a:pt x="118" y="173"/>
                </a:lnTo>
                <a:lnTo>
                  <a:pt x="118" y="177"/>
                </a:lnTo>
                <a:lnTo>
                  <a:pt x="124" y="182"/>
                </a:lnTo>
                <a:lnTo>
                  <a:pt x="130" y="186"/>
                </a:lnTo>
                <a:lnTo>
                  <a:pt x="130" y="195"/>
                </a:lnTo>
                <a:lnTo>
                  <a:pt x="136" y="200"/>
                </a:lnTo>
                <a:lnTo>
                  <a:pt x="136" y="213"/>
                </a:lnTo>
                <a:lnTo>
                  <a:pt x="142" y="222"/>
                </a:lnTo>
                <a:lnTo>
                  <a:pt x="142" y="244"/>
                </a:lnTo>
                <a:lnTo>
                  <a:pt x="148" y="253"/>
                </a:lnTo>
                <a:lnTo>
                  <a:pt x="148" y="271"/>
                </a:lnTo>
                <a:lnTo>
                  <a:pt x="154" y="279"/>
                </a:lnTo>
                <a:lnTo>
                  <a:pt x="154" y="302"/>
                </a:lnTo>
                <a:lnTo>
                  <a:pt x="159" y="310"/>
                </a:lnTo>
                <a:lnTo>
                  <a:pt x="159" y="341"/>
                </a:lnTo>
                <a:lnTo>
                  <a:pt x="165" y="355"/>
                </a:lnTo>
                <a:lnTo>
                  <a:pt x="165" y="377"/>
                </a:lnTo>
                <a:lnTo>
                  <a:pt x="171" y="386"/>
                </a:lnTo>
                <a:lnTo>
                  <a:pt x="171" y="364"/>
                </a:lnTo>
                <a:lnTo>
                  <a:pt x="177" y="355"/>
                </a:lnTo>
                <a:lnTo>
                  <a:pt x="177" y="319"/>
                </a:lnTo>
                <a:lnTo>
                  <a:pt x="183" y="310"/>
                </a:lnTo>
                <a:lnTo>
                  <a:pt x="183" y="288"/>
                </a:lnTo>
                <a:lnTo>
                  <a:pt x="189" y="279"/>
                </a:lnTo>
                <a:lnTo>
                  <a:pt x="189" y="248"/>
                </a:lnTo>
                <a:lnTo>
                  <a:pt x="195" y="239"/>
                </a:lnTo>
                <a:lnTo>
                  <a:pt x="195" y="222"/>
                </a:lnTo>
                <a:lnTo>
                  <a:pt x="201" y="217"/>
                </a:lnTo>
                <a:lnTo>
                  <a:pt x="201" y="204"/>
                </a:lnTo>
                <a:lnTo>
                  <a:pt x="207" y="195"/>
                </a:lnTo>
                <a:lnTo>
                  <a:pt x="207" y="182"/>
                </a:lnTo>
                <a:lnTo>
                  <a:pt x="219" y="173"/>
                </a:lnTo>
                <a:lnTo>
                  <a:pt x="213" y="173"/>
                </a:lnTo>
                <a:lnTo>
                  <a:pt x="219" y="173"/>
                </a:lnTo>
                <a:lnTo>
                  <a:pt x="224" y="173"/>
                </a:lnTo>
                <a:lnTo>
                  <a:pt x="230" y="182"/>
                </a:lnTo>
                <a:lnTo>
                  <a:pt x="236" y="186"/>
                </a:lnTo>
                <a:lnTo>
                  <a:pt x="236" y="195"/>
                </a:lnTo>
                <a:lnTo>
                  <a:pt x="242" y="204"/>
                </a:lnTo>
                <a:lnTo>
                  <a:pt x="242" y="222"/>
                </a:lnTo>
                <a:lnTo>
                  <a:pt x="248" y="226"/>
                </a:lnTo>
                <a:lnTo>
                  <a:pt x="248" y="239"/>
                </a:lnTo>
                <a:lnTo>
                  <a:pt x="254" y="248"/>
                </a:lnTo>
                <a:lnTo>
                  <a:pt x="254" y="262"/>
                </a:lnTo>
                <a:lnTo>
                  <a:pt x="260" y="271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5" name="Freeform 96"/>
          <p:cNvSpPr>
            <a:spLocks/>
          </p:cNvSpPr>
          <p:nvPr/>
        </p:nvSpPr>
        <p:spPr bwMode="auto">
          <a:xfrm>
            <a:off x="1792014" y="3899789"/>
            <a:ext cx="1203325" cy="92075"/>
          </a:xfrm>
          <a:custGeom>
            <a:avLst/>
            <a:gdLst>
              <a:gd name="T0" fmla="*/ 10112 w 714"/>
              <a:gd name="T1" fmla="*/ 92075 h 58"/>
              <a:gd name="T2" fmla="*/ 38763 w 714"/>
              <a:gd name="T3" fmla="*/ 92075 h 58"/>
              <a:gd name="T4" fmla="*/ 69098 w 714"/>
              <a:gd name="T5" fmla="*/ 92075 h 58"/>
              <a:gd name="T6" fmla="*/ 99434 w 714"/>
              <a:gd name="T7" fmla="*/ 92075 h 58"/>
              <a:gd name="T8" fmla="*/ 128085 w 714"/>
              <a:gd name="T9" fmla="*/ 92075 h 58"/>
              <a:gd name="T10" fmla="*/ 158421 w 714"/>
              <a:gd name="T11" fmla="*/ 92075 h 58"/>
              <a:gd name="T12" fmla="*/ 188757 w 714"/>
              <a:gd name="T13" fmla="*/ 92075 h 58"/>
              <a:gd name="T14" fmla="*/ 219093 w 714"/>
              <a:gd name="T15" fmla="*/ 92075 h 58"/>
              <a:gd name="T16" fmla="*/ 247743 w 714"/>
              <a:gd name="T17" fmla="*/ 92075 h 58"/>
              <a:gd name="T18" fmla="*/ 278079 w 714"/>
              <a:gd name="T19" fmla="*/ 92075 h 58"/>
              <a:gd name="T20" fmla="*/ 298303 w 714"/>
              <a:gd name="T21" fmla="*/ 92075 h 58"/>
              <a:gd name="T22" fmla="*/ 328639 w 714"/>
              <a:gd name="T23" fmla="*/ 92075 h 58"/>
              <a:gd name="T24" fmla="*/ 357290 w 714"/>
              <a:gd name="T25" fmla="*/ 92075 h 58"/>
              <a:gd name="T26" fmla="*/ 387626 w 714"/>
              <a:gd name="T27" fmla="*/ 92075 h 58"/>
              <a:gd name="T28" fmla="*/ 417962 w 714"/>
              <a:gd name="T29" fmla="*/ 92075 h 58"/>
              <a:gd name="T30" fmla="*/ 446612 w 714"/>
              <a:gd name="T31" fmla="*/ 92075 h 58"/>
              <a:gd name="T32" fmla="*/ 476948 w 714"/>
              <a:gd name="T33" fmla="*/ 92075 h 58"/>
              <a:gd name="T34" fmla="*/ 507284 w 714"/>
              <a:gd name="T35" fmla="*/ 92075 h 58"/>
              <a:gd name="T36" fmla="*/ 537620 w 714"/>
              <a:gd name="T37" fmla="*/ 92075 h 58"/>
              <a:gd name="T38" fmla="*/ 566271 w 714"/>
              <a:gd name="T39" fmla="*/ 92075 h 58"/>
              <a:gd name="T40" fmla="*/ 586495 w 714"/>
              <a:gd name="T41" fmla="*/ 0 h 58"/>
              <a:gd name="T42" fmla="*/ 606718 w 714"/>
              <a:gd name="T43" fmla="*/ 92075 h 58"/>
              <a:gd name="T44" fmla="*/ 637054 w 714"/>
              <a:gd name="T45" fmla="*/ 92075 h 58"/>
              <a:gd name="T46" fmla="*/ 665705 w 714"/>
              <a:gd name="T47" fmla="*/ 92075 h 58"/>
              <a:gd name="T48" fmla="*/ 696041 w 714"/>
              <a:gd name="T49" fmla="*/ 92075 h 58"/>
              <a:gd name="T50" fmla="*/ 726377 w 714"/>
              <a:gd name="T51" fmla="*/ 92075 h 58"/>
              <a:gd name="T52" fmla="*/ 756713 w 714"/>
              <a:gd name="T53" fmla="*/ 92075 h 58"/>
              <a:gd name="T54" fmla="*/ 785363 w 714"/>
              <a:gd name="T55" fmla="*/ 92075 h 58"/>
              <a:gd name="T56" fmla="*/ 815699 w 714"/>
              <a:gd name="T57" fmla="*/ 92075 h 58"/>
              <a:gd name="T58" fmla="*/ 846035 w 714"/>
              <a:gd name="T59" fmla="*/ 92075 h 58"/>
              <a:gd name="T60" fmla="*/ 874686 w 714"/>
              <a:gd name="T61" fmla="*/ 92075 h 58"/>
              <a:gd name="T62" fmla="*/ 894910 w 714"/>
              <a:gd name="T63" fmla="*/ 92075 h 58"/>
              <a:gd name="T64" fmla="*/ 925246 w 714"/>
              <a:gd name="T65" fmla="*/ 92075 h 58"/>
              <a:gd name="T66" fmla="*/ 955582 w 714"/>
              <a:gd name="T67" fmla="*/ 92075 h 58"/>
              <a:gd name="T68" fmla="*/ 984232 w 714"/>
              <a:gd name="T69" fmla="*/ 92075 h 58"/>
              <a:gd name="T70" fmla="*/ 1014568 w 714"/>
              <a:gd name="T71" fmla="*/ 92075 h 58"/>
              <a:gd name="T72" fmla="*/ 1044904 w 714"/>
              <a:gd name="T73" fmla="*/ 92075 h 58"/>
              <a:gd name="T74" fmla="*/ 1075240 w 714"/>
              <a:gd name="T75" fmla="*/ 92075 h 58"/>
              <a:gd name="T76" fmla="*/ 1103891 w 714"/>
              <a:gd name="T77" fmla="*/ 92075 h 58"/>
              <a:gd name="T78" fmla="*/ 1134227 w 714"/>
              <a:gd name="T79" fmla="*/ 92075 h 58"/>
              <a:gd name="T80" fmla="*/ 1164562 w 714"/>
              <a:gd name="T81" fmla="*/ 92075 h 58"/>
              <a:gd name="T82" fmla="*/ 1183101 w 714"/>
              <a:gd name="T83" fmla="*/ 92075 h 5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14"/>
              <a:gd name="T127" fmla="*/ 0 h 58"/>
              <a:gd name="T128" fmla="*/ 714 w 714"/>
              <a:gd name="T129" fmla="*/ 58 h 5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14" h="58">
                <a:moveTo>
                  <a:pt x="0" y="0"/>
                </a:moveTo>
                <a:lnTo>
                  <a:pt x="0" y="58"/>
                </a:lnTo>
                <a:lnTo>
                  <a:pt x="6" y="58"/>
                </a:lnTo>
                <a:lnTo>
                  <a:pt x="11" y="58"/>
                </a:lnTo>
                <a:lnTo>
                  <a:pt x="17" y="58"/>
                </a:lnTo>
                <a:lnTo>
                  <a:pt x="23" y="58"/>
                </a:lnTo>
                <a:lnTo>
                  <a:pt x="29" y="58"/>
                </a:lnTo>
                <a:lnTo>
                  <a:pt x="35" y="58"/>
                </a:lnTo>
                <a:lnTo>
                  <a:pt x="41" y="58"/>
                </a:lnTo>
                <a:lnTo>
                  <a:pt x="47" y="58"/>
                </a:lnTo>
                <a:lnTo>
                  <a:pt x="53" y="58"/>
                </a:lnTo>
                <a:lnTo>
                  <a:pt x="59" y="58"/>
                </a:lnTo>
                <a:lnTo>
                  <a:pt x="65" y="58"/>
                </a:lnTo>
                <a:lnTo>
                  <a:pt x="71" y="58"/>
                </a:lnTo>
                <a:lnTo>
                  <a:pt x="76" y="58"/>
                </a:lnTo>
                <a:lnTo>
                  <a:pt x="82" y="58"/>
                </a:lnTo>
                <a:lnTo>
                  <a:pt x="88" y="58"/>
                </a:lnTo>
                <a:lnTo>
                  <a:pt x="94" y="58"/>
                </a:lnTo>
                <a:lnTo>
                  <a:pt x="100" y="58"/>
                </a:lnTo>
                <a:lnTo>
                  <a:pt x="106" y="58"/>
                </a:lnTo>
                <a:lnTo>
                  <a:pt x="112" y="58"/>
                </a:lnTo>
                <a:lnTo>
                  <a:pt x="118" y="58"/>
                </a:lnTo>
                <a:lnTo>
                  <a:pt x="124" y="58"/>
                </a:lnTo>
                <a:lnTo>
                  <a:pt x="130" y="58"/>
                </a:lnTo>
                <a:lnTo>
                  <a:pt x="135" y="58"/>
                </a:lnTo>
                <a:lnTo>
                  <a:pt x="141" y="58"/>
                </a:lnTo>
                <a:lnTo>
                  <a:pt x="147" y="58"/>
                </a:lnTo>
                <a:lnTo>
                  <a:pt x="153" y="58"/>
                </a:lnTo>
                <a:lnTo>
                  <a:pt x="159" y="58"/>
                </a:lnTo>
                <a:lnTo>
                  <a:pt x="165" y="58"/>
                </a:lnTo>
                <a:lnTo>
                  <a:pt x="171" y="58"/>
                </a:lnTo>
                <a:lnTo>
                  <a:pt x="171" y="0"/>
                </a:lnTo>
                <a:lnTo>
                  <a:pt x="177" y="58"/>
                </a:lnTo>
                <a:lnTo>
                  <a:pt x="183" y="58"/>
                </a:lnTo>
                <a:lnTo>
                  <a:pt x="189" y="58"/>
                </a:lnTo>
                <a:lnTo>
                  <a:pt x="195" y="58"/>
                </a:lnTo>
                <a:lnTo>
                  <a:pt x="200" y="58"/>
                </a:lnTo>
                <a:lnTo>
                  <a:pt x="206" y="58"/>
                </a:lnTo>
                <a:lnTo>
                  <a:pt x="212" y="58"/>
                </a:lnTo>
                <a:lnTo>
                  <a:pt x="218" y="58"/>
                </a:lnTo>
                <a:lnTo>
                  <a:pt x="224" y="58"/>
                </a:lnTo>
                <a:lnTo>
                  <a:pt x="230" y="58"/>
                </a:lnTo>
                <a:lnTo>
                  <a:pt x="236" y="58"/>
                </a:lnTo>
                <a:lnTo>
                  <a:pt x="242" y="58"/>
                </a:lnTo>
                <a:lnTo>
                  <a:pt x="248" y="58"/>
                </a:lnTo>
                <a:lnTo>
                  <a:pt x="254" y="58"/>
                </a:lnTo>
                <a:lnTo>
                  <a:pt x="260" y="58"/>
                </a:lnTo>
                <a:lnTo>
                  <a:pt x="265" y="58"/>
                </a:lnTo>
                <a:lnTo>
                  <a:pt x="271" y="58"/>
                </a:lnTo>
                <a:lnTo>
                  <a:pt x="277" y="58"/>
                </a:lnTo>
                <a:lnTo>
                  <a:pt x="283" y="58"/>
                </a:lnTo>
                <a:lnTo>
                  <a:pt x="289" y="58"/>
                </a:lnTo>
                <a:lnTo>
                  <a:pt x="295" y="58"/>
                </a:lnTo>
                <a:lnTo>
                  <a:pt x="301" y="58"/>
                </a:lnTo>
                <a:lnTo>
                  <a:pt x="307" y="58"/>
                </a:lnTo>
                <a:lnTo>
                  <a:pt x="313" y="58"/>
                </a:lnTo>
                <a:lnTo>
                  <a:pt x="319" y="58"/>
                </a:lnTo>
                <a:lnTo>
                  <a:pt x="324" y="58"/>
                </a:lnTo>
                <a:lnTo>
                  <a:pt x="330" y="58"/>
                </a:lnTo>
                <a:lnTo>
                  <a:pt x="336" y="58"/>
                </a:lnTo>
                <a:lnTo>
                  <a:pt x="342" y="58"/>
                </a:lnTo>
                <a:lnTo>
                  <a:pt x="348" y="58"/>
                </a:lnTo>
                <a:lnTo>
                  <a:pt x="348" y="0"/>
                </a:lnTo>
                <a:lnTo>
                  <a:pt x="348" y="58"/>
                </a:lnTo>
                <a:lnTo>
                  <a:pt x="354" y="58"/>
                </a:lnTo>
                <a:lnTo>
                  <a:pt x="360" y="58"/>
                </a:lnTo>
                <a:lnTo>
                  <a:pt x="366" y="58"/>
                </a:lnTo>
                <a:lnTo>
                  <a:pt x="372" y="58"/>
                </a:lnTo>
                <a:lnTo>
                  <a:pt x="378" y="58"/>
                </a:lnTo>
                <a:lnTo>
                  <a:pt x="384" y="58"/>
                </a:lnTo>
                <a:lnTo>
                  <a:pt x="389" y="58"/>
                </a:lnTo>
                <a:lnTo>
                  <a:pt x="395" y="58"/>
                </a:lnTo>
                <a:lnTo>
                  <a:pt x="401" y="58"/>
                </a:lnTo>
                <a:lnTo>
                  <a:pt x="407" y="58"/>
                </a:lnTo>
                <a:lnTo>
                  <a:pt x="413" y="58"/>
                </a:lnTo>
                <a:lnTo>
                  <a:pt x="419" y="58"/>
                </a:lnTo>
                <a:lnTo>
                  <a:pt x="425" y="58"/>
                </a:lnTo>
                <a:lnTo>
                  <a:pt x="431" y="58"/>
                </a:lnTo>
                <a:lnTo>
                  <a:pt x="437" y="58"/>
                </a:lnTo>
                <a:lnTo>
                  <a:pt x="443" y="58"/>
                </a:lnTo>
                <a:lnTo>
                  <a:pt x="449" y="58"/>
                </a:lnTo>
                <a:lnTo>
                  <a:pt x="454" y="58"/>
                </a:lnTo>
                <a:lnTo>
                  <a:pt x="460" y="58"/>
                </a:lnTo>
                <a:lnTo>
                  <a:pt x="466" y="58"/>
                </a:lnTo>
                <a:lnTo>
                  <a:pt x="472" y="58"/>
                </a:lnTo>
                <a:lnTo>
                  <a:pt x="478" y="58"/>
                </a:lnTo>
                <a:lnTo>
                  <a:pt x="484" y="58"/>
                </a:lnTo>
                <a:lnTo>
                  <a:pt x="490" y="58"/>
                </a:lnTo>
                <a:lnTo>
                  <a:pt x="496" y="58"/>
                </a:lnTo>
                <a:lnTo>
                  <a:pt x="502" y="58"/>
                </a:lnTo>
                <a:lnTo>
                  <a:pt x="508" y="58"/>
                </a:lnTo>
                <a:lnTo>
                  <a:pt x="513" y="58"/>
                </a:lnTo>
                <a:lnTo>
                  <a:pt x="519" y="58"/>
                </a:lnTo>
                <a:lnTo>
                  <a:pt x="525" y="0"/>
                </a:lnTo>
                <a:lnTo>
                  <a:pt x="525" y="58"/>
                </a:lnTo>
                <a:lnTo>
                  <a:pt x="531" y="58"/>
                </a:lnTo>
                <a:lnTo>
                  <a:pt x="537" y="58"/>
                </a:lnTo>
                <a:lnTo>
                  <a:pt x="543" y="58"/>
                </a:lnTo>
                <a:lnTo>
                  <a:pt x="549" y="58"/>
                </a:lnTo>
                <a:lnTo>
                  <a:pt x="555" y="58"/>
                </a:lnTo>
                <a:lnTo>
                  <a:pt x="561" y="58"/>
                </a:lnTo>
                <a:lnTo>
                  <a:pt x="567" y="58"/>
                </a:lnTo>
                <a:lnTo>
                  <a:pt x="573" y="58"/>
                </a:lnTo>
                <a:lnTo>
                  <a:pt x="578" y="58"/>
                </a:lnTo>
                <a:lnTo>
                  <a:pt x="584" y="58"/>
                </a:lnTo>
                <a:lnTo>
                  <a:pt x="590" y="58"/>
                </a:lnTo>
                <a:lnTo>
                  <a:pt x="596" y="58"/>
                </a:lnTo>
                <a:lnTo>
                  <a:pt x="602" y="58"/>
                </a:lnTo>
                <a:lnTo>
                  <a:pt x="608" y="58"/>
                </a:lnTo>
                <a:lnTo>
                  <a:pt x="614" y="58"/>
                </a:lnTo>
                <a:lnTo>
                  <a:pt x="620" y="58"/>
                </a:lnTo>
                <a:lnTo>
                  <a:pt x="626" y="58"/>
                </a:lnTo>
                <a:lnTo>
                  <a:pt x="632" y="58"/>
                </a:lnTo>
                <a:lnTo>
                  <a:pt x="638" y="58"/>
                </a:lnTo>
                <a:lnTo>
                  <a:pt x="643" y="58"/>
                </a:lnTo>
                <a:lnTo>
                  <a:pt x="649" y="58"/>
                </a:lnTo>
                <a:lnTo>
                  <a:pt x="655" y="58"/>
                </a:lnTo>
                <a:lnTo>
                  <a:pt x="661" y="58"/>
                </a:lnTo>
                <a:lnTo>
                  <a:pt x="667" y="58"/>
                </a:lnTo>
                <a:lnTo>
                  <a:pt x="673" y="58"/>
                </a:lnTo>
                <a:lnTo>
                  <a:pt x="679" y="58"/>
                </a:lnTo>
                <a:lnTo>
                  <a:pt x="685" y="58"/>
                </a:lnTo>
                <a:lnTo>
                  <a:pt x="691" y="58"/>
                </a:lnTo>
                <a:lnTo>
                  <a:pt x="697" y="58"/>
                </a:lnTo>
                <a:lnTo>
                  <a:pt x="702" y="0"/>
                </a:lnTo>
                <a:lnTo>
                  <a:pt x="702" y="58"/>
                </a:lnTo>
                <a:lnTo>
                  <a:pt x="708" y="58"/>
                </a:lnTo>
                <a:lnTo>
                  <a:pt x="714" y="5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6" name="Freeform 97"/>
          <p:cNvSpPr>
            <a:spLocks/>
          </p:cNvSpPr>
          <p:nvPr/>
        </p:nvSpPr>
        <p:spPr bwMode="auto">
          <a:xfrm>
            <a:off x="2995339" y="3899789"/>
            <a:ext cx="1217613" cy="92075"/>
          </a:xfrm>
          <a:custGeom>
            <a:avLst/>
            <a:gdLst>
              <a:gd name="T0" fmla="*/ 20265 w 721"/>
              <a:gd name="T1" fmla="*/ 92075 h 58"/>
              <a:gd name="T2" fmla="*/ 50664 w 721"/>
              <a:gd name="T3" fmla="*/ 92075 h 58"/>
              <a:gd name="T4" fmla="*/ 81062 w 721"/>
              <a:gd name="T5" fmla="*/ 92075 h 58"/>
              <a:gd name="T6" fmla="*/ 109771 w 721"/>
              <a:gd name="T7" fmla="*/ 92075 h 58"/>
              <a:gd name="T8" fmla="*/ 140169 w 721"/>
              <a:gd name="T9" fmla="*/ 92075 h 58"/>
              <a:gd name="T10" fmla="*/ 170567 w 721"/>
              <a:gd name="T11" fmla="*/ 92075 h 58"/>
              <a:gd name="T12" fmla="*/ 199276 w 721"/>
              <a:gd name="T13" fmla="*/ 92075 h 58"/>
              <a:gd name="T14" fmla="*/ 229675 w 721"/>
              <a:gd name="T15" fmla="*/ 92075 h 58"/>
              <a:gd name="T16" fmla="*/ 260073 w 721"/>
              <a:gd name="T17" fmla="*/ 92075 h 58"/>
              <a:gd name="T18" fmla="*/ 280338 w 721"/>
              <a:gd name="T19" fmla="*/ 92075 h 58"/>
              <a:gd name="T20" fmla="*/ 309047 w 721"/>
              <a:gd name="T21" fmla="*/ 92075 h 58"/>
              <a:gd name="T22" fmla="*/ 339445 w 721"/>
              <a:gd name="T23" fmla="*/ 92075 h 58"/>
              <a:gd name="T24" fmla="*/ 369844 w 721"/>
              <a:gd name="T25" fmla="*/ 92075 h 58"/>
              <a:gd name="T26" fmla="*/ 400242 w 721"/>
              <a:gd name="T27" fmla="*/ 92075 h 58"/>
              <a:gd name="T28" fmla="*/ 428951 w 721"/>
              <a:gd name="T29" fmla="*/ 92075 h 58"/>
              <a:gd name="T30" fmla="*/ 459349 w 721"/>
              <a:gd name="T31" fmla="*/ 92075 h 58"/>
              <a:gd name="T32" fmla="*/ 489747 w 721"/>
              <a:gd name="T33" fmla="*/ 92075 h 58"/>
              <a:gd name="T34" fmla="*/ 518457 w 721"/>
              <a:gd name="T35" fmla="*/ 92075 h 58"/>
              <a:gd name="T36" fmla="*/ 548855 w 721"/>
              <a:gd name="T37" fmla="*/ 92075 h 58"/>
              <a:gd name="T38" fmla="*/ 569120 w 721"/>
              <a:gd name="T39" fmla="*/ 0 h 58"/>
              <a:gd name="T40" fmla="*/ 589385 w 721"/>
              <a:gd name="T41" fmla="*/ 92075 h 58"/>
              <a:gd name="T42" fmla="*/ 618095 w 721"/>
              <a:gd name="T43" fmla="*/ 92075 h 58"/>
              <a:gd name="T44" fmla="*/ 648493 w 721"/>
              <a:gd name="T45" fmla="*/ 92075 h 58"/>
              <a:gd name="T46" fmla="*/ 678891 w 721"/>
              <a:gd name="T47" fmla="*/ 92075 h 58"/>
              <a:gd name="T48" fmla="*/ 709289 w 721"/>
              <a:gd name="T49" fmla="*/ 92075 h 58"/>
              <a:gd name="T50" fmla="*/ 737998 w 721"/>
              <a:gd name="T51" fmla="*/ 92075 h 58"/>
              <a:gd name="T52" fmla="*/ 768396 w 721"/>
              <a:gd name="T53" fmla="*/ 92075 h 58"/>
              <a:gd name="T54" fmla="*/ 798795 w 721"/>
              <a:gd name="T55" fmla="*/ 92075 h 58"/>
              <a:gd name="T56" fmla="*/ 829193 w 721"/>
              <a:gd name="T57" fmla="*/ 92075 h 58"/>
              <a:gd name="T58" fmla="*/ 857902 w 721"/>
              <a:gd name="T59" fmla="*/ 92075 h 58"/>
              <a:gd name="T60" fmla="*/ 878168 w 721"/>
              <a:gd name="T61" fmla="*/ 92075 h 58"/>
              <a:gd name="T62" fmla="*/ 908566 w 721"/>
              <a:gd name="T63" fmla="*/ 92075 h 58"/>
              <a:gd name="T64" fmla="*/ 937275 w 721"/>
              <a:gd name="T65" fmla="*/ 92075 h 58"/>
              <a:gd name="T66" fmla="*/ 967673 w 721"/>
              <a:gd name="T67" fmla="*/ 92075 h 58"/>
              <a:gd name="T68" fmla="*/ 998071 w 721"/>
              <a:gd name="T69" fmla="*/ 92075 h 58"/>
              <a:gd name="T70" fmla="*/ 1028469 w 721"/>
              <a:gd name="T71" fmla="*/ 92075 h 58"/>
              <a:gd name="T72" fmla="*/ 1057179 w 721"/>
              <a:gd name="T73" fmla="*/ 92075 h 58"/>
              <a:gd name="T74" fmla="*/ 1087577 w 721"/>
              <a:gd name="T75" fmla="*/ 92075 h 58"/>
              <a:gd name="T76" fmla="*/ 1117975 w 721"/>
              <a:gd name="T77" fmla="*/ 92075 h 58"/>
              <a:gd name="T78" fmla="*/ 1148373 w 721"/>
              <a:gd name="T79" fmla="*/ 92075 h 58"/>
              <a:gd name="T80" fmla="*/ 1166950 w 721"/>
              <a:gd name="T81" fmla="*/ 92075 h 58"/>
              <a:gd name="T82" fmla="*/ 1197348 w 721"/>
              <a:gd name="T83" fmla="*/ 92075 h 5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21"/>
              <a:gd name="T127" fmla="*/ 0 h 58"/>
              <a:gd name="T128" fmla="*/ 721 w 721"/>
              <a:gd name="T129" fmla="*/ 58 h 5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21" h="58">
                <a:moveTo>
                  <a:pt x="0" y="58"/>
                </a:moveTo>
                <a:lnTo>
                  <a:pt x="6" y="58"/>
                </a:lnTo>
                <a:lnTo>
                  <a:pt x="12" y="58"/>
                </a:lnTo>
                <a:lnTo>
                  <a:pt x="18" y="58"/>
                </a:lnTo>
                <a:lnTo>
                  <a:pt x="24" y="58"/>
                </a:lnTo>
                <a:lnTo>
                  <a:pt x="30" y="58"/>
                </a:lnTo>
                <a:lnTo>
                  <a:pt x="36" y="58"/>
                </a:lnTo>
                <a:lnTo>
                  <a:pt x="42" y="58"/>
                </a:lnTo>
                <a:lnTo>
                  <a:pt x="48" y="58"/>
                </a:lnTo>
                <a:lnTo>
                  <a:pt x="53" y="58"/>
                </a:lnTo>
                <a:lnTo>
                  <a:pt x="59" y="58"/>
                </a:lnTo>
                <a:lnTo>
                  <a:pt x="65" y="58"/>
                </a:lnTo>
                <a:lnTo>
                  <a:pt x="71" y="58"/>
                </a:lnTo>
                <a:lnTo>
                  <a:pt x="77" y="58"/>
                </a:lnTo>
                <a:lnTo>
                  <a:pt x="83" y="58"/>
                </a:lnTo>
                <a:lnTo>
                  <a:pt x="89" y="58"/>
                </a:lnTo>
                <a:lnTo>
                  <a:pt x="95" y="58"/>
                </a:lnTo>
                <a:lnTo>
                  <a:pt x="101" y="58"/>
                </a:lnTo>
                <a:lnTo>
                  <a:pt x="107" y="58"/>
                </a:lnTo>
                <a:lnTo>
                  <a:pt x="113" y="58"/>
                </a:lnTo>
                <a:lnTo>
                  <a:pt x="118" y="58"/>
                </a:lnTo>
                <a:lnTo>
                  <a:pt x="124" y="58"/>
                </a:lnTo>
                <a:lnTo>
                  <a:pt x="130" y="58"/>
                </a:lnTo>
                <a:lnTo>
                  <a:pt x="136" y="58"/>
                </a:lnTo>
                <a:lnTo>
                  <a:pt x="142" y="58"/>
                </a:lnTo>
                <a:lnTo>
                  <a:pt x="148" y="58"/>
                </a:lnTo>
                <a:lnTo>
                  <a:pt x="154" y="58"/>
                </a:lnTo>
                <a:lnTo>
                  <a:pt x="160" y="58"/>
                </a:lnTo>
                <a:lnTo>
                  <a:pt x="160" y="0"/>
                </a:lnTo>
                <a:lnTo>
                  <a:pt x="166" y="58"/>
                </a:lnTo>
                <a:lnTo>
                  <a:pt x="172" y="58"/>
                </a:lnTo>
                <a:lnTo>
                  <a:pt x="177" y="58"/>
                </a:lnTo>
                <a:lnTo>
                  <a:pt x="183" y="58"/>
                </a:lnTo>
                <a:lnTo>
                  <a:pt x="189" y="58"/>
                </a:lnTo>
                <a:lnTo>
                  <a:pt x="195" y="58"/>
                </a:lnTo>
                <a:lnTo>
                  <a:pt x="201" y="58"/>
                </a:lnTo>
                <a:lnTo>
                  <a:pt x="207" y="58"/>
                </a:lnTo>
                <a:lnTo>
                  <a:pt x="213" y="58"/>
                </a:lnTo>
                <a:lnTo>
                  <a:pt x="219" y="58"/>
                </a:lnTo>
                <a:lnTo>
                  <a:pt x="225" y="58"/>
                </a:lnTo>
                <a:lnTo>
                  <a:pt x="231" y="58"/>
                </a:lnTo>
                <a:lnTo>
                  <a:pt x="237" y="58"/>
                </a:lnTo>
                <a:lnTo>
                  <a:pt x="242" y="58"/>
                </a:lnTo>
                <a:lnTo>
                  <a:pt x="248" y="58"/>
                </a:lnTo>
                <a:lnTo>
                  <a:pt x="254" y="58"/>
                </a:lnTo>
                <a:lnTo>
                  <a:pt x="260" y="58"/>
                </a:lnTo>
                <a:lnTo>
                  <a:pt x="266" y="58"/>
                </a:lnTo>
                <a:lnTo>
                  <a:pt x="272" y="58"/>
                </a:lnTo>
                <a:lnTo>
                  <a:pt x="278" y="58"/>
                </a:lnTo>
                <a:lnTo>
                  <a:pt x="284" y="58"/>
                </a:lnTo>
                <a:lnTo>
                  <a:pt x="290" y="58"/>
                </a:lnTo>
                <a:lnTo>
                  <a:pt x="296" y="58"/>
                </a:lnTo>
                <a:lnTo>
                  <a:pt x="302" y="58"/>
                </a:lnTo>
                <a:lnTo>
                  <a:pt x="307" y="58"/>
                </a:lnTo>
                <a:lnTo>
                  <a:pt x="313" y="58"/>
                </a:lnTo>
                <a:lnTo>
                  <a:pt x="319" y="58"/>
                </a:lnTo>
                <a:lnTo>
                  <a:pt x="325" y="58"/>
                </a:lnTo>
                <a:lnTo>
                  <a:pt x="331" y="58"/>
                </a:lnTo>
                <a:lnTo>
                  <a:pt x="337" y="58"/>
                </a:lnTo>
                <a:lnTo>
                  <a:pt x="337" y="0"/>
                </a:lnTo>
                <a:lnTo>
                  <a:pt x="337" y="58"/>
                </a:lnTo>
                <a:lnTo>
                  <a:pt x="343" y="58"/>
                </a:lnTo>
                <a:lnTo>
                  <a:pt x="349" y="58"/>
                </a:lnTo>
                <a:lnTo>
                  <a:pt x="355" y="58"/>
                </a:lnTo>
                <a:lnTo>
                  <a:pt x="361" y="58"/>
                </a:lnTo>
                <a:lnTo>
                  <a:pt x="366" y="58"/>
                </a:lnTo>
                <a:lnTo>
                  <a:pt x="372" y="58"/>
                </a:lnTo>
                <a:lnTo>
                  <a:pt x="378" y="58"/>
                </a:lnTo>
                <a:lnTo>
                  <a:pt x="384" y="58"/>
                </a:lnTo>
                <a:lnTo>
                  <a:pt x="390" y="58"/>
                </a:lnTo>
                <a:lnTo>
                  <a:pt x="396" y="58"/>
                </a:lnTo>
                <a:lnTo>
                  <a:pt x="402" y="58"/>
                </a:lnTo>
                <a:lnTo>
                  <a:pt x="408" y="58"/>
                </a:lnTo>
                <a:lnTo>
                  <a:pt x="414" y="58"/>
                </a:lnTo>
                <a:lnTo>
                  <a:pt x="420" y="58"/>
                </a:lnTo>
                <a:lnTo>
                  <a:pt x="426" y="58"/>
                </a:lnTo>
                <a:lnTo>
                  <a:pt x="431" y="58"/>
                </a:lnTo>
                <a:lnTo>
                  <a:pt x="437" y="58"/>
                </a:lnTo>
                <a:lnTo>
                  <a:pt x="443" y="58"/>
                </a:lnTo>
                <a:lnTo>
                  <a:pt x="449" y="58"/>
                </a:lnTo>
                <a:lnTo>
                  <a:pt x="455" y="58"/>
                </a:lnTo>
                <a:lnTo>
                  <a:pt x="461" y="58"/>
                </a:lnTo>
                <a:lnTo>
                  <a:pt x="467" y="58"/>
                </a:lnTo>
                <a:lnTo>
                  <a:pt x="473" y="58"/>
                </a:lnTo>
                <a:lnTo>
                  <a:pt x="479" y="58"/>
                </a:lnTo>
                <a:lnTo>
                  <a:pt x="485" y="58"/>
                </a:lnTo>
                <a:lnTo>
                  <a:pt x="491" y="58"/>
                </a:lnTo>
                <a:lnTo>
                  <a:pt x="496" y="58"/>
                </a:lnTo>
                <a:lnTo>
                  <a:pt x="502" y="58"/>
                </a:lnTo>
                <a:lnTo>
                  <a:pt x="508" y="58"/>
                </a:lnTo>
                <a:lnTo>
                  <a:pt x="514" y="0"/>
                </a:lnTo>
                <a:lnTo>
                  <a:pt x="514" y="58"/>
                </a:lnTo>
                <a:lnTo>
                  <a:pt x="520" y="58"/>
                </a:lnTo>
                <a:lnTo>
                  <a:pt x="526" y="58"/>
                </a:lnTo>
                <a:lnTo>
                  <a:pt x="532" y="58"/>
                </a:lnTo>
                <a:lnTo>
                  <a:pt x="538" y="58"/>
                </a:lnTo>
                <a:lnTo>
                  <a:pt x="544" y="58"/>
                </a:lnTo>
                <a:lnTo>
                  <a:pt x="550" y="58"/>
                </a:lnTo>
                <a:lnTo>
                  <a:pt x="555" y="58"/>
                </a:lnTo>
                <a:lnTo>
                  <a:pt x="561" y="58"/>
                </a:lnTo>
                <a:lnTo>
                  <a:pt x="567" y="58"/>
                </a:lnTo>
                <a:lnTo>
                  <a:pt x="573" y="58"/>
                </a:lnTo>
                <a:lnTo>
                  <a:pt x="579" y="58"/>
                </a:lnTo>
                <a:lnTo>
                  <a:pt x="585" y="58"/>
                </a:lnTo>
                <a:lnTo>
                  <a:pt x="591" y="58"/>
                </a:lnTo>
                <a:lnTo>
                  <a:pt x="597" y="58"/>
                </a:lnTo>
                <a:lnTo>
                  <a:pt x="603" y="58"/>
                </a:lnTo>
                <a:lnTo>
                  <a:pt x="609" y="58"/>
                </a:lnTo>
                <a:lnTo>
                  <a:pt x="615" y="58"/>
                </a:lnTo>
                <a:lnTo>
                  <a:pt x="620" y="58"/>
                </a:lnTo>
                <a:lnTo>
                  <a:pt x="626" y="58"/>
                </a:lnTo>
                <a:lnTo>
                  <a:pt x="632" y="58"/>
                </a:lnTo>
                <a:lnTo>
                  <a:pt x="638" y="58"/>
                </a:lnTo>
                <a:lnTo>
                  <a:pt x="644" y="58"/>
                </a:lnTo>
                <a:lnTo>
                  <a:pt x="650" y="58"/>
                </a:lnTo>
                <a:lnTo>
                  <a:pt x="656" y="58"/>
                </a:lnTo>
                <a:lnTo>
                  <a:pt x="662" y="58"/>
                </a:lnTo>
                <a:lnTo>
                  <a:pt x="668" y="58"/>
                </a:lnTo>
                <a:lnTo>
                  <a:pt x="674" y="58"/>
                </a:lnTo>
                <a:lnTo>
                  <a:pt x="680" y="58"/>
                </a:lnTo>
                <a:lnTo>
                  <a:pt x="685" y="58"/>
                </a:lnTo>
                <a:lnTo>
                  <a:pt x="691" y="0"/>
                </a:lnTo>
                <a:lnTo>
                  <a:pt x="691" y="58"/>
                </a:lnTo>
                <a:lnTo>
                  <a:pt x="697" y="58"/>
                </a:lnTo>
                <a:lnTo>
                  <a:pt x="703" y="58"/>
                </a:lnTo>
                <a:lnTo>
                  <a:pt x="709" y="58"/>
                </a:lnTo>
                <a:lnTo>
                  <a:pt x="715" y="58"/>
                </a:lnTo>
                <a:lnTo>
                  <a:pt x="721" y="5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7" name="Freeform 98"/>
          <p:cNvSpPr>
            <a:spLocks/>
          </p:cNvSpPr>
          <p:nvPr/>
        </p:nvSpPr>
        <p:spPr bwMode="auto">
          <a:xfrm>
            <a:off x="4212952" y="3899789"/>
            <a:ext cx="1214437" cy="92075"/>
          </a:xfrm>
          <a:custGeom>
            <a:avLst/>
            <a:gdLst>
              <a:gd name="T0" fmla="*/ 20241 w 720"/>
              <a:gd name="T1" fmla="*/ 92075 h 58"/>
              <a:gd name="T2" fmla="*/ 48915 w 720"/>
              <a:gd name="T3" fmla="*/ 92075 h 58"/>
              <a:gd name="T4" fmla="*/ 79276 w 720"/>
              <a:gd name="T5" fmla="*/ 92075 h 58"/>
              <a:gd name="T6" fmla="*/ 109637 w 720"/>
              <a:gd name="T7" fmla="*/ 92075 h 58"/>
              <a:gd name="T8" fmla="*/ 139998 w 720"/>
              <a:gd name="T9" fmla="*/ 92075 h 58"/>
              <a:gd name="T10" fmla="*/ 168672 w 720"/>
              <a:gd name="T11" fmla="*/ 92075 h 58"/>
              <a:gd name="T12" fmla="*/ 199033 w 720"/>
              <a:gd name="T13" fmla="*/ 92075 h 58"/>
              <a:gd name="T14" fmla="*/ 229394 w 720"/>
              <a:gd name="T15" fmla="*/ 92075 h 58"/>
              <a:gd name="T16" fmla="*/ 249634 w 720"/>
              <a:gd name="T17" fmla="*/ 92075 h 58"/>
              <a:gd name="T18" fmla="*/ 278308 w 720"/>
              <a:gd name="T19" fmla="*/ 92075 h 58"/>
              <a:gd name="T20" fmla="*/ 308669 w 720"/>
              <a:gd name="T21" fmla="*/ 92075 h 58"/>
              <a:gd name="T22" fmla="*/ 339030 w 720"/>
              <a:gd name="T23" fmla="*/ 92075 h 58"/>
              <a:gd name="T24" fmla="*/ 367705 w 720"/>
              <a:gd name="T25" fmla="*/ 92075 h 58"/>
              <a:gd name="T26" fmla="*/ 398065 w 720"/>
              <a:gd name="T27" fmla="*/ 92075 h 58"/>
              <a:gd name="T28" fmla="*/ 428426 w 720"/>
              <a:gd name="T29" fmla="*/ 92075 h 58"/>
              <a:gd name="T30" fmla="*/ 458787 w 720"/>
              <a:gd name="T31" fmla="*/ 92075 h 58"/>
              <a:gd name="T32" fmla="*/ 487462 w 720"/>
              <a:gd name="T33" fmla="*/ 92075 h 58"/>
              <a:gd name="T34" fmla="*/ 517822 w 720"/>
              <a:gd name="T35" fmla="*/ 92075 h 58"/>
              <a:gd name="T36" fmla="*/ 538063 w 720"/>
              <a:gd name="T37" fmla="*/ 0 h 58"/>
              <a:gd name="T38" fmla="*/ 558304 w 720"/>
              <a:gd name="T39" fmla="*/ 92075 h 58"/>
              <a:gd name="T40" fmla="*/ 586978 w 720"/>
              <a:gd name="T41" fmla="*/ 92075 h 58"/>
              <a:gd name="T42" fmla="*/ 617339 w 720"/>
              <a:gd name="T43" fmla="*/ 92075 h 58"/>
              <a:gd name="T44" fmla="*/ 647700 w 720"/>
              <a:gd name="T45" fmla="*/ 92075 h 58"/>
              <a:gd name="T46" fmla="*/ 676374 w 720"/>
              <a:gd name="T47" fmla="*/ 92075 h 58"/>
              <a:gd name="T48" fmla="*/ 706735 w 720"/>
              <a:gd name="T49" fmla="*/ 92075 h 58"/>
              <a:gd name="T50" fmla="*/ 737096 w 720"/>
              <a:gd name="T51" fmla="*/ 92075 h 58"/>
              <a:gd name="T52" fmla="*/ 767457 w 720"/>
              <a:gd name="T53" fmla="*/ 92075 h 58"/>
              <a:gd name="T54" fmla="*/ 796131 w 720"/>
              <a:gd name="T55" fmla="*/ 92075 h 58"/>
              <a:gd name="T56" fmla="*/ 826492 w 720"/>
              <a:gd name="T57" fmla="*/ 92075 h 58"/>
              <a:gd name="T58" fmla="*/ 846732 w 720"/>
              <a:gd name="T59" fmla="*/ 92075 h 58"/>
              <a:gd name="T60" fmla="*/ 877094 w 720"/>
              <a:gd name="T61" fmla="*/ 92075 h 58"/>
              <a:gd name="T62" fmla="*/ 905768 w 720"/>
              <a:gd name="T63" fmla="*/ 92075 h 58"/>
              <a:gd name="T64" fmla="*/ 936129 w 720"/>
              <a:gd name="T65" fmla="*/ 92075 h 58"/>
              <a:gd name="T66" fmla="*/ 966490 w 720"/>
              <a:gd name="T67" fmla="*/ 92075 h 58"/>
              <a:gd name="T68" fmla="*/ 995164 w 720"/>
              <a:gd name="T69" fmla="*/ 92075 h 58"/>
              <a:gd name="T70" fmla="*/ 1025525 w 720"/>
              <a:gd name="T71" fmla="*/ 92075 h 58"/>
              <a:gd name="T72" fmla="*/ 1055886 w 720"/>
              <a:gd name="T73" fmla="*/ 92075 h 58"/>
              <a:gd name="T74" fmla="*/ 1086246 w 720"/>
              <a:gd name="T75" fmla="*/ 92075 h 58"/>
              <a:gd name="T76" fmla="*/ 1114921 w 720"/>
              <a:gd name="T77" fmla="*/ 92075 h 58"/>
              <a:gd name="T78" fmla="*/ 1135161 w 720"/>
              <a:gd name="T79" fmla="*/ 92075 h 58"/>
              <a:gd name="T80" fmla="*/ 1165522 w 720"/>
              <a:gd name="T81" fmla="*/ 92075 h 58"/>
              <a:gd name="T82" fmla="*/ 1195883 w 720"/>
              <a:gd name="T83" fmla="*/ 92075 h 5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20"/>
              <a:gd name="T127" fmla="*/ 0 h 58"/>
              <a:gd name="T128" fmla="*/ 720 w 720"/>
              <a:gd name="T129" fmla="*/ 58 h 5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20" h="58">
                <a:moveTo>
                  <a:pt x="0" y="58"/>
                </a:moveTo>
                <a:lnTo>
                  <a:pt x="6" y="58"/>
                </a:lnTo>
                <a:lnTo>
                  <a:pt x="12" y="58"/>
                </a:lnTo>
                <a:lnTo>
                  <a:pt x="18" y="58"/>
                </a:lnTo>
                <a:lnTo>
                  <a:pt x="23" y="58"/>
                </a:lnTo>
                <a:lnTo>
                  <a:pt x="29" y="58"/>
                </a:lnTo>
                <a:lnTo>
                  <a:pt x="35" y="58"/>
                </a:lnTo>
                <a:lnTo>
                  <a:pt x="41" y="58"/>
                </a:lnTo>
                <a:lnTo>
                  <a:pt x="47" y="58"/>
                </a:lnTo>
                <a:lnTo>
                  <a:pt x="53" y="58"/>
                </a:lnTo>
                <a:lnTo>
                  <a:pt x="59" y="58"/>
                </a:lnTo>
                <a:lnTo>
                  <a:pt x="65" y="58"/>
                </a:lnTo>
                <a:lnTo>
                  <a:pt x="71" y="58"/>
                </a:lnTo>
                <a:lnTo>
                  <a:pt x="77" y="58"/>
                </a:lnTo>
                <a:lnTo>
                  <a:pt x="83" y="58"/>
                </a:lnTo>
                <a:lnTo>
                  <a:pt x="88" y="58"/>
                </a:lnTo>
                <a:lnTo>
                  <a:pt x="94" y="58"/>
                </a:lnTo>
                <a:lnTo>
                  <a:pt x="100" y="58"/>
                </a:lnTo>
                <a:lnTo>
                  <a:pt x="106" y="58"/>
                </a:lnTo>
                <a:lnTo>
                  <a:pt x="112" y="58"/>
                </a:lnTo>
                <a:lnTo>
                  <a:pt x="118" y="58"/>
                </a:lnTo>
                <a:lnTo>
                  <a:pt x="124" y="58"/>
                </a:lnTo>
                <a:lnTo>
                  <a:pt x="130" y="58"/>
                </a:lnTo>
                <a:lnTo>
                  <a:pt x="136" y="58"/>
                </a:lnTo>
                <a:lnTo>
                  <a:pt x="142" y="58"/>
                </a:lnTo>
                <a:lnTo>
                  <a:pt x="142" y="0"/>
                </a:lnTo>
                <a:lnTo>
                  <a:pt x="148" y="58"/>
                </a:lnTo>
                <a:lnTo>
                  <a:pt x="153" y="58"/>
                </a:lnTo>
                <a:lnTo>
                  <a:pt x="159" y="58"/>
                </a:lnTo>
                <a:lnTo>
                  <a:pt x="165" y="58"/>
                </a:lnTo>
                <a:lnTo>
                  <a:pt x="171" y="58"/>
                </a:lnTo>
                <a:lnTo>
                  <a:pt x="177" y="58"/>
                </a:lnTo>
                <a:lnTo>
                  <a:pt x="183" y="58"/>
                </a:lnTo>
                <a:lnTo>
                  <a:pt x="189" y="58"/>
                </a:lnTo>
                <a:lnTo>
                  <a:pt x="195" y="58"/>
                </a:lnTo>
                <a:lnTo>
                  <a:pt x="201" y="58"/>
                </a:lnTo>
                <a:lnTo>
                  <a:pt x="207" y="58"/>
                </a:lnTo>
                <a:lnTo>
                  <a:pt x="212" y="58"/>
                </a:lnTo>
                <a:lnTo>
                  <a:pt x="218" y="58"/>
                </a:lnTo>
                <a:lnTo>
                  <a:pt x="224" y="58"/>
                </a:lnTo>
                <a:lnTo>
                  <a:pt x="230" y="58"/>
                </a:lnTo>
                <a:lnTo>
                  <a:pt x="236" y="58"/>
                </a:lnTo>
                <a:lnTo>
                  <a:pt x="242" y="58"/>
                </a:lnTo>
                <a:lnTo>
                  <a:pt x="248" y="58"/>
                </a:lnTo>
                <a:lnTo>
                  <a:pt x="254" y="58"/>
                </a:lnTo>
                <a:lnTo>
                  <a:pt x="260" y="58"/>
                </a:lnTo>
                <a:lnTo>
                  <a:pt x="266" y="58"/>
                </a:lnTo>
                <a:lnTo>
                  <a:pt x="272" y="58"/>
                </a:lnTo>
                <a:lnTo>
                  <a:pt x="277" y="58"/>
                </a:lnTo>
                <a:lnTo>
                  <a:pt x="283" y="58"/>
                </a:lnTo>
                <a:lnTo>
                  <a:pt x="289" y="58"/>
                </a:lnTo>
                <a:lnTo>
                  <a:pt x="295" y="58"/>
                </a:lnTo>
                <a:lnTo>
                  <a:pt x="301" y="58"/>
                </a:lnTo>
                <a:lnTo>
                  <a:pt x="307" y="58"/>
                </a:lnTo>
                <a:lnTo>
                  <a:pt x="313" y="58"/>
                </a:lnTo>
                <a:lnTo>
                  <a:pt x="319" y="58"/>
                </a:lnTo>
                <a:lnTo>
                  <a:pt x="319" y="0"/>
                </a:lnTo>
                <a:lnTo>
                  <a:pt x="319" y="58"/>
                </a:lnTo>
                <a:lnTo>
                  <a:pt x="325" y="58"/>
                </a:lnTo>
                <a:lnTo>
                  <a:pt x="331" y="58"/>
                </a:lnTo>
                <a:lnTo>
                  <a:pt x="337" y="58"/>
                </a:lnTo>
                <a:lnTo>
                  <a:pt x="342" y="58"/>
                </a:lnTo>
                <a:lnTo>
                  <a:pt x="348" y="58"/>
                </a:lnTo>
                <a:lnTo>
                  <a:pt x="354" y="58"/>
                </a:lnTo>
                <a:lnTo>
                  <a:pt x="360" y="58"/>
                </a:lnTo>
                <a:lnTo>
                  <a:pt x="366" y="58"/>
                </a:lnTo>
                <a:lnTo>
                  <a:pt x="372" y="58"/>
                </a:lnTo>
                <a:lnTo>
                  <a:pt x="378" y="58"/>
                </a:lnTo>
                <a:lnTo>
                  <a:pt x="384" y="58"/>
                </a:lnTo>
                <a:lnTo>
                  <a:pt x="390" y="58"/>
                </a:lnTo>
                <a:lnTo>
                  <a:pt x="396" y="58"/>
                </a:lnTo>
                <a:lnTo>
                  <a:pt x="401" y="58"/>
                </a:lnTo>
                <a:lnTo>
                  <a:pt x="407" y="58"/>
                </a:lnTo>
                <a:lnTo>
                  <a:pt x="413" y="58"/>
                </a:lnTo>
                <a:lnTo>
                  <a:pt x="419" y="58"/>
                </a:lnTo>
                <a:lnTo>
                  <a:pt x="425" y="58"/>
                </a:lnTo>
                <a:lnTo>
                  <a:pt x="431" y="58"/>
                </a:lnTo>
                <a:lnTo>
                  <a:pt x="437" y="58"/>
                </a:lnTo>
                <a:lnTo>
                  <a:pt x="443" y="58"/>
                </a:lnTo>
                <a:lnTo>
                  <a:pt x="449" y="58"/>
                </a:lnTo>
                <a:lnTo>
                  <a:pt x="455" y="58"/>
                </a:lnTo>
                <a:lnTo>
                  <a:pt x="461" y="58"/>
                </a:lnTo>
                <a:lnTo>
                  <a:pt x="466" y="58"/>
                </a:lnTo>
                <a:lnTo>
                  <a:pt x="472" y="58"/>
                </a:lnTo>
                <a:lnTo>
                  <a:pt x="478" y="58"/>
                </a:lnTo>
                <a:lnTo>
                  <a:pt x="484" y="58"/>
                </a:lnTo>
                <a:lnTo>
                  <a:pt x="490" y="58"/>
                </a:lnTo>
                <a:lnTo>
                  <a:pt x="496" y="0"/>
                </a:lnTo>
                <a:lnTo>
                  <a:pt x="496" y="58"/>
                </a:lnTo>
                <a:lnTo>
                  <a:pt x="502" y="58"/>
                </a:lnTo>
                <a:lnTo>
                  <a:pt x="508" y="58"/>
                </a:lnTo>
                <a:lnTo>
                  <a:pt x="514" y="58"/>
                </a:lnTo>
                <a:lnTo>
                  <a:pt x="520" y="58"/>
                </a:lnTo>
                <a:lnTo>
                  <a:pt x="526" y="58"/>
                </a:lnTo>
                <a:lnTo>
                  <a:pt x="531" y="58"/>
                </a:lnTo>
                <a:lnTo>
                  <a:pt x="537" y="58"/>
                </a:lnTo>
                <a:lnTo>
                  <a:pt x="543" y="58"/>
                </a:lnTo>
                <a:lnTo>
                  <a:pt x="549" y="58"/>
                </a:lnTo>
                <a:lnTo>
                  <a:pt x="555" y="58"/>
                </a:lnTo>
                <a:lnTo>
                  <a:pt x="561" y="58"/>
                </a:lnTo>
                <a:lnTo>
                  <a:pt x="567" y="58"/>
                </a:lnTo>
                <a:lnTo>
                  <a:pt x="573" y="58"/>
                </a:lnTo>
                <a:lnTo>
                  <a:pt x="579" y="58"/>
                </a:lnTo>
                <a:lnTo>
                  <a:pt x="585" y="58"/>
                </a:lnTo>
                <a:lnTo>
                  <a:pt x="590" y="58"/>
                </a:lnTo>
                <a:lnTo>
                  <a:pt x="596" y="58"/>
                </a:lnTo>
                <a:lnTo>
                  <a:pt x="602" y="58"/>
                </a:lnTo>
                <a:lnTo>
                  <a:pt x="608" y="58"/>
                </a:lnTo>
                <a:lnTo>
                  <a:pt x="614" y="58"/>
                </a:lnTo>
                <a:lnTo>
                  <a:pt x="620" y="58"/>
                </a:lnTo>
                <a:lnTo>
                  <a:pt x="626" y="58"/>
                </a:lnTo>
                <a:lnTo>
                  <a:pt x="632" y="58"/>
                </a:lnTo>
                <a:lnTo>
                  <a:pt x="638" y="58"/>
                </a:lnTo>
                <a:lnTo>
                  <a:pt x="644" y="58"/>
                </a:lnTo>
                <a:lnTo>
                  <a:pt x="650" y="58"/>
                </a:lnTo>
                <a:lnTo>
                  <a:pt x="655" y="58"/>
                </a:lnTo>
                <a:lnTo>
                  <a:pt x="661" y="58"/>
                </a:lnTo>
                <a:lnTo>
                  <a:pt x="667" y="58"/>
                </a:lnTo>
                <a:lnTo>
                  <a:pt x="673" y="0"/>
                </a:lnTo>
                <a:lnTo>
                  <a:pt x="673" y="58"/>
                </a:lnTo>
                <a:lnTo>
                  <a:pt x="679" y="58"/>
                </a:lnTo>
                <a:lnTo>
                  <a:pt x="685" y="58"/>
                </a:lnTo>
                <a:lnTo>
                  <a:pt x="691" y="58"/>
                </a:lnTo>
                <a:lnTo>
                  <a:pt x="697" y="58"/>
                </a:lnTo>
                <a:lnTo>
                  <a:pt x="703" y="58"/>
                </a:lnTo>
                <a:lnTo>
                  <a:pt x="709" y="58"/>
                </a:lnTo>
                <a:lnTo>
                  <a:pt x="715" y="58"/>
                </a:lnTo>
                <a:lnTo>
                  <a:pt x="720" y="5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8" name="Freeform 99"/>
          <p:cNvSpPr>
            <a:spLocks/>
          </p:cNvSpPr>
          <p:nvPr/>
        </p:nvSpPr>
        <p:spPr bwMode="auto">
          <a:xfrm>
            <a:off x="5427389" y="3899789"/>
            <a:ext cx="1216025" cy="92075"/>
          </a:xfrm>
          <a:custGeom>
            <a:avLst/>
            <a:gdLst>
              <a:gd name="T0" fmla="*/ 20239 w 721"/>
              <a:gd name="T1" fmla="*/ 92075 h 58"/>
              <a:gd name="T2" fmla="*/ 50597 w 721"/>
              <a:gd name="T3" fmla="*/ 92075 h 58"/>
              <a:gd name="T4" fmla="*/ 80956 w 721"/>
              <a:gd name="T5" fmla="*/ 92075 h 58"/>
              <a:gd name="T6" fmla="*/ 109628 w 721"/>
              <a:gd name="T7" fmla="*/ 92075 h 58"/>
              <a:gd name="T8" fmla="*/ 139986 w 721"/>
              <a:gd name="T9" fmla="*/ 92075 h 58"/>
              <a:gd name="T10" fmla="*/ 170345 w 721"/>
              <a:gd name="T11" fmla="*/ 92075 h 58"/>
              <a:gd name="T12" fmla="*/ 200703 w 721"/>
              <a:gd name="T13" fmla="*/ 92075 h 58"/>
              <a:gd name="T14" fmla="*/ 219256 w 721"/>
              <a:gd name="T15" fmla="*/ 92075 h 58"/>
              <a:gd name="T16" fmla="*/ 249614 w 721"/>
              <a:gd name="T17" fmla="*/ 92075 h 58"/>
              <a:gd name="T18" fmla="*/ 279972 w 721"/>
              <a:gd name="T19" fmla="*/ 92075 h 58"/>
              <a:gd name="T20" fmla="*/ 310331 w 721"/>
              <a:gd name="T21" fmla="*/ 92075 h 58"/>
              <a:gd name="T22" fmla="*/ 339003 w 721"/>
              <a:gd name="T23" fmla="*/ 92075 h 58"/>
              <a:gd name="T24" fmla="*/ 369361 w 721"/>
              <a:gd name="T25" fmla="*/ 92075 h 58"/>
              <a:gd name="T26" fmla="*/ 399720 w 721"/>
              <a:gd name="T27" fmla="*/ 92075 h 58"/>
              <a:gd name="T28" fmla="*/ 428392 w 721"/>
              <a:gd name="T29" fmla="*/ 92075 h 58"/>
              <a:gd name="T30" fmla="*/ 458750 w 721"/>
              <a:gd name="T31" fmla="*/ 92075 h 58"/>
              <a:gd name="T32" fmla="*/ 489109 w 721"/>
              <a:gd name="T33" fmla="*/ 92075 h 58"/>
              <a:gd name="T34" fmla="*/ 509348 w 721"/>
              <a:gd name="T35" fmla="*/ 0 h 58"/>
              <a:gd name="T36" fmla="*/ 527900 w 721"/>
              <a:gd name="T37" fmla="*/ 92075 h 58"/>
              <a:gd name="T38" fmla="*/ 558258 w 721"/>
              <a:gd name="T39" fmla="*/ 92075 h 58"/>
              <a:gd name="T40" fmla="*/ 588617 w 721"/>
              <a:gd name="T41" fmla="*/ 92075 h 58"/>
              <a:gd name="T42" fmla="*/ 618975 w 721"/>
              <a:gd name="T43" fmla="*/ 92075 h 58"/>
              <a:gd name="T44" fmla="*/ 647647 w 721"/>
              <a:gd name="T45" fmla="*/ 92075 h 58"/>
              <a:gd name="T46" fmla="*/ 678006 w 721"/>
              <a:gd name="T47" fmla="*/ 92075 h 58"/>
              <a:gd name="T48" fmla="*/ 708364 w 721"/>
              <a:gd name="T49" fmla="*/ 92075 h 58"/>
              <a:gd name="T50" fmla="*/ 737036 w 721"/>
              <a:gd name="T51" fmla="*/ 92075 h 58"/>
              <a:gd name="T52" fmla="*/ 767394 w 721"/>
              <a:gd name="T53" fmla="*/ 92075 h 58"/>
              <a:gd name="T54" fmla="*/ 797753 w 721"/>
              <a:gd name="T55" fmla="*/ 92075 h 58"/>
              <a:gd name="T56" fmla="*/ 817992 w 721"/>
              <a:gd name="T57" fmla="*/ 92075 h 58"/>
              <a:gd name="T58" fmla="*/ 846664 w 721"/>
              <a:gd name="T59" fmla="*/ 92075 h 58"/>
              <a:gd name="T60" fmla="*/ 877022 w 721"/>
              <a:gd name="T61" fmla="*/ 92075 h 58"/>
              <a:gd name="T62" fmla="*/ 907381 w 721"/>
              <a:gd name="T63" fmla="*/ 92075 h 58"/>
              <a:gd name="T64" fmla="*/ 937739 w 721"/>
              <a:gd name="T65" fmla="*/ 92075 h 58"/>
              <a:gd name="T66" fmla="*/ 966411 w 721"/>
              <a:gd name="T67" fmla="*/ 92075 h 58"/>
              <a:gd name="T68" fmla="*/ 996770 w 721"/>
              <a:gd name="T69" fmla="*/ 92075 h 58"/>
              <a:gd name="T70" fmla="*/ 1027128 w 721"/>
              <a:gd name="T71" fmla="*/ 92075 h 58"/>
              <a:gd name="T72" fmla="*/ 1055800 w 721"/>
              <a:gd name="T73" fmla="*/ 92075 h 58"/>
              <a:gd name="T74" fmla="*/ 1086158 w 721"/>
              <a:gd name="T75" fmla="*/ 92075 h 58"/>
              <a:gd name="T76" fmla="*/ 1106397 w 721"/>
              <a:gd name="T77" fmla="*/ 92075 h 58"/>
              <a:gd name="T78" fmla="*/ 1136756 w 721"/>
              <a:gd name="T79" fmla="*/ 92075 h 58"/>
              <a:gd name="T80" fmla="*/ 1165428 w 721"/>
              <a:gd name="T81" fmla="*/ 92075 h 58"/>
              <a:gd name="T82" fmla="*/ 1195786 w 721"/>
              <a:gd name="T83" fmla="*/ 92075 h 5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21"/>
              <a:gd name="T127" fmla="*/ 0 h 58"/>
              <a:gd name="T128" fmla="*/ 721 w 721"/>
              <a:gd name="T129" fmla="*/ 58 h 5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21" h="58">
                <a:moveTo>
                  <a:pt x="0" y="58"/>
                </a:moveTo>
                <a:lnTo>
                  <a:pt x="6" y="58"/>
                </a:lnTo>
                <a:lnTo>
                  <a:pt x="12" y="58"/>
                </a:lnTo>
                <a:lnTo>
                  <a:pt x="18" y="58"/>
                </a:lnTo>
                <a:lnTo>
                  <a:pt x="24" y="58"/>
                </a:lnTo>
                <a:lnTo>
                  <a:pt x="30" y="58"/>
                </a:lnTo>
                <a:lnTo>
                  <a:pt x="36" y="58"/>
                </a:lnTo>
                <a:lnTo>
                  <a:pt x="42" y="58"/>
                </a:lnTo>
                <a:lnTo>
                  <a:pt x="48" y="58"/>
                </a:lnTo>
                <a:lnTo>
                  <a:pt x="54" y="58"/>
                </a:lnTo>
                <a:lnTo>
                  <a:pt x="59" y="58"/>
                </a:lnTo>
                <a:lnTo>
                  <a:pt x="65" y="58"/>
                </a:lnTo>
                <a:lnTo>
                  <a:pt x="71" y="58"/>
                </a:lnTo>
                <a:lnTo>
                  <a:pt x="77" y="58"/>
                </a:lnTo>
                <a:lnTo>
                  <a:pt x="83" y="58"/>
                </a:lnTo>
                <a:lnTo>
                  <a:pt x="89" y="58"/>
                </a:lnTo>
                <a:lnTo>
                  <a:pt x="95" y="58"/>
                </a:lnTo>
                <a:lnTo>
                  <a:pt x="101" y="58"/>
                </a:lnTo>
                <a:lnTo>
                  <a:pt x="107" y="58"/>
                </a:lnTo>
                <a:lnTo>
                  <a:pt x="113" y="58"/>
                </a:lnTo>
                <a:lnTo>
                  <a:pt x="119" y="58"/>
                </a:lnTo>
                <a:lnTo>
                  <a:pt x="124" y="58"/>
                </a:lnTo>
                <a:lnTo>
                  <a:pt x="124" y="0"/>
                </a:lnTo>
                <a:lnTo>
                  <a:pt x="130" y="58"/>
                </a:lnTo>
                <a:lnTo>
                  <a:pt x="136" y="58"/>
                </a:lnTo>
                <a:lnTo>
                  <a:pt x="142" y="58"/>
                </a:lnTo>
                <a:lnTo>
                  <a:pt x="148" y="58"/>
                </a:lnTo>
                <a:lnTo>
                  <a:pt x="154" y="58"/>
                </a:lnTo>
                <a:lnTo>
                  <a:pt x="160" y="58"/>
                </a:lnTo>
                <a:lnTo>
                  <a:pt x="166" y="58"/>
                </a:lnTo>
                <a:lnTo>
                  <a:pt x="172" y="58"/>
                </a:lnTo>
                <a:lnTo>
                  <a:pt x="178" y="58"/>
                </a:lnTo>
                <a:lnTo>
                  <a:pt x="184" y="58"/>
                </a:lnTo>
                <a:lnTo>
                  <a:pt x="189" y="58"/>
                </a:lnTo>
                <a:lnTo>
                  <a:pt x="195" y="58"/>
                </a:lnTo>
                <a:lnTo>
                  <a:pt x="201" y="58"/>
                </a:lnTo>
                <a:lnTo>
                  <a:pt x="207" y="58"/>
                </a:lnTo>
                <a:lnTo>
                  <a:pt x="213" y="58"/>
                </a:lnTo>
                <a:lnTo>
                  <a:pt x="219" y="58"/>
                </a:lnTo>
                <a:lnTo>
                  <a:pt x="225" y="58"/>
                </a:lnTo>
                <a:lnTo>
                  <a:pt x="231" y="58"/>
                </a:lnTo>
                <a:lnTo>
                  <a:pt x="237" y="58"/>
                </a:lnTo>
                <a:lnTo>
                  <a:pt x="243" y="58"/>
                </a:lnTo>
                <a:lnTo>
                  <a:pt x="248" y="58"/>
                </a:lnTo>
                <a:lnTo>
                  <a:pt x="254" y="58"/>
                </a:lnTo>
                <a:lnTo>
                  <a:pt x="260" y="58"/>
                </a:lnTo>
                <a:lnTo>
                  <a:pt x="266" y="58"/>
                </a:lnTo>
                <a:lnTo>
                  <a:pt x="272" y="58"/>
                </a:lnTo>
                <a:lnTo>
                  <a:pt x="278" y="58"/>
                </a:lnTo>
                <a:lnTo>
                  <a:pt x="284" y="58"/>
                </a:lnTo>
                <a:lnTo>
                  <a:pt x="290" y="58"/>
                </a:lnTo>
                <a:lnTo>
                  <a:pt x="296" y="58"/>
                </a:lnTo>
                <a:lnTo>
                  <a:pt x="302" y="58"/>
                </a:lnTo>
                <a:lnTo>
                  <a:pt x="302" y="0"/>
                </a:lnTo>
                <a:lnTo>
                  <a:pt x="302" y="58"/>
                </a:lnTo>
                <a:lnTo>
                  <a:pt x="308" y="58"/>
                </a:lnTo>
                <a:lnTo>
                  <a:pt x="313" y="58"/>
                </a:lnTo>
                <a:lnTo>
                  <a:pt x="319" y="58"/>
                </a:lnTo>
                <a:lnTo>
                  <a:pt x="325" y="58"/>
                </a:lnTo>
                <a:lnTo>
                  <a:pt x="331" y="58"/>
                </a:lnTo>
                <a:lnTo>
                  <a:pt x="337" y="58"/>
                </a:lnTo>
                <a:lnTo>
                  <a:pt x="343" y="58"/>
                </a:lnTo>
                <a:lnTo>
                  <a:pt x="349" y="58"/>
                </a:lnTo>
                <a:lnTo>
                  <a:pt x="355" y="58"/>
                </a:lnTo>
                <a:lnTo>
                  <a:pt x="361" y="58"/>
                </a:lnTo>
                <a:lnTo>
                  <a:pt x="367" y="58"/>
                </a:lnTo>
                <a:lnTo>
                  <a:pt x="373" y="58"/>
                </a:lnTo>
                <a:lnTo>
                  <a:pt x="378" y="58"/>
                </a:lnTo>
                <a:lnTo>
                  <a:pt x="384" y="58"/>
                </a:lnTo>
                <a:lnTo>
                  <a:pt x="390" y="58"/>
                </a:lnTo>
                <a:lnTo>
                  <a:pt x="396" y="58"/>
                </a:lnTo>
                <a:lnTo>
                  <a:pt x="402" y="58"/>
                </a:lnTo>
                <a:lnTo>
                  <a:pt x="408" y="58"/>
                </a:lnTo>
                <a:lnTo>
                  <a:pt x="414" y="58"/>
                </a:lnTo>
                <a:lnTo>
                  <a:pt x="420" y="58"/>
                </a:lnTo>
                <a:lnTo>
                  <a:pt x="426" y="58"/>
                </a:lnTo>
                <a:lnTo>
                  <a:pt x="432" y="58"/>
                </a:lnTo>
                <a:lnTo>
                  <a:pt x="437" y="58"/>
                </a:lnTo>
                <a:lnTo>
                  <a:pt x="443" y="58"/>
                </a:lnTo>
                <a:lnTo>
                  <a:pt x="449" y="58"/>
                </a:lnTo>
                <a:lnTo>
                  <a:pt x="455" y="58"/>
                </a:lnTo>
                <a:lnTo>
                  <a:pt x="461" y="58"/>
                </a:lnTo>
                <a:lnTo>
                  <a:pt x="467" y="58"/>
                </a:lnTo>
                <a:lnTo>
                  <a:pt x="473" y="58"/>
                </a:lnTo>
                <a:lnTo>
                  <a:pt x="479" y="0"/>
                </a:lnTo>
                <a:lnTo>
                  <a:pt x="479" y="58"/>
                </a:lnTo>
                <a:lnTo>
                  <a:pt x="485" y="58"/>
                </a:lnTo>
                <a:lnTo>
                  <a:pt x="491" y="58"/>
                </a:lnTo>
                <a:lnTo>
                  <a:pt x="497" y="58"/>
                </a:lnTo>
                <a:lnTo>
                  <a:pt x="502" y="58"/>
                </a:lnTo>
                <a:lnTo>
                  <a:pt x="508" y="58"/>
                </a:lnTo>
                <a:lnTo>
                  <a:pt x="514" y="58"/>
                </a:lnTo>
                <a:lnTo>
                  <a:pt x="520" y="58"/>
                </a:lnTo>
                <a:lnTo>
                  <a:pt x="526" y="58"/>
                </a:lnTo>
                <a:lnTo>
                  <a:pt x="532" y="58"/>
                </a:lnTo>
                <a:lnTo>
                  <a:pt x="538" y="58"/>
                </a:lnTo>
                <a:lnTo>
                  <a:pt x="544" y="58"/>
                </a:lnTo>
                <a:lnTo>
                  <a:pt x="550" y="58"/>
                </a:lnTo>
                <a:lnTo>
                  <a:pt x="556" y="58"/>
                </a:lnTo>
                <a:lnTo>
                  <a:pt x="562" y="58"/>
                </a:lnTo>
                <a:lnTo>
                  <a:pt x="567" y="58"/>
                </a:lnTo>
                <a:lnTo>
                  <a:pt x="573" y="58"/>
                </a:lnTo>
                <a:lnTo>
                  <a:pt x="579" y="58"/>
                </a:lnTo>
                <a:lnTo>
                  <a:pt x="585" y="58"/>
                </a:lnTo>
                <a:lnTo>
                  <a:pt x="591" y="58"/>
                </a:lnTo>
                <a:lnTo>
                  <a:pt x="597" y="58"/>
                </a:lnTo>
                <a:lnTo>
                  <a:pt x="603" y="58"/>
                </a:lnTo>
                <a:lnTo>
                  <a:pt x="609" y="58"/>
                </a:lnTo>
                <a:lnTo>
                  <a:pt x="615" y="58"/>
                </a:lnTo>
                <a:lnTo>
                  <a:pt x="621" y="58"/>
                </a:lnTo>
                <a:lnTo>
                  <a:pt x="626" y="58"/>
                </a:lnTo>
                <a:lnTo>
                  <a:pt x="632" y="58"/>
                </a:lnTo>
                <a:lnTo>
                  <a:pt x="638" y="58"/>
                </a:lnTo>
                <a:lnTo>
                  <a:pt x="644" y="58"/>
                </a:lnTo>
                <a:lnTo>
                  <a:pt x="650" y="58"/>
                </a:lnTo>
                <a:lnTo>
                  <a:pt x="656" y="0"/>
                </a:lnTo>
                <a:lnTo>
                  <a:pt x="656" y="58"/>
                </a:lnTo>
                <a:lnTo>
                  <a:pt x="662" y="58"/>
                </a:lnTo>
                <a:lnTo>
                  <a:pt x="668" y="58"/>
                </a:lnTo>
                <a:lnTo>
                  <a:pt x="674" y="58"/>
                </a:lnTo>
                <a:lnTo>
                  <a:pt x="680" y="58"/>
                </a:lnTo>
                <a:lnTo>
                  <a:pt x="686" y="58"/>
                </a:lnTo>
                <a:lnTo>
                  <a:pt x="691" y="58"/>
                </a:lnTo>
                <a:lnTo>
                  <a:pt x="697" y="58"/>
                </a:lnTo>
                <a:lnTo>
                  <a:pt x="703" y="58"/>
                </a:lnTo>
                <a:lnTo>
                  <a:pt x="709" y="58"/>
                </a:lnTo>
                <a:lnTo>
                  <a:pt x="715" y="58"/>
                </a:lnTo>
                <a:lnTo>
                  <a:pt x="721" y="5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499" name="Freeform 100"/>
          <p:cNvSpPr>
            <a:spLocks/>
          </p:cNvSpPr>
          <p:nvPr/>
        </p:nvSpPr>
        <p:spPr bwMode="auto">
          <a:xfrm>
            <a:off x="6643414" y="3899789"/>
            <a:ext cx="1076325" cy="92075"/>
          </a:xfrm>
          <a:custGeom>
            <a:avLst/>
            <a:gdLst>
              <a:gd name="T0" fmla="*/ 10122 w 638"/>
              <a:gd name="T1" fmla="*/ 92075 h 58"/>
              <a:gd name="T2" fmla="*/ 30367 w 638"/>
              <a:gd name="T3" fmla="*/ 92075 h 58"/>
              <a:gd name="T4" fmla="*/ 50611 w 638"/>
              <a:gd name="T5" fmla="*/ 92075 h 58"/>
              <a:gd name="T6" fmla="*/ 69168 w 638"/>
              <a:gd name="T7" fmla="*/ 92075 h 58"/>
              <a:gd name="T8" fmla="*/ 89413 w 638"/>
              <a:gd name="T9" fmla="*/ 92075 h 58"/>
              <a:gd name="T10" fmla="*/ 109657 w 638"/>
              <a:gd name="T11" fmla="*/ 92075 h 58"/>
              <a:gd name="T12" fmla="*/ 129901 w 638"/>
              <a:gd name="T13" fmla="*/ 92075 h 58"/>
              <a:gd name="T14" fmla="*/ 150146 w 638"/>
              <a:gd name="T15" fmla="*/ 92075 h 58"/>
              <a:gd name="T16" fmla="*/ 168703 w 638"/>
              <a:gd name="T17" fmla="*/ 92075 h 58"/>
              <a:gd name="T18" fmla="*/ 178825 w 638"/>
              <a:gd name="T19" fmla="*/ 0 h 58"/>
              <a:gd name="T20" fmla="*/ 199069 w 638"/>
              <a:gd name="T21" fmla="*/ 92075 h 58"/>
              <a:gd name="T22" fmla="*/ 219314 w 638"/>
              <a:gd name="T23" fmla="*/ 92075 h 58"/>
              <a:gd name="T24" fmla="*/ 239558 w 638"/>
              <a:gd name="T25" fmla="*/ 92075 h 58"/>
              <a:gd name="T26" fmla="*/ 259803 w 638"/>
              <a:gd name="T27" fmla="*/ 92075 h 58"/>
              <a:gd name="T28" fmla="*/ 278360 w 638"/>
              <a:gd name="T29" fmla="*/ 92075 h 58"/>
              <a:gd name="T30" fmla="*/ 298604 w 638"/>
              <a:gd name="T31" fmla="*/ 92075 h 58"/>
              <a:gd name="T32" fmla="*/ 318849 w 638"/>
              <a:gd name="T33" fmla="*/ 92075 h 58"/>
              <a:gd name="T34" fmla="*/ 339093 w 638"/>
              <a:gd name="T35" fmla="*/ 92075 h 58"/>
              <a:gd name="T36" fmla="*/ 359337 w 638"/>
              <a:gd name="T37" fmla="*/ 92075 h 58"/>
              <a:gd name="T38" fmla="*/ 377895 w 638"/>
              <a:gd name="T39" fmla="*/ 92075 h 58"/>
              <a:gd name="T40" fmla="*/ 398139 w 638"/>
              <a:gd name="T41" fmla="*/ 92075 h 58"/>
              <a:gd name="T42" fmla="*/ 418383 w 638"/>
              <a:gd name="T43" fmla="*/ 92075 h 58"/>
              <a:gd name="T44" fmla="*/ 438628 w 638"/>
              <a:gd name="T45" fmla="*/ 92075 h 58"/>
              <a:gd name="T46" fmla="*/ 458872 w 638"/>
              <a:gd name="T47" fmla="*/ 92075 h 58"/>
              <a:gd name="T48" fmla="*/ 477429 w 638"/>
              <a:gd name="T49" fmla="*/ 92075 h 58"/>
              <a:gd name="T50" fmla="*/ 477429 w 638"/>
              <a:gd name="T51" fmla="*/ 92075 h 58"/>
              <a:gd name="T52" fmla="*/ 497674 w 638"/>
              <a:gd name="T53" fmla="*/ 92075 h 58"/>
              <a:gd name="T54" fmla="*/ 517918 w 638"/>
              <a:gd name="T55" fmla="*/ 92075 h 58"/>
              <a:gd name="T56" fmla="*/ 538163 w 638"/>
              <a:gd name="T57" fmla="*/ 92075 h 58"/>
              <a:gd name="T58" fmla="*/ 558407 w 638"/>
              <a:gd name="T59" fmla="*/ 92075 h 58"/>
              <a:gd name="T60" fmla="*/ 578651 w 638"/>
              <a:gd name="T61" fmla="*/ 92075 h 58"/>
              <a:gd name="T62" fmla="*/ 597209 w 638"/>
              <a:gd name="T63" fmla="*/ 92075 h 58"/>
              <a:gd name="T64" fmla="*/ 617453 w 638"/>
              <a:gd name="T65" fmla="*/ 92075 h 58"/>
              <a:gd name="T66" fmla="*/ 637697 w 638"/>
              <a:gd name="T67" fmla="*/ 92075 h 58"/>
              <a:gd name="T68" fmla="*/ 657942 w 638"/>
              <a:gd name="T69" fmla="*/ 92075 h 58"/>
              <a:gd name="T70" fmla="*/ 678186 w 638"/>
              <a:gd name="T71" fmla="*/ 92075 h 58"/>
              <a:gd name="T72" fmla="*/ 696743 w 638"/>
              <a:gd name="T73" fmla="*/ 92075 h 58"/>
              <a:gd name="T74" fmla="*/ 716988 w 638"/>
              <a:gd name="T75" fmla="*/ 92075 h 58"/>
              <a:gd name="T76" fmla="*/ 737232 w 638"/>
              <a:gd name="T77" fmla="*/ 92075 h 58"/>
              <a:gd name="T78" fmla="*/ 757476 w 638"/>
              <a:gd name="T79" fmla="*/ 92075 h 58"/>
              <a:gd name="T80" fmla="*/ 777721 w 638"/>
              <a:gd name="T81" fmla="*/ 0 h 58"/>
              <a:gd name="T82" fmla="*/ 787843 w 638"/>
              <a:gd name="T83" fmla="*/ 92075 h 58"/>
              <a:gd name="T84" fmla="*/ 806400 w 638"/>
              <a:gd name="T85" fmla="*/ 92075 h 58"/>
              <a:gd name="T86" fmla="*/ 826644 w 638"/>
              <a:gd name="T87" fmla="*/ 92075 h 58"/>
              <a:gd name="T88" fmla="*/ 846889 w 638"/>
              <a:gd name="T89" fmla="*/ 92075 h 58"/>
              <a:gd name="T90" fmla="*/ 867133 w 638"/>
              <a:gd name="T91" fmla="*/ 92075 h 58"/>
              <a:gd name="T92" fmla="*/ 887378 w 638"/>
              <a:gd name="T93" fmla="*/ 92075 h 58"/>
              <a:gd name="T94" fmla="*/ 905935 w 638"/>
              <a:gd name="T95" fmla="*/ 92075 h 58"/>
              <a:gd name="T96" fmla="*/ 926179 w 638"/>
              <a:gd name="T97" fmla="*/ 92075 h 58"/>
              <a:gd name="T98" fmla="*/ 946424 w 638"/>
              <a:gd name="T99" fmla="*/ 92075 h 58"/>
              <a:gd name="T100" fmla="*/ 966668 w 638"/>
              <a:gd name="T101" fmla="*/ 92075 h 58"/>
              <a:gd name="T102" fmla="*/ 986912 w 638"/>
              <a:gd name="T103" fmla="*/ 92075 h 58"/>
              <a:gd name="T104" fmla="*/ 1007157 w 638"/>
              <a:gd name="T105" fmla="*/ 92075 h 58"/>
              <a:gd name="T106" fmla="*/ 1025714 w 638"/>
              <a:gd name="T107" fmla="*/ 92075 h 58"/>
              <a:gd name="T108" fmla="*/ 1045958 w 638"/>
              <a:gd name="T109" fmla="*/ 92075 h 58"/>
              <a:gd name="T110" fmla="*/ 1066203 w 638"/>
              <a:gd name="T111" fmla="*/ 92075 h 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38"/>
              <a:gd name="T169" fmla="*/ 0 h 58"/>
              <a:gd name="T170" fmla="*/ 638 w 638"/>
              <a:gd name="T171" fmla="*/ 58 h 5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38" h="58">
                <a:moveTo>
                  <a:pt x="0" y="58"/>
                </a:moveTo>
                <a:lnTo>
                  <a:pt x="6" y="58"/>
                </a:lnTo>
                <a:lnTo>
                  <a:pt x="12" y="58"/>
                </a:lnTo>
                <a:lnTo>
                  <a:pt x="18" y="58"/>
                </a:lnTo>
                <a:lnTo>
                  <a:pt x="24" y="58"/>
                </a:lnTo>
                <a:lnTo>
                  <a:pt x="30" y="58"/>
                </a:lnTo>
                <a:lnTo>
                  <a:pt x="35" y="58"/>
                </a:lnTo>
                <a:lnTo>
                  <a:pt x="41" y="58"/>
                </a:lnTo>
                <a:lnTo>
                  <a:pt x="47" y="58"/>
                </a:lnTo>
                <a:lnTo>
                  <a:pt x="53" y="58"/>
                </a:lnTo>
                <a:lnTo>
                  <a:pt x="59" y="58"/>
                </a:lnTo>
                <a:lnTo>
                  <a:pt x="65" y="58"/>
                </a:lnTo>
                <a:lnTo>
                  <a:pt x="71" y="58"/>
                </a:lnTo>
                <a:lnTo>
                  <a:pt x="77" y="58"/>
                </a:lnTo>
                <a:lnTo>
                  <a:pt x="83" y="58"/>
                </a:lnTo>
                <a:lnTo>
                  <a:pt x="89" y="58"/>
                </a:lnTo>
                <a:lnTo>
                  <a:pt x="94" y="58"/>
                </a:lnTo>
                <a:lnTo>
                  <a:pt x="100" y="58"/>
                </a:lnTo>
                <a:lnTo>
                  <a:pt x="106" y="58"/>
                </a:lnTo>
                <a:lnTo>
                  <a:pt x="106" y="0"/>
                </a:lnTo>
                <a:lnTo>
                  <a:pt x="112" y="58"/>
                </a:lnTo>
                <a:lnTo>
                  <a:pt x="118" y="58"/>
                </a:lnTo>
                <a:lnTo>
                  <a:pt x="124" y="58"/>
                </a:lnTo>
                <a:lnTo>
                  <a:pt x="130" y="58"/>
                </a:lnTo>
                <a:lnTo>
                  <a:pt x="136" y="58"/>
                </a:lnTo>
                <a:lnTo>
                  <a:pt x="142" y="58"/>
                </a:lnTo>
                <a:lnTo>
                  <a:pt x="148" y="58"/>
                </a:lnTo>
                <a:lnTo>
                  <a:pt x="154" y="58"/>
                </a:lnTo>
                <a:lnTo>
                  <a:pt x="159" y="58"/>
                </a:lnTo>
                <a:lnTo>
                  <a:pt x="165" y="58"/>
                </a:lnTo>
                <a:lnTo>
                  <a:pt x="171" y="58"/>
                </a:lnTo>
                <a:lnTo>
                  <a:pt x="177" y="58"/>
                </a:lnTo>
                <a:lnTo>
                  <a:pt x="183" y="58"/>
                </a:lnTo>
                <a:lnTo>
                  <a:pt x="189" y="58"/>
                </a:lnTo>
                <a:lnTo>
                  <a:pt x="195" y="58"/>
                </a:lnTo>
                <a:lnTo>
                  <a:pt x="201" y="58"/>
                </a:lnTo>
                <a:lnTo>
                  <a:pt x="207" y="58"/>
                </a:lnTo>
                <a:lnTo>
                  <a:pt x="213" y="58"/>
                </a:lnTo>
                <a:lnTo>
                  <a:pt x="219" y="58"/>
                </a:lnTo>
                <a:lnTo>
                  <a:pt x="224" y="58"/>
                </a:lnTo>
                <a:lnTo>
                  <a:pt x="230" y="58"/>
                </a:lnTo>
                <a:lnTo>
                  <a:pt x="236" y="58"/>
                </a:lnTo>
                <a:lnTo>
                  <a:pt x="242" y="58"/>
                </a:lnTo>
                <a:lnTo>
                  <a:pt x="248" y="58"/>
                </a:lnTo>
                <a:lnTo>
                  <a:pt x="254" y="58"/>
                </a:lnTo>
                <a:lnTo>
                  <a:pt x="260" y="58"/>
                </a:lnTo>
                <a:lnTo>
                  <a:pt x="266" y="58"/>
                </a:lnTo>
                <a:lnTo>
                  <a:pt x="272" y="58"/>
                </a:lnTo>
                <a:lnTo>
                  <a:pt x="278" y="58"/>
                </a:lnTo>
                <a:lnTo>
                  <a:pt x="283" y="58"/>
                </a:lnTo>
                <a:lnTo>
                  <a:pt x="283" y="0"/>
                </a:lnTo>
                <a:lnTo>
                  <a:pt x="283" y="58"/>
                </a:lnTo>
                <a:lnTo>
                  <a:pt x="289" y="58"/>
                </a:lnTo>
                <a:lnTo>
                  <a:pt x="295" y="58"/>
                </a:lnTo>
                <a:lnTo>
                  <a:pt x="301" y="58"/>
                </a:lnTo>
                <a:lnTo>
                  <a:pt x="307" y="58"/>
                </a:lnTo>
                <a:lnTo>
                  <a:pt x="313" y="58"/>
                </a:lnTo>
                <a:lnTo>
                  <a:pt x="319" y="58"/>
                </a:lnTo>
                <a:lnTo>
                  <a:pt x="325" y="58"/>
                </a:lnTo>
                <a:lnTo>
                  <a:pt x="331" y="58"/>
                </a:lnTo>
                <a:lnTo>
                  <a:pt x="337" y="58"/>
                </a:lnTo>
                <a:lnTo>
                  <a:pt x="343" y="58"/>
                </a:lnTo>
                <a:lnTo>
                  <a:pt x="348" y="58"/>
                </a:lnTo>
                <a:lnTo>
                  <a:pt x="354" y="58"/>
                </a:lnTo>
                <a:lnTo>
                  <a:pt x="360" y="58"/>
                </a:lnTo>
                <a:lnTo>
                  <a:pt x="366" y="58"/>
                </a:lnTo>
                <a:lnTo>
                  <a:pt x="372" y="58"/>
                </a:lnTo>
                <a:lnTo>
                  <a:pt x="378" y="58"/>
                </a:lnTo>
                <a:lnTo>
                  <a:pt x="384" y="58"/>
                </a:lnTo>
                <a:lnTo>
                  <a:pt x="390" y="58"/>
                </a:lnTo>
                <a:lnTo>
                  <a:pt x="396" y="58"/>
                </a:lnTo>
                <a:lnTo>
                  <a:pt x="402" y="58"/>
                </a:lnTo>
                <a:lnTo>
                  <a:pt x="408" y="58"/>
                </a:lnTo>
                <a:lnTo>
                  <a:pt x="413" y="58"/>
                </a:lnTo>
                <a:lnTo>
                  <a:pt x="419" y="58"/>
                </a:lnTo>
                <a:lnTo>
                  <a:pt x="425" y="58"/>
                </a:lnTo>
                <a:lnTo>
                  <a:pt x="431" y="58"/>
                </a:lnTo>
                <a:lnTo>
                  <a:pt x="437" y="58"/>
                </a:lnTo>
                <a:lnTo>
                  <a:pt x="443" y="58"/>
                </a:lnTo>
                <a:lnTo>
                  <a:pt x="449" y="58"/>
                </a:lnTo>
                <a:lnTo>
                  <a:pt x="455" y="58"/>
                </a:lnTo>
                <a:lnTo>
                  <a:pt x="461" y="0"/>
                </a:lnTo>
                <a:lnTo>
                  <a:pt x="461" y="58"/>
                </a:lnTo>
                <a:lnTo>
                  <a:pt x="467" y="58"/>
                </a:lnTo>
                <a:lnTo>
                  <a:pt x="472" y="58"/>
                </a:lnTo>
                <a:lnTo>
                  <a:pt x="478" y="58"/>
                </a:lnTo>
                <a:lnTo>
                  <a:pt x="484" y="58"/>
                </a:lnTo>
                <a:lnTo>
                  <a:pt x="490" y="58"/>
                </a:lnTo>
                <a:lnTo>
                  <a:pt x="496" y="58"/>
                </a:lnTo>
                <a:lnTo>
                  <a:pt x="502" y="58"/>
                </a:lnTo>
                <a:lnTo>
                  <a:pt x="508" y="58"/>
                </a:lnTo>
                <a:lnTo>
                  <a:pt x="514" y="58"/>
                </a:lnTo>
                <a:lnTo>
                  <a:pt x="520" y="58"/>
                </a:lnTo>
                <a:lnTo>
                  <a:pt x="526" y="58"/>
                </a:lnTo>
                <a:lnTo>
                  <a:pt x="532" y="58"/>
                </a:lnTo>
                <a:lnTo>
                  <a:pt x="537" y="58"/>
                </a:lnTo>
                <a:lnTo>
                  <a:pt x="543" y="58"/>
                </a:lnTo>
                <a:lnTo>
                  <a:pt x="549" y="58"/>
                </a:lnTo>
                <a:lnTo>
                  <a:pt x="555" y="58"/>
                </a:lnTo>
                <a:lnTo>
                  <a:pt x="561" y="58"/>
                </a:lnTo>
                <a:lnTo>
                  <a:pt x="567" y="58"/>
                </a:lnTo>
                <a:lnTo>
                  <a:pt x="573" y="58"/>
                </a:lnTo>
                <a:lnTo>
                  <a:pt x="579" y="58"/>
                </a:lnTo>
                <a:lnTo>
                  <a:pt x="585" y="58"/>
                </a:lnTo>
                <a:lnTo>
                  <a:pt x="591" y="58"/>
                </a:lnTo>
                <a:lnTo>
                  <a:pt x="597" y="58"/>
                </a:lnTo>
                <a:lnTo>
                  <a:pt x="602" y="58"/>
                </a:lnTo>
                <a:lnTo>
                  <a:pt x="608" y="58"/>
                </a:lnTo>
                <a:lnTo>
                  <a:pt x="614" y="58"/>
                </a:lnTo>
                <a:lnTo>
                  <a:pt x="620" y="58"/>
                </a:lnTo>
                <a:lnTo>
                  <a:pt x="626" y="58"/>
                </a:lnTo>
                <a:lnTo>
                  <a:pt x="632" y="58"/>
                </a:lnTo>
                <a:lnTo>
                  <a:pt x="638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500" name="Freeform 101"/>
          <p:cNvSpPr>
            <a:spLocks/>
          </p:cNvSpPr>
          <p:nvPr/>
        </p:nvSpPr>
        <p:spPr bwMode="auto">
          <a:xfrm>
            <a:off x="1792014" y="3991864"/>
            <a:ext cx="1265238" cy="1588"/>
          </a:xfrm>
          <a:custGeom>
            <a:avLst/>
            <a:gdLst>
              <a:gd name="T0" fmla="*/ 18557 w 750"/>
              <a:gd name="T1" fmla="*/ 0 h 1588"/>
              <a:gd name="T2" fmla="*/ 48923 w 750"/>
              <a:gd name="T3" fmla="*/ 0 h 1588"/>
              <a:gd name="T4" fmla="*/ 79288 w 750"/>
              <a:gd name="T5" fmla="*/ 0 h 1588"/>
              <a:gd name="T6" fmla="*/ 109654 w 750"/>
              <a:gd name="T7" fmla="*/ 0 h 1588"/>
              <a:gd name="T8" fmla="*/ 138333 w 750"/>
              <a:gd name="T9" fmla="*/ 0 h 1588"/>
              <a:gd name="T10" fmla="*/ 168698 w 750"/>
              <a:gd name="T11" fmla="*/ 0 h 1588"/>
              <a:gd name="T12" fmla="*/ 199064 w 750"/>
              <a:gd name="T13" fmla="*/ 0 h 1588"/>
              <a:gd name="T14" fmla="*/ 227743 w 750"/>
              <a:gd name="T15" fmla="*/ 0 h 1588"/>
              <a:gd name="T16" fmla="*/ 258109 w 750"/>
              <a:gd name="T17" fmla="*/ 0 h 1588"/>
              <a:gd name="T18" fmla="*/ 288474 w 750"/>
              <a:gd name="T19" fmla="*/ 0 h 1588"/>
              <a:gd name="T20" fmla="*/ 318840 w 750"/>
              <a:gd name="T21" fmla="*/ 0 h 1588"/>
              <a:gd name="T22" fmla="*/ 347519 w 750"/>
              <a:gd name="T23" fmla="*/ 0 h 1588"/>
              <a:gd name="T24" fmla="*/ 377884 w 750"/>
              <a:gd name="T25" fmla="*/ 0 h 1588"/>
              <a:gd name="T26" fmla="*/ 408250 w 750"/>
              <a:gd name="T27" fmla="*/ 0 h 1588"/>
              <a:gd name="T28" fmla="*/ 438616 w 750"/>
              <a:gd name="T29" fmla="*/ 0 h 1588"/>
              <a:gd name="T30" fmla="*/ 467295 w 750"/>
              <a:gd name="T31" fmla="*/ 0 h 1588"/>
              <a:gd name="T32" fmla="*/ 497660 w 750"/>
              <a:gd name="T33" fmla="*/ 0 h 1588"/>
              <a:gd name="T34" fmla="*/ 528026 w 750"/>
              <a:gd name="T35" fmla="*/ 0 h 1588"/>
              <a:gd name="T36" fmla="*/ 556705 w 750"/>
              <a:gd name="T37" fmla="*/ 0 h 1588"/>
              <a:gd name="T38" fmla="*/ 587070 w 750"/>
              <a:gd name="T39" fmla="*/ 0 h 1588"/>
              <a:gd name="T40" fmla="*/ 617436 w 750"/>
              <a:gd name="T41" fmla="*/ 0 h 1588"/>
              <a:gd name="T42" fmla="*/ 647802 w 750"/>
              <a:gd name="T43" fmla="*/ 0 h 1588"/>
              <a:gd name="T44" fmla="*/ 676481 w 750"/>
              <a:gd name="T45" fmla="*/ 0 h 1588"/>
              <a:gd name="T46" fmla="*/ 706846 w 750"/>
              <a:gd name="T47" fmla="*/ 0 h 1588"/>
              <a:gd name="T48" fmla="*/ 737212 w 750"/>
              <a:gd name="T49" fmla="*/ 0 h 1588"/>
              <a:gd name="T50" fmla="*/ 765891 w 750"/>
              <a:gd name="T51" fmla="*/ 0 h 1588"/>
              <a:gd name="T52" fmla="*/ 796256 w 750"/>
              <a:gd name="T53" fmla="*/ 0 h 1588"/>
              <a:gd name="T54" fmla="*/ 826622 w 750"/>
              <a:gd name="T55" fmla="*/ 0 h 1588"/>
              <a:gd name="T56" fmla="*/ 856988 w 750"/>
              <a:gd name="T57" fmla="*/ 0 h 1588"/>
              <a:gd name="T58" fmla="*/ 885667 w 750"/>
              <a:gd name="T59" fmla="*/ 0 h 1588"/>
              <a:gd name="T60" fmla="*/ 916032 w 750"/>
              <a:gd name="T61" fmla="*/ 0 h 1588"/>
              <a:gd name="T62" fmla="*/ 946398 w 750"/>
              <a:gd name="T63" fmla="*/ 0 h 1588"/>
              <a:gd name="T64" fmla="*/ 975077 w 750"/>
              <a:gd name="T65" fmla="*/ 0 h 1588"/>
              <a:gd name="T66" fmla="*/ 1005443 w 750"/>
              <a:gd name="T67" fmla="*/ 0 h 1588"/>
              <a:gd name="T68" fmla="*/ 1035808 w 750"/>
              <a:gd name="T69" fmla="*/ 0 h 1588"/>
              <a:gd name="T70" fmla="*/ 1066174 w 750"/>
              <a:gd name="T71" fmla="*/ 0 h 1588"/>
              <a:gd name="T72" fmla="*/ 1094853 w 750"/>
              <a:gd name="T73" fmla="*/ 0 h 1588"/>
              <a:gd name="T74" fmla="*/ 1125218 w 750"/>
              <a:gd name="T75" fmla="*/ 0 h 1588"/>
              <a:gd name="T76" fmla="*/ 1155584 w 750"/>
              <a:gd name="T77" fmla="*/ 0 h 1588"/>
              <a:gd name="T78" fmla="*/ 1184263 w 750"/>
              <a:gd name="T79" fmla="*/ 0 h 1588"/>
              <a:gd name="T80" fmla="*/ 1214628 w 750"/>
              <a:gd name="T81" fmla="*/ 0 h 1588"/>
              <a:gd name="T82" fmla="*/ 1244994 w 750"/>
              <a:gd name="T83" fmla="*/ 0 h 15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50"/>
              <a:gd name="T127" fmla="*/ 0 h 1588"/>
              <a:gd name="T128" fmla="*/ 750 w 750"/>
              <a:gd name="T129" fmla="*/ 1588 h 158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50" h="1588">
                <a:moveTo>
                  <a:pt x="0" y="0"/>
                </a:moveTo>
                <a:lnTo>
                  <a:pt x="6" y="0"/>
                </a:lnTo>
                <a:lnTo>
                  <a:pt x="11" y="0"/>
                </a:lnTo>
                <a:lnTo>
                  <a:pt x="17" y="0"/>
                </a:lnTo>
                <a:lnTo>
                  <a:pt x="23" y="0"/>
                </a:lnTo>
                <a:lnTo>
                  <a:pt x="29" y="0"/>
                </a:lnTo>
                <a:lnTo>
                  <a:pt x="35" y="0"/>
                </a:lnTo>
                <a:lnTo>
                  <a:pt x="41" y="0"/>
                </a:lnTo>
                <a:lnTo>
                  <a:pt x="47" y="0"/>
                </a:lnTo>
                <a:lnTo>
                  <a:pt x="53" y="0"/>
                </a:lnTo>
                <a:lnTo>
                  <a:pt x="59" y="0"/>
                </a:lnTo>
                <a:lnTo>
                  <a:pt x="65" y="0"/>
                </a:lnTo>
                <a:lnTo>
                  <a:pt x="71" y="0"/>
                </a:lnTo>
                <a:lnTo>
                  <a:pt x="76" y="0"/>
                </a:lnTo>
                <a:lnTo>
                  <a:pt x="82" y="0"/>
                </a:lnTo>
                <a:lnTo>
                  <a:pt x="88" y="0"/>
                </a:lnTo>
                <a:lnTo>
                  <a:pt x="94" y="0"/>
                </a:lnTo>
                <a:lnTo>
                  <a:pt x="100" y="0"/>
                </a:lnTo>
                <a:lnTo>
                  <a:pt x="106" y="0"/>
                </a:lnTo>
                <a:lnTo>
                  <a:pt x="112" y="0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5" y="0"/>
                </a:lnTo>
                <a:lnTo>
                  <a:pt x="141" y="0"/>
                </a:lnTo>
                <a:lnTo>
                  <a:pt x="147" y="0"/>
                </a:lnTo>
                <a:lnTo>
                  <a:pt x="153" y="0"/>
                </a:lnTo>
                <a:lnTo>
                  <a:pt x="159" y="0"/>
                </a:lnTo>
                <a:lnTo>
                  <a:pt x="165" y="0"/>
                </a:lnTo>
                <a:lnTo>
                  <a:pt x="171" y="0"/>
                </a:lnTo>
                <a:lnTo>
                  <a:pt x="177" y="0"/>
                </a:lnTo>
                <a:lnTo>
                  <a:pt x="183" y="0"/>
                </a:lnTo>
                <a:lnTo>
                  <a:pt x="189" y="0"/>
                </a:lnTo>
                <a:lnTo>
                  <a:pt x="195" y="0"/>
                </a:lnTo>
                <a:lnTo>
                  <a:pt x="200" y="0"/>
                </a:lnTo>
                <a:lnTo>
                  <a:pt x="206" y="0"/>
                </a:lnTo>
                <a:lnTo>
                  <a:pt x="212" y="0"/>
                </a:lnTo>
                <a:lnTo>
                  <a:pt x="218" y="0"/>
                </a:lnTo>
                <a:lnTo>
                  <a:pt x="224" y="0"/>
                </a:lnTo>
                <a:lnTo>
                  <a:pt x="230" y="0"/>
                </a:lnTo>
                <a:lnTo>
                  <a:pt x="236" y="0"/>
                </a:lnTo>
                <a:lnTo>
                  <a:pt x="242" y="0"/>
                </a:lnTo>
                <a:lnTo>
                  <a:pt x="248" y="0"/>
                </a:lnTo>
                <a:lnTo>
                  <a:pt x="254" y="0"/>
                </a:lnTo>
                <a:lnTo>
                  <a:pt x="260" y="0"/>
                </a:lnTo>
                <a:lnTo>
                  <a:pt x="265" y="0"/>
                </a:lnTo>
                <a:lnTo>
                  <a:pt x="271" y="0"/>
                </a:lnTo>
                <a:lnTo>
                  <a:pt x="277" y="0"/>
                </a:lnTo>
                <a:lnTo>
                  <a:pt x="283" y="0"/>
                </a:lnTo>
                <a:lnTo>
                  <a:pt x="289" y="0"/>
                </a:lnTo>
                <a:lnTo>
                  <a:pt x="295" y="0"/>
                </a:lnTo>
                <a:lnTo>
                  <a:pt x="301" y="0"/>
                </a:lnTo>
                <a:lnTo>
                  <a:pt x="307" y="0"/>
                </a:lnTo>
                <a:lnTo>
                  <a:pt x="313" y="0"/>
                </a:lnTo>
                <a:lnTo>
                  <a:pt x="319" y="0"/>
                </a:lnTo>
                <a:lnTo>
                  <a:pt x="324" y="0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89" y="0"/>
                </a:lnTo>
                <a:lnTo>
                  <a:pt x="395" y="0"/>
                </a:lnTo>
                <a:lnTo>
                  <a:pt x="401" y="0"/>
                </a:lnTo>
                <a:lnTo>
                  <a:pt x="407" y="0"/>
                </a:lnTo>
                <a:lnTo>
                  <a:pt x="413" y="0"/>
                </a:lnTo>
                <a:lnTo>
                  <a:pt x="419" y="0"/>
                </a:lnTo>
                <a:lnTo>
                  <a:pt x="425" y="0"/>
                </a:lnTo>
                <a:lnTo>
                  <a:pt x="431" y="0"/>
                </a:lnTo>
                <a:lnTo>
                  <a:pt x="437" y="0"/>
                </a:lnTo>
                <a:lnTo>
                  <a:pt x="443" y="0"/>
                </a:lnTo>
                <a:lnTo>
                  <a:pt x="449" y="0"/>
                </a:lnTo>
                <a:lnTo>
                  <a:pt x="454" y="0"/>
                </a:lnTo>
                <a:lnTo>
                  <a:pt x="460" y="0"/>
                </a:lnTo>
                <a:lnTo>
                  <a:pt x="466" y="0"/>
                </a:lnTo>
                <a:lnTo>
                  <a:pt x="472" y="0"/>
                </a:lnTo>
                <a:lnTo>
                  <a:pt x="478" y="0"/>
                </a:lnTo>
                <a:lnTo>
                  <a:pt x="484" y="0"/>
                </a:lnTo>
                <a:lnTo>
                  <a:pt x="490" y="0"/>
                </a:lnTo>
                <a:lnTo>
                  <a:pt x="496" y="0"/>
                </a:lnTo>
                <a:lnTo>
                  <a:pt x="502" y="0"/>
                </a:lnTo>
                <a:lnTo>
                  <a:pt x="508" y="0"/>
                </a:lnTo>
                <a:lnTo>
                  <a:pt x="513" y="0"/>
                </a:lnTo>
                <a:lnTo>
                  <a:pt x="519" y="0"/>
                </a:lnTo>
                <a:lnTo>
                  <a:pt x="525" y="0"/>
                </a:lnTo>
                <a:lnTo>
                  <a:pt x="531" y="0"/>
                </a:lnTo>
                <a:lnTo>
                  <a:pt x="537" y="0"/>
                </a:lnTo>
                <a:lnTo>
                  <a:pt x="543" y="0"/>
                </a:lnTo>
                <a:lnTo>
                  <a:pt x="549" y="0"/>
                </a:lnTo>
                <a:lnTo>
                  <a:pt x="555" y="0"/>
                </a:lnTo>
                <a:lnTo>
                  <a:pt x="561" y="0"/>
                </a:lnTo>
                <a:lnTo>
                  <a:pt x="567" y="0"/>
                </a:lnTo>
                <a:lnTo>
                  <a:pt x="573" y="0"/>
                </a:lnTo>
                <a:lnTo>
                  <a:pt x="578" y="0"/>
                </a:lnTo>
                <a:lnTo>
                  <a:pt x="584" y="0"/>
                </a:lnTo>
                <a:lnTo>
                  <a:pt x="590" y="0"/>
                </a:lnTo>
                <a:lnTo>
                  <a:pt x="596" y="0"/>
                </a:lnTo>
                <a:lnTo>
                  <a:pt x="602" y="0"/>
                </a:lnTo>
                <a:lnTo>
                  <a:pt x="608" y="0"/>
                </a:lnTo>
                <a:lnTo>
                  <a:pt x="614" y="0"/>
                </a:lnTo>
                <a:lnTo>
                  <a:pt x="620" y="0"/>
                </a:lnTo>
                <a:lnTo>
                  <a:pt x="626" y="0"/>
                </a:lnTo>
                <a:lnTo>
                  <a:pt x="632" y="0"/>
                </a:lnTo>
                <a:lnTo>
                  <a:pt x="638" y="0"/>
                </a:lnTo>
                <a:lnTo>
                  <a:pt x="643" y="0"/>
                </a:lnTo>
                <a:lnTo>
                  <a:pt x="649" y="0"/>
                </a:lnTo>
                <a:lnTo>
                  <a:pt x="655" y="0"/>
                </a:lnTo>
                <a:lnTo>
                  <a:pt x="661" y="0"/>
                </a:lnTo>
                <a:lnTo>
                  <a:pt x="667" y="0"/>
                </a:lnTo>
                <a:lnTo>
                  <a:pt x="673" y="0"/>
                </a:lnTo>
                <a:lnTo>
                  <a:pt x="679" y="0"/>
                </a:lnTo>
                <a:lnTo>
                  <a:pt x="685" y="0"/>
                </a:lnTo>
                <a:lnTo>
                  <a:pt x="691" y="0"/>
                </a:lnTo>
                <a:lnTo>
                  <a:pt x="697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  <a:lnTo>
                  <a:pt x="75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501" name="Freeform 102"/>
          <p:cNvSpPr>
            <a:spLocks/>
          </p:cNvSpPr>
          <p:nvPr/>
        </p:nvSpPr>
        <p:spPr bwMode="auto">
          <a:xfrm>
            <a:off x="3057252" y="3991864"/>
            <a:ext cx="1265237" cy="1588"/>
          </a:xfrm>
          <a:custGeom>
            <a:avLst/>
            <a:gdLst>
              <a:gd name="T0" fmla="*/ 20244 w 750"/>
              <a:gd name="T1" fmla="*/ 0 h 1588"/>
              <a:gd name="T2" fmla="*/ 48922 w 750"/>
              <a:gd name="T3" fmla="*/ 0 h 1588"/>
              <a:gd name="T4" fmla="*/ 79288 w 750"/>
              <a:gd name="T5" fmla="*/ 0 h 1588"/>
              <a:gd name="T6" fmla="*/ 109654 w 750"/>
              <a:gd name="T7" fmla="*/ 0 h 1588"/>
              <a:gd name="T8" fmla="*/ 138333 w 750"/>
              <a:gd name="T9" fmla="*/ 0 h 1588"/>
              <a:gd name="T10" fmla="*/ 168698 w 750"/>
              <a:gd name="T11" fmla="*/ 0 h 1588"/>
              <a:gd name="T12" fmla="*/ 199064 w 750"/>
              <a:gd name="T13" fmla="*/ 0 h 1588"/>
              <a:gd name="T14" fmla="*/ 229430 w 750"/>
              <a:gd name="T15" fmla="*/ 0 h 1588"/>
              <a:gd name="T16" fmla="*/ 258108 w 750"/>
              <a:gd name="T17" fmla="*/ 0 h 1588"/>
              <a:gd name="T18" fmla="*/ 288474 w 750"/>
              <a:gd name="T19" fmla="*/ 0 h 1588"/>
              <a:gd name="T20" fmla="*/ 318840 w 750"/>
              <a:gd name="T21" fmla="*/ 0 h 1588"/>
              <a:gd name="T22" fmla="*/ 347518 w 750"/>
              <a:gd name="T23" fmla="*/ 0 h 1588"/>
              <a:gd name="T24" fmla="*/ 377884 w 750"/>
              <a:gd name="T25" fmla="*/ 0 h 1588"/>
              <a:gd name="T26" fmla="*/ 408250 w 750"/>
              <a:gd name="T27" fmla="*/ 0 h 1588"/>
              <a:gd name="T28" fmla="*/ 438616 w 750"/>
              <a:gd name="T29" fmla="*/ 0 h 1588"/>
              <a:gd name="T30" fmla="*/ 467294 w 750"/>
              <a:gd name="T31" fmla="*/ 0 h 1588"/>
              <a:gd name="T32" fmla="*/ 497660 w 750"/>
              <a:gd name="T33" fmla="*/ 0 h 1588"/>
              <a:gd name="T34" fmla="*/ 528026 w 750"/>
              <a:gd name="T35" fmla="*/ 0 h 1588"/>
              <a:gd name="T36" fmla="*/ 556704 w 750"/>
              <a:gd name="T37" fmla="*/ 0 h 1588"/>
              <a:gd name="T38" fmla="*/ 587070 w 750"/>
              <a:gd name="T39" fmla="*/ 0 h 1588"/>
              <a:gd name="T40" fmla="*/ 617436 w 750"/>
              <a:gd name="T41" fmla="*/ 0 h 1588"/>
              <a:gd name="T42" fmla="*/ 647801 w 750"/>
              <a:gd name="T43" fmla="*/ 0 h 1588"/>
              <a:gd name="T44" fmla="*/ 676480 w 750"/>
              <a:gd name="T45" fmla="*/ 0 h 1588"/>
              <a:gd name="T46" fmla="*/ 706846 w 750"/>
              <a:gd name="T47" fmla="*/ 0 h 1588"/>
              <a:gd name="T48" fmla="*/ 737211 w 750"/>
              <a:gd name="T49" fmla="*/ 0 h 1588"/>
              <a:gd name="T50" fmla="*/ 767577 w 750"/>
              <a:gd name="T51" fmla="*/ 0 h 1588"/>
              <a:gd name="T52" fmla="*/ 796256 w 750"/>
              <a:gd name="T53" fmla="*/ 0 h 1588"/>
              <a:gd name="T54" fmla="*/ 826621 w 750"/>
              <a:gd name="T55" fmla="*/ 0 h 1588"/>
              <a:gd name="T56" fmla="*/ 856987 w 750"/>
              <a:gd name="T57" fmla="*/ 0 h 1588"/>
              <a:gd name="T58" fmla="*/ 885666 w 750"/>
              <a:gd name="T59" fmla="*/ 0 h 1588"/>
              <a:gd name="T60" fmla="*/ 916032 w 750"/>
              <a:gd name="T61" fmla="*/ 0 h 1588"/>
              <a:gd name="T62" fmla="*/ 946397 w 750"/>
              <a:gd name="T63" fmla="*/ 0 h 1588"/>
              <a:gd name="T64" fmla="*/ 976763 w 750"/>
              <a:gd name="T65" fmla="*/ 0 h 1588"/>
              <a:gd name="T66" fmla="*/ 1005442 w 750"/>
              <a:gd name="T67" fmla="*/ 0 h 1588"/>
              <a:gd name="T68" fmla="*/ 1035807 w 750"/>
              <a:gd name="T69" fmla="*/ 0 h 1588"/>
              <a:gd name="T70" fmla="*/ 1066173 w 750"/>
              <a:gd name="T71" fmla="*/ 0 h 1588"/>
              <a:gd name="T72" fmla="*/ 1094852 w 750"/>
              <a:gd name="T73" fmla="*/ 0 h 1588"/>
              <a:gd name="T74" fmla="*/ 1125217 w 750"/>
              <a:gd name="T75" fmla="*/ 0 h 1588"/>
              <a:gd name="T76" fmla="*/ 1155583 w 750"/>
              <a:gd name="T77" fmla="*/ 0 h 1588"/>
              <a:gd name="T78" fmla="*/ 1185949 w 750"/>
              <a:gd name="T79" fmla="*/ 0 h 1588"/>
              <a:gd name="T80" fmla="*/ 1214628 w 750"/>
              <a:gd name="T81" fmla="*/ 0 h 1588"/>
              <a:gd name="T82" fmla="*/ 1244993 w 750"/>
              <a:gd name="T83" fmla="*/ 0 h 15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50"/>
              <a:gd name="T127" fmla="*/ 0 h 1588"/>
              <a:gd name="T128" fmla="*/ 750 w 750"/>
              <a:gd name="T129" fmla="*/ 1588 h 158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50" h="158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7" y="0"/>
                </a:lnTo>
                <a:lnTo>
                  <a:pt x="23" y="0"/>
                </a:lnTo>
                <a:lnTo>
                  <a:pt x="29" y="0"/>
                </a:lnTo>
                <a:lnTo>
                  <a:pt x="35" y="0"/>
                </a:lnTo>
                <a:lnTo>
                  <a:pt x="41" y="0"/>
                </a:lnTo>
                <a:lnTo>
                  <a:pt x="47" y="0"/>
                </a:lnTo>
                <a:lnTo>
                  <a:pt x="53" y="0"/>
                </a:lnTo>
                <a:lnTo>
                  <a:pt x="59" y="0"/>
                </a:lnTo>
                <a:lnTo>
                  <a:pt x="65" y="0"/>
                </a:lnTo>
                <a:lnTo>
                  <a:pt x="71" y="0"/>
                </a:lnTo>
                <a:lnTo>
                  <a:pt x="77" y="0"/>
                </a:lnTo>
                <a:lnTo>
                  <a:pt x="82" y="0"/>
                </a:lnTo>
                <a:lnTo>
                  <a:pt x="88" y="0"/>
                </a:lnTo>
                <a:lnTo>
                  <a:pt x="94" y="0"/>
                </a:lnTo>
                <a:lnTo>
                  <a:pt x="100" y="0"/>
                </a:lnTo>
                <a:lnTo>
                  <a:pt x="106" y="0"/>
                </a:lnTo>
                <a:lnTo>
                  <a:pt x="112" y="0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1" y="0"/>
                </a:lnTo>
                <a:lnTo>
                  <a:pt x="147" y="0"/>
                </a:lnTo>
                <a:lnTo>
                  <a:pt x="153" y="0"/>
                </a:lnTo>
                <a:lnTo>
                  <a:pt x="159" y="0"/>
                </a:lnTo>
                <a:lnTo>
                  <a:pt x="165" y="0"/>
                </a:lnTo>
                <a:lnTo>
                  <a:pt x="171" y="0"/>
                </a:lnTo>
                <a:lnTo>
                  <a:pt x="177" y="0"/>
                </a:lnTo>
                <a:lnTo>
                  <a:pt x="183" y="0"/>
                </a:lnTo>
                <a:lnTo>
                  <a:pt x="189" y="0"/>
                </a:lnTo>
                <a:lnTo>
                  <a:pt x="195" y="0"/>
                </a:lnTo>
                <a:lnTo>
                  <a:pt x="201" y="0"/>
                </a:lnTo>
                <a:lnTo>
                  <a:pt x="206" y="0"/>
                </a:lnTo>
                <a:lnTo>
                  <a:pt x="212" y="0"/>
                </a:lnTo>
                <a:lnTo>
                  <a:pt x="218" y="0"/>
                </a:lnTo>
                <a:lnTo>
                  <a:pt x="224" y="0"/>
                </a:lnTo>
                <a:lnTo>
                  <a:pt x="230" y="0"/>
                </a:lnTo>
                <a:lnTo>
                  <a:pt x="236" y="0"/>
                </a:lnTo>
                <a:lnTo>
                  <a:pt x="242" y="0"/>
                </a:lnTo>
                <a:lnTo>
                  <a:pt x="248" y="0"/>
                </a:lnTo>
                <a:lnTo>
                  <a:pt x="254" y="0"/>
                </a:lnTo>
                <a:lnTo>
                  <a:pt x="260" y="0"/>
                </a:lnTo>
                <a:lnTo>
                  <a:pt x="266" y="0"/>
                </a:lnTo>
                <a:lnTo>
                  <a:pt x="271" y="0"/>
                </a:lnTo>
                <a:lnTo>
                  <a:pt x="277" y="0"/>
                </a:lnTo>
                <a:lnTo>
                  <a:pt x="283" y="0"/>
                </a:lnTo>
                <a:lnTo>
                  <a:pt x="289" y="0"/>
                </a:lnTo>
                <a:lnTo>
                  <a:pt x="295" y="0"/>
                </a:lnTo>
                <a:lnTo>
                  <a:pt x="301" y="0"/>
                </a:lnTo>
                <a:lnTo>
                  <a:pt x="307" y="0"/>
                </a:lnTo>
                <a:lnTo>
                  <a:pt x="313" y="0"/>
                </a:lnTo>
                <a:lnTo>
                  <a:pt x="319" y="0"/>
                </a:lnTo>
                <a:lnTo>
                  <a:pt x="325" y="0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5" y="0"/>
                </a:lnTo>
                <a:lnTo>
                  <a:pt x="401" y="0"/>
                </a:lnTo>
                <a:lnTo>
                  <a:pt x="407" y="0"/>
                </a:lnTo>
                <a:lnTo>
                  <a:pt x="413" y="0"/>
                </a:lnTo>
                <a:lnTo>
                  <a:pt x="419" y="0"/>
                </a:lnTo>
                <a:lnTo>
                  <a:pt x="425" y="0"/>
                </a:lnTo>
                <a:lnTo>
                  <a:pt x="431" y="0"/>
                </a:lnTo>
                <a:lnTo>
                  <a:pt x="437" y="0"/>
                </a:lnTo>
                <a:lnTo>
                  <a:pt x="443" y="0"/>
                </a:lnTo>
                <a:lnTo>
                  <a:pt x="449" y="0"/>
                </a:lnTo>
                <a:lnTo>
                  <a:pt x="455" y="0"/>
                </a:lnTo>
                <a:lnTo>
                  <a:pt x="460" y="0"/>
                </a:lnTo>
                <a:lnTo>
                  <a:pt x="466" y="0"/>
                </a:lnTo>
                <a:lnTo>
                  <a:pt x="472" y="0"/>
                </a:lnTo>
                <a:lnTo>
                  <a:pt x="478" y="0"/>
                </a:lnTo>
                <a:lnTo>
                  <a:pt x="484" y="0"/>
                </a:lnTo>
                <a:lnTo>
                  <a:pt x="490" y="0"/>
                </a:lnTo>
                <a:lnTo>
                  <a:pt x="496" y="0"/>
                </a:lnTo>
                <a:lnTo>
                  <a:pt x="502" y="0"/>
                </a:lnTo>
                <a:lnTo>
                  <a:pt x="508" y="0"/>
                </a:lnTo>
                <a:lnTo>
                  <a:pt x="514" y="0"/>
                </a:lnTo>
                <a:lnTo>
                  <a:pt x="519" y="0"/>
                </a:lnTo>
                <a:lnTo>
                  <a:pt x="525" y="0"/>
                </a:lnTo>
                <a:lnTo>
                  <a:pt x="531" y="0"/>
                </a:lnTo>
                <a:lnTo>
                  <a:pt x="537" y="0"/>
                </a:lnTo>
                <a:lnTo>
                  <a:pt x="543" y="0"/>
                </a:lnTo>
                <a:lnTo>
                  <a:pt x="549" y="0"/>
                </a:lnTo>
                <a:lnTo>
                  <a:pt x="555" y="0"/>
                </a:lnTo>
                <a:lnTo>
                  <a:pt x="561" y="0"/>
                </a:lnTo>
                <a:lnTo>
                  <a:pt x="567" y="0"/>
                </a:lnTo>
                <a:lnTo>
                  <a:pt x="573" y="0"/>
                </a:lnTo>
                <a:lnTo>
                  <a:pt x="579" y="0"/>
                </a:lnTo>
                <a:lnTo>
                  <a:pt x="584" y="0"/>
                </a:lnTo>
                <a:lnTo>
                  <a:pt x="590" y="0"/>
                </a:lnTo>
                <a:lnTo>
                  <a:pt x="596" y="0"/>
                </a:lnTo>
                <a:lnTo>
                  <a:pt x="602" y="0"/>
                </a:lnTo>
                <a:lnTo>
                  <a:pt x="608" y="0"/>
                </a:lnTo>
                <a:lnTo>
                  <a:pt x="614" y="0"/>
                </a:lnTo>
                <a:lnTo>
                  <a:pt x="620" y="0"/>
                </a:lnTo>
                <a:lnTo>
                  <a:pt x="626" y="0"/>
                </a:lnTo>
                <a:lnTo>
                  <a:pt x="632" y="0"/>
                </a:lnTo>
                <a:lnTo>
                  <a:pt x="638" y="0"/>
                </a:lnTo>
                <a:lnTo>
                  <a:pt x="644" y="0"/>
                </a:lnTo>
                <a:lnTo>
                  <a:pt x="649" y="0"/>
                </a:lnTo>
                <a:lnTo>
                  <a:pt x="655" y="0"/>
                </a:lnTo>
                <a:lnTo>
                  <a:pt x="661" y="0"/>
                </a:lnTo>
                <a:lnTo>
                  <a:pt x="667" y="0"/>
                </a:lnTo>
                <a:lnTo>
                  <a:pt x="673" y="0"/>
                </a:lnTo>
                <a:lnTo>
                  <a:pt x="679" y="0"/>
                </a:lnTo>
                <a:lnTo>
                  <a:pt x="685" y="0"/>
                </a:lnTo>
                <a:lnTo>
                  <a:pt x="691" y="0"/>
                </a:lnTo>
                <a:lnTo>
                  <a:pt x="697" y="0"/>
                </a:lnTo>
                <a:lnTo>
                  <a:pt x="703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  <a:lnTo>
                  <a:pt x="75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502" name="Freeform 103"/>
          <p:cNvSpPr>
            <a:spLocks/>
          </p:cNvSpPr>
          <p:nvPr/>
        </p:nvSpPr>
        <p:spPr bwMode="auto">
          <a:xfrm>
            <a:off x="4322489" y="3991864"/>
            <a:ext cx="1265238" cy="1588"/>
          </a:xfrm>
          <a:custGeom>
            <a:avLst/>
            <a:gdLst>
              <a:gd name="T0" fmla="*/ 20244 w 750"/>
              <a:gd name="T1" fmla="*/ 0 h 1588"/>
              <a:gd name="T2" fmla="*/ 48923 w 750"/>
              <a:gd name="T3" fmla="*/ 0 h 1588"/>
              <a:gd name="T4" fmla="*/ 79288 w 750"/>
              <a:gd name="T5" fmla="*/ 0 h 1588"/>
              <a:gd name="T6" fmla="*/ 109654 w 750"/>
              <a:gd name="T7" fmla="*/ 0 h 1588"/>
              <a:gd name="T8" fmla="*/ 140020 w 750"/>
              <a:gd name="T9" fmla="*/ 0 h 1588"/>
              <a:gd name="T10" fmla="*/ 168698 w 750"/>
              <a:gd name="T11" fmla="*/ 0 h 1588"/>
              <a:gd name="T12" fmla="*/ 199064 w 750"/>
              <a:gd name="T13" fmla="*/ 0 h 1588"/>
              <a:gd name="T14" fmla="*/ 229430 w 750"/>
              <a:gd name="T15" fmla="*/ 0 h 1588"/>
              <a:gd name="T16" fmla="*/ 258109 w 750"/>
              <a:gd name="T17" fmla="*/ 0 h 1588"/>
              <a:gd name="T18" fmla="*/ 288474 w 750"/>
              <a:gd name="T19" fmla="*/ 0 h 1588"/>
              <a:gd name="T20" fmla="*/ 318840 w 750"/>
              <a:gd name="T21" fmla="*/ 0 h 1588"/>
              <a:gd name="T22" fmla="*/ 349206 w 750"/>
              <a:gd name="T23" fmla="*/ 0 h 1588"/>
              <a:gd name="T24" fmla="*/ 377884 w 750"/>
              <a:gd name="T25" fmla="*/ 0 h 1588"/>
              <a:gd name="T26" fmla="*/ 408250 w 750"/>
              <a:gd name="T27" fmla="*/ 0 h 1588"/>
              <a:gd name="T28" fmla="*/ 438616 w 750"/>
              <a:gd name="T29" fmla="*/ 0 h 1588"/>
              <a:gd name="T30" fmla="*/ 467295 w 750"/>
              <a:gd name="T31" fmla="*/ 0 h 1588"/>
              <a:gd name="T32" fmla="*/ 497660 w 750"/>
              <a:gd name="T33" fmla="*/ 0 h 1588"/>
              <a:gd name="T34" fmla="*/ 528026 w 750"/>
              <a:gd name="T35" fmla="*/ 0 h 1588"/>
              <a:gd name="T36" fmla="*/ 558392 w 750"/>
              <a:gd name="T37" fmla="*/ 0 h 1588"/>
              <a:gd name="T38" fmla="*/ 587070 w 750"/>
              <a:gd name="T39" fmla="*/ 0 h 1588"/>
              <a:gd name="T40" fmla="*/ 617436 w 750"/>
              <a:gd name="T41" fmla="*/ 0 h 1588"/>
              <a:gd name="T42" fmla="*/ 647802 w 750"/>
              <a:gd name="T43" fmla="*/ 0 h 1588"/>
              <a:gd name="T44" fmla="*/ 676481 w 750"/>
              <a:gd name="T45" fmla="*/ 0 h 1588"/>
              <a:gd name="T46" fmla="*/ 706846 w 750"/>
              <a:gd name="T47" fmla="*/ 0 h 1588"/>
              <a:gd name="T48" fmla="*/ 737212 w 750"/>
              <a:gd name="T49" fmla="*/ 0 h 1588"/>
              <a:gd name="T50" fmla="*/ 767578 w 750"/>
              <a:gd name="T51" fmla="*/ 0 h 1588"/>
              <a:gd name="T52" fmla="*/ 796256 w 750"/>
              <a:gd name="T53" fmla="*/ 0 h 1588"/>
              <a:gd name="T54" fmla="*/ 826622 w 750"/>
              <a:gd name="T55" fmla="*/ 0 h 1588"/>
              <a:gd name="T56" fmla="*/ 856988 w 750"/>
              <a:gd name="T57" fmla="*/ 0 h 1588"/>
              <a:gd name="T58" fmla="*/ 885667 w 750"/>
              <a:gd name="T59" fmla="*/ 0 h 1588"/>
              <a:gd name="T60" fmla="*/ 916032 w 750"/>
              <a:gd name="T61" fmla="*/ 0 h 1588"/>
              <a:gd name="T62" fmla="*/ 946398 w 750"/>
              <a:gd name="T63" fmla="*/ 0 h 1588"/>
              <a:gd name="T64" fmla="*/ 976764 w 750"/>
              <a:gd name="T65" fmla="*/ 0 h 1588"/>
              <a:gd name="T66" fmla="*/ 1005443 w 750"/>
              <a:gd name="T67" fmla="*/ 0 h 1588"/>
              <a:gd name="T68" fmla="*/ 1035808 w 750"/>
              <a:gd name="T69" fmla="*/ 0 h 1588"/>
              <a:gd name="T70" fmla="*/ 1066174 w 750"/>
              <a:gd name="T71" fmla="*/ 0 h 1588"/>
              <a:gd name="T72" fmla="*/ 1096540 w 750"/>
              <a:gd name="T73" fmla="*/ 0 h 1588"/>
              <a:gd name="T74" fmla="*/ 1125218 w 750"/>
              <a:gd name="T75" fmla="*/ 0 h 1588"/>
              <a:gd name="T76" fmla="*/ 1155584 w 750"/>
              <a:gd name="T77" fmla="*/ 0 h 1588"/>
              <a:gd name="T78" fmla="*/ 1185950 w 750"/>
              <a:gd name="T79" fmla="*/ 0 h 1588"/>
              <a:gd name="T80" fmla="*/ 1214628 w 750"/>
              <a:gd name="T81" fmla="*/ 0 h 1588"/>
              <a:gd name="T82" fmla="*/ 1244994 w 750"/>
              <a:gd name="T83" fmla="*/ 0 h 15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50"/>
              <a:gd name="T127" fmla="*/ 0 h 1588"/>
              <a:gd name="T128" fmla="*/ 750 w 750"/>
              <a:gd name="T129" fmla="*/ 1588 h 158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50" h="158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3" y="0"/>
                </a:lnTo>
                <a:lnTo>
                  <a:pt x="29" y="0"/>
                </a:lnTo>
                <a:lnTo>
                  <a:pt x="35" y="0"/>
                </a:lnTo>
                <a:lnTo>
                  <a:pt x="41" y="0"/>
                </a:lnTo>
                <a:lnTo>
                  <a:pt x="47" y="0"/>
                </a:lnTo>
                <a:lnTo>
                  <a:pt x="53" y="0"/>
                </a:lnTo>
                <a:lnTo>
                  <a:pt x="59" y="0"/>
                </a:lnTo>
                <a:lnTo>
                  <a:pt x="65" y="0"/>
                </a:lnTo>
                <a:lnTo>
                  <a:pt x="71" y="0"/>
                </a:lnTo>
                <a:lnTo>
                  <a:pt x="77" y="0"/>
                </a:lnTo>
                <a:lnTo>
                  <a:pt x="83" y="0"/>
                </a:lnTo>
                <a:lnTo>
                  <a:pt x="88" y="0"/>
                </a:lnTo>
                <a:lnTo>
                  <a:pt x="94" y="0"/>
                </a:lnTo>
                <a:lnTo>
                  <a:pt x="100" y="0"/>
                </a:lnTo>
                <a:lnTo>
                  <a:pt x="106" y="0"/>
                </a:lnTo>
                <a:lnTo>
                  <a:pt x="112" y="0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2" y="0"/>
                </a:lnTo>
                <a:lnTo>
                  <a:pt x="147" y="0"/>
                </a:lnTo>
                <a:lnTo>
                  <a:pt x="153" y="0"/>
                </a:lnTo>
                <a:lnTo>
                  <a:pt x="159" y="0"/>
                </a:lnTo>
                <a:lnTo>
                  <a:pt x="165" y="0"/>
                </a:lnTo>
                <a:lnTo>
                  <a:pt x="171" y="0"/>
                </a:lnTo>
                <a:lnTo>
                  <a:pt x="177" y="0"/>
                </a:lnTo>
                <a:lnTo>
                  <a:pt x="183" y="0"/>
                </a:lnTo>
                <a:lnTo>
                  <a:pt x="189" y="0"/>
                </a:lnTo>
                <a:lnTo>
                  <a:pt x="195" y="0"/>
                </a:lnTo>
                <a:lnTo>
                  <a:pt x="201" y="0"/>
                </a:lnTo>
                <a:lnTo>
                  <a:pt x="207" y="0"/>
                </a:lnTo>
                <a:lnTo>
                  <a:pt x="212" y="0"/>
                </a:lnTo>
                <a:lnTo>
                  <a:pt x="218" y="0"/>
                </a:lnTo>
                <a:lnTo>
                  <a:pt x="224" y="0"/>
                </a:lnTo>
                <a:lnTo>
                  <a:pt x="230" y="0"/>
                </a:lnTo>
                <a:lnTo>
                  <a:pt x="236" y="0"/>
                </a:lnTo>
                <a:lnTo>
                  <a:pt x="242" y="0"/>
                </a:lnTo>
                <a:lnTo>
                  <a:pt x="248" y="0"/>
                </a:lnTo>
                <a:lnTo>
                  <a:pt x="254" y="0"/>
                </a:lnTo>
                <a:lnTo>
                  <a:pt x="260" y="0"/>
                </a:lnTo>
                <a:lnTo>
                  <a:pt x="266" y="0"/>
                </a:lnTo>
                <a:lnTo>
                  <a:pt x="272" y="0"/>
                </a:lnTo>
                <a:lnTo>
                  <a:pt x="277" y="0"/>
                </a:lnTo>
                <a:lnTo>
                  <a:pt x="283" y="0"/>
                </a:lnTo>
                <a:lnTo>
                  <a:pt x="289" y="0"/>
                </a:lnTo>
                <a:lnTo>
                  <a:pt x="295" y="0"/>
                </a:lnTo>
                <a:lnTo>
                  <a:pt x="301" y="0"/>
                </a:lnTo>
                <a:lnTo>
                  <a:pt x="307" y="0"/>
                </a:lnTo>
                <a:lnTo>
                  <a:pt x="313" y="0"/>
                </a:lnTo>
                <a:lnTo>
                  <a:pt x="319" y="0"/>
                </a:lnTo>
                <a:lnTo>
                  <a:pt x="325" y="0"/>
                </a:lnTo>
                <a:lnTo>
                  <a:pt x="331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1" y="0"/>
                </a:lnTo>
                <a:lnTo>
                  <a:pt x="407" y="0"/>
                </a:lnTo>
                <a:lnTo>
                  <a:pt x="413" y="0"/>
                </a:lnTo>
                <a:lnTo>
                  <a:pt x="419" y="0"/>
                </a:lnTo>
                <a:lnTo>
                  <a:pt x="425" y="0"/>
                </a:lnTo>
                <a:lnTo>
                  <a:pt x="431" y="0"/>
                </a:lnTo>
                <a:lnTo>
                  <a:pt x="437" y="0"/>
                </a:lnTo>
                <a:lnTo>
                  <a:pt x="443" y="0"/>
                </a:lnTo>
                <a:lnTo>
                  <a:pt x="449" y="0"/>
                </a:lnTo>
                <a:lnTo>
                  <a:pt x="455" y="0"/>
                </a:lnTo>
                <a:lnTo>
                  <a:pt x="461" y="0"/>
                </a:lnTo>
                <a:lnTo>
                  <a:pt x="466" y="0"/>
                </a:lnTo>
                <a:lnTo>
                  <a:pt x="472" y="0"/>
                </a:lnTo>
                <a:lnTo>
                  <a:pt x="478" y="0"/>
                </a:lnTo>
                <a:lnTo>
                  <a:pt x="484" y="0"/>
                </a:lnTo>
                <a:lnTo>
                  <a:pt x="490" y="0"/>
                </a:lnTo>
                <a:lnTo>
                  <a:pt x="496" y="0"/>
                </a:lnTo>
                <a:lnTo>
                  <a:pt x="502" y="0"/>
                </a:lnTo>
                <a:lnTo>
                  <a:pt x="508" y="0"/>
                </a:lnTo>
                <a:lnTo>
                  <a:pt x="514" y="0"/>
                </a:lnTo>
                <a:lnTo>
                  <a:pt x="520" y="0"/>
                </a:lnTo>
                <a:lnTo>
                  <a:pt x="525" y="0"/>
                </a:lnTo>
                <a:lnTo>
                  <a:pt x="531" y="0"/>
                </a:lnTo>
                <a:lnTo>
                  <a:pt x="537" y="0"/>
                </a:lnTo>
                <a:lnTo>
                  <a:pt x="543" y="0"/>
                </a:lnTo>
                <a:lnTo>
                  <a:pt x="549" y="0"/>
                </a:lnTo>
                <a:lnTo>
                  <a:pt x="555" y="0"/>
                </a:lnTo>
                <a:lnTo>
                  <a:pt x="561" y="0"/>
                </a:lnTo>
                <a:lnTo>
                  <a:pt x="567" y="0"/>
                </a:lnTo>
                <a:lnTo>
                  <a:pt x="573" y="0"/>
                </a:lnTo>
                <a:lnTo>
                  <a:pt x="579" y="0"/>
                </a:lnTo>
                <a:lnTo>
                  <a:pt x="585" y="0"/>
                </a:lnTo>
                <a:lnTo>
                  <a:pt x="590" y="0"/>
                </a:lnTo>
                <a:lnTo>
                  <a:pt x="596" y="0"/>
                </a:lnTo>
                <a:lnTo>
                  <a:pt x="602" y="0"/>
                </a:lnTo>
                <a:lnTo>
                  <a:pt x="608" y="0"/>
                </a:lnTo>
                <a:lnTo>
                  <a:pt x="614" y="0"/>
                </a:lnTo>
                <a:lnTo>
                  <a:pt x="620" y="0"/>
                </a:lnTo>
                <a:lnTo>
                  <a:pt x="626" y="0"/>
                </a:lnTo>
                <a:lnTo>
                  <a:pt x="632" y="0"/>
                </a:lnTo>
                <a:lnTo>
                  <a:pt x="638" y="0"/>
                </a:lnTo>
                <a:lnTo>
                  <a:pt x="644" y="0"/>
                </a:lnTo>
                <a:lnTo>
                  <a:pt x="650" y="0"/>
                </a:lnTo>
                <a:lnTo>
                  <a:pt x="655" y="0"/>
                </a:lnTo>
                <a:lnTo>
                  <a:pt x="661" y="0"/>
                </a:lnTo>
                <a:lnTo>
                  <a:pt x="667" y="0"/>
                </a:lnTo>
                <a:lnTo>
                  <a:pt x="673" y="0"/>
                </a:lnTo>
                <a:lnTo>
                  <a:pt x="679" y="0"/>
                </a:lnTo>
                <a:lnTo>
                  <a:pt x="685" y="0"/>
                </a:lnTo>
                <a:lnTo>
                  <a:pt x="691" y="0"/>
                </a:lnTo>
                <a:lnTo>
                  <a:pt x="697" y="0"/>
                </a:lnTo>
                <a:lnTo>
                  <a:pt x="703" y="0"/>
                </a:lnTo>
                <a:lnTo>
                  <a:pt x="709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  <a:lnTo>
                  <a:pt x="75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503" name="Freeform 104"/>
          <p:cNvSpPr>
            <a:spLocks/>
          </p:cNvSpPr>
          <p:nvPr/>
        </p:nvSpPr>
        <p:spPr bwMode="auto">
          <a:xfrm>
            <a:off x="5587727" y="3991864"/>
            <a:ext cx="1265237" cy="1588"/>
          </a:xfrm>
          <a:custGeom>
            <a:avLst/>
            <a:gdLst>
              <a:gd name="T0" fmla="*/ 20244 w 750"/>
              <a:gd name="T1" fmla="*/ 0 h 1588"/>
              <a:gd name="T2" fmla="*/ 48922 w 750"/>
              <a:gd name="T3" fmla="*/ 0 h 1588"/>
              <a:gd name="T4" fmla="*/ 79288 w 750"/>
              <a:gd name="T5" fmla="*/ 0 h 1588"/>
              <a:gd name="T6" fmla="*/ 109654 w 750"/>
              <a:gd name="T7" fmla="*/ 0 h 1588"/>
              <a:gd name="T8" fmla="*/ 140020 w 750"/>
              <a:gd name="T9" fmla="*/ 0 h 1588"/>
              <a:gd name="T10" fmla="*/ 168698 w 750"/>
              <a:gd name="T11" fmla="*/ 0 h 1588"/>
              <a:gd name="T12" fmla="*/ 199064 w 750"/>
              <a:gd name="T13" fmla="*/ 0 h 1588"/>
              <a:gd name="T14" fmla="*/ 229430 w 750"/>
              <a:gd name="T15" fmla="*/ 0 h 1588"/>
              <a:gd name="T16" fmla="*/ 258108 w 750"/>
              <a:gd name="T17" fmla="*/ 0 h 1588"/>
              <a:gd name="T18" fmla="*/ 288474 w 750"/>
              <a:gd name="T19" fmla="*/ 0 h 1588"/>
              <a:gd name="T20" fmla="*/ 318840 w 750"/>
              <a:gd name="T21" fmla="*/ 0 h 1588"/>
              <a:gd name="T22" fmla="*/ 349205 w 750"/>
              <a:gd name="T23" fmla="*/ 0 h 1588"/>
              <a:gd name="T24" fmla="*/ 377884 w 750"/>
              <a:gd name="T25" fmla="*/ 0 h 1588"/>
              <a:gd name="T26" fmla="*/ 408250 w 750"/>
              <a:gd name="T27" fmla="*/ 0 h 1588"/>
              <a:gd name="T28" fmla="*/ 438616 w 750"/>
              <a:gd name="T29" fmla="*/ 0 h 1588"/>
              <a:gd name="T30" fmla="*/ 468981 w 750"/>
              <a:gd name="T31" fmla="*/ 0 h 1588"/>
              <a:gd name="T32" fmla="*/ 497660 w 750"/>
              <a:gd name="T33" fmla="*/ 0 h 1588"/>
              <a:gd name="T34" fmla="*/ 528026 w 750"/>
              <a:gd name="T35" fmla="*/ 0 h 1588"/>
              <a:gd name="T36" fmla="*/ 558391 w 750"/>
              <a:gd name="T37" fmla="*/ 0 h 1588"/>
              <a:gd name="T38" fmla="*/ 587070 w 750"/>
              <a:gd name="T39" fmla="*/ 0 h 1588"/>
              <a:gd name="T40" fmla="*/ 617436 w 750"/>
              <a:gd name="T41" fmla="*/ 0 h 1588"/>
              <a:gd name="T42" fmla="*/ 647801 w 750"/>
              <a:gd name="T43" fmla="*/ 0 h 1588"/>
              <a:gd name="T44" fmla="*/ 678167 w 750"/>
              <a:gd name="T45" fmla="*/ 0 h 1588"/>
              <a:gd name="T46" fmla="*/ 706846 w 750"/>
              <a:gd name="T47" fmla="*/ 0 h 1588"/>
              <a:gd name="T48" fmla="*/ 737211 w 750"/>
              <a:gd name="T49" fmla="*/ 0 h 1588"/>
              <a:gd name="T50" fmla="*/ 767577 w 750"/>
              <a:gd name="T51" fmla="*/ 0 h 1588"/>
              <a:gd name="T52" fmla="*/ 796256 w 750"/>
              <a:gd name="T53" fmla="*/ 0 h 1588"/>
              <a:gd name="T54" fmla="*/ 826621 w 750"/>
              <a:gd name="T55" fmla="*/ 0 h 1588"/>
              <a:gd name="T56" fmla="*/ 856987 w 750"/>
              <a:gd name="T57" fmla="*/ 0 h 1588"/>
              <a:gd name="T58" fmla="*/ 887353 w 750"/>
              <a:gd name="T59" fmla="*/ 0 h 1588"/>
              <a:gd name="T60" fmla="*/ 916032 w 750"/>
              <a:gd name="T61" fmla="*/ 0 h 1588"/>
              <a:gd name="T62" fmla="*/ 946397 w 750"/>
              <a:gd name="T63" fmla="*/ 0 h 1588"/>
              <a:gd name="T64" fmla="*/ 976763 w 750"/>
              <a:gd name="T65" fmla="*/ 0 h 1588"/>
              <a:gd name="T66" fmla="*/ 1005442 w 750"/>
              <a:gd name="T67" fmla="*/ 0 h 1588"/>
              <a:gd name="T68" fmla="*/ 1035807 w 750"/>
              <a:gd name="T69" fmla="*/ 0 h 1588"/>
              <a:gd name="T70" fmla="*/ 1066173 w 750"/>
              <a:gd name="T71" fmla="*/ 0 h 1588"/>
              <a:gd name="T72" fmla="*/ 1096539 w 750"/>
              <a:gd name="T73" fmla="*/ 0 h 1588"/>
              <a:gd name="T74" fmla="*/ 1125217 w 750"/>
              <a:gd name="T75" fmla="*/ 0 h 1588"/>
              <a:gd name="T76" fmla="*/ 1155583 w 750"/>
              <a:gd name="T77" fmla="*/ 0 h 1588"/>
              <a:gd name="T78" fmla="*/ 1185949 w 750"/>
              <a:gd name="T79" fmla="*/ 0 h 1588"/>
              <a:gd name="T80" fmla="*/ 1214628 w 750"/>
              <a:gd name="T81" fmla="*/ 0 h 1588"/>
              <a:gd name="T82" fmla="*/ 1244993 w 750"/>
              <a:gd name="T83" fmla="*/ 0 h 15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50"/>
              <a:gd name="T127" fmla="*/ 0 h 1588"/>
              <a:gd name="T128" fmla="*/ 750 w 750"/>
              <a:gd name="T129" fmla="*/ 1588 h 158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50" h="158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29" y="0"/>
                </a:lnTo>
                <a:lnTo>
                  <a:pt x="35" y="0"/>
                </a:lnTo>
                <a:lnTo>
                  <a:pt x="41" y="0"/>
                </a:lnTo>
                <a:lnTo>
                  <a:pt x="47" y="0"/>
                </a:lnTo>
                <a:lnTo>
                  <a:pt x="53" y="0"/>
                </a:lnTo>
                <a:lnTo>
                  <a:pt x="59" y="0"/>
                </a:lnTo>
                <a:lnTo>
                  <a:pt x="65" y="0"/>
                </a:lnTo>
                <a:lnTo>
                  <a:pt x="71" y="0"/>
                </a:lnTo>
                <a:lnTo>
                  <a:pt x="77" y="0"/>
                </a:lnTo>
                <a:lnTo>
                  <a:pt x="83" y="0"/>
                </a:lnTo>
                <a:lnTo>
                  <a:pt x="89" y="0"/>
                </a:lnTo>
                <a:lnTo>
                  <a:pt x="94" y="0"/>
                </a:lnTo>
                <a:lnTo>
                  <a:pt x="100" y="0"/>
                </a:lnTo>
                <a:lnTo>
                  <a:pt x="106" y="0"/>
                </a:lnTo>
                <a:lnTo>
                  <a:pt x="112" y="0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2" y="0"/>
                </a:lnTo>
                <a:lnTo>
                  <a:pt x="148" y="0"/>
                </a:lnTo>
                <a:lnTo>
                  <a:pt x="153" y="0"/>
                </a:lnTo>
                <a:lnTo>
                  <a:pt x="159" y="0"/>
                </a:lnTo>
                <a:lnTo>
                  <a:pt x="165" y="0"/>
                </a:lnTo>
                <a:lnTo>
                  <a:pt x="171" y="0"/>
                </a:lnTo>
                <a:lnTo>
                  <a:pt x="177" y="0"/>
                </a:lnTo>
                <a:lnTo>
                  <a:pt x="183" y="0"/>
                </a:lnTo>
                <a:lnTo>
                  <a:pt x="189" y="0"/>
                </a:lnTo>
                <a:lnTo>
                  <a:pt x="195" y="0"/>
                </a:lnTo>
                <a:lnTo>
                  <a:pt x="201" y="0"/>
                </a:lnTo>
                <a:lnTo>
                  <a:pt x="207" y="0"/>
                </a:lnTo>
                <a:lnTo>
                  <a:pt x="213" y="0"/>
                </a:lnTo>
                <a:lnTo>
                  <a:pt x="218" y="0"/>
                </a:lnTo>
                <a:lnTo>
                  <a:pt x="224" y="0"/>
                </a:lnTo>
                <a:lnTo>
                  <a:pt x="230" y="0"/>
                </a:lnTo>
                <a:lnTo>
                  <a:pt x="236" y="0"/>
                </a:lnTo>
                <a:lnTo>
                  <a:pt x="242" y="0"/>
                </a:lnTo>
                <a:lnTo>
                  <a:pt x="248" y="0"/>
                </a:lnTo>
                <a:lnTo>
                  <a:pt x="254" y="0"/>
                </a:lnTo>
                <a:lnTo>
                  <a:pt x="260" y="0"/>
                </a:lnTo>
                <a:lnTo>
                  <a:pt x="266" y="0"/>
                </a:lnTo>
                <a:lnTo>
                  <a:pt x="272" y="0"/>
                </a:lnTo>
                <a:lnTo>
                  <a:pt x="278" y="0"/>
                </a:lnTo>
                <a:lnTo>
                  <a:pt x="283" y="0"/>
                </a:lnTo>
                <a:lnTo>
                  <a:pt x="289" y="0"/>
                </a:lnTo>
                <a:lnTo>
                  <a:pt x="295" y="0"/>
                </a:lnTo>
                <a:lnTo>
                  <a:pt x="301" y="0"/>
                </a:lnTo>
                <a:lnTo>
                  <a:pt x="307" y="0"/>
                </a:lnTo>
                <a:lnTo>
                  <a:pt x="313" y="0"/>
                </a:lnTo>
                <a:lnTo>
                  <a:pt x="319" y="0"/>
                </a:lnTo>
                <a:lnTo>
                  <a:pt x="325" y="0"/>
                </a:lnTo>
                <a:lnTo>
                  <a:pt x="331" y="0"/>
                </a:lnTo>
                <a:lnTo>
                  <a:pt x="337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7" y="0"/>
                </a:lnTo>
                <a:lnTo>
                  <a:pt x="413" y="0"/>
                </a:lnTo>
                <a:lnTo>
                  <a:pt x="419" y="0"/>
                </a:lnTo>
                <a:lnTo>
                  <a:pt x="425" y="0"/>
                </a:lnTo>
                <a:lnTo>
                  <a:pt x="431" y="0"/>
                </a:lnTo>
                <a:lnTo>
                  <a:pt x="437" y="0"/>
                </a:lnTo>
                <a:lnTo>
                  <a:pt x="443" y="0"/>
                </a:lnTo>
                <a:lnTo>
                  <a:pt x="449" y="0"/>
                </a:lnTo>
                <a:lnTo>
                  <a:pt x="455" y="0"/>
                </a:lnTo>
                <a:lnTo>
                  <a:pt x="461" y="0"/>
                </a:lnTo>
                <a:lnTo>
                  <a:pt x="467" y="0"/>
                </a:lnTo>
                <a:lnTo>
                  <a:pt x="472" y="0"/>
                </a:lnTo>
                <a:lnTo>
                  <a:pt x="478" y="0"/>
                </a:lnTo>
                <a:lnTo>
                  <a:pt x="484" y="0"/>
                </a:lnTo>
                <a:lnTo>
                  <a:pt x="490" y="0"/>
                </a:lnTo>
                <a:lnTo>
                  <a:pt x="496" y="0"/>
                </a:lnTo>
                <a:lnTo>
                  <a:pt x="502" y="0"/>
                </a:lnTo>
                <a:lnTo>
                  <a:pt x="508" y="0"/>
                </a:lnTo>
                <a:lnTo>
                  <a:pt x="514" y="0"/>
                </a:lnTo>
                <a:lnTo>
                  <a:pt x="520" y="0"/>
                </a:lnTo>
                <a:lnTo>
                  <a:pt x="526" y="0"/>
                </a:lnTo>
                <a:lnTo>
                  <a:pt x="531" y="0"/>
                </a:lnTo>
                <a:lnTo>
                  <a:pt x="537" y="0"/>
                </a:lnTo>
                <a:lnTo>
                  <a:pt x="543" y="0"/>
                </a:lnTo>
                <a:lnTo>
                  <a:pt x="549" y="0"/>
                </a:lnTo>
                <a:lnTo>
                  <a:pt x="555" y="0"/>
                </a:lnTo>
                <a:lnTo>
                  <a:pt x="561" y="0"/>
                </a:lnTo>
                <a:lnTo>
                  <a:pt x="567" y="0"/>
                </a:lnTo>
                <a:lnTo>
                  <a:pt x="573" y="0"/>
                </a:lnTo>
                <a:lnTo>
                  <a:pt x="579" y="0"/>
                </a:lnTo>
                <a:lnTo>
                  <a:pt x="585" y="0"/>
                </a:lnTo>
                <a:lnTo>
                  <a:pt x="591" y="0"/>
                </a:lnTo>
                <a:lnTo>
                  <a:pt x="596" y="0"/>
                </a:lnTo>
                <a:lnTo>
                  <a:pt x="602" y="0"/>
                </a:lnTo>
                <a:lnTo>
                  <a:pt x="608" y="0"/>
                </a:lnTo>
                <a:lnTo>
                  <a:pt x="614" y="0"/>
                </a:lnTo>
                <a:lnTo>
                  <a:pt x="620" y="0"/>
                </a:lnTo>
                <a:lnTo>
                  <a:pt x="626" y="0"/>
                </a:lnTo>
                <a:lnTo>
                  <a:pt x="632" y="0"/>
                </a:lnTo>
                <a:lnTo>
                  <a:pt x="638" y="0"/>
                </a:lnTo>
                <a:lnTo>
                  <a:pt x="644" y="0"/>
                </a:lnTo>
                <a:lnTo>
                  <a:pt x="650" y="0"/>
                </a:lnTo>
                <a:lnTo>
                  <a:pt x="656" y="0"/>
                </a:lnTo>
                <a:lnTo>
                  <a:pt x="661" y="0"/>
                </a:lnTo>
                <a:lnTo>
                  <a:pt x="667" y="0"/>
                </a:lnTo>
                <a:lnTo>
                  <a:pt x="673" y="0"/>
                </a:lnTo>
                <a:lnTo>
                  <a:pt x="679" y="0"/>
                </a:lnTo>
                <a:lnTo>
                  <a:pt x="685" y="0"/>
                </a:lnTo>
                <a:lnTo>
                  <a:pt x="691" y="0"/>
                </a:lnTo>
                <a:lnTo>
                  <a:pt x="697" y="0"/>
                </a:lnTo>
                <a:lnTo>
                  <a:pt x="703" y="0"/>
                </a:lnTo>
                <a:lnTo>
                  <a:pt x="709" y="0"/>
                </a:lnTo>
                <a:lnTo>
                  <a:pt x="715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  <a:lnTo>
                  <a:pt x="75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504" name="Freeform 105"/>
          <p:cNvSpPr>
            <a:spLocks/>
          </p:cNvSpPr>
          <p:nvPr/>
        </p:nvSpPr>
        <p:spPr bwMode="auto">
          <a:xfrm>
            <a:off x="6852964" y="3991864"/>
            <a:ext cx="866775" cy="1588"/>
          </a:xfrm>
          <a:custGeom>
            <a:avLst/>
            <a:gdLst>
              <a:gd name="T0" fmla="*/ 10118 w 514"/>
              <a:gd name="T1" fmla="*/ 0 h 1588"/>
              <a:gd name="T2" fmla="*/ 30354 w 514"/>
              <a:gd name="T3" fmla="*/ 0 h 1588"/>
              <a:gd name="T4" fmla="*/ 50590 w 514"/>
              <a:gd name="T5" fmla="*/ 0 h 1588"/>
              <a:gd name="T6" fmla="*/ 69140 w 514"/>
              <a:gd name="T7" fmla="*/ 0 h 1588"/>
              <a:gd name="T8" fmla="*/ 89376 w 514"/>
              <a:gd name="T9" fmla="*/ 0 h 1588"/>
              <a:gd name="T10" fmla="*/ 109612 w 514"/>
              <a:gd name="T11" fmla="*/ 0 h 1588"/>
              <a:gd name="T12" fmla="*/ 129848 w 514"/>
              <a:gd name="T13" fmla="*/ 0 h 1588"/>
              <a:gd name="T14" fmla="*/ 150084 w 514"/>
              <a:gd name="T15" fmla="*/ 0 h 1588"/>
              <a:gd name="T16" fmla="*/ 168633 w 514"/>
              <a:gd name="T17" fmla="*/ 0 h 1588"/>
              <a:gd name="T18" fmla="*/ 188869 w 514"/>
              <a:gd name="T19" fmla="*/ 0 h 1588"/>
              <a:gd name="T20" fmla="*/ 209105 w 514"/>
              <a:gd name="T21" fmla="*/ 0 h 1588"/>
              <a:gd name="T22" fmla="*/ 229341 w 514"/>
              <a:gd name="T23" fmla="*/ 0 h 1588"/>
              <a:gd name="T24" fmla="*/ 249577 w 514"/>
              <a:gd name="T25" fmla="*/ 0 h 1588"/>
              <a:gd name="T26" fmla="*/ 268127 w 514"/>
              <a:gd name="T27" fmla="*/ 0 h 1588"/>
              <a:gd name="T28" fmla="*/ 288363 w 514"/>
              <a:gd name="T29" fmla="*/ 0 h 1588"/>
              <a:gd name="T30" fmla="*/ 308599 w 514"/>
              <a:gd name="T31" fmla="*/ 0 h 1588"/>
              <a:gd name="T32" fmla="*/ 328835 w 514"/>
              <a:gd name="T33" fmla="*/ 0 h 1588"/>
              <a:gd name="T34" fmla="*/ 349071 w 514"/>
              <a:gd name="T35" fmla="*/ 0 h 1588"/>
              <a:gd name="T36" fmla="*/ 369307 w 514"/>
              <a:gd name="T37" fmla="*/ 0 h 1588"/>
              <a:gd name="T38" fmla="*/ 387856 w 514"/>
              <a:gd name="T39" fmla="*/ 0 h 1588"/>
              <a:gd name="T40" fmla="*/ 408092 w 514"/>
              <a:gd name="T41" fmla="*/ 0 h 1588"/>
              <a:gd name="T42" fmla="*/ 428328 w 514"/>
              <a:gd name="T43" fmla="*/ 0 h 1588"/>
              <a:gd name="T44" fmla="*/ 448564 w 514"/>
              <a:gd name="T45" fmla="*/ 0 h 1588"/>
              <a:gd name="T46" fmla="*/ 468800 w 514"/>
              <a:gd name="T47" fmla="*/ 0 h 1588"/>
              <a:gd name="T48" fmla="*/ 487350 w 514"/>
              <a:gd name="T49" fmla="*/ 0 h 1588"/>
              <a:gd name="T50" fmla="*/ 507586 w 514"/>
              <a:gd name="T51" fmla="*/ 0 h 1588"/>
              <a:gd name="T52" fmla="*/ 527822 w 514"/>
              <a:gd name="T53" fmla="*/ 0 h 1588"/>
              <a:gd name="T54" fmla="*/ 548058 w 514"/>
              <a:gd name="T55" fmla="*/ 0 h 1588"/>
              <a:gd name="T56" fmla="*/ 568294 w 514"/>
              <a:gd name="T57" fmla="*/ 0 h 1588"/>
              <a:gd name="T58" fmla="*/ 586844 w 514"/>
              <a:gd name="T59" fmla="*/ 0 h 1588"/>
              <a:gd name="T60" fmla="*/ 607080 w 514"/>
              <a:gd name="T61" fmla="*/ 0 h 1588"/>
              <a:gd name="T62" fmla="*/ 627316 w 514"/>
              <a:gd name="T63" fmla="*/ 0 h 1588"/>
              <a:gd name="T64" fmla="*/ 647552 w 514"/>
              <a:gd name="T65" fmla="*/ 0 h 1588"/>
              <a:gd name="T66" fmla="*/ 667788 w 514"/>
              <a:gd name="T67" fmla="*/ 0 h 1588"/>
              <a:gd name="T68" fmla="*/ 688024 w 514"/>
              <a:gd name="T69" fmla="*/ 0 h 1588"/>
              <a:gd name="T70" fmla="*/ 706573 w 514"/>
              <a:gd name="T71" fmla="*/ 0 h 1588"/>
              <a:gd name="T72" fmla="*/ 726809 w 514"/>
              <a:gd name="T73" fmla="*/ 0 h 1588"/>
              <a:gd name="T74" fmla="*/ 747045 w 514"/>
              <a:gd name="T75" fmla="*/ 0 h 1588"/>
              <a:gd name="T76" fmla="*/ 767281 w 514"/>
              <a:gd name="T77" fmla="*/ 0 h 1588"/>
              <a:gd name="T78" fmla="*/ 787517 w 514"/>
              <a:gd name="T79" fmla="*/ 0 h 1588"/>
              <a:gd name="T80" fmla="*/ 806067 w 514"/>
              <a:gd name="T81" fmla="*/ 0 h 1588"/>
              <a:gd name="T82" fmla="*/ 826303 w 514"/>
              <a:gd name="T83" fmla="*/ 0 h 1588"/>
              <a:gd name="T84" fmla="*/ 846539 w 514"/>
              <a:gd name="T85" fmla="*/ 0 h 1588"/>
              <a:gd name="T86" fmla="*/ 866775 w 514"/>
              <a:gd name="T87" fmla="*/ 0 h 15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14"/>
              <a:gd name="T133" fmla="*/ 0 h 1588"/>
              <a:gd name="T134" fmla="*/ 514 w 514"/>
              <a:gd name="T135" fmla="*/ 1588 h 158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14" h="158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5" y="0"/>
                </a:lnTo>
                <a:lnTo>
                  <a:pt x="41" y="0"/>
                </a:lnTo>
                <a:lnTo>
                  <a:pt x="47" y="0"/>
                </a:lnTo>
                <a:lnTo>
                  <a:pt x="53" y="0"/>
                </a:lnTo>
                <a:lnTo>
                  <a:pt x="59" y="0"/>
                </a:lnTo>
                <a:lnTo>
                  <a:pt x="65" y="0"/>
                </a:lnTo>
                <a:lnTo>
                  <a:pt x="71" y="0"/>
                </a:lnTo>
                <a:lnTo>
                  <a:pt x="77" y="0"/>
                </a:lnTo>
                <a:lnTo>
                  <a:pt x="83" y="0"/>
                </a:lnTo>
                <a:lnTo>
                  <a:pt x="89" y="0"/>
                </a:lnTo>
                <a:lnTo>
                  <a:pt x="95" y="0"/>
                </a:lnTo>
                <a:lnTo>
                  <a:pt x="100" y="0"/>
                </a:lnTo>
                <a:lnTo>
                  <a:pt x="106" y="0"/>
                </a:lnTo>
                <a:lnTo>
                  <a:pt x="112" y="0"/>
                </a:lnTo>
                <a:lnTo>
                  <a:pt x="118" y="0"/>
                </a:lnTo>
                <a:lnTo>
                  <a:pt x="124" y="0"/>
                </a:lnTo>
                <a:lnTo>
                  <a:pt x="130" y="0"/>
                </a:lnTo>
                <a:lnTo>
                  <a:pt x="136" y="0"/>
                </a:lnTo>
                <a:lnTo>
                  <a:pt x="142" y="0"/>
                </a:lnTo>
                <a:lnTo>
                  <a:pt x="148" y="0"/>
                </a:lnTo>
                <a:lnTo>
                  <a:pt x="154" y="0"/>
                </a:lnTo>
                <a:lnTo>
                  <a:pt x="159" y="0"/>
                </a:lnTo>
                <a:lnTo>
                  <a:pt x="165" y="0"/>
                </a:lnTo>
                <a:lnTo>
                  <a:pt x="171" y="0"/>
                </a:lnTo>
                <a:lnTo>
                  <a:pt x="177" y="0"/>
                </a:lnTo>
                <a:lnTo>
                  <a:pt x="183" y="0"/>
                </a:lnTo>
                <a:lnTo>
                  <a:pt x="189" y="0"/>
                </a:lnTo>
                <a:lnTo>
                  <a:pt x="195" y="0"/>
                </a:lnTo>
                <a:lnTo>
                  <a:pt x="201" y="0"/>
                </a:lnTo>
                <a:lnTo>
                  <a:pt x="207" y="0"/>
                </a:lnTo>
                <a:lnTo>
                  <a:pt x="213" y="0"/>
                </a:lnTo>
                <a:lnTo>
                  <a:pt x="219" y="0"/>
                </a:lnTo>
                <a:lnTo>
                  <a:pt x="224" y="0"/>
                </a:lnTo>
                <a:lnTo>
                  <a:pt x="230" y="0"/>
                </a:lnTo>
                <a:lnTo>
                  <a:pt x="236" y="0"/>
                </a:lnTo>
                <a:lnTo>
                  <a:pt x="242" y="0"/>
                </a:lnTo>
                <a:lnTo>
                  <a:pt x="248" y="0"/>
                </a:lnTo>
                <a:lnTo>
                  <a:pt x="254" y="0"/>
                </a:lnTo>
                <a:lnTo>
                  <a:pt x="260" y="0"/>
                </a:lnTo>
                <a:lnTo>
                  <a:pt x="266" y="0"/>
                </a:lnTo>
                <a:lnTo>
                  <a:pt x="272" y="0"/>
                </a:lnTo>
                <a:lnTo>
                  <a:pt x="278" y="0"/>
                </a:lnTo>
                <a:lnTo>
                  <a:pt x="284" y="0"/>
                </a:lnTo>
                <a:lnTo>
                  <a:pt x="289" y="0"/>
                </a:lnTo>
                <a:lnTo>
                  <a:pt x="295" y="0"/>
                </a:lnTo>
                <a:lnTo>
                  <a:pt x="301" y="0"/>
                </a:lnTo>
                <a:lnTo>
                  <a:pt x="307" y="0"/>
                </a:lnTo>
                <a:lnTo>
                  <a:pt x="313" y="0"/>
                </a:lnTo>
                <a:lnTo>
                  <a:pt x="319" y="0"/>
                </a:lnTo>
                <a:lnTo>
                  <a:pt x="325" y="0"/>
                </a:lnTo>
                <a:lnTo>
                  <a:pt x="331" y="0"/>
                </a:lnTo>
                <a:lnTo>
                  <a:pt x="337" y="0"/>
                </a:lnTo>
                <a:lnTo>
                  <a:pt x="343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3" y="0"/>
                </a:lnTo>
                <a:lnTo>
                  <a:pt x="419" y="0"/>
                </a:lnTo>
                <a:lnTo>
                  <a:pt x="425" y="0"/>
                </a:lnTo>
                <a:lnTo>
                  <a:pt x="431" y="0"/>
                </a:lnTo>
                <a:lnTo>
                  <a:pt x="437" y="0"/>
                </a:lnTo>
                <a:lnTo>
                  <a:pt x="443" y="0"/>
                </a:lnTo>
                <a:lnTo>
                  <a:pt x="449" y="0"/>
                </a:lnTo>
                <a:lnTo>
                  <a:pt x="455" y="0"/>
                </a:lnTo>
                <a:lnTo>
                  <a:pt x="461" y="0"/>
                </a:lnTo>
                <a:lnTo>
                  <a:pt x="467" y="0"/>
                </a:lnTo>
                <a:lnTo>
                  <a:pt x="473" y="0"/>
                </a:lnTo>
                <a:lnTo>
                  <a:pt x="478" y="0"/>
                </a:lnTo>
                <a:lnTo>
                  <a:pt x="484" y="0"/>
                </a:lnTo>
                <a:lnTo>
                  <a:pt x="490" y="0"/>
                </a:lnTo>
                <a:lnTo>
                  <a:pt x="496" y="0"/>
                </a:lnTo>
                <a:lnTo>
                  <a:pt x="502" y="0"/>
                </a:lnTo>
                <a:lnTo>
                  <a:pt x="508" y="0"/>
                </a:lnTo>
                <a:lnTo>
                  <a:pt x="514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9505" name="Text Box 107"/>
          <p:cNvSpPr txBox="1">
            <a:spLocks noChangeArrowheads="1"/>
          </p:cNvSpPr>
          <p:nvPr/>
        </p:nvSpPr>
        <p:spPr bwMode="auto">
          <a:xfrm>
            <a:off x="7583214" y="4639564"/>
            <a:ext cx="430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i="1"/>
              <a:t>t</a:t>
            </a:r>
          </a:p>
        </p:txBody>
      </p:sp>
      <p:sp>
        <p:nvSpPr>
          <p:cNvPr id="19506" name="Text Box 109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19507" name="Rectangle 111"/>
          <p:cNvSpPr>
            <a:spLocks noGrp="1" noChangeArrowheads="1"/>
          </p:cNvSpPr>
          <p:nvPr>
            <p:ph type="title" sz="quarter"/>
          </p:nvPr>
        </p:nvSpPr>
        <p:spPr>
          <a:xfrm>
            <a:off x="838200" y="0"/>
            <a:ext cx="8458200" cy="1143000"/>
          </a:xfrm>
          <a:noFill/>
        </p:spPr>
        <p:txBody>
          <a:bodyPr/>
          <a:lstStyle/>
          <a:p>
            <a:r>
              <a:rPr lang="pl-PL" sz="3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Problem </a:t>
            </a:r>
            <a:r>
              <a:rPr lang="pl-PL" sz="3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2:</a:t>
            </a:r>
            <a:r>
              <a:rPr lang="pl-PL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Eliminacja </a:t>
            </a:r>
            <a:r>
              <a:rPr lang="pl-PL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IMS – kryterium </a:t>
            </a:r>
            <a:r>
              <a:rPr lang="pl-PL" sz="3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Nyquista</a:t>
            </a:r>
            <a:r>
              <a:rPr lang="pl-PL" sz="3000" b="1" dirty="0" smtClean="0">
                <a:solidFill>
                  <a:schemeClr val="tx1"/>
                </a:solidFill>
              </a:rPr>
              <a:t/>
            </a:r>
            <a:br>
              <a:rPr lang="pl-PL" sz="3000" b="1" dirty="0" smtClean="0">
                <a:solidFill>
                  <a:schemeClr val="tx1"/>
                </a:solidFill>
              </a:rPr>
            </a:br>
            <a:r>
              <a:rPr lang="pl-PL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(filtr o łagodnie opadającym zboczu)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26A2F-130C-4303-8EAF-52BA4A9A3A6B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  <p:pic>
        <p:nvPicPr>
          <p:cNvPr id="53" name="Picture 22" descr="http://bridportcab.org/wp-content/uploads/2013/09/Work-in-Prog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1039" y="2500138"/>
            <a:ext cx="1080120" cy="1080120"/>
          </a:xfrm>
          <a:prstGeom prst="rect">
            <a:avLst/>
          </a:prstGeom>
          <a:noFill/>
        </p:spPr>
      </p:pic>
      <p:grpSp>
        <p:nvGrpSpPr>
          <p:cNvPr id="54" name="Grupa 53"/>
          <p:cNvGrpSpPr/>
          <p:nvPr/>
        </p:nvGrpSpPr>
        <p:grpSpPr>
          <a:xfrm>
            <a:off x="3919214" y="1076552"/>
            <a:ext cx="5186686" cy="848399"/>
            <a:chOff x="5140189" y="1437324"/>
            <a:chExt cx="5186686" cy="848399"/>
          </a:xfrm>
        </p:grpSpPr>
        <p:graphicFrame>
          <p:nvGraphicFramePr>
            <p:cNvPr id="55" name="Obiek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7389412"/>
                </p:ext>
              </p:extLst>
            </p:nvPr>
          </p:nvGraphicFramePr>
          <p:xfrm>
            <a:off x="5335502" y="1509290"/>
            <a:ext cx="603250" cy="466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466" name="Równanie" r:id="rId4" imgW="279360" imgH="215640" progId="Equation.3">
                    <p:embed/>
                  </p:oleObj>
                </mc:Choice>
                <mc:Fallback>
                  <p:oleObj name="Równanie" r:id="rId4" imgW="279360" imgH="215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35502" y="1509290"/>
                          <a:ext cx="603250" cy="46614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6" name="Grupa 55"/>
            <p:cNvGrpSpPr/>
            <p:nvPr/>
          </p:nvGrpSpPr>
          <p:grpSpPr>
            <a:xfrm>
              <a:off x="5140189" y="1437324"/>
              <a:ext cx="5186686" cy="848399"/>
              <a:chOff x="5295900" y="1141790"/>
              <a:chExt cx="5186686" cy="848399"/>
            </a:xfrm>
            <a:solidFill>
              <a:schemeClr val="bg1"/>
            </a:solidFill>
          </p:grpSpPr>
          <p:sp>
            <p:nvSpPr>
              <p:cNvPr id="57" name="pole tekstowe 56"/>
              <p:cNvSpPr txBox="1"/>
              <p:nvPr/>
            </p:nvSpPr>
            <p:spPr>
              <a:xfrm>
                <a:off x="6361347" y="1343858"/>
                <a:ext cx="2140330" cy="646331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1800" b="1" dirty="0" smtClean="0"/>
                  <a:t>Kanał transmisyjny</a:t>
                </a:r>
                <a:r>
                  <a:rPr lang="pl-PL" sz="1800" b="1" dirty="0"/>
                  <a:t/>
                </a:r>
                <a:br>
                  <a:rPr lang="pl-PL" sz="1800" b="1" dirty="0"/>
                </a:br>
                <a:r>
                  <a:rPr lang="pl-PL" sz="1800" b="1" i="1" dirty="0" smtClean="0"/>
                  <a:t>H</a:t>
                </a:r>
                <a:r>
                  <a:rPr lang="pl-PL" sz="1800" b="1" dirty="0" smtClean="0"/>
                  <a:t>(</a:t>
                </a:r>
                <a:r>
                  <a:rPr lang="el-GR" sz="1800" b="1" i="1" dirty="0" smtClean="0">
                    <a:cs typeface="Times New Roman" panose="02020603050405020304" pitchFamily="18" charset="0"/>
                  </a:rPr>
                  <a:t>ω</a:t>
                </a:r>
                <a:r>
                  <a:rPr lang="pl-PL" sz="1800" b="1" dirty="0" smtClean="0"/>
                  <a:t>)</a:t>
                </a:r>
                <a:endParaRPr lang="pl-PL" sz="1800" b="1" dirty="0"/>
              </a:p>
            </p:txBody>
          </p:sp>
          <p:cxnSp>
            <p:nvCxnSpPr>
              <p:cNvPr id="58" name="Łącznik prosty ze strzałką 57"/>
              <p:cNvCxnSpPr>
                <a:endCxn id="57" idx="1"/>
              </p:cNvCxnSpPr>
              <p:nvPr/>
            </p:nvCxnSpPr>
            <p:spPr bwMode="auto">
              <a:xfrm>
                <a:off x="5295900" y="1662114"/>
                <a:ext cx="1065447" cy="491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9" name="Łącznik prosty ze strzałką 58"/>
              <p:cNvCxnSpPr/>
              <p:nvPr/>
            </p:nvCxnSpPr>
            <p:spPr bwMode="auto">
              <a:xfrm>
                <a:off x="8487168" y="1644879"/>
                <a:ext cx="905148" cy="4911"/>
              </a:xfrm>
              <a:prstGeom prst="straightConnector1">
                <a:avLst/>
              </a:prstGeom>
              <a:grp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aphicFrame>
            <p:nvGraphicFramePr>
              <p:cNvPr id="60" name="Obiekt 5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9662938"/>
                  </p:ext>
                </p:extLst>
              </p:nvPr>
            </p:nvGraphicFramePr>
            <p:xfrm>
              <a:off x="8698236" y="1141790"/>
              <a:ext cx="1784350" cy="4651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467" name="Equation" r:id="rId6" imgW="825480" imgH="215640" progId="Equation.3">
                      <p:embed/>
                    </p:oleObj>
                  </mc:Choice>
                  <mc:Fallback>
                    <p:oleObj name="Equation" r:id="rId6" imgW="825480" imgH="21564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8698236" y="1141790"/>
                            <a:ext cx="1784350" cy="4651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61" name="Text Box 86"/>
          <p:cNvSpPr txBox="1">
            <a:spLocks noChangeArrowheads="1"/>
          </p:cNvSpPr>
          <p:nvPr/>
        </p:nvSpPr>
        <p:spPr bwMode="auto">
          <a:xfrm>
            <a:off x="7331807" y="1626101"/>
            <a:ext cx="17348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b="1" dirty="0"/>
              <a:t>o</a:t>
            </a:r>
            <a:r>
              <a:rPr lang="pl-PL" sz="1600" b="1" dirty="0" smtClean="0"/>
              <a:t>dpowiedź</a:t>
            </a:r>
            <a:br>
              <a:rPr lang="pl-PL" sz="1600" b="1" dirty="0" smtClean="0"/>
            </a:br>
            <a:r>
              <a:rPr lang="pl-PL" sz="1600" b="1" dirty="0" smtClean="0"/>
              <a:t>impulsowa</a:t>
            </a:r>
            <a:endParaRPr lang="pl-PL" sz="1400" b="1" dirty="0"/>
          </a:p>
        </p:txBody>
      </p:sp>
      <p:sp>
        <p:nvSpPr>
          <p:cNvPr id="62" name="Rectangle 41"/>
          <p:cNvSpPr>
            <a:spLocks noChangeArrowheads="1"/>
          </p:cNvSpPr>
          <p:nvPr/>
        </p:nvSpPr>
        <p:spPr bwMode="auto">
          <a:xfrm>
            <a:off x="4892538" y="3624993"/>
            <a:ext cx="242054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 dirty="0">
                <a:solidFill>
                  <a:srgbClr val="000000"/>
                </a:solidFill>
              </a:rPr>
              <a:t>+</a:t>
            </a:r>
            <a:r>
              <a:rPr lang="pl-PL" sz="1600" b="1" i="1" dirty="0" smtClean="0">
                <a:solidFill>
                  <a:srgbClr val="000000"/>
                </a:solidFill>
              </a:rPr>
              <a:t>T</a:t>
            </a:r>
            <a:endParaRPr lang="pl-PL" sz="1600" b="1" i="1" dirty="0"/>
          </a:p>
        </p:txBody>
      </p:sp>
      <p:sp>
        <p:nvSpPr>
          <p:cNvPr id="63" name="Rectangle 41"/>
          <p:cNvSpPr>
            <a:spLocks noChangeArrowheads="1"/>
          </p:cNvSpPr>
          <p:nvPr/>
        </p:nvSpPr>
        <p:spPr bwMode="auto">
          <a:xfrm>
            <a:off x="4360918" y="3624993"/>
            <a:ext cx="193964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 dirty="0">
                <a:solidFill>
                  <a:srgbClr val="000000"/>
                </a:solidFill>
              </a:rPr>
              <a:t>-</a:t>
            </a:r>
            <a:r>
              <a:rPr lang="pl-PL" sz="1600" b="1" i="1" dirty="0" smtClean="0">
                <a:solidFill>
                  <a:srgbClr val="000000"/>
                </a:solidFill>
              </a:rPr>
              <a:t>T</a:t>
            </a:r>
            <a:endParaRPr lang="pl-PL" sz="1600" b="1" i="1" dirty="0"/>
          </a:p>
        </p:txBody>
      </p:sp>
      <p:graphicFrame>
        <p:nvGraphicFramePr>
          <p:cNvPr id="64" name="Obiek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868240"/>
              </p:ext>
            </p:extLst>
          </p:nvPr>
        </p:nvGraphicFramePr>
        <p:xfrm>
          <a:off x="3989456" y="2172272"/>
          <a:ext cx="57626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68" name="Equation" r:id="rId8" imgW="266400" imgH="215640" progId="Equation.3">
                  <p:embed/>
                </p:oleObj>
              </mc:Choice>
              <mc:Fallback>
                <p:oleObj name="Equation" r:id="rId8" imgW="2664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9456" y="2172272"/>
                        <a:ext cx="576262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tangle 41"/>
          <p:cNvSpPr>
            <a:spLocks noChangeArrowheads="1"/>
          </p:cNvSpPr>
          <p:nvPr/>
        </p:nvSpPr>
        <p:spPr bwMode="auto">
          <a:xfrm>
            <a:off x="4717578" y="4048396"/>
            <a:ext cx="102592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l-PL" sz="1600" b="1" dirty="0">
                <a:solidFill>
                  <a:srgbClr val="000000"/>
                </a:solidFill>
              </a:rPr>
              <a:t>0</a:t>
            </a:r>
            <a:endParaRPr lang="pl-PL" sz="1600" b="1" i="1" dirty="0"/>
          </a:p>
        </p:txBody>
      </p:sp>
    </p:spTree>
    <p:extLst>
      <p:ext uri="{BB962C8B-B14F-4D97-AF65-F5344CB8AC3E}">
        <p14:creationId xmlns:p14="http://schemas.microsoft.com/office/powerpoint/2010/main" val="6000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10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536885" y="5679250"/>
          <a:ext cx="2881313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331" name="Równanie" r:id="rId3" imgW="990360" imgH="215640" progId="Equation.3">
                  <p:embed/>
                </p:oleObj>
              </mc:Choice>
              <mc:Fallback>
                <p:oleObj name="Równanie" r:id="rId3" imgW="9903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6885" y="5679250"/>
                        <a:ext cx="2881313" cy="627063"/>
                      </a:xfrm>
                      <a:prstGeom prst="rect">
                        <a:avLst/>
                      </a:prstGeom>
                      <a:solidFill>
                        <a:srgbClr val="FF99FF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200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6151" name="Text Box 205"/>
          <p:cNvSpPr txBox="1">
            <a:spLocks noChangeArrowheads="1"/>
          </p:cNvSpPr>
          <p:nvPr/>
        </p:nvSpPr>
        <p:spPr bwMode="auto">
          <a:xfrm>
            <a:off x="1447800" y="4114800"/>
            <a:ext cx="75039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pl-PL" sz="2400" b="1" dirty="0" smtClean="0"/>
              <a:t>Sygnał </a:t>
            </a:r>
            <a:r>
              <a:rPr lang="pl-PL" sz="2400" b="1" i="1" dirty="0" smtClean="0"/>
              <a:t>h</a:t>
            </a:r>
            <a:r>
              <a:rPr lang="pl-PL" sz="2400" b="1" dirty="0" smtClean="0"/>
              <a:t>(</a:t>
            </a:r>
            <a:r>
              <a:rPr lang="pl-PL" sz="2400" b="1" i="1" dirty="0" smtClean="0"/>
              <a:t>t</a:t>
            </a:r>
            <a:r>
              <a:rPr lang="pl-PL" sz="2400" b="1" dirty="0" smtClean="0"/>
              <a:t>) spełniający kryterium </a:t>
            </a:r>
            <a:r>
              <a:rPr lang="pl-PL" sz="2400" b="1" dirty="0" err="1" smtClean="0"/>
              <a:t>Nyquista</a:t>
            </a:r>
            <a:r>
              <a:rPr lang="pl-PL" sz="2400" b="1" dirty="0" smtClean="0"/>
              <a:t> #1 powinien</a:t>
            </a:r>
            <a:br>
              <a:rPr lang="pl-PL" sz="2400" b="1" dirty="0" smtClean="0"/>
            </a:br>
            <a:r>
              <a:rPr lang="pl-PL" sz="2400" b="1" dirty="0" err="1" smtClean="0"/>
              <a:t>powinien</a:t>
            </a:r>
            <a:r>
              <a:rPr lang="pl-PL" sz="2400" b="1" dirty="0" smtClean="0"/>
              <a:t> „wyłamać” wszystkie zęby grzebienia Diraca</a:t>
            </a:r>
            <a:br>
              <a:rPr lang="pl-PL" sz="2400" b="1" dirty="0" smtClean="0"/>
            </a:br>
            <a:r>
              <a:rPr lang="pl-PL" sz="2400" b="1" dirty="0" smtClean="0"/>
              <a:t>z wyjątkiem zęba centralnego. </a:t>
            </a:r>
            <a:endParaRPr lang="pl-PL" sz="2400" b="1" dirty="0"/>
          </a:p>
        </p:txBody>
      </p:sp>
      <p:graphicFrame>
        <p:nvGraphicFramePr>
          <p:cNvPr id="6147" name="Object 19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953000" y="914400"/>
          <a:ext cx="1890713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332" name="Równanie" r:id="rId5" imgW="1282680" imgH="431640" progId="Equation.3">
                  <p:embed/>
                </p:oleObj>
              </mc:Choice>
              <mc:Fallback>
                <p:oleObj name="Równanie" r:id="rId5" imgW="1282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914400"/>
                        <a:ext cx="1890713" cy="636588"/>
                      </a:xfrm>
                      <a:prstGeom prst="rect">
                        <a:avLst/>
                      </a:prstGeom>
                      <a:solidFill>
                        <a:srgbClr val="C5F4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52" name="Group 218"/>
          <p:cNvGrpSpPr>
            <a:grpSpLocks/>
          </p:cNvGrpSpPr>
          <p:nvPr/>
        </p:nvGrpSpPr>
        <p:grpSpPr bwMode="auto">
          <a:xfrm>
            <a:off x="1295400" y="1747838"/>
            <a:ext cx="6877050" cy="1960562"/>
            <a:chOff x="816" y="1101"/>
            <a:chExt cx="4332" cy="1235"/>
          </a:xfrm>
        </p:grpSpPr>
        <p:sp>
          <p:nvSpPr>
            <p:cNvPr id="6153" name="Text Box 15"/>
            <p:cNvSpPr txBox="1">
              <a:spLocks noChangeArrowheads="1"/>
            </p:cNvSpPr>
            <p:nvPr/>
          </p:nvSpPr>
          <p:spPr bwMode="auto">
            <a:xfrm>
              <a:off x="1008" y="1152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pl-PL"/>
            </a:p>
          </p:txBody>
        </p:sp>
        <p:sp>
          <p:nvSpPr>
            <p:cNvPr id="6154" name="Line 81"/>
            <p:cNvSpPr>
              <a:spLocks noChangeShapeType="1"/>
            </p:cNvSpPr>
            <p:nvPr/>
          </p:nvSpPr>
          <p:spPr bwMode="auto">
            <a:xfrm>
              <a:off x="983" y="1554"/>
              <a:ext cx="41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55" name="Line 83"/>
            <p:cNvSpPr>
              <a:spLocks noChangeShapeType="1"/>
            </p:cNvSpPr>
            <p:nvPr/>
          </p:nvSpPr>
          <p:spPr bwMode="auto">
            <a:xfrm flipV="1">
              <a:off x="1274" y="1547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56" name="Rectangle 85"/>
            <p:cNvSpPr>
              <a:spLocks noChangeArrowheads="1"/>
            </p:cNvSpPr>
            <p:nvPr/>
          </p:nvSpPr>
          <p:spPr bwMode="auto">
            <a:xfrm>
              <a:off x="1195" y="1579"/>
              <a:ext cx="18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-3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57" name="Line 86"/>
            <p:cNvSpPr>
              <a:spLocks noChangeShapeType="1"/>
            </p:cNvSpPr>
            <p:nvPr/>
          </p:nvSpPr>
          <p:spPr bwMode="auto">
            <a:xfrm flipV="1">
              <a:off x="1870" y="1547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58" name="Rectangle 88"/>
            <p:cNvSpPr>
              <a:spLocks noChangeArrowheads="1"/>
            </p:cNvSpPr>
            <p:nvPr/>
          </p:nvSpPr>
          <p:spPr bwMode="auto">
            <a:xfrm>
              <a:off x="1794" y="1579"/>
              <a:ext cx="18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-2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59" name="Line 89"/>
            <p:cNvSpPr>
              <a:spLocks noChangeShapeType="1"/>
            </p:cNvSpPr>
            <p:nvPr/>
          </p:nvSpPr>
          <p:spPr bwMode="auto">
            <a:xfrm flipV="1">
              <a:off x="2465" y="1547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60" name="Rectangle 91"/>
            <p:cNvSpPr>
              <a:spLocks noChangeArrowheads="1"/>
            </p:cNvSpPr>
            <p:nvPr/>
          </p:nvSpPr>
          <p:spPr bwMode="auto">
            <a:xfrm>
              <a:off x="2391" y="1579"/>
              <a:ext cx="12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-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61" name="Line 92"/>
            <p:cNvSpPr>
              <a:spLocks noChangeShapeType="1"/>
            </p:cNvSpPr>
            <p:nvPr/>
          </p:nvSpPr>
          <p:spPr bwMode="auto">
            <a:xfrm flipV="1">
              <a:off x="3057" y="1547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62" name="Rectangle 94"/>
            <p:cNvSpPr>
              <a:spLocks noChangeArrowheads="1"/>
            </p:cNvSpPr>
            <p:nvPr/>
          </p:nvSpPr>
          <p:spPr bwMode="auto">
            <a:xfrm>
              <a:off x="3022" y="1579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0</a:t>
              </a:r>
              <a:endParaRPr lang="pl-PL" sz="1600" b="1"/>
            </a:p>
          </p:txBody>
        </p:sp>
        <p:sp>
          <p:nvSpPr>
            <p:cNvPr id="6163" name="Line 95"/>
            <p:cNvSpPr>
              <a:spLocks noChangeShapeType="1"/>
            </p:cNvSpPr>
            <p:nvPr/>
          </p:nvSpPr>
          <p:spPr bwMode="auto">
            <a:xfrm flipV="1">
              <a:off x="3652" y="1547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64" name="Rectangle 97"/>
            <p:cNvSpPr>
              <a:spLocks noChangeArrowheads="1"/>
            </p:cNvSpPr>
            <p:nvPr/>
          </p:nvSpPr>
          <p:spPr bwMode="auto">
            <a:xfrm>
              <a:off x="3586" y="1579"/>
              <a:ext cx="11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 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65" name="Line 98"/>
            <p:cNvSpPr>
              <a:spLocks noChangeShapeType="1"/>
            </p:cNvSpPr>
            <p:nvPr/>
          </p:nvSpPr>
          <p:spPr bwMode="auto">
            <a:xfrm flipV="1">
              <a:off x="4245" y="1547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66" name="Rectangle 100"/>
            <p:cNvSpPr>
              <a:spLocks noChangeArrowheads="1"/>
            </p:cNvSpPr>
            <p:nvPr/>
          </p:nvSpPr>
          <p:spPr bwMode="auto">
            <a:xfrm>
              <a:off x="4185" y="1579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2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67" name="Line 101"/>
            <p:cNvSpPr>
              <a:spLocks noChangeShapeType="1"/>
            </p:cNvSpPr>
            <p:nvPr/>
          </p:nvSpPr>
          <p:spPr bwMode="auto">
            <a:xfrm flipV="1">
              <a:off x="4840" y="1547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68" name="Rectangle 103"/>
            <p:cNvSpPr>
              <a:spLocks noChangeArrowheads="1"/>
            </p:cNvSpPr>
            <p:nvPr/>
          </p:nvSpPr>
          <p:spPr bwMode="auto">
            <a:xfrm>
              <a:off x="4783" y="1579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3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69" name="Rectangle 112"/>
            <p:cNvSpPr>
              <a:spLocks noChangeArrowheads="1"/>
            </p:cNvSpPr>
            <p:nvPr/>
          </p:nvSpPr>
          <p:spPr bwMode="auto">
            <a:xfrm>
              <a:off x="816" y="1200"/>
              <a:ext cx="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1</a:t>
              </a:r>
              <a:endParaRPr lang="pl-PL" sz="1600" b="1"/>
            </a:p>
          </p:txBody>
        </p:sp>
        <p:sp>
          <p:nvSpPr>
            <p:cNvPr id="6170" name="Freeform 119"/>
            <p:cNvSpPr>
              <a:spLocks/>
            </p:cNvSpPr>
            <p:nvPr/>
          </p:nvSpPr>
          <p:spPr bwMode="auto">
            <a:xfrm>
              <a:off x="983" y="1182"/>
              <a:ext cx="874" cy="372"/>
            </a:xfrm>
            <a:custGeom>
              <a:avLst/>
              <a:gdLst>
                <a:gd name="T0" fmla="*/ 14 w 543"/>
                <a:gd name="T1" fmla="*/ 372 h 1119"/>
                <a:gd name="T2" fmla="*/ 35 w 543"/>
                <a:gd name="T3" fmla="*/ 372 h 1119"/>
                <a:gd name="T4" fmla="*/ 56 w 543"/>
                <a:gd name="T5" fmla="*/ 372 h 1119"/>
                <a:gd name="T6" fmla="*/ 77 w 543"/>
                <a:gd name="T7" fmla="*/ 372 h 1119"/>
                <a:gd name="T8" fmla="*/ 98 w 543"/>
                <a:gd name="T9" fmla="*/ 372 h 1119"/>
                <a:gd name="T10" fmla="*/ 119 w 543"/>
                <a:gd name="T11" fmla="*/ 372 h 1119"/>
                <a:gd name="T12" fmla="*/ 140 w 543"/>
                <a:gd name="T13" fmla="*/ 372 h 1119"/>
                <a:gd name="T14" fmla="*/ 161 w 543"/>
                <a:gd name="T15" fmla="*/ 372 h 1119"/>
                <a:gd name="T16" fmla="*/ 182 w 543"/>
                <a:gd name="T17" fmla="*/ 372 h 1119"/>
                <a:gd name="T18" fmla="*/ 203 w 543"/>
                <a:gd name="T19" fmla="*/ 372 h 1119"/>
                <a:gd name="T20" fmla="*/ 224 w 543"/>
                <a:gd name="T21" fmla="*/ 372 h 1119"/>
                <a:gd name="T22" fmla="*/ 245 w 543"/>
                <a:gd name="T23" fmla="*/ 372 h 1119"/>
                <a:gd name="T24" fmla="*/ 266 w 543"/>
                <a:gd name="T25" fmla="*/ 372 h 1119"/>
                <a:gd name="T26" fmla="*/ 287 w 543"/>
                <a:gd name="T27" fmla="*/ 372 h 1119"/>
                <a:gd name="T28" fmla="*/ 293 w 543"/>
                <a:gd name="T29" fmla="*/ 372 h 1119"/>
                <a:gd name="T30" fmla="*/ 314 w 543"/>
                <a:gd name="T31" fmla="*/ 372 h 1119"/>
                <a:gd name="T32" fmla="*/ 335 w 543"/>
                <a:gd name="T33" fmla="*/ 372 h 1119"/>
                <a:gd name="T34" fmla="*/ 357 w 543"/>
                <a:gd name="T35" fmla="*/ 372 h 1119"/>
                <a:gd name="T36" fmla="*/ 378 w 543"/>
                <a:gd name="T37" fmla="*/ 372 h 1119"/>
                <a:gd name="T38" fmla="*/ 399 w 543"/>
                <a:gd name="T39" fmla="*/ 372 h 1119"/>
                <a:gd name="T40" fmla="*/ 420 w 543"/>
                <a:gd name="T41" fmla="*/ 372 h 1119"/>
                <a:gd name="T42" fmla="*/ 441 w 543"/>
                <a:gd name="T43" fmla="*/ 372 h 1119"/>
                <a:gd name="T44" fmla="*/ 462 w 543"/>
                <a:gd name="T45" fmla="*/ 372 h 1119"/>
                <a:gd name="T46" fmla="*/ 483 w 543"/>
                <a:gd name="T47" fmla="*/ 372 h 1119"/>
                <a:gd name="T48" fmla="*/ 504 w 543"/>
                <a:gd name="T49" fmla="*/ 372 h 1119"/>
                <a:gd name="T50" fmla="*/ 525 w 543"/>
                <a:gd name="T51" fmla="*/ 372 h 1119"/>
                <a:gd name="T52" fmla="*/ 546 w 543"/>
                <a:gd name="T53" fmla="*/ 372 h 1119"/>
                <a:gd name="T54" fmla="*/ 567 w 543"/>
                <a:gd name="T55" fmla="*/ 372 h 1119"/>
                <a:gd name="T56" fmla="*/ 587 w 543"/>
                <a:gd name="T57" fmla="*/ 372 h 1119"/>
                <a:gd name="T58" fmla="*/ 608 w 543"/>
                <a:gd name="T59" fmla="*/ 372 h 1119"/>
                <a:gd name="T60" fmla="*/ 629 w 543"/>
                <a:gd name="T61" fmla="*/ 372 h 1119"/>
                <a:gd name="T62" fmla="*/ 650 w 543"/>
                <a:gd name="T63" fmla="*/ 372 h 1119"/>
                <a:gd name="T64" fmla="*/ 671 w 543"/>
                <a:gd name="T65" fmla="*/ 372 h 1119"/>
                <a:gd name="T66" fmla="*/ 692 w 543"/>
                <a:gd name="T67" fmla="*/ 372 h 1119"/>
                <a:gd name="T68" fmla="*/ 713 w 543"/>
                <a:gd name="T69" fmla="*/ 372 h 1119"/>
                <a:gd name="T70" fmla="*/ 734 w 543"/>
                <a:gd name="T71" fmla="*/ 372 h 1119"/>
                <a:gd name="T72" fmla="*/ 755 w 543"/>
                <a:gd name="T73" fmla="*/ 372 h 1119"/>
                <a:gd name="T74" fmla="*/ 776 w 543"/>
                <a:gd name="T75" fmla="*/ 372 h 1119"/>
                <a:gd name="T76" fmla="*/ 797 w 543"/>
                <a:gd name="T77" fmla="*/ 372 h 1119"/>
                <a:gd name="T78" fmla="*/ 818 w 543"/>
                <a:gd name="T79" fmla="*/ 372 h 1119"/>
                <a:gd name="T80" fmla="*/ 839 w 543"/>
                <a:gd name="T81" fmla="*/ 372 h 1119"/>
                <a:gd name="T82" fmla="*/ 860 w 543"/>
                <a:gd name="T83" fmla="*/ 372 h 1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43"/>
                <a:gd name="T127" fmla="*/ 0 h 1119"/>
                <a:gd name="T128" fmla="*/ 543 w 543"/>
                <a:gd name="T129" fmla="*/ 1119 h 1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43" h="1119">
                  <a:moveTo>
                    <a:pt x="0" y="1119"/>
                  </a:moveTo>
                  <a:lnTo>
                    <a:pt x="4" y="1119"/>
                  </a:lnTo>
                  <a:lnTo>
                    <a:pt x="9" y="1119"/>
                  </a:lnTo>
                  <a:lnTo>
                    <a:pt x="13" y="1119"/>
                  </a:lnTo>
                  <a:lnTo>
                    <a:pt x="17" y="1119"/>
                  </a:lnTo>
                  <a:lnTo>
                    <a:pt x="22" y="1119"/>
                  </a:lnTo>
                  <a:lnTo>
                    <a:pt x="26" y="1119"/>
                  </a:lnTo>
                  <a:lnTo>
                    <a:pt x="31" y="1119"/>
                  </a:lnTo>
                  <a:lnTo>
                    <a:pt x="35" y="1119"/>
                  </a:lnTo>
                  <a:lnTo>
                    <a:pt x="39" y="1119"/>
                  </a:lnTo>
                  <a:lnTo>
                    <a:pt x="44" y="1119"/>
                  </a:lnTo>
                  <a:lnTo>
                    <a:pt x="48" y="1119"/>
                  </a:lnTo>
                  <a:lnTo>
                    <a:pt x="52" y="1119"/>
                  </a:lnTo>
                  <a:lnTo>
                    <a:pt x="57" y="1119"/>
                  </a:lnTo>
                  <a:lnTo>
                    <a:pt x="61" y="1119"/>
                  </a:lnTo>
                  <a:lnTo>
                    <a:pt x="65" y="1119"/>
                  </a:lnTo>
                  <a:lnTo>
                    <a:pt x="70" y="1119"/>
                  </a:lnTo>
                  <a:lnTo>
                    <a:pt x="74" y="1119"/>
                  </a:lnTo>
                  <a:lnTo>
                    <a:pt x="78" y="1119"/>
                  </a:lnTo>
                  <a:lnTo>
                    <a:pt x="83" y="1119"/>
                  </a:lnTo>
                  <a:lnTo>
                    <a:pt x="87" y="1119"/>
                  </a:lnTo>
                  <a:lnTo>
                    <a:pt x="91" y="1119"/>
                  </a:lnTo>
                  <a:lnTo>
                    <a:pt x="96" y="1119"/>
                  </a:lnTo>
                  <a:lnTo>
                    <a:pt x="100" y="1119"/>
                  </a:lnTo>
                  <a:lnTo>
                    <a:pt x="104" y="1119"/>
                  </a:lnTo>
                  <a:lnTo>
                    <a:pt x="109" y="1119"/>
                  </a:lnTo>
                  <a:lnTo>
                    <a:pt x="113" y="1119"/>
                  </a:lnTo>
                  <a:lnTo>
                    <a:pt x="117" y="1119"/>
                  </a:lnTo>
                  <a:lnTo>
                    <a:pt x="122" y="1119"/>
                  </a:lnTo>
                  <a:lnTo>
                    <a:pt x="126" y="1119"/>
                  </a:lnTo>
                  <a:lnTo>
                    <a:pt x="130" y="1119"/>
                  </a:lnTo>
                  <a:lnTo>
                    <a:pt x="135" y="1119"/>
                  </a:lnTo>
                  <a:lnTo>
                    <a:pt x="139" y="1119"/>
                  </a:lnTo>
                  <a:lnTo>
                    <a:pt x="143" y="1119"/>
                  </a:lnTo>
                  <a:lnTo>
                    <a:pt x="148" y="1119"/>
                  </a:lnTo>
                  <a:lnTo>
                    <a:pt x="152" y="1119"/>
                  </a:lnTo>
                  <a:lnTo>
                    <a:pt x="156" y="1119"/>
                  </a:lnTo>
                  <a:lnTo>
                    <a:pt x="161" y="1119"/>
                  </a:lnTo>
                  <a:lnTo>
                    <a:pt x="165" y="1119"/>
                  </a:lnTo>
                  <a:lnTo>
                    <a:pt x="169" y="1119"/>
                  </a:lnTo>
                  <a:lnTo>
                    <a:pt x="174" y="1119"/>
                  </a:lnTo>
                  <a:lnTo>
                    <a:pt x="178" y="1119"/>
                  </a:lnTo>
                  <a:lnTo>
                    <a:pt x="182" y="1119"/>
                  </a:lnTo>
                  <a:lnTo>
                    <a:pt x="182" y="0"/>
                  </a:lnTo>
                  <a:lnTo>
                    <a:pt x="182" y="1119"/>
                  </a:lnTo>
                  <a:lnTo>
                    <a:pt x="187" y="1119"/>
                  </a:lnTo>
                  <a:lnTo>
                    <a:pt x="191" y="1119"/>
                  </a:lnTo>
                  <a:lnTo>
                    <a:pt x="195" y="1119"/>
                  </a:lnTo>
                  <a:lnTo>
                    <a:pt x="200" y="1119"/>
                  </a:lnTo>
                  <a:lnTo>
                    <a:pt x="204" y="1119"/>
                  </a:lnTo>
                  <a:lnTo>
                    <a:pt x="208" y="1119"/>
                  </a:lnTo>
                  <a:lnTo>
                    <a:pt x="213" y="1119"/>
                  </a:lnTo>
                  <a:lnTo>
                    <a:pt x="217" y="1119"/>
                  </a:lnTo>
                  <a:lnTo>
                    <a:pt x="222" y="1119"/>
                  </a:lnTo>
                  <a:lnTo>
                    <a:pt x="226" y="1119"/>
                  </a:lnTo>
                  <a:lnTo>
                    <a:pt x="230" y="1119"/>
                  </a:lnTo>
                  <a:lnTo>
                    <a:pt x="235" y="1119"/>
                  </a:lnTo>
                  <a:lnTo>
                    <a:pt x="239" y="1119"/>
                  </a:lnTo>
                  <a:lnTo>
                    <a:pt x="243" y="1119"/>
                  </a:lnTo>
                  <a:lnTo>
                    <a:pt x="248" y="1119"/>
                  </a:lnTo>
                  <a:lnTo>
                    <a:pt x="252" y="1119"/>
                  </a:lnTo>
                  <a:lnTo>
                    <a:pt x="256" y="1119"/>
                  </a:lnTo>
                  <a:lnTo>
                    <a:pt x="261" y="1119"/>
                  </a:lnTo>
                  <a:lnTo>
                    <a:pt x="265" y="1119"/>
                  </a:lnTo>
                  <a:lnTo>
                    <a:pt x="269" y="1119"/>
                  </a:lnTo>
                  <a:lnTo>
                    <a:pt x="274" y="1119"/>
                  </a:lnTo>
                  <a:lnTo>
                    <a:pt x="278" y="1119"/>
                  </a:lnTo>
                  <a:lnTo>
                    <a:pt x="282" y="1119"/>
                  </a:lnTo>
                  <a:lnTo>
                    <a:pt x="287" y="1119"/>
                  </a:lnTo>
                  <a:lnTo>
                    <a:pt x="291" y="1119"/>
                  </a:lnTo>
                  <a:lnTo>
                    <a:pt x="295" y="1119"/>
                  </a:lnTo>
                  <a:lnTo>
                    <a:pt x="300" y="1119"/>
                  </a:lnTo>
                  <a:lnTo>
                    <a:pt x="304" y="1119"/>
                  </a:lnTo>
                  <a:lnTo>
                    <a:pt x="308" y="1119"/>
                  </a:lnTo>
                  <a:lnTo>
                    <a:pt x="313" y="1119"/>
                  </a:lnTo>
                  <a:lnTo>
                    <a:pt x="317" y="1119"/>
                  </a:lnTo>
                  <a:lnTo>
                    <a:pt x="321" y="1119"/>
                  </a:lnTo>
                  <a:lnTo>
                    <a:pt x="326" y="1119"/>
                  </a:lnTo>
                  <a:lnTo>
                    <a:pt x="330" y="1119"/>
                  </a:lnTo>
                  <a:lnTo>
                    <a:pt x="334" y="1119"/>
                  </a:lnTo>
                  <a:lnTo>
                    <a:pt x="339" y="1119"/>
                  </a:lnTo>
                  <a:lnTo>
                    <a:pt x="343" y="1119"/>
                  </a:lnTo>
                  <a:lnTo>
                    <a:pt x="347" y="1119"/>
                  </a:lnTo>
                  <a:lnTo>
                    <a:pt x="352" y="1119"/>
                  </a:lnTo>
                  <a:lnTo>
                    <a:pt x="356" y="1119"/>
                  </a:lnTo>
                  <a:lnTo>
                    <a:pt x="360" y="1119"/>
                  </a:lnTo>
                  <a:lnTo>
                    <a:pt x="365" y="1119"/>
                  </a:lnTo>
                  <a:lnTo>
                    <a:pt x="369" y="1119"/>
                  </a:lnTo>
                  <a:lnTo>
                    <a:pt x="373" y="1119"/>
                  </a:lnTo>
                  <a:lnTo>
                    <a:pt x="378" y="1119"/>
                  </a:lnTo>
                  <a:lnTo>
                    <a:pt x="382" y="1119"/>
                  </a:lnTo>
                  <a:lnTo>
                    <a:pt x="386" y="1119"/>
                  </a:lnTo>
                  <a:lnTo>
                    <a:pt x="391" y="1119"/>
                  </a:lnTo>
                  <a:lnTo>
                    <a:pt x="395" y="1119"/>
                  </a:lnTo>
                  <a:lnTo>
                    <a:pt x="400" y="1119"/>
                  </a:lnTo>
                  <a:lnTo>
                    <a:pt x="404" y="1119"/>
                  </a:lnTo>
                  <a:lnTo>
                    <a:pt x="408" y="1119"/>
                  </a:lnTo>
                  <a:lnTo>
                    <a:pt x="413" y="1119"/>
                  </a:lnTo>
                  <a:lnTo>
                    <a:pt x="417" y="1119"/>
                  </a:lnTo>
                  <a:lnTo>
                    <a:pt x="421" y="1119"/>
                  </a:lnTo>
                  <a:lnTo>
                    <a:pt x="426" y="1119"/>
                  </a:lnTo>
                  <a:lnTo>
                    <a:pt x="430" y="1119"/>
                  </a:lnTo>
                  <a:lnTo>
                    <a:pt x="434" y="1119"/>
                  </a:lnTo>
                  <a:lnTo>
                    <a:pt x="439" y="1119"/>
                  </a:lnTo>
                  <a:lnTo>
                    <a:pt x="443" y="1119"/>
                  </a:lnTo>
                  <a:lnTo>
                    <a:pt x="447" y="1119"/>
                  </a:lnTo>
                  <a:lnTo>
                    <a:pt x="452" y="1119"/>
                  </a:lnTo>
                  <a:lnTo>
                    <a:pt x="456" y="1119"/>
                  </a:lnTo>
                  <a:lnTo>
                    <a:pt x="460" y="1119"/>
                  </a:lnTo>
                  <a:lnTo>
                    <a:pt x="465" y="1119"/>
                  </a:lnTo>
                  <a:lnTo>
                    <a:pt x="469" y="1119"/>
                  </a:lnTo>
                  <a:lnTo>
                    <a:pt x="473" y="1119"/>
                  </a:lnTo>
                  <a:lnTo>
                    <a:pt x="478" y="1119"/>
                  </a:lnTo>
                  <a:lnTo>
                    <a:pt x="482" y="1119"/>
                  </a:lnTo>
                  <a:lnTo>
                    <a:pt x="486" y="1119"/>
                  </a:lnTo>
                  <a:lnTo>
                    <a:pt x="491" y="1119"/>
                  </a:lnTo>
                  <a:lnTo>
                    <a:pt x="495" y="1119"/>
                  </a:lnTo>
                  <a:lnTo>
                    <a:pt x="499" y="1119"/>
                  </a:lnTo>
                  <a:lnTo>
                    <a:pt x="504" y="1119"/>
                  </a:lnTo>
                  <a:lnTo>
                    <a:pt x="508" y="1119"/>
                  </a:lnTo>
                  <a:lnTo>
                    <a:pt x="512" y="1119"/>
                  </a:lnTo>
                  <a:lnTo>
                    <a:pt x="517" y="1119"/>
                  </a:lnTo>
                  <a:lnTo>
                    <a:pt x="521" y="1119"/>
                  </a:lnTo>
                  <a:lnTo>
                    <a:pt x="525" y="1119"/>
                  </a:lnTo>
                  <a:lnTo>
                    <a:pt x="530" y="1119"/>
                  </a:lnTo>
                  <a:lnTo>
                    <a:pt x="534" y="1119"/>
                  </a:lnTo>
                  <a:lnTo>
                    <a:pt x="538" y="1119"/>
                  </a:lnTo>
                  <a:lnTo>
                    <a:pt x="543" y="1119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71" name="Freeform 120"/>
            <p:cNvSpPr>
              <a:spLocks/>
            </p:cNvSpPr>
            <p:nvPr/>
          </p:nvSpPr>
          <p:spPr bwMode="auto">
            <a:xfrm>
              <a:off x="1857" y="1182"/>
              <a:ext cx="859" cy="372"/>
            </a:xfrm>
            <a:custGeom>
              <a:avLst/>
              <a:gdLst>
                <a:gd name="T0" fmla="*/ 13 w 534"/>
                <a:gd name="T1" fmla="*/ 372 h 1119"/>
                <a:gd name="T2" fmla="*/ 21 w 534"/>
                <a:gd name="T3" fmla="*/ 372 h 1119"/>
                <a:gd name="T4" fmla="*/ 42 w 534"/>
                <a:gd name="T5" fmla="*/ 372 h 1119"/>
                <a:gd name="T6" fmla="*/ 63 w 534"/>
                <a:gd name="T7" fmla="*/ 372 h 1119"/>
                <a:gd name="T8" fmla="*/ 84 w 534"/>
                <a:gd name="T9" fmla="*/ 372 h 1119"/>
                <a:gd name="T10" fmla="*/ 105 w 534"/>
                <a:gd name="T11" fmla="*/ 372 h 1119"/>
                <a:gd name="T12" fmla="*/ 125 w 534"/>
                <a:gd name="T13" fmla="*/ 372 h 1119"/>
                <a:gd name="T14" fmla="*/ 146 w 534"/>
                <a:gd name="T15" fmla="*/ 372 h 1119"/>
                <a:gd name="T16" fmla="*/ 167 w 534"/>
                <a:gd name="T17" fmla="*/ 372 h 1119"/>
                <a:gd name="T18" fmla="*/ 188 w 534"/>
                <a:gd name="T19" fmla="*/ 372 h 1119"/>
                <a:gd name="T20" fmla="*/ 209 w 534"/>
                <a:gd name="T21" fmla="*/ 372 h 1119"/>
                <a:gd name="T22" fmla="*/ 230 w 534"/>
                <a:gd name="T23" fmla="*/ 372 h 1119"/>
                <a:gd name="T24" fmla="*/ 251 w 534"/>
                <a:gd name="T25" fmla="*/ 372 h 1119"/>
                <a:gd name="T26" fmla="*/ 272 w 534"/>
                <a:gd name="T27" fmla="*/ 372 h 1119"/>
                <a:gd name="T28" fmla="*/ 293 w 534"/>
                <a:gd name="T29" fmla="*/ 372 h 1119"/>
                <a:gd name="T30" fmla="*/ 314 w 534"/>
                <a:gd name="T31" fmla="*/ 372 h 1119"/>
                <a:gd name="T32" fmla="*/ 335 w 534"/>
                <a:gd name="T33" fmla="*/ 372 h 1119"/>
                <a:gd name="T34" fmla="*/ 356 w 534"/>
                <a:gd name="T35" fmla="*/ 372 h 1119"/>
                <a:gd name="T36" fmla="*/ 376 w 534"/>
                <a:gd name="T37" fmla="*/ 372 h 1119"/>
                <a:gd name="T38" fmla="*/ 397 w 534"/>
                <a:gd name="T39" fmla="*/ 372 h 1119"/>
                <a:gd name="T40" fmla="*/ 418 w 534"/>
                <a:gd name="T41" fmla="*/ 372 h 1119"/>
                <a:gd name="T42" fmla="*/ 439 w 534"/>
                <a:gd name="T43" fmla="*/ 372 h 1119"/>
                <a:gd name="T44" fmla="*/ 460 w 534"/>
                <a:gd name="T45" fmla="*/ 372 h 1119"/>
                <a:gd name="T46" fmla="*/ 481 w 534"/>
                <a:gd name="T47" fmla="*/ 372 h 1119"/>
                <a:gd name="T48" fmla="*/ 502 w 534"/>
                <a:gd name="T49" fmla="*/ 372 h 1119"/>
                <a:gd name="T50" fmla="*/ 523 w 534"/>
                <a:gd name="T51" fmla="*/ 372 h 1119"/>
                <a:gd name="T52" fmla="*/ 544 w 534"/>
                <a:gd name="T53" fmla="*/ 372 h 1119"/>
                <a:gd name="T54" fmla="*/ 565 w 534"/>
                <a:gd name="T55" fmla="*/ 372 h 1119"/>
                <a:gd name="T56" fmla="*/ 586 w 534"/>
                <a:gd name="T57" fmla="*/ 372 h 1119"/>
                <a:gd name="T58" fmla="*/ 606 w 534"/>
                <a:gd name="T59" fmla="*/ 372 h 1119"/>
                <a:gd name="T60" fmla="*/ 614 w 534"/>
                <a:gd name="T61" fmla="*/ 372 h 1119"/>
                <a:gd name="T62" fmla="*/ 635 w 534"/>
                <a:gd name="T63" fmla="*/ 372 h 1119"/>
                <a:gd name="T64" fmla="*/ 656 w 534"/>
                <a:gd name="T65" fmla="*/ 372 h 1119"/>
                <a:gd name="T66" fmla="*/ 677 w 534"/>
                <a:gd name="T67" fmla="*/ 372 h 1119"/>
                <a:gd name="T68" fmla="*/ 698 w 534"/>
                <a:gd name="T69" fmla="*/ 372 h 1119"/>
                <a:gd name="T70" fmla="*/ 719 w 534"/>
                <a:gd name="T71" fmla="*/ 372 h 1119"/>
                <a:gd name="T72" fmla="*/ 740 w 534"/>
                <a:gd name="T73" fmla="*/ 372 h 1119"/>
                <a:gd name="T74" fmla="*/ 761 w 534"/>
                <a:gd name="T75" fmla="*/ 372 h 1119"/>
                <a:gd name="T76" fmla="*/ 782 w 534"/>
                <a:gd name="T77" fmla="*/ 372 h 1119"/>
                <a:gd name="T78" fmla="*/ 803 w 534"/>
                <a:gd name="T79" fmla="*/ 372 h 1119"/>
                <a:gd name="T80" fmla="*/ 824 w 534"/>
                <a:gd name="T81" fmla="*/ 372 h 1119"/>
                <a:gd name="T82" fmla="*/ 845 w 534"/>
                <a:gd name="T83" fmla="*/ 372 h 1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4"/>
                <a:gd name="T127" fmla="*/ 0 h 1119"/>
                <a:gd name="T128" fmla="*/ 534 w 534"/>
                <a:gd name="T129" fmla="*/ 1119 h 1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4" h="1119">
                  <a:moveTo>
                    <a:pt x="0" y="1119"/>
                  </a:moveTo>
                  <a:lnTo>
                    <a:pt x="4" y="1119"/>
                  </a:lnTo>
                  <a:lnTo>
                    <a:pt x="8" y="1119"/>
                  </a:lnTo>
                  <a:lnTo>
                    <a:pt x="8" y="0"/>
                  </a:lnTo>
                  <a:lnTo>
                    <a:pt x="8" y="1119"/>
                  </a:lnTo>
                  <a:lnTo>
                    <a:pt x="13" y="1119"/>
                  </a:lnTo>
                  <a:lnTo>
                    <a:pt x="17" y="1119"/>
                  </a:lnTo>
                  <a:lnTo>
                    <a:pt x="21" y="1119"/>
                  </a:lnTo>
                  <a:lnTo>
                    <a:pt x="26" y="1119"/>
                  </a:lnTo>
                  <a:lnTo>
                    <a:pt x="30" y="1119"/>
                  </a:lnTo>
                  <a:lnTo>
                    <a:pt x="34" y="1119"/>
                  </a:lnTo>
                  <a:lnTo>
                    <a:pt x="39" y="1119"/>
                  </a:lnTo>
                  <a:lnTo>
                    <a:pt x="43" y="1119"/>
                  </a:lnTo>
                  <a:lnTo>
                    <a:pt x="48" y="1119"/>
                  </a:lnTo>
                  <a:lnTo>
                    <a:pt x="52" y="1119"/>
                  </a:lnTo>
                  <a:lnTo>
                    <a:pt x="56" y="1119"/>
                  </a:lnTo>
                  <a:lnTo>
                    <a:pt x="61" y="1119"/>
                  </a:lnTo>
                  <a:lnTo>
                    <a:pt x="65" y="1119"/>
                  </a:lnTo>
                  <a:lnTo>
                    <a:pt x="69" y="1119"/>
                  </a:lnTo>
                  <a:lnTo>
                    <a:pt x="74" y="1119"/>
                  </a:lnTo>
                  <a:lnTo>
                    <a:pt x="78" y="1119"/>
                  </a:lnTo>
                  <a:lnTo>
                    <a:pt x="82" y="1119"/>
                  </a:lnTo>
                  <a:lnTo>
                    <a:pt x="87" y="1119"/>
                  </a:lnTo>
                  <a:lnTo>
                    <a:pt x="91" y="1119"/>
                  </a:lnTo>
                  <a:lnTo>
                    <a:pt x="95" y="1119"/>
                  </a:lnTo>
                  <a:lnTo>
                    <a:pt x="100" y="1119"/>
                  </a:lnTo>
                  <a:lnTo>
                    <a:pt x="104" y="1119"/>
                  </a:lnTo>
                  <a:lnTo>
                    <a:pt x="108" y="1119"/>
                  </a:lnTo>
                  <a:lnTo>
                    <a:pt x="113" y="1119"/>
                  </a:lnTo>
                  <a:lnTo>
                    <a:pt x="117" y="1119"/>
                  </a:lnTo>
                  <a:lnTo>
                    <a:pt x="121" y="1119"/>
                  </a:lnTo>
                  <a:lnTo>
                    <a:pt x="126" y="1119"/>
                  </a:lnTo>
                  <a:lnTo>
                    <a:pt x="130" y="1119"/>
                  </a:lnTo>
                  <a:lnTo>
                    <a:pt x="134" y="1119"/>
                  </a:lnTo>
                  <a:lnTo>
                    <a:pt x="139" y="1119"/>
                  </a:lnTo>
                  <a:lnTo>
                    <a:pt x="143" y="1119"/>
                  </a:lnTo>
                  <a:lnTo>
                    <a:pt x="147" y="1119"/>
                  </a:lnTo>
                  <a:lnTo>
                    <a:pt x="152" y="1119"/>
                  </a:lnTo>
                  <a:lnTo>
                    <a:pt x="156" y="1119"/>
                  </a:lnTo>
                  <a:lnTo>
                    <a:pt x="160" y="1119"/>
                  </a:lnTo>
                  <a:lnTo>
                    <a:pt x="165" y="1119"/>
                  </a:lnTo>
                  <a:lnTo>
                    <a:pt x="169" y="1119"/>
                  </a:lnTo>
                  <a:lnTo>
                    <a:pt x="173" y="1119"/>
                  </a:lnTo>
                  <a:lnTo>
                    <a:pt x="178" y="1119"/>
                  </a:lnTo>
                  <a:lnTo>
                    <a:pt x="182" y="1119"/>
                  </a:lnTo>
                  <a:lnTo>
                    <a:pt x="186" y="1119"/>
                  </a:lnTo>
                  <a:lnTo>
                    <a:pt x="191" y="1119"/>
                  </a:lnTo>
                  <a:lnTo>
                    <a:pt x="195" y="1119"/>
                  </a:lnTo>
                  <a:lnTo>
                    <a:pt x="199" y="1119"/>
                  </a:lnTo>
                  <a:lnTo>
                    <a:pt x="204" y="1119"/>
                  </a:lnTo>
                  <a:lnTo>
                    <a:pt x="208" y="1119"/>
                  </a:lnTo>
                  <a:lnTo>
                    <a:pt x="212" y="1119"/>
                  </a:lnTo>
                  <a:lnTo>
                    <a:pt x="217" y="1119"/>
                  </a:lnTo>
                  <a:lnTo>
                    <a:pt x="221" y="1119"/>
                  </a:lnTo>
                  <a:lnTo>
                    <a:pt x="225" y="1119"/>
                  </a:lnTo>
                  <a:lnTo>
                    <a:pt x="230" y="1119"/>
                  </a:lnTo>
                  <a:lnTo>
                    <a:pt x="234" y="1119"/>
                  </a:lnTo>
                  <a:lnTo>
                    <a:pt x="239" y="1119"/>
                  </a:lnTo>
                  <a:lnTo>
                    <a:pt x="243" y="1119"/>
                  </a:lnTo>
                  <a:lnTo>
                    <a:pt x="247" y="1119"/>
                  </a:lnTo>
                  <a:lnTo>
                    <a:pt x="252" y="1119"/>
                  </a:lnTo>
                  <a:lnTo>
                    <a:pt x="256" y="1119"/>
                  </a:lnTo>
                  <a:lnTo>
                    <a:pt x="260" y="1119"/>
                  </a:lnTo>
                  <a:lnTo>
                    <a:pt x="265" y="1119"/>
                  </a:lnTo>
                  <a:lnTo>
                    <a:pt x="269" y="1119"/>
                  </a:lnTo>
                  <a:lnTo>
                    <a:pt x="273" y="1119"/>
                  </a:lnTo>
                  <a:lnTo>
                    <a:pt x="278" y="1119"/>
                  </a:lnTo>
                  <a:lnTo>
                    <a:pt x="282" y="1119"/>
                  </a:lnTo>
                  <a:lnTo>
                    <a:pt x="286" y="1119"/>
                  </a:lnTo>
                  <a:lnTo>
                    <a:pt x="291" y="1119"/>
                  </a:lnTo>
                  <a:lnTo>
                    <a:pt x="295" y="1119"/>
                  </a:lnTo>
                  <a:lnTo>
                    <a:pt x="299" y="1119"/>
                  </a:lnTo>
                  <a:lnTo>
                    <a:pt x="304" y="1119"/>
                  </a:lnTo>
                  <a:lnTo>
                    <a:pt x="308" y="1119"/>
                  </a:lnTo>
                  <a:lnTo>
                    <a:pt x="312" y="1119"/>
                  </a:lnTo>
                  <a:lnTo>
                    <a:pt x="317" y="1119"/>
                  </a:lnTo>
                  <a:lnTo>
                    <a:pt x="321" y="1119"/>
                  </a:lnTo>
                  <a:lnTo>
                    <a:pt x="325" y="1119"/>
                  </a:lnTo>
                  <a:lnTo>
                    <a:pt x="330" y="1119"/>
                  </a:lnTo>
                  <a:lnTo>
                    <a:pt x="334" y="1119"/>
                  </a:lnTo>
                  <a:lnTo>
                    <a:pt x="338" y="1119"/>
                  </a:lnTo>
                  <a:lnTo>
                    <a:pt x="343" y="1119"/>
                  </a:lnTo>
                  <a:lnTo>
                    <a:pt x="347" y="1119"/>
                  </a:lnTo>
                  <a:lnTo>
                    <a:pt x="351" y="1119"/>
                  </a:lnTo>
                  <a:lnTo>
                    <a:pt x="356" y="1119"/>
                  </a:lnTo>
                  <a:lnTo>
                    <a:pt x="360" y="1119"/>
                  </a:lnTo>
                  <a:lnTo>
                    <a:pt x="364" y="1119"/>
                  </a:lnTo>
                  <a:lnTo>
                    <a:pt x="369" y="1119"/>
                  </a:lnTo>
                  <a:lnTo>
                    <a:pt x="373" y="1119"/>
                  </a:lnTo>
                  <a:lnTo>
                    <a:pt x="377" y="1119"/>
                  </a:lnTo>
                  <a:lnTo>
                    <a:pt x="377" y="0"/>
                  </a:lnTo>
                  <a:lnTo>
                    <a:pt x="377" y="1119"/>
                  </a:lnTo>
                  <a:lnTo>
                    <a:pt x="382" y="1119"/>
                  </a:lnTo>
                  <a:lnTo>
                    <a:pt x="386" y="1119"/>
                  </a:lnTo>
                  <a:lnTo>
                    <a:pt x="390" y="1119"/>
                  </a:lnTo>
                  <a:lnTo>
                    <a:pt x="395" y="1119"/>
                  </a:lnTo>
                  <a:lnTo>
                    <a:pt x="399" y="1119"/>
                  </a:lnTo>
                  <a:lnTo>
                    <a:pt x="403" y="1119"/>
                  </a:lnTo>
                  <a:lnTo>
                    <a:pt x="408" y="1119"/>
                  </a:lnTo>
                  <a:lnTo>
                    <a:pt x="412" y="1119"/>
                  </a:lnTo>
                  <a:lnTo>
                    <a:pt x="417" y="1119"/>
                  </a:lnTo>
                  <a:lnTo>
                    <a:pt x="421" y="1119"/>
                  </a:lnTo>
                  <a:lnTo>
                    <a:pt x="425" y="1119"/>
                  </a:lnTo>
                  <a:lnTo>
                    <a:pt x="430" y="1119"/>
                  </a:lnTo>
                  <a:lnTo>
                    <a:pt x="434" y="1119"/>
                  </a:lnTo>
                  <a:lnTo>
                    <a:pt x="438" y="1119"/>
                  </a:lnTo>
                  <a:lnTo>
                    <a:pt x="443" y="1119"/>
                  </a:lnTo>
                  <a:lnTo>
                    <a:pt x="447" y="1119"/>
                  </a:lnTo>
                  <a:lnTo>
                    <a:pt x="451" y="1119"/>
                  </a:lnTo>
                  <a:lnTo>
                    <a:pt x="456" y="1119"/>
                  </a:lnTo>
                  <a:lnTo>
                    <a:pt x="460" y="1119"/>
                  </a:lnTo>
                  <a:lnTo>
                    <a:pt x="464" y="1119"/>
                  </a:lnTo>
                  <a:lnTo>
                    <a:pt x="469" y="1119"/>
                  </a:lnTo>
                  <a:lnTo>
                    <a:pt x="473" y="1119"/>
                  </a:lnTo>
                  <a:lnTo>
                    <a:pt x="477" y="1119"/>
                  </a:lnTo>
                  <a:lnTo>
                    <a:pt x="482" y="1119"/>
                  </a:lnTo>
                  <a:lnTo>
                    <a:pt x="486" y="1119"/>
                  </a:lnTo>
                  <a:lnTo>
                    <a:pt x="490" y="1119"/>
                  </a:lnTo>
                  <a:lnTo>
                    <a:pt x="495" y="1119"/>
                  </a:lnTo>
                  <a:lnTo>
                    <a:pt x="499" y="1119"/>
                  </a:lnTo>
                  <a:lnTo>
                    <a:pt x="503" y="1119"/>
                  </a:lnTo>
                  <a:lnTo>
                    <a:pt x="508" y="1119"/>
                  </a:lnTo>
                  <a:lnTo>
                    <a:pt x="512" y="1119"/>
                  </a:lnTo>
                  <a:lnTo>
                    <a:pt x="516" y="1119"/>
                  </a:lnTo>
                  <a:lnTo>
                    <a:pt x="521" y="1119"/>
                  </a:lnTo>
                  <a:lnTo>
                    <a:pt x="525" y="1119"/>
                  </a:lnTo>
                  <a:lnTo>
                    <a:pt x="529" y="1119"/>
                  </a:lnTo>
                  <a:lnTo>
                    <a:pt x="534" y="1119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72" name="Freeform 121"/>
            <p:cNvSpPr>
              <a:spLocks/>
            </p:cNvSpPr>
            <p:nvPr/>
          </p:nvSpPr>
          <p:spPr bwMode="auto">
            <a:xfrm>
              <a:off x="2716" y="1182"/>
              <a:ext cx="874" cy="372"/>
            </a:xfrm>
            <a:custGeom>
              <a:avLst/>
              <a:gdLst>
                <a:gd name="T0" fmla="*/ 13 w 542"/>
                <a:gd name="T1" fmla="*/ 372 h 1119"/>
                <a:gd name="T2" fmla="*/ 34 w 542"/>
                <a:gd name="T3" fmla="*/ 372 h 1119"/>
                <a:gd name="T4" fmla="*/ 55 w 542"/>
                <a:gd name="T5" fmla="*/ 372 h 1119"/>
                <a:gd name="T6" fmla="*/ 76 w 542"/>
                <a:gd name="T7" fmla="*/ 372 h 1119"/>
                <a:gd name="T8" fmla="*/ 97 w 542"/>
                <a:gd name="T9" fmla="*/ 372 h 1119"/>
                <a:gd name="T10" fmla="*/ 119 w 542"/>
                <a:gd name="T11" fmla="*/ 372 h 1119"/>
                <a:gd name="T12" fmla="*/ 140 w 542"/>
                <a:gd name="T13" fmla="*/ 372 h 1119"/>
                <a:gd name="T14" fmla="*/ 161 w 542"/>
                <a:gd name="T15" fmla="*/ 372 h 1119"/>
                <a:gd name="T16" fmla="*/ 182 w 542"/>
                <a:gd name="T17" fmla="*/ 372 h 1119"/>
                <a:gd name="T18" fmla="*/ 203 w 542"/>
                <a:gd name="T19" fmla="*/ 372 h 1119"/>
                <a:gd name="T20" fmla="*/ 224 w 542"/>
                <a:gd name="T21" fmla="*/ 372 h 1119"/>
                <a:gd name="T22" fmla="*/ 245 w 542"/>
                <a:gd name="T23" fmla="*/ 372 h 1119"/>
                <a:gd name="T24" fmla="*/ 266 w 542"/>
                <a:gd name="T25" fmla="*/ 372 h 1119"/>
                <a:gd name="T26" fmla="*/ 287 w 542"/>
                <a:gd name="T27" fmla="*/ 372 h 1119"/>
                <a:gd name="T28" fmla="*/ 308 w 542"/>
                <a:gd name="T29" fmla="*/ 372 h 1119"/>
                <a:gd name="T30" fmla="*/ 329 w 542"/>
                <a:gd name="T31" fmla="*/ 372 h 1119"/>
                <a:gd name="T32" fmla="*/ 342 w 542"/>
                <a:gd name="T33" fmla="*/ 0 h 1119"/>
                <a:gd name="T34" fmla="*/ 356 w 542"/>
                <a:gd name="T35" fmla="*/ 372 h 1119"/>
                <a:gd name="T36" fmla="*/ 377 w 542"/>
                <a:gd name="T37" fmla="*/ 372 h 1119"/>
                <a:gd name="T38" fmla="*/ 398 w 542"/>
                <a:gd name="T39" fmla="*/ 372 h 1119"/>
                <a:gd name="T40" fmla="*/ 419 w 542"/>
                <a:gd name="T41" fmla="*/ 372 h 1119"/>
                <a:gd name="T42" fmla="*/ 440 w 542"/>
                <a:gd name="T43" fmla="*/ 372 h 1119"/>
                <a:gd name="T44" fmla="*/ 461 w 542"/>
                <a:gd name="T45" fmla="*/ 372 h 1119"/>
                <a:gd name="T46" fmla="*/ 482 w 542"/>
                <a:gd name="T47" fmla="*/ 372 h 1119"/>
                <a:gd name="T48" fmla="*/ 503 w 542"/>
                <a:gd name="T49" fmla="*/ 372 h 1119"/>
                <a:gd name="T50" fmla="*/ 524 w 542"/>
                <a:gd name="T51" fmla="*/ 372 h 1119"/>
                <a:gd name="T52" fmla="*/ 545 w 542"/>
                <a:gd name="T53" fmla="*/ 372 h 1119"/>
                <a:gd name="T54" fmla="*/ 566 w 542"/>
                <a:gd name="T55" fmla="*/ 372 h 1119"/>
                <a:gd name="T56" fmla="*/ 587 w 542"/>
                <a:gd name="T57" fmla="*/ 372 h 1119"/>
                <a:gd name="T58" fmla="*/ 608 w 542"/>
                <a:gd name="T59" fmla="*/ 372 h 1119"/>
                <a:gd name="T60" fmla="*/ 629 w 542"/>
                <a:gd name="T61" fmla="*/ 372 h 1119"/>
                <a:gd name="T62" fmla="*/ 650 w 542"/>
                <a:gd name="T63" fmla="*/ 372 h 1119"/>
                <a:gd name="T64" fmla="*/ 671 w 542"/>
                <a:gd name="T65" fmla="*/ 372 h 1119"/>
                <a:gd name="T66" fmla="*/ 692 w 542"/>
                <a:gd name="T67" fmla="*/ 372 h 1119"/>
                <a:gd name="T68" fmla="*/ 714 w 542"/>
                <a:gd name="T69" fmla="*/ 372 h 1119"/>
                <a:gd name="T70" fmla="*/ 735 w 542"/>
                <a:gd name="T71" fmla="*/ 372 h 1119"/>
                <a:gd name="T72" fmla="*/ 756 w 542"/>
                <a:gd name="T73" fmla="*/ 372 h 1119"/>
                <a:gd name="T74" fmla="*/ 777 w 542"/>
                <a:gd name="T75" fmla="*/ 372 h 1119"/>
                <a:gd name="T76" fmla="*/ 798 w 542"/>
                <a:gd name="T77" fmla="*/ 372 h 1119"/>
                <a:gd name="T78" fmla="*/ 819 w 542"/>
                <a:gd name="T79" fmla="*/ 372 h 1119"/>
                <a:gd name="T80" fmla="*/ 840 w 542"/>
                <a:gd name="T81" fmla="*/ 372 h 1119"/>
                <a:gd name="T82" fmla="*/ 861 w 542"/>
                <a:gd name="T83" fmla="*/ 372 h 1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42"/>
                <a:gd name="T127" fmla="*/ 0 h 1119"/>
                <a:gd name="T128" fmla="*/ 542 w 542"/>
                <a:gd name="T129" fmla="*/ 1119 h 1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42" h="1119">
                  <a:moveTo>
                    <a:pt x="0" y="1119"/>
                  </a:moveTo>
                  <a:lnTo>
                    <a:pt x="4" y="1119"/>
                  </a:lnTo>
                  <a:lnTo>
                    <a:pt x="8" y="1119"/>
                  </a:lnTo>
                  <a:lnTo>
                    <a:pt x="13" y="1119"/>
                  </a:lnTo>
                  <a:lnTo>
                    <a:pt x="17" y="1119"/>
                  </a:lnTo>
                  <a:lnTo>
                    <a:pt x="21" y="1119"/>
                  </a:lnTo>
                  <a:lnTo>
                    <a:pt x="26" y="1119"/>
                  </a:lnTo>
                  <a:lnTo>
                    <a:pt x="30" y="1119"/>
                  </a:lnTo>
                  <a:lnTo>
                    <a:pt x="34" y="1119"/>
                  </a:lnTo>
                  <a:lnTo>
                    <a:pt x="39" y="1119"/>
                  </a:lnTo>
                  <a:lnTo>
                    <a:pt x="43" y="1119"/>
                  </a:lnTo>
                  <a:lnTo>
                    <a:pt x="47" y="1119"/>
                  </a:lnTo>
                  <a:lnTo>
                    <a:pt x="52" y="1119"/>
                  </a:lnTo>
                  <a:lnTo>
                    <a:pt x="56" y="1119"/>
                  </a:lnTo>
                  <a:lnTo>
                    <a:pt x="60" y="1119"/>
                  </a:lnTo>
                  <a:lnTo>
                    <a:pt x="65" y="1119"/>
                  </a:lnTo>
                  <a:lnTo>
                    <a:pt x="69" y="1119"/>
                  </a:lnTo>
                  <a:lnTo>
                    <a:pt x="74" y="1119"/>
                  </a:lnTo>
                  <a:lnTo>
                    <a:pt x="78" y="1119"/>
                  </a:lnTo>
                  <a:lnTo>
                    <a:pt x="82" y="1119"/>
                  </a:lnTo>
                  <a:lnTo>
                    <a:pt x="87" y="1119"/>
                  </a:lnTo>
                  <a:lnTo>
                    <a:pt x="91" y="1119"/>
                  </a:lnTo>
                  <a:lnTo>
                    <a:pt x="95" y="1119"/>
                  </a:lnTo>
                  <a:lnTo>
                    <a:pt x="100" y="1119"/>
                  </a:lnTo>
                  <a:lnTo>
                    <a:pt x="104" y="1119"/>
                  </a:lnTo>
                  <a:lnTo>
                    <a:pt x="108" y="1119"/>
                  </a:lnTo>
                  <a:lnTo>
                    <a:pt x="113" y="1119"/>
                  </a:lnTo>
                  <a:lnTo>
                    <a:pt x="117" y="1119"/>
                  </a:lnTo>
                  <a:lnTo>
                    <a:pt x="121" y="1119"/>
                  </a:lnTo>
                  <a:lnTo>
                    <a:pt x="126" y="1119"/>
                  </a:lnTo>
                  <a:lnTo>
                    <a:pt x="130" y="1119"/>
                  </a:lnTo>
                  <a:lnTo>
                    <a:pt x="134" y="1119"/>
                  </a:lnTo>
                  <a:lnTo>
                    <a:pt x="139" y="1119"/>
                  </a:lnTo>
                  <a:lnTo>
                    <a:pt x="143" y="1119"/>
                  </a:lnTo>
                  <a:lnTo>
                    <a:pt x="147" y="1119"/>
                  </a:lnTo>
                  <a:lnTo>
                    <a:pt x="152" y="1119"/>
                  </a:lnTo>
                  <a:lnTo>
                    <a:pt x="156" y="1119"/>
                  </a:lnTo>
                  <a:lnTo>
                    <a:pt x="160" y="1119"/>
                  </a:lnTo>
                  <a:lnTo>
                    <a:pt x="165" y="1119"/>
                  </a:lnTo>
                  <a:lnTo>
                    <a:pt x="169" y="1119"/>
                  </a:lnTo>
                  <a:lnTo>
                    <a:pt x="173" y="1119"/>
                  </a:lnTo>
                  <a:lnTo>
                    <a:pt x="178" y="1119"/>
                  </a:lnTo>
                  <a:lnTo>
                    <a:pt x="182" y="1119"/>
                  </a:lnTo>
                  <a:lnTo>
                    <a:pt x="186" y="1119"/>
                  </a:lnTo>
                  <a:lnTo>
                    <a:pt x="191" y="1119"/>
                  </a:lnTo>
                  <a:lnTo>
                    <a:pt x="195" y="1119"/>
                  </a:lnTo>
                  <a:lnTo>
                    <a:pt x="199" y="1119"/>
                  </a:lnTo>
                  <a:lnTo>
                    <a:pt x="204" y="1119"/>
                  </a:lnTo>
                  <a:lnTo>
                    <a:pt x="208" y="1119"/>
                  </a:lnTo>
                  <a:lnTo>
                    <a:pt x="212" y="1119"/>
                  </a:lnTo>
                  <a:lnTo>
                    <a:pt x="212" y="0"/>
                  </a:lnTo>
                  <a:lnTo>
                    <a:pt x="212" y="1119"/>
                  </a:lnTo>
                  <a:lnTo>
                    <a:pt x="217" y="1119"/>
                  </a:lnTo>
                  <a:lnTo>
                    <a:pt x="221" y="1119"/>
                  </a:lnTo>
                  <a:lnTo>
                    <a:pt x="225" y="1119"/>
                  </a:lnTo>
                  <a:lnTo>
                    <a:pt x="230" y="1119"/>
                  </a:lnTo>
                  <a:lnTo>
                    <a:pt x="234" y="1119"/>
                  </a:lnTo>
                  <a:lnTo>
                    <a:pt x="238" y="1119"/>
                  </a:lnTo>
                  <a:lnTo>
                    <a:pt x="243" y="1119"/>
                  </a:lnTo>
                  <a:lnTo>
                    <a:pt x="247" y="1119"/>
                  </a:lnTo>
                  <a:lnTo>
                    <a:pt x="252" y="1119"/>
                  </a:lnTo>
                  <a:lnTo>
                    <a:pt x="256" y="1119"/>
                  </a:lnTo>
                  <a:lnTo>
                    <a:pt x="260" y="1119"/>
                  </a:lnTo>
                  <a:lnTo>
                    <a:pt x="265" y="1119"/>
                  </a:lnTo>
                  <a:lnTo>
                    <a:pt x="269" y="1119"/>
                  </a:lnTo>
                  <a:lnTo>
                    <a:pt x="273" y="1119"/>
                  </a:lnTo>
                  <a:lnTo>
                    <a:pt x="278" y="1119"/>
                  </a:lnTo>
                  <a:lnTo>
                    <a:pt x="282" y="1119"/>
                  </a:lnTo>
                  <a:lnTo>
                    <a:pt x="286" y="1119"/>
                  </a:lnTo>
                  <a:lnTo>
                    <a:pt x="291" y="1119"/>
                  </a:lnTo>
                  <a:lnTo>
                    <a:pt x="295" y="1119"/>
                  </a:lnTo>
                  <a:lnTo>
                    <a:pt x="299" y="1119"/>
                  </a:lnTo>
                  <a:lnTo>
                    <a:pt x="304" y="1119"/>
                  </a:lnTo>
                  <a:lnTo>
                    <a:pt x="308" y="1119"/>
                  </a:lnTo>
                  <a:lnTo>
                    <a:pt x="312" y="1119"/>
                  </a:lnTo>
                  <a:lnTo>
                    <a:pt x="317" y="1119"/>
                  </a:lnTo>
                  <a:lnTo>
                    <a:pt x="321" y="1119"/>
                  </a:lnTo>
                  <a:lnTo>
                    <a:pt x="325" y="1119"/>
                  </a:lnTo>
                  <a:lnTo>
                    <a:pt x="330" y="1119"/>
                  </a:lnTo>
                  <a:lnTo>
                    <a:pt x="334" y="1119"/>
                  </a:lnTo>
                  <a:lnTo>
                    <a:pt x="338" y="1119"/>
                  </a:lnTo>
                  <a:lnTo>
                    <a:pt x="343" y="1119"/>
                  </a:lnTo>
                  <a:lnTo>
                    <a:pt x="347" y="1119"/>
                  </a:lnTo>
                  <a:lnTo>
                    <a:pt x="351" y="1119"/>
                  </a:lnTo>
                  <a:lnTo>
                    <a:pt x="356" y="1119"/>
                  </a:lnTo>
                  <a:lnTo>
                    <a:pt x="360" y="1119"/>
                  </a:lnTo>
                  <a:lnTo>
                    <a:pt x="364" y="1119"/>
                  </a:lnTo>
                  <a:lnTo>
                    <a:pt x="369" y="1119"/>
                  </a:lnTo>
                  <a:lnTo>
                    <a:pt x="373" y="1119"/>
                  </a:lnTo>
                  <a:lnTo>
                    <a:pt x="377" y="1119"/>
                  </a:lnTo>
                  <a:lnTo>
                    <a:pt x="382" y="1119"/>
                  </a:lnTo>
                  <a:lnTo>
                    <a:pt x="386" y="1119"/>
                  </a:lnTo>
                  <a:lnTo>
                    <a:pt x="390" y="1119"/>
                  </a:lnTo>
                  <a:lnTo>
                    <a:pt x="395" y="1119"/>
                  </a:lnTo>
                  <a:lnTo>
                    <a:pt x="399" y="1119"/>
                  </a:lnTo>
                  <a:lnTo>
                    <a:pt x="403" y="1119"/>
                  </a:lnTo>
                  <a:lnTo>
                    <a:pt x="408" y="1119"/>
                  </a:lnTo>
                  <a:lnTo>
                    <a:pt x="412" y="1119"/>
                  </a:lnTo>
                  <a:lnTo>
                    <a:pt x="416" y="1119"/>
                  </a:lnTo>
                  <a:lnTo>
                    <a:pt x="421" y="1119"/>
                  </a:lnTo>
                  <a:lnTo>
                    <a:pt x="425" y="1119"/>
                  </a:lnTo>
                  <a:lnTo>
                    <a:pt x="429" y="1119"/>
                  </a:lnTo>
                  <a:lnTo>
                    <a:pt x="434" y="1119"/>
                  </a:lnTo>
                  <a:lnTo>
                    <a:pt x="438" y="1119"/>
                  </a:lnTo>
                  <a:lnTo>
                    <a:pt x="443" y="1119"/>
                  </a:lnTo>
                  <a:lnTo>
                    <a:pt x="447" y="1119"/>
                  </a:lnTo>
                  <a:lnTo>
                    <a:pt x="451" y="1119"/>
                  </a:lnTo>
                  <a:lnTo>
                    <a:pt x="456" y="1119"/>
                  </a:lnTo>
                  <a:lnTo>
                    <a:pt x="460" y="1119"/>
                  </a:lnTo>
                  <a:lnTo>
                    <a:pt x="464" y="1119"/>
                  </a:lnTo>
                  <a:lnTo>
                    <a:pt x="469" y="1119"/>
                  </a:lnTo>
                  <a:lnTo>
                    <a:pt x="473" y="1119"/>
                  </a:lnTo>
                  <a:lnTo>
                    <a:pt x="477" y="1119"/>
                  </a:lnTo>
                  <a:lnTo>
                    <a:pt x="482" y="1119"/>
                  </a:lnTo>
                  <a:lnTo>
                    <a:pt x="486" y="1119"/>
                  </a:lnTo>
                  <a:lnTo>
                    <a:pt x="490" y="1119"/>
                  </a:lnTo>
                  <a:lnTo>
                    <a:pt x="495" y="1119"/>
                  </a:lnTo>
                  <a:lnTo>
                    <a:pt x="499" y="1119"/>
                  </a:lnTo>
                  <a:lnTo>
                    <a:pt x="503" y="1119"/>
                  </a:lnTo>
                  <a:lnTo>
                    <a:pt x="508" y="1119"/>
                  </a:lnTo>
                  <a:lnTo>
                    <a:pt x="512" y="1119"/>
                  </a:lnTo>
                  <a:lnTo>
                    <a:pt x="516" y="1119"/>
                  </a:lnTo>
                  <a:lnTo>
                    <a:pt x="521" y="1119"/>
                  </a:lnTo>
                  <a:lnTo>
                    <a:pt x="525" y="1119"/>
                  </a:lnTo>
                  <a:lnTo>
                    <a:pt x="529" y="1119"/>
                  </a:lnTo>
                  <a:lnTo>
                    <a:pt x="534" y="1119"/>
                  </a:lnTo>
                  <a:lnTo>
                    <a:pt x="538" y="1119"/>
                  </a:lnTo>
                  <a:lnTo>
                    <a:pt x="542" y="1119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73" name="Freeform 122"/>
            <p:cNvSpPr>
              <a:spLocks/>
            </p:cNvSpPr>
            <p:nvPr/>
          </p:nvSpPr>
          <p:spPr bwMode="auto">
            <a:xfrm>
              <a:off x="3590" y="1182"/>
              <a:ext cx="859" cy="372"/>
            </a:xfrm>
            <a:custGeom>
              <a:avLst/>
              <a:gdLst>
                <a:gd name="T0" fmla="*/ 14 w 534"/>
                <a:gd name="T1" fmla="*/ 372 h 1119"/>
                <a:gd name="T2" fmla="*/ 35 w 534"/>
                <a:gd name="T3" fmla="*/ 372 h 1119"/>
                <a:gd name="T4" fmla="*/ 56 w 534"/>
                <a:gd name="T5" fmla="*/ 372 h 1119"/>
                <a:gd name="T6" fmla="*/ 63 w 534"/>
                <a:gd name="T7" fmla="*/ 372 h 1119"/>
                <a:gd name="T8" fmla="*/ 84 w 534"/>
                <a:gd name="T9" fmla="*/ 372 h 1119"/>
                <a:gd name="T10" fmla="*/ 105 w 534"/>
                <a:gd name="T11" fmla="*/ 372 h 1119"/>
                <a:gd name="T12" fmla="*/ 127 w 534"/>
                <a:gd name="T13" fmla="*/ 372 h 1119"/>
                <a:gd name="T14" fmla="*/ 148 w 534"/>
                <a:gd name="T15" fmla="*/ 372 h 1119"/>
                <a:gd name="T16" fmla="*/ 169 w 534"/>
                <a:gd name="T17" fmla="*/ 372 h 1119"/>
                <a:gd name="T18" fmla="*/ 190 w 534"/>
                <a:gd name="T19" fmla="*/ 372 h 1119"/>
                <a:gd name="T20" fmla="*/ 211 w 534"/>
                <a:gd name="T21" fmla="*/ 372 h 1119"/>
                <a:gd name="T22" fmla="*/ 232 w 534"/>
                <a:gd name="T23" fmla="*/ 372 h 1119"/>
                <a:gd name="T24" fmla="*/ 253 w 534"/>
                <a:gd name="T25" fmla="*/ 372 h 1119"/>
                <a:gd name="T26" fmla="*/ 273 w 534"/>
                <a:gd name="T27" fmla="*/ 372 h 1119"/>
                <a:gd name="T28" fmla="*/ 294 w 534"/>
                <a:gd name="T29" fmla="*/ 372 h 1119"/>
                <a:gd name="T30" fmla="*/ 315 w 534"/>
                <a:gd name="T31" fmla="*/ 372 h 1119"/>
                <a:gd name="T32" fmla="*/ 336 w 534"/>
                <a:gd name="T33" fmla="*/ 372 h 1119"/>
                <a:gd name="T34" fmla="*/ 357 w 534"/>
                <a:gd name="T35" fmla="*/ 372 h 1119"/>
                <a:gd name="T36" fmla="*/ 378 w 534"/>
                <a:gd name="T37" fmla="*/ 372 h 1119"/>
                <a:gd name="T38" fmla="*/ 399 w 534"/>
                <a:gd name="T39" fmla="*/ 372 h 1119"/>
                <a:gd name="T40" fmla="*/ 420 w 534"/>
                <a:gd name="T41" fmla="*/ 372 h 1119"/>
                <a:gd name="T42" fmla="*/ 441 w 534"/>
                <a:gd name="T43" fmla="*/ 372 h 1119"/>
                <a:gd name="T44" fmla="*/ 462 w 534"/>
                <a:gd name="T45" fmla="*/ 372 h 1119"/>
                <a:gd name="T46" fmla="*/ 483 w 534"/>
                <a:gd name="T47" fmla="*/ 372 h 1119"/>
                <a:gd name="T48" fmla="*/ 503 w 534"/>
                <a:gd name="T49" fmla="*/ 372 h 1119"/>
                <a:gd name="T50" fmla="*/ 524 w 534"/>
                <a:gd name="T51" fmla="*/ 372 h 1119"/>
                <a:gd name="T52" fmla="*/ 545 w 534"/>
                <a:gd name="T53" fmla="*/ 372 h 1119"/>
                <a:gd name="T54" fmla="*/ 566 w 534"/>
                <a:gd name="T55" fmla="*/ 372 h 1119"/>
                <a:gd name="T56" fmla="*/ 587 w 534"/>
                <a:gd name="T57" fmla="*/ 372 h 1119"/>
                <a:gd name="T58" fmla="*/ 608 w 534"/>
                <a:gd name="T59" fmla="*/ 372 h 1119"/>
                <a:gd name="T60" fmla="*/ 629 w 534"/>
                <a:gd name="T61" fmla="*/ 372 h 1119"/>
                <a:gd name="T62" fmla="*/ 650 w 534"/>
                <a:gd name="T63" fmla="*/ 372 h 1119"/>
                <a:gd name="T64" fmla="*/ 656 w 534"/>
                <a:gd name="T65" fmla="*/ 372 h 1119"/>
                <a:gd name="T66" fmla="*/ 677 w 534"/>
                <a:gd name="T67" fmla="*/ 372 h 1119"/>
                <a:gd name="T68" fmla="*/ 698 w 534"/>
                <a:gd name="T69" fmla="*/ 372 h 1119"/>
                <a:gd name="T70" fmla="*/ 721 w 534"/>
                <a:gd name="T71" fmla="*/ 372 h 1119"/>
                <a:gd name="T72" fmla="*/ 742 w 534"/>
                <a:gd name="T73" fmla="*/ 372 h 1119"/>
                <a:gd name="T74" fmla="*/ 762 w 534"/>
                <a:gd name="T75" fmla="*/ 372 h 1119"/>
                <a:gd name="T76" fmla="*/ 783 w 534"/>
                <a:gd name="T77" fmla="*/ 372 h 1119"/>
                <a:gd name="T78" fmla="*/ 804 w 534"/>
                <a:gd name="T79" fmla="*/ 372 h 1119"/>
                <a:gd name="T80" fmla="*/ 825 w 534"/>
                <a:gd name="T81" fmla="*/ 372 h 1119"/>
                <a:gd name="T82" fmla="*/ 846 w 534"/>
                <a:gd name="T83" fmla="*/ 372 h 1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4"/>
                <a:gd name="T127" fmla="*/ 0 h 1119"/>
                <a:gd name="T128" fmla="*/ 534 w 534"/>
                <a:gd name="T129" fmla="*/ 1119 h 1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4" h="1119">
                  <a:moveTo>
                    <a:pt x="0" y="1119"/>
                  </a:moveTo>
                  <a:lnTo>
                    <a:pt x="5" y="1119"/>
                  </a:lnTo>
                  <a:lnTo>
                    <a:pt x="9" y="1119"/>
                  </a:lnTo>
                  <a:lnTo>
                    <a:pt x="13" y="1119"/>
                  </a:lnTo>
                  <a:lnTo>
                    <a:pt x="18" y="1119"/>
                  </a:lnTo>
                  <a:lnTo>
                    <a:pt x="22" y="1119"/>
                  </a:lnTo>
                  <a:lnTo>
                    <a:pt x="26" y="1119"/>
                  </a:lnTo>
                  <a:lnTo>
                    <a:pt x="31" y="1119"/>
                  </a:lnTo>
                  <a:lnTo>
                    <a:pt x="35" y="1119"/>
                  </a:lnTo>
                  <a:lnTo>
                    <a:pt x="39" y="1119"/>
                  </a:lnTo>
                  <a:lnTo>
                    <a:pt x="39" y="0"/>
                  </a:lnTo>
                  <a:lnTo>
                    <a:pt x="39" y="1119"/>
                  </a:lnTo>
                  <a:lnTo>
                    <a:pt x="44" y="1119"/>
                  </a:lnTo>
                  <a:lnTo>
                    <a:pt x="48" y="1119"/>
                  </a:lnTo>
                  <a:lnTo>
                    <a:pt x="52" y="1119"/>
                  </a:lnTo>
                  <a:lnTo>
                    <a:pt x="57" y="1119"/>
                  </a:lnTo>
                  <a:lnTo>
                    <a:pt x="61" y="1119"/>
                  </a:lnTo>
                  <a:lnTo>
                    <a:pt x="65" y="1119"/>
                  </a:lnTo>
                  <a:lnTo>
                    <a:pt x="70" y="1119"/>
                  </a:lnTo>
                  <a:lnTo>
                    <a:pt x="74" y="1119"/>
                  </a:lnTo>
                  <a:lnTo>
                    <a:pt x="79" y="1119"/>
                  </a:lnTo>
                  <a:lnTo>
                    <a:pt x="83" y="1119"/>
                  </a:lnTo>
                  <a:lnTo>
                    <a:pt x="87" y="1119"/>
                  </a:lnTo>
                  <a:lnTo>
                    <a:pt x="92" y="1119"/>
                  </a:lnTo>
                  <a:lnTo>
                    <a:pt x="96" y="1119"/>
                  </a:lnTo>
                  <a:lnTo>
                    <a:pt x="100" y="1119"/>
                  </a:lnTo>
                  <a:lnTo>
                    <a:pt x="105" y="1119"/>
                  </a:lnTo>
                  <a:lnTo>
                    <a:pt x="109" y="1119"/>
                  </a:lnTo>
                  <a:lnTo>
                    <a:pt x="113" y="1119"/>
                  </a:lnTo>
                  <a:lnTo>
                    <a:pt x="118" y="1119"/>
                  </a:lnTo>
                  <a:lnTo>
                    <a:pt x="122" y="1119"/>
                  </a:lnTo>
                  <a:lnTo>
                    <a:pt x="126" y="1119"/>
                  </a:lnTo>
                  <a:lnTo>
                    <a:pt x="131" y="1119"/>
                  </a:lnTo>
                  <a:lnTo>
                    <a:pt x="135" y="1119"/>
                  </a:lnTo>
                  <a:lnTo>
                    <a:pt x="139" y="1119"/>
                  </a:lnTo>
                  <a:lnTo>
                    <a:pt x="144" y="1119"/>
                  </a:lnTo>
                  <a:lnTo>
                    <a:pt x="148" y="1119"/>
                  </a:lnTo>
                  <a:lnTo>
                    <a:pt x="152" y="1119"/>
                  </a:lnTo>
                  <a:lnTo>
                    <a:pt x="157" y="1119"/>
                  </a:lnTo>
                  <a:lnTo>
                    <a:pt x="161" y="1119"/>
                  </a:lnTo>
                  <a:lnTo>
                    <a:pt x="165" y="1119"/>
                  </a:lnTo>
                  <a:lnTo>
                    <a:pt x="170" y="1119"/>
                  </a:lnTo>
                  <a:lnTo>
                    <a:pt x="174" y="1119"/>
                  </a:lnTo>
                  <a:lnTo>
                    <a:pt x="178" y="1119"/>
                  </a:lnTo>
                  <a:lnTo>
                    <a:pt x="183" y="1119"/>
                  </a:lnTo>
                  <a:lnTo>
                    <a:pt x="187" y="1119"/>
                  </a:lnTo>
                  <a:lnTo>
                    <a:pt x="191" y="1119"/>
                  </a:lnTo>
                  <a:lnTo>
                    <a:pt x="196" y="1119"/>
                  </a:lnTo>
                  <a:lnTo>
                    <a:pt x="200" y="1119"/>
                  </a:lnTo>
                  <a:lnTo>
                    <a:pt x="204" y="1119"/>
                  </a:lnTo>
                  <a:lnTo>
                    <a:pt x="209" y="1119"/>
                  </a:lnTo>
                  <a:lnTo>
                    <a:pt x="213" y="1119"/>
                  </a:lnTo>
                  <a:lnTo>
                    <a:pt x="217" y="1119"/>
                  </a:lnTo>
                  <a:lnTo>
                    <a:pt x="222" y="1119"/>
                  </a:lnTo>
                  <a:lnTo>
                    <a:pt x="226" y="1119"/>
                  </a:lnTo>
                  <a:lnTo>
                    <a:pt x="230" y="1119"/>
                  </a:lnTo>
                  <a:lnTo>
                    <a:pt x="235" y="1119"/>
                  </a:lnTo>
                  <a:lnTo>
                    <a:pt x="239" y="1119"/>
                  </a:lnTo>
                  <a:lnTo>
                    <a:pt x="243" y="1119"/>
                  </a:lnTo>
                  <a:lnTo>
                    <a:pt x="248" y="1119"/>
                  </a:lnTo>
                  <a:lnTo>
                    <a:pt x="252" y="1119"/>
                  </a:lnTo>
                  <a:lnTo>
                    <a:pt x="256" y="1119"/>
                  </a:lnTo>
                  <a:lnTo>
                    <a:pt x="261" y="1119"/>
                  </a:lnTo>
                  <a:lnTo>
                    <a:pt x="265" y="1119"/>
                  </a:lnTo>
                  <a:lnTo>
                    <a:pt x="270" y="1119"/>
                  </a:lnTo>
                  <a:lnTo>
                    <a:pt x="274" y="1119"/>
                  </a:lnTo>
                  <a:lnTo>
                    <a:pt x="278" y="1119"/>
                  </a:lnTo>
                  <a:lnTo>
                    <a:pt x="283" y="1119"/>
                  </a:lnTo>
                  <a:lnTo>
                    <a:pt x="287" y="1119"/>
                  </a:lnTo>
                  <a:lnTo>
                    <a:pt x="291" y="1119"/>
                  </a:lnTo>
                  <a:lnTo>
                    <a:pt x="296" y="1119"/>
                  </a:lnTo>
                  <a:lnTo>
                    <a:pt x="300" y="1119"/>
                  </a:lnTo>
                  <a:lnTo>
                    <a:pt x="304" y="1119"/>
                  </a:lnTo>
                  <a:lnTo>
                    <a:pt x="309" y="1119"/>
                  </a:lnTo>
                  <a:lnTo>
                    <a:pt x="313" y="1119"/>
                  </a:lnTo>
                  <a:lnTo>
                    <a:pt x="317" y="1119"/>
                  </a:lnTo>
                  <a:lnTo>
                    <a:pt x="322" y="1119"/>
                  </a:lnTo>
                  <a:lnTo>
                    <a:pt x="326" y="1119"/>
                  </a:lnTo>
                  <a:lnTo>
                    <a:pt x="330" y="1119"/>
                  </a:lnTo>
                  <a:lnTo>
                    <a:pt x="335" y="1119"/>
                  </a:lnTo>
                  <a:lnTo>
                    <a:pt x="339" y="1119"/>
                  </a:lnTo>
                  <a:lnTo>
                    <a:pt x="343" y="1119"/>
                  </a:lnTo>
                  <a:lnTo>
                    <a:pt x="348" y="1119"/>
                  </a:lnTo>
                  <a:lnTo>
                    <a:pt x="352" y="1119"/>
                  </a:lnTo>
                  <a:lnTo>
                    <a:pt x="356" y="1119"/>
                  </a:lnTo>
                  <a:lnTo>
                    <a:pt x="361" y="1119"/>
                  </a:lnTo>
                  <a:lnTo>
                    <a:pt x="365" y="1119"/>
                  </a:lnTo>
                  <a:lnTo>
                    <a:pt x="369" y="1119"/>
                  </a:lnTo>
                  <a:lnTo>
                    <a:pt x="374" y="1119"/>
                  </a:lnTo>
                  <a:lnTo>
                    <a:pt x="378" y="1119"/>
                  </a:lnTo>
                  <a:lnTo>
                    <a:pt x="382" y="1119"/>
                  </a:lnTo>
                  <a:lnTo>
                    <a:pt x="387" y="1119"/>
                  </a:lnTo>
                  <a:lnTo>
                    <a:pt x="391" y="1119"/>
                  </a:lnTo>
                  <a:lnTo>
                    <a:pt x="395" y="1119"/>
                  </a:lnTo>
                  <a:lnTo>
                    <a:pt x="400" y="1119"/>
                  </a:lnTo>
                  <a:lnTo>
                    <a:pt x="404" y="1119"/>
                  </a:lnTo>
                  <a:lnTo>
                    <a:pt x="408" y="1119"/>
                  </a:lnTo>
                  <a:lnTo>
                    <a:pt x="408" y="0"/>
                  </a:lnTo>
                  <a:lnTo>
                    <a:pt x="408" y="1119"/>
                  </a:lnTo>
                  <a:lnTo>
                    <a:pt x="413" y="1119"/>
                  </a:lnTo>
                  <a:lnTo>
                    <a:pt x="417" y="1119"/>
                  </a:lnTo>
                  <a:lnTo>
                    <a:pt x="421" y="1119"/>
                  </a:lnTo>
                  <a:lnTo>
                    <a:pt x="426" y="1119"/>
                  </a:lnTo>
                  <a:lnTo>
                    <a:pt x="430" y="1119"/>
                  </a:lnTo>
                  <a:lnTo>
                    <a:pt x="434" y="1119"/>
                  </a:lnTo>
                  <a:lnTo>
                    <a:pt x="439" y="1119"/>
                  </a:lnTo>
                  <a:lnTo>
                    <a:pt x="443" y="1119"/>
                  </a:lnTo>
                  <a:lnTo>
                    <a:pt x="448" y="1119"/>
                  </a:lnTo>
                  <a:lnTo>
                    <a:pt x="452" y="1119"/>
                  </a:lnTo>
                  <a:lnTo>
                    <a:pt x="456" y="1119"/>
                  </a:lnTo>
                  <a:lnTo>
                    <a:pt x="461" y="1119"/>
                  </a:lnTo>
                  <a:lnTo>
                    <a:pt x="465" y="1119"/>
                  </a:lnTo>
                  <a:lnTo>
                    <a:pt x="469" y="1119"/>
                  </a:lnTo>
                  <a:lnTo>
                    <a:pt x="474" y="1119"/>
                  </a:lnTo>
                  <a:lnTo>
                    <a:pt x="478" y="1119"/>
                  </a:lnTo>
                  <a:lnTo>
                    <a:pt x="482" y="1119"/>
                  </a:lnTo>
                  <a:lnTo>
                    <a:pt x="487" y="1119"/>
                  </a:lnTo>
                  <a:lnTo>
                    <a:pt x="491" y="1119"/>
                  </a:lnTo>
                  <a:lnTo>
                    <a:pt x="495" y="1119"/>
                  </a:lnTo>
                  <a:lnTo>
                    <a:pt x="500" y="1119"/>
                  </a:lnTo>
                  <a:lnTo>
                    <a:pt x="504" y="1119"/>
                  </a:lnTo>
                  <a:lnTo>
                    <a:pt x="508" y="1119"/>
                  </a:lnTo>
                  <a:lnTo>
                    <a:pt x="513" y="1119"/>
                  </a:lnTo>
                  <a:lnTo>
                    <a:pt x="517" y="1119"/>
                  </a:lnTo>
                  <a:lnTo>
                    <a:pt x="521" y="1119"/>
                  </a:lnTo>
                  <a:lnTo>
                    <a:pt x="526" y="1119"/>
                  </a:lnTo>
                  <a:lnTo>
                    <a:pt x="530" y="1119"/>
                  </a:lnTo>
                  <a:lnTo>
                    <a:pt x="534" y="1119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74" name="Freeform 123"/>
            <p:cNvSpPr>
              <a:spLocks/>
            </p:cNvSpPr>
            <p:nvPr/>
          </p:nvSpPr>
          <p:spPr bwMode="auto">
            <a:xfrm>
              <a:off x="4449" y="1182"/>
              <a:ext cx="698" cy="372"/>
            </a:xfrm>
            <a:custGeom>
              <a:avLst/>
              <a:gdLst>
                <a:gd name="T0" fmla="*/ 8 w 434"/>
                <a:gd name="T1" fmla="*/ 372 h 1119"/>
                <a:gd name="T2" fmla="*/ 21 w 434"/>
                <a:gd name="T3" fmla="*/ 372 h 1119"/>
                <a:gd name="T4" fmla="*/ 35 w 434"/>
                <a:gd name="T5" fmla="*/ 372 h 1119"/>
                <a:gd name="T6" fmla="*/ 50 w 434"/>
                <a:gd name="T7" fmla="*/ 372 h 1119"/>
                <a:gd name="T8" fmla="*/ 63 w 434"/>
                <a:gd name="T9" fmla="*/ 372 h 1119"/>
                <a:gd name="T10" fmla="*/ 77 w 434"/>
                <a:gd name="T11" fmla="*/ 372 h 1119"/>
                <a:gd name="T12" fmla="*/ 92 w 434"/>
                <a:gd name="T13" fmla="*/ 372 h 1119"/>
                <a:gd name="T14" fmla="*/ 105 w 434"/>
                <a:gd name="T15" fmla="*/ 372 h 1119"/>
                <a:gd name="T16" fmla="*/ 119 w 434"/>
                <a:gd name="T17" fmla="*/ 372 h 1119"/>
                <a:gd name="T18" fmla="*/ 133 w 434"/>
                <a:gd name="T19" fmla="*/ 372 h 1119"/>
                <a:gd name="T20" fmla="*/ 146 w 434"/>
                <a:gd name="T21" fmla="*/ 372 h 1119"/>
                <a:gd name="T22" fmla="*/ 161 w 434"/>
                <a:gd name="T23" fmla="*/ 372 h 1119"/>
                <a:gd name="T24" fmla="*/ 175 w 434"/>
                <a:gd name="T25" fmla="*/ 372 h 1119"/>
                <a:gd name="T26" fmla="*/ 190 w 434"/>
                <a:gd name="T27" fmla="*/ 372 h 1119"/>
                <a:gd name="T28" fmla="*/ 203 w 434"/>
                <a:gd name="T29" fmla="*/ 372 h 1119"/>
                <a:gd name="T30" fmla="*/ 217 w 434"/>
                <a:gd name="T31" fmla="*/ 372 h 1119"/>
                <a:gd name="T32" fmla="*/ 232 w 434"/>
                <a:gd name="T33" fmla="*/ 372 h 1119"/>
                <a:gd name="T34" fmla="*/ 244 w 434"/>
                <a:gd name="T35" fmla="*/ 372 h 1119"/>
                <a:gd name="T36" fmla="*/ 259 w 434"/>
                <a:gd name="T37" fmla="*/ 372 h 1119"/>
                <a:gd name="T38" fmla="*/ 273 w 434"/>
                <a:gd name="T39" fmla="*/ 372 h 1119"/>
                <a:gd name="T40" fmla="*/ 286 w 434"/>
                <a:gd name="T41" fmla="*/ 372 h 1119"/>
                <a:gd name="T42" fmla="*/ 301 w 434"/>
                <a:gd name="T43" fmla="*/ 372 h 1119"/>
                <a:gd name="T44" fmla="*/ 315 w 434"/>
                <a:gd name="T45" fmla="*/ 372 h 1119"/>
                <a:gd name="T46" fmla="*/ 328 w 434"/>
                <a:gd name="T47" fmla="*/ 372 h 1119"/>
                <a:gd name="T48" fmla="*/ 343 w 434"/>
                <a:gd name="T49" fmla="*/ 372 h 1119"/>
                <a:gd name="T50" fmla="*/ 357 w 434"/>
                <a:gd name="T51" fmla="*/ 372 h 1119"/>
                <a:gd name="T52" fmla="*/ 370 w 434"/>
                <a:gd name="T53" fmla="*/ 372 h 1119"/>
                <a:gd name="T54" fmla="*/ 384 w 434"/>
                <a:gd name="T55" fmla="*/ 372 h 1119"/>
                <a:gd name="T56" fmla="*/ 391 w 434"/>
                <a:gd name="T57" fmla="*/ 0 h 1119"/>
                <a:gd name="T58" fmla="*/ 399 w 434"/>
                <a:gd name="T59" fmla="*/ 372 h 1119"/>
                <a:gd name="T60" fmla="*/ 412 w 434"/>
                <a:gd name="T61" fmla="*/ 372 h 1119"/>
                <a:gd name="T62" fmla="*/ 426 w 434"/>
                <a:gd name="T63" fmla="*/ 372 h 1119"/>
                <a:gd name="T64" fmla="*/ 441 w 434"/>
                <a:gd name="T65" fmla="*/ 372 h 1119"/>
                <a:gd name="T66" fmla="*/ 454 w 434"/>
                <a:gd name="T67" fmla="*/ 372 h 1119"/>
                <a:gd name="T68" fmla="*/ 468 w 434"/>
                <a:gd name="T69" fmla="*/ 372 h 1119"/>
                <a:gd name="T70" fmla="*/ 482 w 434"/>
                <a:gd name="T71" fmla="*/ 372 h 1119"/>
                <a:gd name="T72" fmla="*/ 497 w 434"/>
                <a:gd name="T73" fmla="*/ 372 h 1119"/>
                <a:gd name="T74" fmla="*/ 510 w 434"/>
                <a:gd name="T75" fmla="*/ 372 h 1119"/>
                <a:gd name="T76" fmla="*/ 524 w 434"/>
                <a:gd name="T77" fmla="*/ 372 h 1119"/>
                <a:gd name="T78" fmla="*/ 539 w 434"/>
                <a:gd name="T79" fmla="*/ 372 h 1119"/>
                <a:gd name="T80" fmla="*/ 552 w 434"/>
                <a:gd name="T81" fmla="*/ 372 h 1119"/>
                <a:gd name="T82" fmla="*/ 566 w 434"/>
                <a:gd name="T83" fmla="*/ 372 h 1119"/>
                <a:gd name="T84" fmla="*/ 581 w 434"/>
                <a:gd name="T85" fmla="*/ 372 h 1119"/>
                <a:gd name="T86" fmla="*/ 593 w 434"/>
                <a:gd name="T87" fmla="*/ 372 h 1119"/>
                <a:gd name="T88" fmla="*/ 608 w 434"/>
                <a:gd name="T89" fmla="*/ 372 h 1119"/>
                <a:gd name="T90" fmla="*/ 622 w 434"/>
                <a:gd name="T91" fmla="*/ 372 h 1119"/>
                <a:gd name="T92" fmla="*/ 635 w 434"/>
                <a:gd name="T93" fmla="*/ 372 h 1119"/>
                <a:gd name="T94" fmla="*/ 650 w 434"/>
                <a:gd name="T95" fmla="*/ 372 h 1119"/>
                <a:gd name="T96" fmla="*/ 664 w 434"/>
                <a:gd name="T97" fmla="*/ 372 h 1119"/>
                <a:gd name="T98" fmla="*/ 677 w 434"/>
                <a:gd name="T99" fmla="*/ 372 h 1119"/>
                <a:gd name="T100" fmla="*/ 692 w 434"/>
                <a:gd name="T101" fmla="*/ 372 h 111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4"/>
                <a:gd name="T154" fmla="*/ 0 h 1119"/>
                <a:gd name="T155" fmla="*/ 434 w 434"/>
                <a:gd name="T156" fmla="*/ 1119 h 111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4" h="1119">
                  <a:moveTo>
                    <a:pt x="0" y="1119"/>
                  </a:moveTo>
                  <a:lnTo>
                    <a:pt x="5" y="1119"/>
                  </a:lnTo>
                  <a:lnTo>
                    <a:pt x="9" y="1119"/>
                  </a:lnTo>
                  <a:lnTo>
                    <a:pt x="13" y="1119"/>
                  </a:lnTo>
                  <a:lnTo>
                    <a:pt x="18" y="1119"/>
                  </a:lnTo>
                  <a:lnTo>
                    <a:pt x="22" y="1119"/>
                  </a:lnTo>
                  <a:lnTo>
                    <a:pt x="26" y="1119"/>
                  </a:lnTo>
                  <a:lnTo>
                    <a:pt x="31" y="1119"/>
                  </a:lnTo>
                  <a:lnTo>
                    <a:pt x="35" y="1119"/>
                  </a:lnTo>
                  <a:lnTo>
                    <a:pt x="39" y="1119"/>
                  </a:lnTo>
                  <a:lnTo>
                    <a:pt x="44" y="1119"/>
                  </a:lnTo>
                  <a:lnTo>
                    <a:pt x="48" y="1119"/>
                  </a:lnTo>
                  <a:lnTo>
                    <a:pt x="52" y="1119"/>
                  </a:lnTo>
                  <a:lnTo>
                    <a:pt x="57" y="1119"/>
                  </a:lnTo>
                  <a:lnTo>
                    <a:pt x="61" y="1119"/>
                  </a:lnTo>
                  <a:lnTo>
                    <a:pt x="65" y="1119"/>
                  </a:lnTo>
                  <a:lnTo>
                    <a:pt x="70" y="1119"/>
                  </a:lnTo>
                  <a:lnTo>
                    <a:pt x="74" y="1119"/>
                  </a:lnTo>
                  <a:lnTo>
                    <a:pt x="78" y="1119"/>
                  </a:lnTo>
                  <a:lnTo>
                    <a:pt x="83" y="1119"/>
                  </a:lnTo>
                  <a:lnTo>
                    <a:pt x="87" y="1119"/>
                  </a:lnTo>
                  <a:lnTo>
                    <a:pt x="91" y="1119"/>
                  </a:lnTo>
                  <a:lnTo>
                    <a:pt x="96" y="1119"/>
                  </a:lnTo>
                  <a:lnTo>
                    <a:pt x="100" y="1119"/>
                  </a:lnTo>
                  <a:lnTo>
                    <a:pt x="105" y="1119"/>
                  </a:lnTo>
                  <a:lnTo>
                    <a:pt x="109" y="1119"/>
                  </a:lnTo>
                  <a:lnTo>
                    <a:pt x="113" y="1119"/>
                  </a:lnTo>
                  <a:lnTo>
                    <a:pt x="118" y="1119"/>
                  </a:lnTo>
                  <a:lnTo>
                    <a:pt x="122" y="1119"/>
                  </a:lnTo>
                  <a:lnTo>
                    <a:pt x="126" y="1119"/>
                  </a:lnTo>
                  <a:lnTo>
                    <a:pt x="131" y="1119"/>
                  </a:lnTo>
                  <a:lnTo>
                    <a:pt x="135" y="1119"/>
                  </a:lnTo>
                  <a:lnTo>
                    <a:pt x="139" y="1119"/>
                  </a:lnTo>
                  <a:lnTo>
                    <a:pt x="144" y="1119"/>
                  </a:lnTo>
                  <a:lnTo>
                    <a:pt x="148" y="1119"/>
                  </a:lnTo>
                  <a:lnTo>
                    <a:pt x="152" y="1119"/>
                  </a:lnTo>
                  <a:lnTo>
                    <a:pt x="157" y="1119"/>
                  </a:lnTo>
                  <a:lnTo>
                    <a:pt x="161" y="1119"/>
                  </a:lnTo>
                  <a:lnTo>
                    <a:pt x="165" y="1119"/>
                  </a:lnTo>
                  <a:lnTo>
                    <a:pt x="170" y="1119"/>
                  </a:lnTo>
                  <a:lnTo>
                    <a:pt x="174" y="1119"/>
                  </a:lnTo>
                  <a:lnTo>
                    <a:pt x="178" y="1119"/>
                  </a:lnTo>
                  <a:lnTo>
                    <a:pt x="183" y="1119"/>
                  </a:lnTo>
                  <a:lnTo>
                    <a:pt x="187" y="1119"/>
                  </a:lnTo>
                  <a:lnTo>
                    <a:pt x="191" y="1119"/>
                  </a:lnTo>
                  <a:lnTo>
                    <a:pt x="196" y="1119"/>
                  </a:lnTo>
                  <a:lnTo>
                    <a:pt x="200" y="1119"/>
                  </a:lnTo>
                  <a:lnTo>
                    <a:pt x="204" y="1119"/>
                  </a:lnTo>
                  <a:lnTo>
                    <a:pt x="209" y="1119"/>
                  </a:lnTo>
                  <a:lnTo>
                    <a:pt x="213" y="1119"/>
                  </a:lnTo>
                  <a:lnTo>
                    <a:pt x="217" y="1119"/>
                  </a:lnTo>
                  <a:lnTo>
                    <a:pt x="222" y="1119"/>
                  </a:lnTo>
                  <a:lnTo>
                    <a:pt x="226" y="1119"/>
                  </a:lnTo>
                  <a:lnTo>
                    <a:pt x="230" y="1119"/>
                  </a:lnTo>
                  <a:lnTo>
                    <a:pt x="235" y="1119"/>
                  </a:lnTo>
                  <a:lnTo>
                    <a:pt x="239" y="1119"/>
                  </a:lnTo>
                  <a:lnTo>
                    <a:pt x="243" y="1119"/>
                  </a:lnTo>
                  <a:lnTo>
                    <a:pt x="243" y="0"/>
                  </a:lnTo>
                  <a:lnTo>
                    <a:pt x="243" y="1119"/>
                  </a:lnTo>
                  <a:lnTo>
                    <a:pt x="248" y="1119"/>
                  </a:lnTo>
                  <a:lnTo>
                    <a:pt x="252" y="1119"/>
                  </a:lnTo>
                  <a:lnTo>
                    <a:pt x="256" y="1119"/>
                  </a:lnTo>
                  <a:lnTo>
                    <a:pt x="261" y="1119"/>
                  </a:lnTo>
                  <a:lnTo>
                    <a:pt x="265" y="1119"/>
                  </a:lnTo>
                  <a:lnTo>
                    <a:pt x="269" y="1119"/>
                  </a:lnTo>
                  <a:lnTo>
                    <a:pt x="274" y="1119"/>
                  </a:lnTo>
                  <a:lnTo>
                    <a:pt x="278" y="1119"/>
                  </a:lnTo>
                  <a:lnTo>
                    <a:pt x="282" y="1119"/>
                  </a:lnTo>
                  <a:lnTo>
                    <a:pt x="287" y="1119"/>
                  </a:lnTo>
                  <a:lnTo>
                    <a:pt x="291" y="1119"/>
                  </a:lnTo>
                  <a:lnTo>
                    <a:pt x="296" y="1119"/>
                  </a:lnTo>
                  <a:lnTo>
                    <a:pt x="300" y="1119"/>
                  </a:lnTo>
                  <a:lnTo>
                    <a:pt x="304" y="1119"/>
                  </a:lnTo>
                  <a:lnTo>
                    <a:pt x="309" y="1119"/>
                  </a:lnTo>
                  <a:lnTo>
                    <a:pt x="313" y="1119"/>
                  </a:lnTo>
                  <a:lnTo>
                    <a:pt x="317" y="1119"/>
                  </a:lnTo>
                  <a:lnTo>
                    <a:pt x="322" y="1119"/>
                  </a:lnTo>
                  <a:lnTo>
                    <a:pt x="326" y="1119"/>
                  </a:lnTo>
                  <a:lnTo>
                    <a:pt x="330" y="1119"/>
                  </a:lnTo>
                  <a:lnTo>
                    <a:pt x="335" y="1119"/>
                  </a:lnTo>
                  <a:lnTo>
                    <a:pt x="339" y="1119"/>
                  </a:lnTo>
                  <a:lnTo>
                    <a:pt x="343" y="1119"/>
                  </a:lnTo>
                  <a:lnTo>
                    <a:pt x="348" y="1119"/>
                  </a:lnTo>
                  <a:lnTo>
                    <a:pt x="352" y="1119"/>
                  </a:lnTo>
                  <a:lnTo>
                    <a:pt x="356" y="1119"/>
                  </a:lnTo>
                  <a:lnTo>
                    <a:pt x="361" y="1119"/>
                  </a:lnTo>
                  <a:lnTo>
                    <a:pt x="365" y="1119"/>
                  </a:lnTo>
                  <a:lnTo>
                    <a:pt x="369" y="1119"/>
                  </a:lnTo>
                  <a:lnTo>
                    <a:pt x="374" y="1119"/>
                  </a:lnTo>
                  <a:lnTo>
                    <a:pt x="378" y="1119"/>
                  </a:lnTo>
                  <a:lnTo>
                    <a:pt x="382" y="1119"/>
                  </a:lnTo>
                  <a:lnTo>
                    <a:pt x="387" y="1119"/>
                  </a:lnTo>
                  <a:lnTo>
                    <a:pt x="391" y="1119"/>
                  </a:lnTo>
                  <a:lnTo>
                    <a:pt x="395" y="1119"/>
                  </a:lnTo>
                  <a:lnTo>
                    <a:pt x="400" y="1119"/>
                  </a:lnTo>
                  <a:lnTo>
                    <a:pt x="404" y="1119"/>
                  </a:lnTo>
                  <a:lnTo>
                    <a:pt x="408" y="1119"/>
                  </a:lnTo>
                  <a:lnTo>
                    <a:pt x="413" y="1119"/>
                  </a:lnTo>
                  <a:lnTo>
                    <a:pt x="417" y="1119"/>
                  </a:lnTo>
                  <a:lnTo>
                    <a:pt x="421" y="1119"/>
                  </a:lnTo>
                  <a:lnTo>
                    <a:pt x="426" y="1119"/>
                  </a:lnTo>
                  <a:lnTo>
                    <a:pt x="430" y="1119"/>
                  </a:lnTo>
                  <a:lnTo>
                    <a:pt x="434" y="1119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75" name="Line 139"/>
            <p:cNvSpPr>
              <a:spLocks noChangeShapeType="1"/>
            </p:cNvSpPr>
            <p:nvPr/>
          </p:nvSpPr>
          <p:spPr bwMode="auto">
            <a:xfrm>
              <a:off x="972" y="2166"/>
              <a:ext cx="41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76" name="Freeform 181"/>
            <p:cNvSpPr>
              <a:spLocks/>
            </p:cNvSpPr>
            <p:nvPr/>
          </p:nvSpPr>
          <p:spPr bwMode="auto">
            <a:xfrm>
              <a:off x="4519" y="2166"/>
              <a:ext cx="629" cy="1"/>
            </a:xfrm>
            <a:custGeom>
              <a:avLst/>
              <a:gdLst>
                <a:gd name="T0" fmla="*/ 6 w 428"/>
                <a:gd name="T1" fmla="*/ 0 h 1"/>
                <a:gd name="T2" fmla="*/ 21 w 428"/>
                <a:gd name="T3" fmla="*/ 0 h 1"/>
                <a:gd name="T4" fmla="*/ 34 w 428"/>
                <a:gd name="T5" fmla="*/ 0 h 1"/>
                <a:gd name="T6" fmla="*/ 48 w 428"/>
                <a:gd name="T7" fmla="*/ 0 h 1"/>
                <a:gd name="T8" fmla="*/ 62 w 428"/>
                <a:gd name="T9" fmla="*/ 0 h 1"/>
                <a:gd name="T10" fmla="*/ 76 w 428"/>
                <a:gd name="T11" fmla="*/ 0 h 1"/>
                <a:gd name="T12" fmla="*/ 91 w 428"/>
                <a:gd name="T13" fmla="*/ 0 h 1"/>
                <a:gd name="T14" fmla="*/ 104 w 428"/>
                <a:gd name="T15" fmla="*/ 0 h 1"/>
                <a:gd name="T16" fmla="*/ 119 w 428"/>
                <a:gd name="T17" fmla="*/ 0 h 1"/>
                <a:gd name="T18" fmla="*/ 132 w 428"/>
                <a:gd name="T19" fmla="*/ 0 h 1"/>
                <a:gd name="T20" fmla="*/ 147 w 428"/>
                <a:gd name="T21" fmla="*/ 0 h 1"/>
                <a:gd name="T22" fmla="*/ 160 w 428"/>
                <a:gd name="T23" fmla="*/ 0 h 1"/>
                <a:gd name="T24" fmla="*/ 175 w 428"/>
                <a:gd name="T25" fmla="*/ 0 h 1"/>
                <a:gd name="T26" fmla="*/ 188 w 428"/>
                <a:gd name="T27" fmla="*/ 0 h 1"/>
                <a:gd name="T28" fmla="*/ 203 w 428"/>
                <a:gd name="T29" fmla="*/ 0 h 1"/>
                <a:gd name="T30" fmla="*/ 216 w 428"/>
                <a:gd name="T31" fmla="*/ 0 h 1"/>
                <a:gd name="T32" fmla="*/ 231 w 428"/>
                <a:gd name="T33" fmla="*/ 0 h 1"/>
                <a:gd name="T34" fmla="*/ 244 w 428"/>
                <a:gd name="T35" fmla="*/ 0 h 1"/>
                <a:gd name="T36" fmla="*/ 259 w 428"/>
                <a:gd name="T37" fmla="*/ 0 h 1"/>
                <a:gd name="T38" fmla="*/ 272 w 428"/>
                <a:gd name="T39" fmla="*/ 0 h 1"/>
                <a:gd name="T40" fmla="*/ 287 w 428"/>
                <a:gd name="T41" fmla="*/ 0 h 1"/>
                <a:gd name="T42" fmla="*/ 300 w 428"/>
                <a:gd name="T43" fmla="*/ 0 h 1"/>
                <a:gd name="T44" fmla="*/ 315 w 428"/>
                <a:gd name="T45" fmla="*/ 0 h 1"/>
                <a:gd name="T46" fmla="*/ 328 w 428"/>
                <a:gd name="T47" fmla="*/ 0 h 1"/>
                <a:gd name="T48" fmla="*/ 342 w 428"/>
                <a:gd name="T49" fmla="*/ 0 h 1"/>
                <a:gd name="T50" fmla="*/ 356 w 428"/>
                <a:gd name="T51" fmla="*/ 0 h 1"/>
                <a:gd name="T52" fmla="*/ 370 w 428"/>
                <a:gd name="T53" fmla="*/ 0 h 1"/>
                <a:gd name="T54" fmla="*/ 384 w 428"/>
                <a:gd name="T55" fmla="*/ 0 h 1"/>
                <a:gd name="T56" fmla="*/ 398 w 428"/>
                <a:gd name="T57" fmla="*/ 0 h 1"/>
                <a:gd name="T58" fmla="*/ 413 w 428"/>
                <a:gd name="T59" fmla="*/ 0 h 1"/>
                <a:gd name="T60" fmla="*/ 426 w 428"/>
                <a:gd name="T61" fmla="*/ 0 h 1"/>
                <a:gd name="T62" fmla="*/ 441 w 428"/>
                <a:gd name="T63" fmla="*/ 0 h 1"/>
                <a:gd name="T64" fmla="*/ 454 w 428"/>
                <a:gd name="T65" fmla="*/ 0 h 1"/>
                <a:gd name="T66" fmla="*/ 469 w 428"/>
                <a:gd name="T67" fmla="*/ 0 h 1"/>
                <a:gd name="T68" fmla="*/ 482 w 428"/>
                <a:gd name="T69" fmla="*/ 0 h 1"/>
                <a:gd name="T70" fmla="*/ 497 w 428"/>
                <a:gd name="T71" fmla="*/ 0 h 1"/>
                <a:gd name="T72" fmla="*/ 510 w 428"/>
                <a:gd name="T73" fmla="*/ 0 h 1"/>
                <a:gd name="T74" fmla="*/ 525 w 428"/>
                <a:gd name="T75" fmla="*/ 0 h 1"/>
                <a:gd name="T76" fmla="*/ 538 w 428"/>
                <a:gd name="T77" fmla="*/ 0 h 1"/>
                <a:gd name="T78" fmla="*/ 553 w 428"/>
                <a:gd name="T79" fmla="*/ 0 h 1"/>
                <a:gd name="T80" fmla="*/ 566 w 428"/>
                <a:gd name="T81" fmla="*/ 0 h 1"/>
                <a:gd name="T82" fmla="*/ 581 w 428"/>
                <a:gd name="T83" fmla="*/ 0 h 1"/>
                <a:gd name="T84" fmla="*/ 594 w 428"/>
                <a:gd name="T85" fmla="*/ 0 h 1"/>
                <a:gd name="T86" fmla="*/ 608 w 428"/>
                <a:gd name="T87" fmla="*/ 0 h 1"/>
                <a:gd name="T88" fmla="*/ 622 w 428"/>
                <a:gd name="T89" fmla="*/ 0 h 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28"/>
                <a:gd name="T136" fmla="*/ 0 h 1"/>
                <a:gd name="T137" fmla="*/ 428 w 428"/>
                <a:gd name="T138" fmla="*/ 1 h 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28" h="1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8" y="0"/>
                  </a:lnTo>
                  <a:lnTo>
                    <a:pt x="133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7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1" y="0"/>
                  </a:lnTo>
                  <a:lnTo>
                    <a:pt x="185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214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8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7" y="0"/>
                  </a:lnTo>
                  <a:lnTo>
                    <a:pt x="252" y="0"/>
                  </a:lnTo>
                  <a:lnTo>
                    <a:pt x="257" y="0"/>
                  </a:lnTo>
                  <a:lnTo>
                    <a:pt x="261" y="0"/>
                  </a:lnTo>
                  <a:lnTo>
                    <a:pt x="266" y="0"/>
                  </a:lnTo>
                  <a:lnTo>
                    <a:pt x="271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85" y="0"/>
                  </a:lnTo>
                  <a:lnTo>
                    <a:pt x="290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9" y="0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8" y="0"/>
                  </a:lnTo>
                  <a:lnTo>
                    <a:pt x="333" y="0"/>
                  </a:lnTo>
                  <a:lnTo>
                    <a:pt x="338" y="0"/>
                  </a:lnTo>
                  <a:lnTo>
                    <a:pt x="342" y="0"/>
                  </a:lnTo>
                  <a:lnTo>
                    <a:pt x="347" y="0"/>
                  </a:lnTo>
                  <a:lnTo>
                    <a:pt x="352" y="0"/>
                  </a:lnTo>
                  <a:lnTo>
                    <a:pt x="357" y="0"/>
                  </a:lnTo>
                  <a:lnTo>
                    <a:pt x="361" y="0"/>
                  </a:lnTo>
                  <a:lnTo>
                    <a:pt x="366" y="0"/>
                  </a:lnTo>
                  <a:lnTo>
                    <a:pt x="371" y="0"/>
                  </a:lnTo>
                  <a:lnTo>
                    <a:pt x="376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90" y="0"/>
                  </a:lnTo>
                  <a:lnTo>
                    <a:pt x="395" y="0"/>
                  </a:lnTo>
                  <a:lnTo>
                    <a:pt x="400" y="0"/>
                  </a:lnTo>
                  <a:lnTo>
                    <a:pt x="404" y="0"/>
                  </a:lnTo>
                  <a:lnTo>
                    <a:pt x="409" y="0"/>
                  </a:lnTo>
                  <a:lnTo>
                    <a:pt x="414" y="0"/>
                  </a:lnTo>
                  <a:lnTo>
                    <a:pt x="419" y="0"/>
                  </a:lnTo>
                  <a:lnTo>
                    <a:pt x="423" y="0"/>
                  </a:lnTo>
                  <a:lnTo>
                    <a:pt x="428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77" name="Line 138"/>
            <p:cNvSpPr>
              <a:spLocks noChangeShapeType="1"/>
            </p:cNvSpPr>
            <p:nvPr/>
          </p:nvSpPr>
          <p:spPr bwMode="auto">
            <a:xfrm rot="60000" flipH="1" flipV="1">
              <a:off x="963" y="1713"/>
              <a:ext cx="9" cy="45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78" name="Rectangle 143"/>
            <p:cNvSpPr>
              <a:spLocks noChangeArrowheads="1"/>
            </p:cNvSpPr>
            <p:nvPr/>
          </p:nvSpPr>
          <p:spPr bwMode="auto">
            <a:xfrm>
              <a:off x="1195" y="2182"/>
              <a:ext cx="18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-3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79" name="Rectangle 146"/>
            <p:cNvSpPr>
              <a:spLocks noChangeArrowheads="1"/>
            </p:cNvSpPr>
            <p:nvPr/>
          </p:nvSpPr>
          <p:spPr bwMode="auto">
            <a:xfrm>
              <a:off x="1794" y="2182"/>
              <a:ext cx="18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-2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80" name="Rectangle 149"/>
            <p:cNvSpPr>
              <a:spLocks noChangeArrowheads="1"/>
            </p:cNvSpPr>
            <p:nvPr/>
          </p:nvSpPr>
          <p:spPr bwMode="auto">
            <a:xfrm>
              <a:off x="2391" y="2182"/>
              <a:ext cx="1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 -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81" name="Line 150"/>
            <p:cNvSpPr>
              <a:spLocks noChangeShapeType="1"/>
            </p:cNvSpPr>
            <p:nvPr/>
          </p:nvSpPr>
          <p:spPr bwMode="auto">
            <a:xfrm flipV="1">
              <a:off x="3053" y="2158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82" name="Rectangle 152"/>
            <p:cNvSpPr>
              <a:spLocks noChangeArrowheads="1"/>
            </p:cNvSpPr>
            <p:nvPr/>
          </p:nvSpPr>
          <p:spPr bwMode="auto">
            <a:xfrm>
              <a:off x="3021" y="2182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0</a:t>
              </a:r>
              <a:endParaRPr lang="pl-PL" sz="1600" b="1"/>
            </a:p>
          </p:txBody>
        </p:sp>
        <p:sp>
          <p:nvSpPr>
            <p:cNvPr id="6183" name="Rectangle 155"/>
            <p:cNvSpPr>
              <a:spLocks noChangeArrowheads="1"/>
            </p:cNvSpPr>
            <p:nvPr/>
          </p:nvSpPr>
          <p:spPr bwMode="auto">
            <a:xfrm>
              <a:off x="3586" y="2182"/>
              <a:ext cx="11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 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84" name="Rectangle 158"/>
            <p:cNvSpPr>
              <a:spLocks noChangeArrowheads="1"/>
            </p:cNvSpPr>
            <p:nvPr/>
          </p:nvSpPr>
          <p:spPr bwMode="auto">
            <a:xfrm>
              <a:off x="4185" y="2182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2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85" name="Rectangle 161"/>
            <p:cNvSpPr>
              <a:spLocks noChangeArrowheads="1"/>
            </p:cNvSpPr>
            <p:nvPr/>
          </p:nvSpPr>
          <p:spPr bwMode="auto">
            <a:xfrm>
              <a:off x="4782" y="2182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3</a:t>
              </a:r>
              <a:r>
                <a:rPr lang="pl-PL" sz="1600" b="1" i="1">
                  <a:solidFill>
                    <a:srgbClr val="000000"/>
                  </a:solidFill>
                </a:rPr>
                <a:t>T</a:t>
              </a:r>
              <a:endParaRPr lang="pl-PL" sz="1600" b="1" i="1"/>
            </a:p>
          </p:txBody>
        </p:sp>
        <p:sp>
          <p:nvSpPr>
            <p:cNvPr id="6186" name="Line 163"/>
            <p:cNvSpPr>
              <a:spLocks noChangeShapeType="1"/>
            </p:cNvSpPr>
            <p:nvPr/>
          </p:nvSpPr>
          <p:spPr bwMode="auto">
            <a:xfrm flipH="1">
              <a:off x="5100" y="2166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87" name="Rectangle 170"/>
            <p:cNvSpPr>
              <a:spLocks noChangeArrowheads="1"/>
            </p:cNvSpPr>
            <p:nvPr/>
          </p:nvSpPr>
          <p:spPr bwMode="auto">
            <a:xfrm>
              <a:off x="816" y="1776"/>
              <a:ext cx="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600" b="1">
                  <a:solidFill>
                    <a:srgbClr val="000000"/>
                  </a:solidFill>
                </a:rPr>
                <a:t>1</a:t>
              </a:r>
              <a:endParaRPr lang="pl-PL" sz="1600" b="1"/>
            </a:p>
          </p:txBody>
        </p:sp>
        <p:sp>
          <p:nvSpPr>
            <p:cNvPr id="6188" name="Freeform 177"/>
            <p:cNvSpPr>
              <a:spLocks/>
            </p:cNvSpPr>
            <p:nvPr/>
          </p:nvSpPr>
          <p:spPr bwMode="auto">
            <a:xfrm>
              <a:off x="972" y="2166"/>
              <a:ext cx="891" cy="1"/>
            </a:xfrm>
            <a:custGeom>
              <a:avLst/>
              <a:gdLst>
                <a:gd name="T0" fmla="*/ 15 w 605"/>
                <a:gd name="T1" fmla="*/ 0 h 1"/>
                <a:gd name="T2" fmla="*/ 35 w 605"/>
                <a:gd name="T3" fmla="*/ 0 h 1"/>
                <a:gd name="T4" fmla="*/ 56 w 605"/>
                <a:gd name="T5" fmla="*/ 0 h 1"/>
                <a:gd name="T6" fmla="*/ 78 w 605"/>
                <a:gd name="T7" fmla="*/ 0 h 1"/>
                <a:gd name="T8" fmla="*/ 99 w 605"/>
                <a:gd name="T9" fmla="*/ 0 h 1"/>
                <a:gd name="T10" fmla="*/ 119 w 605"/>
                <a:gd name="T11" fmla="*/ 0 h 1"/>
                <a:gd name="T12" fmla="*/ 140 w 605"/>
                <a:gd name="T13" fmla="*/ 0 h 1"/>
                <a:gd name="T14" fmla="*/ 162 w 605"/>
                <a:gd name="T15" fmla="*/ 0 h 1"/>
                <a:gd name="T16" fmla="*/ 183 w 605"/>
                <a:gd name="T17" fmla="*/ 0 h 1"/>
                <a:gd name="T18" fmla="*/ 203 w 605"/>
                <a:gd name="T19" fmla="*/ 0 h 1"/>
                <a:gd name="T20" fmla="*/ 225 w 605"/>
                <a:gd name="T21" fmla="*/ 0 h 1"/>
                <a:gd name="T22" fmla="*/ 246 w 605"/>
                <a:gd name="T23" fmla="*/ 0 h 1"/>
                <a:gd name="T24" fmla="*/ 267 w 605"/>
                <a:gd name="T25" fmla="*/ 0 h 1"/>
                <a:gd name="T26" fmla="*/ 287 w 605"/>
                <a:gd name="T27" fmla="*/ 0 h 1"/>
                <a:gd name="T28" fmla="*/ 309 w 605"/>
                <a:gd name="T29" fmla="*/ 0 h 1"/>
                <a:gd name="T30" fmla="*/ 330 w 605"/>
                <a:gd name="T31" fmla="*/ 0 h 1"/>
                <a:gd name="T32" fmla="*/ 351 w 605"/>
                <a:gd name="T33" fmla="*/ 0 h 1"/>
                <a:gd name="T34" fmla="*/ 373 w 605"/>
                <a:gd name="T35" fmla="*/ 0 h 1"/>
                <a:gd name="T36" fmla="*/ 393 w 605"/>
                <a:gd name="T37" fmla="*/ 0 h 1"/>
                <a:gd name="T38" fmla="*/ 414 w 605"/>
                <a:gd name="T39" fmla="*/ 0 h 1"/>
                <a:gd name="T40" fmla="*/ 434 w 605"/>
                <a:gd name="T41" fmla="*/ 0 h 1"/>
                <a:gd name="T42" fmla="*/ 457 w 605"/>
                <a:gd name="T43" fmla="*/ 0 h 1"/>
                <a:gd name="T44" fmla="*/ 477 w 605"/>
                <a:gd name="T45" fmla="*/ 0 h 1"/>
                <a:gd name="T46" fmla="*/ 498 w 605"/>
                <a:gd name="T47" fmla="*/ 0 h 1"/>
                <a:gd name="T48" fmla="*/ 520 w 605"/>
                <a:gd name="T49" fmla="*/ 0 h 1"/>
                <a:gd name="T50" fmla="*/ 540 w 605"/>
                <a:gd name="T51" fmla="*/ 0 h 1"/>
                <a:gd name="T52" fmla="*/ 561 w 605"/>
                <a:gd name="T53" fmla="*/ 0 h 1"/>
                <a:gd name="T54" fmla="*/ 582 w 605"/>
                <a:gd name="T55" fmla="*/ 0 h 1"/>
                <a:gd name="T56" fmla="*/ 604 w 605"/>
                <a:gd name="T57" fmla="*/ 0 h 1"/>
                <a:gd name="T58" fmla="*/ 624 w 605"/>
                <a:gd name="T59" fmla="*/ 0 h 1"/>
                <a:gd name="T60" fmla="*/ 645 w 605"/>
                <a:gd name="T61" fmla="*/ 0 h 1"/>
                <a:gd name="T62" fmla="*/ 667 w 605"/>
                <a:gd name="T63" fmla="*/ 0 h 1"/>
                <a:gd name="T64" fmla="*/ 688 w 605"/>
                <a:gd name="T65" fmla="*/ 0 h 1"/>
                <a:gd name="T66" fmla="*/ 708 w 605"/>
                <a:gd name="T67" fmla="*/ 0 h 1"/>
                <a:gd name="T68" fmla="*/ 729 w 605"/>
                <a:gd name="T69" fmla="*/ 0 h 1"/>
                <a:gd name="T70" fmla="*/ 751 w 605"/>
                <a:gd name="T71" fmla="*/ 0 h 1"/>
                <a:gd name="T72" fmla="*/ 772 w 605"/>
                <a:gd name="T73" fmla="*/ 0 h 1"/>
                <a:gd name="T74" fmla="*/ 792 w 605"/>
                <a:gd name="T75" fmla="*/ 0 h 1"/>
                <a:gd name="T76" fmla="*/ 814 w 605"/>
                <a:gd name="T77" fmla="*/ 0 h 1"/>
                <a:gd name="T78" fmla="*/ 835 w 605"/>
                <a:gd name="T79" fmla="*/ 0 h 1"/>
                <a:gd name="T80" fmla="*/ 856 w 605"/>
                <a:gd name="T81" fmla="*/ 0 h 1"/>
                <a:gd name="T82" fmla="*/ 876 w 605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5"/>
                <a:gd name="T127" fmla="*/ 0 h 1"/>
                <a:gd name="T128" fmla="*/ 605 w 605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5" h="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7" y="0"/>
                  </a:lnTo>
                  <a:lnTo>
                    <a:pt x="172" y="0"/>
                  </a:lnTo>
                  <a:lnTo>
                    <a:pt x="176" y="0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9" y="0"/>
                  </a:lnTo>
                  <a:lnTo>
                    <a:pt x="224" y="0"/>
                  </a:lnTo>
                  <a:lnTo>
                    <a:pt x="229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86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10" y="0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0"/>
                  </a:lnTo>
                  <a:lnTo>
                    <a:pt x="329" y="0"/>
                  </a:lnTo>
                  <a:lnTo>
                    <a:pt x="333" y="0"/>
                  </a:lnTo>
                  <a:lnTo>
                    <a:pt x="338" y="0"/>
                  </a:lnTo>
                  <a:lnTo>
                    <a:pt x="343" y="0"/>
                  </a:lnTo>
                  <a:lnTo>
                    <a:pt x="348" y="0"/>
                  </a:lnTo>
                  <a:lnTo>
                    <a:pt x="353" y="0"/>
                  </a:lnTo>
                  <a:lnTo>
                    <a:pt x="357" y="0"/>
                  </a:lnTo>
                  <a:lnTo>
                    <a:pt x="362" y="0"/>
                  </a:lnTo>
                  <a:lnTo>
                    <a:pt x="367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1" y="0"/>
                  </a:lnTo>
                  <a:lnTo>
                    <a:pt x="386" y="0"/>
                  </a:lnTo>
                  <a:lnTo>
                    <a:pt x="391" y="0"/>
                  </a:lnTo>
                  <a:lnTo>
                    <a:pt x="395" y="0"/>
                  </a:lnTo>
                  <a:lnTo>
                    <a:pt x="400" y="0"/>
                  </a:lnTo>
                  <a:lnTo>
                    <a:pt x="405" y="0"/>
                  </a:lnTo>
                  <a:lnTo>
                    <a:pt x="410" y="0"/>
                  </a:lnTo>
                  <a:lnTo>
                    <a:pt x="414" y="0"/>
                  </a:lnTo>
                  <a:lnTo>
                    <a:pt x="419" y="0"/>
                  </a:lnTo>
                  <a:lnTo>
                    <a:pt x="424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8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2" y="0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6" y="0"/>
                  </a:lnTo>
                  <a:lnTo>
                    <a:pt x="481" y="0"/>
                  </a:lnTo>
                  <a:lnTo>
                    <a:pt x="486" y="0"/>
                  </a:lnTo>
                  <a:lnTo>
                    <a:pt x="491" y="0"/>
                  </a:lnTo>
                  <a:lnTo>
                    <a:pt x="495" y="0"/>
                  </a:lnTo>
                  <a:lnTo>
                    <a:pt x="500" y="0"/>
                  </a:lnTo>
                  <a:lnTo>
                    <a:pt x="505" y="0"/>
                  </a:lnTo>
                  <a:lnTo>
                    <a:pt x="510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29" y="0"/>
                  </a:lnTo>
                  <a:lnTo>
                    <a:pt x="533" y="0"/>
                  </a:lnTo>
                  <a:lnTo>
                    <a:pt x="538" y="0"/>
                  </a:lnTo>
                  <a:lnTo>
                    <a:pt x="543" y="0"/>
                  </a:lnTo>
                  <a:lnTo>
                    <a:pt x="548" y="0"/>
                  </a:lnTo>
                  <a:lnTo>
                    <a:pt x="553" y="0"/>
                  </a:lnTo>
                  <a:lnTo>
                    <a:pt x="557" y="0"/>
                  </a:lnTo>
                  <a:lnTo>
                    <a:pt x="562" y="0"/>
                  </a:lnTo>
                  <a:lnTo>
                    <a:pt x="567" y="0"/>
                  </a:lnTo>
                  <a:lnTo>
                    <a:pt x="572" y="0"/>
                  </a:lnTo>
                  <a:lnTo>
                    <a:pt x="576" y="0"/>
                  </a:lnTo>
                  <a:lnTo>
                    <a:pt x="581" y="0"/>
                  </a:lnTo>
                  <a:lnTo>
                    <a:pt x="586" y="0"/>
                  </a:lnTo>
                  <a:lnTo>
                    <a:pt x="591" y="0"/>
                  </a:lnTo>
                  <a:lnTo>
                    <a:pt x="595" y="0"/>
                  </a:lnTo>
                  <a:lnTo>
                    <a:pt x="600" y="0"/>
                  </a:lnTo>
                  <a:lnTo>
                    <a:pt x="60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89" name="Freeform 178"/>
            <p:cNvSpPr>
              <a:spLocks/>
            </p:cNvSpPr>
            <p:nvPr/>
          </p:nvSpPr>
          <p:spPr bwMode="auto">
            <a:xfrm>
              <a:off x="1863" y="2166"/>
              <a:ext cx="890" cy="1"/>
            </a:xfrm>
            <a:custGeom>
              <a:avLst/>
              <a:gdLst>
                <a:gd name="T0" fmla="*/ 13 w 605"/>
                <a:gd name="T1" fmla="*/ 0 h 1"/>
                <a:gd name="T2" fmla="*/ 35 w 605"/>
                <a:gd name="T3" fmla="*/ 0 h 1"/>
                <a:gd name="T4" fmla="*/ 56 w 605"/>
                <a:gd name="T5" fmla="*/ 0 h 1"/>
                <a:gd name="T6" fmla="*/ 76 w 605"/>
                <a:gd name="T7" fmla="*/ 0 h 1"/>
                <a:gd name="T8" fmla="*/ 99 w 605"/>
                <a:gd name="T9" fmla="*/ 0 h 1"/>
                <a:gd name="T10" fmla="*/ 119 w 605"/>
                <a:gd name="T11" fmla="*/ 0 h 1"/>
                <a:gd name="T12" fmla="*/ 140 w 605"/>
                <a:gd name="T13" fmla="*/ 0 h 1"/>
                <a:gd name="T14" fmla="*/ 160 w 605"/>
                <a:gd name="T15" fmla="*/ 0 h 1"/>
                <a:gd name="T16" fmla="*/ 182 w 605"/>
                <a:gd name="T17" fmla="*/ 0 h 1"/>
                <a:gd name="T18" fmla="*/ 203 w 605"/>
                <a:gd name="T19" fmla="*/ 0 h 1"/>
                <a:gd name="T20" fmla="*/ 224 w 605"/>
                <a:gd name="T21" fmla="*/ 0 h 1"/>
                <a:gd name="T22" fmla="*/ 246 w 605"/>
                <a:gd name="T23" fmla="*/ 0 h 1"/>
                <a:gd name="T24" fmla="*/ 266 w 605"/>
                <a:gd name="T25" fmla="*/ 0 h 1"/>
                <a:gd name="T26" fmla="*/ 287 w 605"/>
                <a:gd name="T27" fmla="*/ 0 h 1"/>
                <a:gd name="T28" fmla="*/ 307 w 605"/>
                <a:gd name="T29" fmla="*/ 0 h 1"/>
                <a:gd name="T30" fmla="*/ 330 w 605"/>
                <a:gd name="T31" fmla="*/ 0 h 1"/>
                <a:gd name="T32" fmla="*/ 350 w 605"/>
                <a:gd name="T33" fmla="*/ 0 h 1"/>
                <a:gd name="T34" fmla="*/ 371 w 605"/>
                <a:gd name="T35" fmla="*/ 0 h 1"/>
                <a:gd name="T36" fmla="*/ 393 w 605"/>
                <a:gd name="T37" fmla="*/ 0 h 1"/>
                <a:gd name="T38" fmla="*/ 413 w 605"/>
                <a:gd name="T39" fmla="*/ 0 h 1"/>
                <a:gd name="T40" fmla="*/ 434 w 605"/>
                <a:gd name="T41" fmla="*/ 0 h 1"/>
                <a:gd name="T42" fmla="*/ 455 w 605"/>
                <a:gd name="T43" fmla="*/ 0 h 1"/>
                <a:gd name="T44" fmla="*/ 477 w 605"/>
                <a:gd name="T45" fmla="*/ 0 h 1"/>
                <a:gd name="T46" fmla="*/ 497 w 605"/>
                <a:gd name="T47" fmla="*/ 0 h 1"/>
                <a:gd name="T48" fmla="*/ 518 w 605"/>
                <a:gd name="T49" fmla="*/ 0 h 1"/>
                <a:gd name="T50" fmla="*/ 540 w 605"/>
                <a:gd name="T51" fmla="*/ 0 h 1"/>
                <a:gd name="T52" fmla="*/ 560 w 605"/>
                <a:gd name="T53" fmla="*/ 0 h 1"/>
                <a:gd name="T54" fmla="*/ 581 w 605"/>
                <a:gd name="T55" fmla="*/ 0 h 1"/>
                <a:gd name="T56" fmla="*/ 602 w 605"/>
                <a:gd name="T57" fmla="*/ 0 h 1"/>
                <a:gd name="T58" fmla="*/ 624 w 605"/>
                <a:gd name="T59" fmla="*/ 0 h 1"/>
                <a:gd name="T60" fmla="*/ 644 w 605"/>
                <a:gd name="T61" fmla="*/ 0 h 1"/>
                <a:gd name="T62" fmla="*/ 665 w 605"/>
                <a:gd name="T63" fmla="*/ 0 h 1"/>
                <a:gd name="T64" fmla="*/ 687 w 605"/>
                <a:gd name="T65" fmla="*/ 0 h 1"/>
                <a:gd name="T66" fmla="*/ 708 w 605"/>
                <a:gd name="T67" fmla="*/ 0 h 1"/>
                <a:gd name="T68" fmla="*/ 728 w 605"/>
                <a:gd name="T69" fmla="*/ 0 h 1"/>
                <a:gd name="T70" fmla="*/ 749 w 605"/>
                <a:gd name="T71" fmla="*/ 0 h 1"/>
                <a:gd name="T72" fmla="*/ 771 w 605"/>
                <a:gd name="T73" fmla="*/ 0 h 1"/>
                <a:gd name="T74" fmla="*/ 791 w 605"/>
                <a:gd name="T75" fmla="*/ 0 h 1"/>
                <a:gd name="T76" fmla="*/ 812 w 605"/>
                <a:gd name="T77" fmla="*/ 0 h 1"/>
                <a:gd name="T78" fmla="*/ 834 w 605"/>
                <a:gd name="T79" fmla="*/ 0 h 1"/>
                <a:gd name="T80" fmla="*/ 855 w 605"/>
                <a:gd name="T81" fmla="*/ 0 h 1"/>
                <a:gd name="T82" fmla="*/ 875 w 605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5"/>
                <a:gd name="T127" fmla="*/ 0 h 1"/>
                <a:gd name="T128" fmla="*/ 605 w 605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5" h="1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33" y="0"/>
                  </a:lnTo>
                  <a:lnTo>
                    <a:pt x="138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7" y="0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09" y="0"/>
                  </a:lnTo>
                  <a:lnTo>
                    <a:pt x="214" y="0"/>
                  </a:lnTo>
                  <a:lnTo>
                    <a:pt x="219" y="0"/>
                  </a:lnTo>
                  <a:lnTo>
                    <a:pt x="224" y="0"/>
                  </a:lnTo>
                  <a:lnTo>
                    <a:pt x="228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86" y="0"/>
                  </a:lnTo>
                  <a:lnTo>
                    <a:pt x="290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09" y="0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3" y="0"/>
                  </a:lnTo>
                  <a:lnTo>
                    <a:pt x="338" y="0"/>
                  </a:lnTo>
                  <a:lnTo>
                    <a:pt x="343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7" y="0"/>
                  </a:lnTo>
                  <a:lnTo>
                    <a:pt x="362" y="0"/>
                  </a:lnTo>
                  <a:lnTo>
                    <a:pt x="367" y="0"/>
                  </a:lnTo>
                  <a:lnTo>
                    <a:pt x="371" y="0"/>
                  </a:lnTo>
                  <a:lnTo>
                    <a:pt x="376" y="0"/>
                  </a:lnTo>
                  <a:lnTo>
                    <a:pt x="381" y="0"/>
                  </a:lnTo>
                  <a:lnTo>
                    <a:pt x="386" y="0"/>
                  </a:lnTo>
                  <a:lnTo>
                    <a:pt x="390" y="0"/>
                  </a:lnTo>
                  <a:lnTo>
                    <a:pt x="395" y="0"/>
                  </a:lnTo>
                  <a:lnTo>
                    <a:pt x="400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4" y="0"/>
                  </a:lnTo>
                  <a:lnTo>
                    <a:pt x="419" y="0"/>
                  </a:lnTo>
                  <a:lnTo>
                    <a:pt x="424" y="0"/>
                  </a:lnTo>
                  <a:lnTo>
                    <a:pt x="428" y="0"/>
                  </a:lnTo>
                  <a:lnTo>
                    <a:pt x="433" y="0"/>
                  </a:lnTo>
                  <a:lnTo>
                    <a:pt x="438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2" y="0"/>
                  </a:lnTo>
                  <a:lnTo>
                    <a:pt x="457" y="0"/>
                  </a:lnTo>
                  <a:lnTo>
                    <a:pt x="462" y="0"/>
                  </a:lnTo>
                  <a:lnTo>
                    <a:pt x="467" y="0"/>
                  </a:lnTo>
                  <a:lnTo>
                    <a:pt x="471" y="0"/>
                  </a:lnTo>
                  <a:lnTo>
                    <a:pt x="476" y="0"/>
                  </a:lnTo>
                  <a:lnTo>
                    <a:pt x="481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5" y="0"/>
                  </a:lnTo>
                  <a:lnTo>
                    <a:pt x="500" y="0"/>
                  </a:lnTo>
                  <a:lnTo>
                    <a:pt x="505" y="0"/>
                  </a:lnTo>
                  <a:lnTo>
                    <a:pt x="509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28" y="0"/>
                  </a:lnTo>
                  <a:lnTo>
                    <a:pt x="533" y="0"/>
                  </a:lnTo>
                  <a:lnTo>
                    <a:pt x="538" y="0"/>
                  </a:lnTo>
                  <a:lnTo>
                    <a:pt x="543" y="0"/>
                  </a:lnTo>
                  <a:lnTo>
                    <a:pt x="548" y="0"/>
                  </a:lnTo>
                  <a:lnTo>
                    <a:pt x="552" y="0"/>
                  </a:lnTo>
                  <a:lnTo>
                    <a:pt x="557" y="0"/>
                  </a:lnTo>
                  <a:lnTo>
                    <a:pt x="562" y="0"/>
                  </a:lnTo>
                  <a:lnTo>
                    <a:pt x="567" y="0"/>
                  </a:lnTo>
                  <a:lnTo>
                    <a:pt x="571" y="0"/>
                  </a:lnTo>
                  <a:lnTo>
                    <a:pt x="576" y="0"/>
                  </a:lnTo>
                  <a:lnTo>
                    <a:pt x="581" y="0"/>
                  </a:lnTo>
                  <a:lnTo>
                    <a:pt x="586" y="0"/>
                  </a:lnTo>
                  <a:lnTo>
                    <a:pt x="590" y="0"/>
                  </a:lnTo>
                  <a:lnTo>
                    <a:pt x="595" y="0"/>
                  </a:lnTo>
                  <a:lnTo>
                    <a:pt x="600" y="0"/>
                  </a:lnTo>
                  <a:lnTo>
                    <a:pt x="60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0" name="Freeform 179"/>
            <p:cNvSpPr>
              <a:spLocks/>
            </p:cNvSpPr>
            <p:nvPr/>
          </p:nvSpPr>
          <p:spPr bwMode="auto">
            <a:xfrm>
              <a:off x="2753" y="1789"/>
              <a:ext cx="875" cy="377"/>
            </a:xfrm>
            <a:custGeom>
              <a:avLst/>
              <a:gdLst>
                <a:gd name="T0" fmla="*/ 13 w 595"/>
                <a:gd name="T1" fmla="*/ 377 h 440"/>
                <a:gd name="T2" fmla="*/ 34 w 595"/>
                <a:gd name="T3" fmla="*/ 377 h 440"/>
                <a:gd name="T4" fmla="*/ 56 w 595"/>
                <a:gd name="T5" fmla="*/ 377 h 440"/>
                <a:gd name="T6" fmla="*/ 76 w 595"/>
                <a:gd name="T7" fmla="*/ 377 h 440"/>
                <a:gd name="T8" fmla="*/ 97 w 595"/>
                <a:gd name="T9" fmla="*/ 377 h 440"/>
                <a:gd name="T10" fmla="*/ 119 w 595"/>
                <a:gd name="T11" fmla="*/ 377 h 440"/>
                <a:gd name="T12" fmla="*/ 140 w 595"/>
                <a:gd name="T13" fmla="*/ 377 h 440"/>
                <a:gd name="T14" fmla="*/ 160 w 595"/>
                <a:gd name="T15" fmla="*/ 377 h 440"/>
                <a:gd name="T16" fmla="*/ 181 w 595"/>
                <a:gd name="T17" fmla="*/ 377 h 440"/>
                <a:gd name="T18" fmla="*/ 203 w 595"/>
                <a:gd name="T19" fmla="*/ 377 h 440"/>
                <a:gd name="T20" fmla="*/ 224 w 595"/>
                <a:gd name="T21" fmla="*/ 377 h 440"/>
                <a:gd name="T22" fmla="*/ 244 w 595"/>
                <a:gd name="T23" fmla="*/ 377 h 440"/>
                <a:gd name="T24" fmla="*/ 266 w 595"/>
                <a:gd name="T25" fmla="*/ 377 h 440"/>
                <a:gd name="T26" fmla="*/ 287 w 595"/>
                <a:gd name="T27" fmla="*/ 377 h 440"/>
                <a:gd name="T28" fmla="*/ 300 w 595"/>
                <a:gd name="T29" fmla="*/ 0 h 440"/>
                <a:gd name="T30" fmla="*/ 315 w 595"/>
                <a:gd name="T31" fmla="*/ 377 h 440"/>
                <a:gd name="T32" fmla="*/ 335 w 595"/>
                <a:gd name="T33" fmla="*/ 377 h 440"/>
                <a:gd name="T34" fmla="*/ 356 w 595"/>
                <a:gd name="T35" fmla="*/ 377 h 440"/>
                <a:gd name="T36" fmla="*/ 378 w 595"/>
                <a:gd name="T37" fmla="*/ 377 h 440"/>
                <a:gd name="T38" fmla="*/ 399 w 595"/>
                <a:gd name="T39" fmla="*/ 377 h 440"/>
                <a:gd name="T40" fmla="*/ 419 w 595"/>
                <a:gd name="T41" fmla="*/ 377 h 440"/>
                <a:gd name="T42" fmla="*/ 441 w 595"/>
                <a:gd name="T43" fmla="*/ 377 h 440"/>
                <a:gd name="T44" fmla="*/ 462 w 595"/>
                <a:gd name="T45" fmla="*/ 377 h 440"/>
                <a:gd name="T46" fmla="*/ 482 w 595"/>
                <a:gd name="T47" fmla="*/ 377 h 440"/>
                <a:gd name="T48" fmla="*/ 503 w 595"/>
                <a:gd name="T49" fmla="*/ 377 h 440"/>
                <a:gd name="T50" fmla="*/ 525 w 595"/>
                <a:gd name="T51" fmla="*/ 377 h 440"/>
                <a:gd name="T52" fmla="*/ 546 w 595"/>
                <a:gd name="T53" fmla="*/ 377 h 440"/>
                <a:gd name="T54" fmla="*/ 566 w 595"/>
                <a:gd name="T55" fmla="*/ 377 h 440"/>
                <a:gd name="T56" fmla="*/ 588 w 595"/>
                <a:gd name="T57" fmla="*/ 377 h 440"/>
                <a:gd name="T58" fmla="*/ 609 w 595"/>
                <a:gd name="T59" fmla="*/ 377 h 440"/>
                <a:gd name="T60" fmla="*/ 629 w 595"/>
                <a:gd name="T61" fmla="*/ 377 h 440"/>
                <a:gd name="T62" fmla="*/ 650 w 595"/>
                <a:gd name="T63" fmla="*/ 377 h 440"/>
                <a:gd name="T64" fmla="*/ 672 w 595"/>
                <a:gd name="T65" fmla="*/ 377 h 440"/>
                <a:gd name="T66" fmla="*/ 693 w 595"/>
                <a:gd name="T67" fmla="*/ 377 h 440"/>
                <a:gd name="T68" fmla="*/ 713 w 595"/>
                <a:gd name="T69" fmla="*/ 377 h 440"/>
                <a:gd name="T70" fmla="*/ 735 w 595"/>
                <a:gd name="T71" fmla="*/ 377 h 440"/>
                <a:gd name="T72" fmla="*/ 756 w 595"/>
                <a:gd name="T73" fmla="*/ 377 h 440"/>
                <a:gd name="T74" fmla="*/ 776 w 595"/>
                <a:gd name="T75" fmla="*/ 377 h 440"/>
                <a:gd name="T76" fmla="*/ 797 w 595"/>
                <a:gd name="T77" fmla="*/ 377 h 440"/>
                <a:gd name="T78" fmla="*/ 819 w 595"/>
                <a:gd name="T79" fmla="*/ 377 h 440"/>
                <a:gd name="T80" fmla="*/ 840 w 595"/>
                <a:gd name="T81" fmla="*/ 377 h 440"/>
                <a:gd name="T82" fmla="*/ 860 w 595"/>
                <a:gd name="T83" fmla="*/ 377 h 44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95"/>
                <a:gd name="T127" fmla="*/ 0 h 440"/>
                <a:gd name="T128" fmla="*/ 595 w 595"/>
                <a:gd name="T129" fmla="*/ 440 h 44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95" h="440">
                  <a:moveTo>
                    <a:pt x="0" y="440"/>
                  </a:moveTo>
                  <a:lnTo>
                    <a:pt x="4" y="440"/>
                  </a:lnTo>
                  <a:lnTo>
                    <a:pt x="9" y="440"/>
                  </a:lnTo>
                  <a:lnTo>
                    <a:pt x="14" y="440"/>
                  </a:lnTo>
                  <a:lnTo>
                    <a:pt x="19" y="440"/>
                  </a:lnTo>
                  <a:lnTo>
                    <a:pt x="23" y="440"/>
                  </a:lnTo>
                  <a:lnTo>
                    <a:pt x="28" y="440"/>
                  </a:lnTo>
                  <a:lnTo>
                    <a:pt x="33" y="440"/>
                  </a:lnTo>
                  <a:lnTo>
                    <a:pt x="38" y="440"/>
                  </a:lnTo>
                  <a:lnTo>
                    <a:pt x="43" y="440"/>
                  </a:lnTo>
                  <a:lnTo>
                    <a:pt x="47" y="440"/>
                  </a:lnTo>
                  <a:lnTo>
                    <a:pt x="52" y="440"/>
                  </a:lnTo>
                  <a:lnTo>
                    <a:pt x="57" y="440"/>
                  </a:lnTo>
                  <a:lnTo>
                    <a:pt x="62" y="440"/>
                  </a:lnTo>
                  <a:lnTo>
                    <a:pt x="66" y="440"/>
                  </a:lnTo>
                  <a:lnTo>
                    <a:pt x="71" y="440"/>
                  </a:lnTo>
                  <a:lnTo>
                    <a:pt x="76" y="440"/>
                  </a:lnTo>
                  <a:lnTo>
                    <a:pt x="81" y="440"/>
                  </a:lnTo>
                  <a:lnTo>
                    <a:pt x="85" y="440"/>
                  </a:lnTo>
                  <a:lnTo>
                    <a:pt x="90" y="440"/>
                  </a:lnTo>
                  <a:lnTo>
                    <a:pt x="95" y="440"/>
                  </a:lnTo>
                  <a:lnTo>
                    <a:pt x="100" y="440"/>
                  </a:lnTo>
                  <a:lnTo>
                    <a:pt x="104" y="440"/>
                  </a:lnTo>
                  <a:lnTo>
                    <a:pt x="109" y="440"/>
                  </a:lnTo>
                  <a:lnTo>
                    <a:pt x="114" y="440"/>
                  </a:lnTo>
                  <a:lnTo>
                    <a:pt x="119" y="440"/>
                  </a:lnTo>
                  <a:lnTo>
                    <a:pt x="123" y="440"/>
                  </a:lnTo>
                  <a:lnTo>
                    <a:pt x="128" y="440"/>
                  </a:lnTo>
                  <a:lnTo>
                    <a:pt x="133" y="440"/>
                  </a:lnTo>
                  <a:lnTo>
                    <a:pt x="138" y="440"/>
                  </a:lnTo>
                  <a:lnTo>
                    <a:pt x="143" y="440"/>
                  </a:lnTo>
                  <a:lnTo>
                    <a:pt x="147" y="440"/>
                  </a:lnTo>
                  <a:lnTo>
                    <a:pt x="152" y="440"/>
                  </a:lnTo>
                  <a:lnTo>
                    <a:pt x="157" y="440"/>
                  </a:lnTo>
                  <a:lnTo>
                    <a:pt x="162" y="440"/>
                  </a:lnTo>
                  <a:lnTo>
                    <a:pt x="166" y="440"/>
                  </a:lnTo>
                  <a:lnTo>
                    <a:pt x="171" y="440"/>
                  </a:lnTo>
                  <a:lnTo>
                    <a:pt x="176" y="440"/>
                  </a:lnTo>
                  <a:lnTo>
                    <a:pt x="181" y="440"/>
                  </a:lnTo>
                  <a:lnTo>
                    <a:pt x="185" y="440"/>
                  </a:lnTo>
                  <a:lnTo>
                    <a:pt x="190" y="440"/>
                  </a:lnTo>
                  <a:lnTo>
                    <a:pt x="195" y="440"/>
                  </a:lnTo>
                  <a:lnTo>
                    <a:pt x="200" y="440"/>
                  </a:lnTo>
                  <a:lnTo>
                    <a:pt x="204" y="440"/>
                  </a:lnTo>
                  <a:lnTo>
                    <a:pt x="204" y="0"/>
                  </a:lnTo>
                  <a:lnTo>
                    <a:pt x="204" y="440"/>
                  </a:lnTo>
                  <a:lnTo>
                    <a:pt x="209" y="440"/>
                  </a:lnTo>
                  <a:lnTo>
                    <a:pt x="214" y="440"/>
                  </a:lnTo>
                  <a:lnTo>
                    <a:pt x="219" y="440"/>
                  </a:lnTo>
                  <a:lnTo>
                    <a:pt x="223" y="440"/>
                  </a:lnTo>
                  <a:lnTo>
                    <a:pt x="228" y="440"/>
                  </a:lnTo>
                  <a:lnTo>
                    <a:pt x="233" y="440"/>
                  </a:lnTo>
                  <a:lnTo>
                    <a:pt x="238" y="440"/>
                  </a:lnTo>
                  <a:lnTo>
                    <a:pt x="242" y="440"/>
                  </a:lnTo>
                  <a:lnTo>
                    <a:pt x="247" y="440"/>
                  </a:lnTo>
                  <a:lnTo>
                    <a:pt x="252" y="440"/>
                  </a:lnTo>
                  <a:lnTo>
                    <a:pt x="257" y="440"/>
                  </a:lnTo>
                  <a:lnTo>
                    <a:pt x="262" y="440"/>
                  </a:lnTo>
                  <a:lnTo>
                    <a:pt x="266" y="440"/>
                  </a:lnTo>
                  <a:lnTo>
                    <a:pt x="271" y="440"/>
                  </a:lnTo>
                  <a:lnTo>
                    <a:pt x="276" y="440"/>
                  </a:lnTo>
                  <a:lnTo>
                    <a:pt x="281" y="440"/>
                  </a:lnTo>
                  <a:lnTo>
                    <a:pt x="285" y="440"/>
                  </a:lnTo>
                  <a:lnTo>
                    <a:pt x="290" y="440"/>
                  </a:lnTo>
                  <a:lnTo>
                    <a:pt x="295" y="440"/>
                  </a:lnTo>
                  <a:lnTo>
                    <a:pt x="300" y="440"/>
                  </a:lnTo>
                  <a:lnTo>
                    <a:pt x="304" y="440"/>
                  </a:lnTo>
                  <a:lnTo>
                    <a:pt x="309" y="440"/>
                  </a:lnTo>
                  <a:lnTo>
                    <a:pt x="314" y="440"/>
                  </a:lnTo>
                  <a:lnTo>
                    <a:pt x="319" y="440"/>
                  </a:lnTo>
                  <a:lnTo>
                    <a:pt x="323" y="440"/>
                  </a:lnTo>
                  <a:lnTo>
                    <a:pt x="328" y="440"/>
                  </a:lnTo>
                  <a:lnTo>
                    <a:pt x="333" y="440"/>
                  </a:lnTo>
                  <a:lnTo>
                    <a:pt x="338" y="440"/>
                  </a:lnTo>
                  <a:lnTo>
                    <a:pt x="342" y="440"/>
                  </a:lnTo>
                  <a:lnTo>
                    <a:pt x="347" y="440"/>
                  </a:lnTo>
                  <a:lnTo>
                    <a:pt x="352" y="440"/>
                  </a:lnTo>
                  <a:lnTo>
                    <a:pt x="357" y="440"/>
                  </a:lnTo>
                  <a:lnTo>
                    <a:pt x="362" y="440"/>
                  </a:lnTo>
                  <a:lnTo>
                    <a:pt x="366" y="440"/>
                  </a:lnTo>
                  <a:lnTo>
                    <a:pt x="371" y="440"/>
                  </a:lnTo>
                  <a:lnTo>
                    <a:pt x="376" y="440"/>
                  </a:lnTo>
                  <a:lnTo>
                    <a:pt x="381" y="440"/>
                  </a:lnTo>
                  <a:lnTo>
                    <a:pt x="385" y="440"/>
                  </a:lnTo>
                  <a:lnTo>
                    <a:pt x="390" y="440"/>
                  </a:lnTo>
                  <a:lnTo>
                    <a:pt x="395" y="440"/>
                  </a:lnTo>
                  <a:lnTo>
                    <a:pt x="400" y="440"/>
                  </a:lnTo>
                  <a:lnTo>
                    <a:pt x="404" y="440"/>
                  </a:lnTo>
                  <a:lnTo>
                    <a:pt x="409" y="440"/>
                  </a:lnTo>
                  <a:lnTo>
                    <a:pt x="414" y="440"/>
                  </a:lnTo>
                  <a:lnTo>
                    <a:pt x="419" y="440"/>
                  </a:lnTo>
                  <a:lnTo>
                    <a:pt x="423" y="440"/>
                  </a:lnTo>
                  <a:lnTo>
                    <a:pt x="428" y="440"/>
                  </a:lnTo>
                  <a:lnTo>
                    <a:pt x="433" y="440"/>
                  </a:lnTo>
                  <a:lnTo>
                    <a:pt x="438" y="440"/>
                  </a:lnTo>
                  <a:lnTo>
                    <a:pt x="442" y="440"/>
                  </a:lnTo>
                  <a:lnTo>
                    <a:pt x="447" y="440"/>
                  </a:lnTo>
                  <a:lnTo>
                    <a:pt x="452" y="440"/>
                  </a:lnTo>
                  <a:lnTo>
                    <a:pt x="457" y="440"/>
                  </a:lnTo>
                  <a:lnTo>
                    <a:pt x="462" y="440"/>
                  </a:lnTo>
                  <a:lnTo>
                    <a:pt x="466" y="440"/>
                  </a:lnTo>
                  <a:lnTo>
                    <a:pt x="471" y="440"/>
                  </a:lnTo>
                  <a:lnTo>
                    <a:pt x="476" y="440"/>
                  </a:lnTo>
                  <a:lnTo>
                    <a:pt x="481" y="440"/>
                  </a:lnTo>
                  <a:lnTo>
                    <a:pt x="485" y="440"/>
                  </a:lnTo>
                  <a:lnTo>
                    <a:pt x="490" y="440"/>
                  </a:lnTo>
                  <a:lnTo>
                    <a:pt x="495" y="440"/>
                  </a:lnTo>
                  <a:lnTo>
                    <a:pt x="500" y="440"/>
                  </a:lnTo>
                  <a:lnTo>
                    <a:pt x="504" y="440"/>
                  </a:lnTo>
                  <a:lnTo>
                    <a:pt x="509" y="440"/>
                  </a:lnTo>
                  <a:lnTo>
                    <a:pt x="514" y="440"/>
                  </a:lnTo>
                  <a:lnTo>
                    <a:pt x="519" y="440"/>
                  </a:lnTo>
                  <a:lnTo>
                    <a:pt x="523" y="440"/>
                  </a:lnTo>
                  <a:lnTo>
                    <a:pt x="528" y="440"/>
                  </a:lnTo>
                  <a:lnTo>
                    <a:pt x="533" y="440"/>
                  </a:lnTo>
                  <a:lnTo>
                    <a:pt x="538" y="440"/>
                  </a:lnTo>
                  <a:lnTo>
                    <a:pt x="542" y="440"/>
                  </a:lnTo>
                  <a:lnTo>
                    <a:pt x="547" y="440"/>
                  </a:lnTo>
                  <a:lnTo>
                    <a:pt x="552" y="440"/>
                  </a:lnTo>
                  <a:lnTo>
                    <a:pt x="557" y="440"/>
                  </a:lnTo>
                  <a:lnTo>
                    <a:pt x="562" y="440"/>
                  </a:lnTo>
                  <a:lnTo>
                    <a:pt x="566" y="440"/>
                  </a:lnTo>
                  <a:lnTo>
                    <a:pt x="571" y="440"/>
                  </a:lnTo>
                  <a:lnTo>
                    <a:pt x="576" y="440"/>
                  </a:lnTo>
                  <a:lnTo>
                    <a:pt x="581" y="440"/>
                  </a:lnTo>
                  <a:lnTo>
                    <a:pt x="585" y="440"/>
                  </a:lnTo>
                  <a:lnTo>
                    <a:pt x="590" y="440"/>
                  </a:lnTo>
                  <a:lnTo>
                    <a:pt x="595" y="44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1" name="Freeform 180"/>
            <p:cNvSpPr>
              <a:spLocks/>
            </p:cNvSpPr>
            <p:nvPr/>
          </p:nvSpPr>
          <p:spPr bwMode="auto">
            <a:xfrm>
              <a:off x="3628" y="2166"/>
              <a:ext cx="891" cy="1"/>
            </a:xfrm>
            <a:custGeom>
              <a:avLst/>
              <a:gdLst>
                <a:gd name="T0" fmla="*/ 13 w 605"/>
                <a:gd name="T1" fmla="*/ 0 h 1"/>
                <a:gd name="T2" fmla="*/ 35 w 605"/>
                <a:gd name="T3" fmla="*/ 0 h 1"/>
                <a:gd name="T4" fmla="*/ 56 w 605"/>
                <a:gd name="T5" fmla="*/ 0 h 1"/>
                <a:gd name="T6" fmla="*/ 77 w 605"/>
                <a:gd name="T7" fmla="*/ 0 h 1"/>
                <a:gd name="T8" fmla="*/ 99 w 605"/>
                <a:gd name="T9" fmla="*/ 0 h 1"/>
                <a:gd name="T10" fmla="*/ 119 w 605"/>
                <a:gd name="T11" fmla="*/ 0 h 1"/>
                <a:gd name="T12" fmla="*/ 140 w 605"/>
                <a:gd name="T13" fmla="*/ 0 h 1"/>
                <a:gd name="T14" fmla="*/ 161 w 605"/>
                <a:gd name="T15" fmla="*/ 0 h 1"/>
                <a:gd name="T16" fmla="*/ 183 w 605"/>
                <a:gd name="T17" fmla="*/ 0 h 1"/>
                <a:gd name="T18" fmla="*/ 203 w 605"/>
                <a:gd name="T19" fmla="*/ 0 h 1"/>
                <a:gd name="T20" fmla="*/ 224 w 605"/>
                <a:gd name="T21" fmla="*/ 0 h 1"/>
                <a:gd name="T22" fmla="*/ 246 w 605"/>
                <a:gd name="T23" fmla="*/ 0 h 1"/>
                <a:gd name="T24" fmla="*/ 267 w 605"/>
                <a:gd name="T25" fmla="*/ 0 h 1"/>
                <a:gd name="T26" fmla="*/ 287 w 605"/>
                <a:gd name="T27" fmla="*/ 0 h 1"/>
                <a:gd name="T28" fmla="*/ 308 w 605"/>
                <a:gd name="T29" fmla="*/ 0 h 1"/>
                <a:gd name="T30" fmla="*/ 330 w 605"/>
                <a:gd name="T31" fmla="*/ 0 h 1"/>
                <a:gd name="T32" fmla="*/ 351 w 605"/>
                <a:gd name="T33" fmla="*/ 0 h 1"/>
                <a:gd name="T34" fmla="*/ 371 w 605"/>
                <a:gd name="T35" fmla="*/ 0 h 1"/>
                <a:gd name="T36" fmla="*/ 393 w 605"/>
                <a:gd name="T37" fmla="*/ 0 h 1"/>
                <a:gd name="T38" fmla="*/ 414 w 605"/>
                <a:gd name="T39" fmla="*/ 0 h 1"/>
                <a:gd name="T40" fmla="*/ 434 w 605"/>
                <a:gd name="T41" fmla="*/ 0 h 1"/>
                <a:gd name="T42" fmla="*/ 455 w 605"/>
                <a:gd name="T43" fmla="*/ 0 h 1"/>
                <a:gd name="T44" fmla="*/ 477 w 605"/>
                <a:gd name="T45" fmla="*/ 0 h 1"/>
                <a:gd name="T46" fmla="*/ 498 w 605"/>
                <a:gd name="T47" fmla="*/ 0 h 1"/>
                <a:gd name="T48" fmla="*/ 518 w 605"/>
                <a:gd name="T49" fmla="*/ 0 h 1"/>
                <a:gd name="T50" fmla="*/ 540 w 605"/>
                <a:gd name="T51" fmla="*/ 0 h 1"/>
                <a:gd name="T52" fmla="*/ 561 w 605"/>
                <a:gd name="T53" fmla="*/ 0 h 1"/>
                <a:gd name="T54" fmla="*/ 582 w 605"/>
                <a:gd name="T55" fmla="*/ 0 h 1"/>
                <a:gd name="T56" fmla="*/ 602 w 605"/>
                <a:gd name="T57" fmla="*/ 0 h 1"/>
                <a:gd name="T58" fmla="*/ 624 w 605"/>
                <a:gd name="T59" fmla="*/ 0 h 1"/>
                <a:gd name="T60" fmla="*/ 645 w 605"/>
                <a:gd name="T61" fmla="*/ 0 h 1"/>
                <a:gd name="T62" fmla="*/ 666 w 605"/>
                <a:gd name="T63" fmla="*/ 0 h 1"/>
                <a:gd name="T64" fmla="*/ 688 w 605"/>
                <a:gd name="T65" fmla="*/ 0 h 1"/>
                <a:gd name="T66" fmla="*/ 708 w 605"/>
                <a:gd name="T67" fmla="*/ 0 h 1"/>
                <a:gd name="T68" fmla="*/ 729 w 605"/>
                <a:gd name="T69" fmla="*/ 0 h 1"/>
                <a:gd name="T70" fmla="*/ 750 w 605"/>
                <a:gd name="T71" fmla="*/ 0 h 1"/>
                <a:gd name="T72" fmla="*/ 772 w 605"/>
                <a:gd name="T73" fmla="*/ 0 h 1"/>
                <a:gd name="T74" fmla="*/ 792 w 605"/>
                <a:gd name="T75" fmla="*/ 0 h 1"/>
                <a:gd name="T76" fmla="*/ 813 w 605"/>
                <a:gd name="T77" fmla="*/ 0 h 1"/>
                <a:gd name="T78" fmla="*/ 835 w 605"/>
                <a:gd name="T79" fmla="*/ 0 h 1"/>
                <a:gd name="T80" fmla="*/ 856 w 605"/>
                <a:gd name="T81" fmla="*/ 0 h 1"/>
                <a:gd name="T82" fmla="*/ 876 w 605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5"/>
                <a:gd name="T127" fmla="*/ 0 h 1"/>
                <a:gd name="T128" fmla="*/ 605 w 605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5" h="1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33" y="0"/>
                  </a:lnTo>
                  <a:lnTo>
                    <a:pt x="138" y="0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7" y="0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09" y="0"/>
                  </a:lnTo>
                  <a:lnTo>
                    <a:pt x="214" y="0"/>
                  </a:lnTo>
                  <a:lnTo>
                    <a:pt x="219" y="0"/>
                  </a:lnTo>
                  <a:lnTo>
                    <a:pt x="224" y="0"/>
                  </a:lnTo>
                  <a:lnTo>
                    <a:pt x="228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2" y="0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86" y="0"/>
                  </a:lnTo>
                  <a:lnTo>
                    <a:pt x="290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09" y="0"/>
                  </a:lnTo>
                  <a:lnTo>
                    <a:pt x="314" y="0"/>
                  </a:lnTo>
                  <a:lnTo>
                    <a:pt x="319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3" y="0"/>
                  </a:lnTo>
                  <a:lnTo>
                    <a:pt x="338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2" y="0"/>
                  </a:lnTo>
                  <a:lnTo>
                    <a:pt x="357" y="0"/>
                  </a:lnTo>
                  <a:lnTo>
                    <a:pt x="362" y="0"/>
                  </a:lnTo>
                  <a:lnTo>
                    <a:pt x="367" y="0"/>
                  </a:lnTo>
                  <a:lnTo>
                    <a:pt x="371" y="0"/>
                  </a:lnTo>
                  <a:lnTo>
                    <a:pt x="376" y="0"/>
                  </a:lnTo>
                  <a:lnTo>
                    <a:pt x="381" y="0"/>
                  </a:lnTo>
                  <a:lnTo>
                    <a:pt x="386" y="0"/>
                  </a:lnTo>
                  <a:lnTo>
                    <a:pt x="390" y="0"/>
                  </a:lnTo>
                  <a:lnTo>
                    <a:pt x="395" y="0"/>
                  </a:lnTo>
                  <a:lnTo>
                    <a:pt x="400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4" y="0"/>
                  </a:lnTo>
                  <a:lnTo>
                    <a:pt x="419" y="0"/>
                  </a:lnTo>
                  <a:lnTo>
                    <a:pt x="424" y="0"/>
                  </a:lnTo>
                  <a:lnTo>
                    <a:pt x="428" y="0"/>
                  </a:lnTo>
                  <a:lnTo>
                    <a:pt x="433" y="0"/>
                  </a:lnTo>
                  <a:lnTo>
                    <a:pt x="438" y="0"/>
                  </a:lnTo>
                  <a:lnTo>
                    <a:pt x="443" y="0"/>
                  </a:lnTo>
                  <a:lnTo>
                    <a:pt x="447" y="0"/>
                  </a:lnTo>
                  <a:lnTo>
                    <a:pt x="452" y="0"/>
                  </a:lnTo>
                  <a:lnTo>
                    <a:pt x="457" y="0"/>
                  </a:lnTo>
                  <a:lnTo>
                    <a:pt x="462" y="0"/>
                  </a:lnTo>
                  <a:lnTo>
                    <a:pt x="467" y="0"/>
                  </a:lnTo>
                  <a:lnTo>
                    <a:pt x="471" y="0"/>
                  </a:lnTo>
                  <a:lnTo>
                    <a:pt x="476" y="0"/>
                  </a:lnTo>
                  <a:lnTo>
                    <a:pt x="481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5" y="0"/>
                  </a:lnTo>
                  <a:lnTo>
                    <a:pt x="500" y="0"/>
                  </a:lnTo>
                  <a:lnTo>
                    <a:pt x="505" y="0"/>
                  </a:lnTo>
                  <a:lnTo>
                    <a:pt x="509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28" y="0"/>
                  </a:lnTo>
                  <a:lnTo>
                    <a:pt x="533" y="0"/>
                  </a:lnTo>
                  <a:lnTo>
                    <a:pt x="538" y="0"/>
                  </a:lnTo>
                  <a:lnTo>
                    <a:pt x="543" y="0"/>
                  </a:lnTo>
                  <a:lnTo>
                    <a:pt x="547" y="0"/>
                  </a:lnTo>
                  <a:lnTo>
                    <a:pt x="552" y="0"/>
                  </a:lnTo>
                  <a:lnTo>
                    <a:pt x="557" y="0"/>
                  </a:lnTo>
                  <a:lnTo>
                    <a:pt x="562" y="0"/>
                  </a:lnTo>
                  <a:lnTo>
                    <a:pt x="567" y="0"/>
                  </a:lnTo>
                  <a:lnTo>
                    <a:pt x="571" y="0"/>
                  </a:lnTo>
                  <a:lnTo>
                    <a:pt x="576" y="0"/>
                  </a:lnTo>
                  <a:lnTo>
                    <a:pt x="581" y="0"/>
                  </a:lnTo>
                  <a:lnTo>
                    <a:pt x="586" y="0"/>
                  </a:lnTo>
                  <a:lnTo>
                    <a:pt x="590" y="0"/>
                  </a:lnTo>
                  <a:lnTo>
                    <a:pt x="595" y="0"/>
                  </a:lnTo>
                  <a:lnTo>
                    <a:pt x="600" y="0"/>
                  </a:lnTo>
                  <a:lnTo>
                    <a:pt x="60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6148" name="Object 197"/>
            <p:cNvGraphicFramePr>
              <a:graphicFrameLocks noChangeAspect="1"/>
            </p:cNvGraphicFramePr>
            <p:nvPr/>
          </p:nvGraphicFramePr>
          <p:xfrm>
            <a:off x="3135" y="1678"/>
            <a:ext cx="425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333" name="Równanie" r:id="rId7" imgW="291960" imgH="203040" progId="Equation.3">
                    <p:embed/>
                  </p:oleObj>
                </mc:Choice>
                <mc:Fallback>
                  <p:oleObj name="Równanie" r:id="rId7" imgW="2919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5" y="1678"/>
                          <a:ext cx="425" cy="295"/>
                        </a:xfrm>
                        <a:prstGeom prst="rect">
                          <a:avLst/>
                        </a:prstGeom>
                        <a:solidFill>
                          <a:srgbClr val="FCC8DB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2" name="Line 206"/>
            <p:cNvSpPr>
              <a:spLocks noChangeShapeType="1"/>
            </p:cNvSpPr>
            <p:nvPr/>
          </p:nvSpPr>
          <p:spPr bwMode="auto">
            <a:xfrm rot="60000" flipH="1" flipV="1">
              <a:off x="975" y="1101"/>
              <a:ext cx="9" cy="45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3" name="Line 210"/>
            <p:cNvSpPr>
              <a:spLocks noChangeShapeType="1"/>
            </p:cNvSpPr>
            <p:nvPr/>
          </p:nvSpPr>
          <p:spPr bwMode="auto">
            <a:xfrm flipV="1">
              <a:off x="1278" y="1116"/>
              <a:ext cx="0" cy="33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4" name="Line 211"/>
            <p:cNvSpPr>
              <a:spLocks noChangeShapeType="1"/>
            </p:cNvSpPr>
            <p:nvPr/>
          </p:nvSpPr>
          <p:spPr bwMode="auto">
            <a:xfrm flipV="1">
              <a:off x="3060" y="1116"/>
              <a:ext cx="0" cy="33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5" name="Line 212"/>
            <p:cNvSpPr>
              <a:spLocks noChangeShapeType="1"/>
            </p:cNvSpPr>
            <p:nvPr/>
          </p:nvSpPr>
          <p:spPr bwMode="auto">
            <a:xfrm flipV="1">
              <a:off x="3654" y="1116"/>
              <a:ext cx="0" cy="33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6" name="Line 213"/>
            <p:cNvSpPr>
              <a:spLocks noChangeShapeType="1"/>
            </p:cNvSpPr>
            <p:nvPr/>
          </p:nvSpPr>
          <p:spPr bwMode="auto">
            <a:xfrm flipV="1">
              <a:off x="4248" y="1116"/>
              <a:ext cx="0" cy="33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7" name="Line 214"/>
            <p:cNvSpPr>
              <a:spLocks noChangeShapeType="1"/>
            </p:cNvSpPr>
            <p:nvPr/>
          </p:nvSpPr>
          <p:spPr bwMode="auto">
            <a:xfrm flipV="1">
              <a:off x="4842" y="1116"/>
              <a:ext cx="0" cy="33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8" name="Line 215"/>
            <p:cNvSpPr>
              <a:spLocks noChangeShapeType="1"/>
            </p:cNvSpPr>
            <p:nvPr/>
          </p:nvSpPr>
          <p:spPr bwMode="auto">
            <a:xfrm flipV="1">
              <a:off x="1872" y="1116"/>
              <a:ext cx="0" cy="33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99" name="Line 216"/>
            <p:cNvSpPr>
              <a:spLocks noChangeShapeType="1"/>
            </p:cNvSpPr>
            <p:nvPr/>
          </p:nvSpPr>
          <p:spPr bwMode="auto">
            <a:xfrm flipV="1">
              <a:off x="2466" y="1116"/>
              <a:ext cx="0" cy="336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200" name="Line 217"/>
            <p:cNvSpPr>
              <a:spLocks noChangeShapeType="1"/>
            </p:cNvSpPr>
            <p:nvPr/>
          </p:nvSpPr>
          <p:spPr bwMode="auto">
            <a:xfrm flipV="1">
              <a:off x="3054" y="1776"/>
              <a:ext cx="0" cy="33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8" name="Rectangle 111"/>
          <p:cNvSpPr>
            <a:spLocks noGrp="1" noChangeArrowheads="1"/>
          </p:cNvSpPr>
          <p:nvPr>
            <p:ph type="title" sz="quarter"/>
          </p:nvPr>
        </p:nvSpPr>
        <p:spPr>
          <a:xfrm>
            <a:off x="838200" y="0"/>
            <a:ext cx="8458200" cy="1143000"/>
          </a:xfrm>
          <a:noFill/>
        </p:spPr>
        <p:txBody>
          <a:bodyPr/>
          <a:lstStyle/>
          <a:p>
            <a:r>
              <a:rPr lang="pl-PL" sz="3200" b="1" dirty="0" smtClean="0">
                <a:solidFill>
                  <a:schemeClr val="tx1"/>
                </a:solidFill>
                <a:latin typeface="+mn-lt"/>
              </a:rPr>
              <a:t>Eliminacja IMS – kryterium </a:t>
            </a:r>
            <a:r>
              <a:rPr lang="pl-PL" sz="3200" b="1" dirty="0" err="1" smtClean="0">
                <a:solidFill>
                  <a:schemeClr val="tx1"/>
                </a:solidFill>
                <a:latin typeface="+mn-lt"/>
              </a:rPr>
              <a:t>Nyquista</a:t>
            </a:r>
            <a:endParaRPr lang="pl-PL" sz="32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A5A11-E32A-4C9C-B567-BDAF350D1961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7497325" y="567925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($)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8777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218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graphicFrame>
        <p:nvGraphicFramePr>
          <p:cNvPr id="7170" name="Object 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1570037" y="1379139"/>
          <a:ext cx="4056063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0" name="Equation" r:id="rId3" imgW="1942920" imgH="431640" progId="Equation.3">
                  <p:embed/>
                </p:oleObj>
              </mc:Choice>
              <mc:Fallback>
                <p:oleObj name="Equation" r:id="rId3" imgW="1942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037" y="1379139"/>
                        <a:ext cx="4056063" cy="901700"/>
                      </a:xfrm>
                      <a:prstGeom prst="rect">
                        <a:avLst/>
                      </a:prstGeom>
                      <a:solidFill>
                        <a:srgbClr val="FF99FF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21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983413" y="28432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1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3413" y="284321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234"/>
          <p:cNvGrpSpPr>
            <a:grpSpLocks/>
          </p:cNvGrpSpPr>
          <p:nvPr/>
        </p:nvGrpSpPr>
        <p:grpSpPr bwMode="auto">
          <a:xfrm>
            <a:off x="1524000" y="2819400"/>
            <a:ext cx="6530975" cy="2182813"/>
            <a:chOff x="864" y="2640"/>
            <a:chExt cx="4114" cy="1375"/>
          </a:xfrm>
        </p:grpSpPr>
        <p:sp>
          <p:nvSpPr>
            <p:cNvPr id="7176" name="Line 117"/>
            <p:cNvSpPr>
              <a:spLocks noChangeShapeType="1"/>
            </p:cNvSpPr>
            <p:nvPr/>
          </p:nvSpPr>
          <p:spPr bwMode="auto">
            <a:xfrm flipH="1" flipV="1">
              <a:off x="1248" y="2640"/>
              <a:ext cx="8" cy="11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77" name="Line 123"/>
            <p:cNvSpPr>
              <a:spLocks noChangeShapeType="1"/>
            </p:cNvSpPr>
            <p:nvPr/>
          </p:nvSpPr>
          <p:spPr bwMode="auto">
            <a:xfrm flipV="1">
              <a:off x="1842" y="3788"/>
              <a:ext cx="2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78" name="Rectangle 125"/>
            <p:cNvSpPr>
              <a:spLocks noChangeArrowheads="1"/>
            </p:cNvSpPr>
            <p:nvPr/>
          </p:nvSpPr>
          <p:spPr bwMode="auto">
            <a:xfrm>
              <a:off x="1725" y="3842"/>
              <a:ext cx="248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-3</a:t>
              </a:r>
              <a:r>
                <a:rPr lang="pl-PL" sz="1800" b="1" i="1">
                  <a:solidFill>
                    <a:srgbClr val="000000"/>
                  </a:solidFill>
                </a:rPr>
                <a:t>W</a:t>
              </a:r>
              <a:endParaRPr lang="pl-PL" sz="1800" b="1" i="1"/>
            </a:p>
          </p:txBody>
        </p:sp>
        <p:sp>
          <p:nvSpPr>
            <p:cNvPr id="7179" name="Line 129"/>
            <p:cNvSpPr>
              <a:spLocks noChangeShapeType="1"/>
            </p:cNvSpPr>
            <p:nvPr/>
          </p:nvSpPr>
          <p:spPr bwMode="auto">
            <a:xfrm flipV="1">
              <a:off x="2685" y="3788"/>
              <a:ext cx="2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80" name="Rectangle 131"/>
            <p:cNvSpPr>
              <a:spLocks noChangeArrowheads="1"/>
            </p:cNvSpPr>
            <p:nvPr/>
          </p:nvSpPr>
          <p:spPr bwMode="auto">
            <a:xfrm>
              <a:off x="2644" y="3842"/>
              <a:ext cx="176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-</a:t>
              </a:r>
              <a:r>
                <a:rPr lang="pl-PL" sz="1800" b="1" i="1">
                  <a:solidFill>
                    <a:srgbClr val="000000"/>
                  </a:solidFill>
                </a:rPr>
                <a:t>W</a:t>
              </a:r>
              <a:endParaRPr lang="pl-PL" sz="1800" b="1" i="1"/>
            </a:p>
          </p:txBody>
        </p:sp>
        <p:sp>
          <p:nvSpPr>
            <p:cNvPr id="7181" name="Line 132"/>
            <p:cNvSpPr>
              <a:spLocks noChangeShapeType="1"/>
            </p:cNvSpPr>
            <p:nvPr/>
          </p:nvSpPr>
          <p:spPr bwMode="auto">
            <a:xfrm flipV="1">
              <a:off x="3110" y="3788"/>
              <a:ext cx="1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82" name="Rectangle 134"/>
            <p:cNvSpPr>
              <a:spLocks noChangeArrowheads="1"/>
            </p:cNvSpPr>
            <p:nvPr/>
          </p:nvSpPr>
          <p:spPr bwMode="auto">
            <a:xfrm>
              <a:off x="3082" y="3842"/>
              <a:ext cx="72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0</a:t>
              </a:r>
              <a:endParaRPr lang="pl-PL" sz="1800" b="1"/>
            </a:p>
          </p:txBody>
        </p:sp>
        <p:sp>
          <p:nvSpPr>
            <p:cNvPr id="7183" name="Line 135"/>
            <p:cNvSpPr>
              <a:spLocks noChangeShapeType="1"/>
            </p:cNvSpPr>
            <p:nvPr/>
          </p:nvSpPr>
          <p:spPr bwMode="auto">
            <a:xfrm flipV="1">
              <a:off x="3535" y="3788"/>
              <a:ext cx="1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84" name="Rectangle 137"/>
            <p:cNvSpPr>
              <a:spLocks noChangeArrowheads="1"/>
            </p:cNvSpPr>
            <p:nvPr/>
          </p:nvSpPr>
          <p:spPr bwMode="auto">
            <a:xfrm>
              <a:off x="3476" y="3842"/>
              <a:ext cx="128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 i="1">
                  <a:solidFill>
                    <a:srgbClr val="000000"/>
                  </a:solidFill>
                </a:rPr>
                <a:t>W</a:t>
              </a:r>
              <a:endParaRPr lang="pl-PL" sz="1800" b="1" i="1"/>
            </a:p>
          </p:txBody>
        </p:sp>
        <p:sp>
          <p:nvSpPr>
            <p:cNvPr id="7185" name="Line 141"/>
            <p:cNvSpPr>
              <a:spLocks noChangeShapeType="1"/>
            </p:cNvSpPr>
            <p:nvPr/>
          </p:nvSpPr>
          <p:spPr bwMode="auto">
            <a:xfrm flipV="1">
              <a:off x="4377" y="3788"/>
              <a:ext cx="2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86" name="Rectangle 143"/>
            <p:cNvSpPr>
              <a:spLocks noChangeArrowheads="1"/>
            </p:cNvSpPr>
            <p:nvPr/>
          </p:nvSpPr>
          <p:spPr bwMode="auto">
            <a:xfrm>
              <a:off x="4306" y="3842"/>
              <a:ext cx="200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3</a:t>
              </a:r>
              <a:r>
                <a:rPr lang="pl-PL" sz="1800" b="1" i="1">
                  <a:solidFill>
                    <a:srgbClr val="000000"/>
                  </a:solidFill>
                </a:rPr>
                <a:t>W</a:t>
              </a:r>
              <a:endParaRPr lang="pl-PL" sz="1800" b="1" i="1"/>
            </a:p>
          </p:txBody>
        </p:sp>
        <p:sp>
          <p:nvSpPr>
            <p:cNvPr id="7187" name="Freeform 174"/>
            <p:cNvSpPr>
              <a:spLocks/>
            </p:cNvSpPr>
            <p:nvPr/>
          </p:nvSpPr>
          <p:spPr bwMode="auto">
            <a:xfrm>
              <a:off x="1256" y="3813"/>
              <a:ext cx="792" cy="1"/>
            </a:xfrm>
            <a:custGeom>
              <a:avLst/>
              <a:gdLst>
                <a:gd name="T0" fmla="*/ 12 w 513"/>
                <a:gd name="T1" fmla="*/ 0 h 1"/>
                <a:gd name="T2" fmla="*/ 31 w 513"/>
                <a:gd name="T3" fmla="*/ 0 h 1"/>
                <a:gd name="T4" fmla="*/ 49 w 513"/>
                <a:gd name="T5" fmla="*/ 0 h 1"/>
                <a:gd name="T6" fmla="*/ 68 w 513"/>
                <a:gd name="T7" fmla="*/ 0 h 1"/>
                <a:gd name="T8" fmla="*/ 86 w 513"/>
                <a:gd name="T9" fmla="*/ 0 h 1"/>
                <a:gd name="T10" fmla="*/ 105 w 513"/>
                <a:gd name="T11" fmla="*/ 0 h 1"/>
                <a:gd name="T12" fmla="*/ 124 w 513"/>
                <a:gd name="T13" fmla="*/ 0 h 1"/>
                <a:gd name="T14" fmla="*/ 144 w 513"/>
                <a:gd name="T15" fmla="*/ 0 h 1"/>
                <a:gd name="T16" fmla="*/ 162 w 513"/>
                <a:gd name="T17" fmla="*/ 0 h 1"/>
                <a:gd name="T18" fmla="*/ 181 w 513"/>
                <a:gd name="T19" fmla="*/ 0 h 1"/>
                <a:gd name="T20" fmla="*/ 199 w 513"/>
                <a:gd name="T21" fmla="*/ 0 h 1"/>
                <a:gd name="T22" fmla="*/ 218 w 513"/>
                <a:gd name="T23" fmla="*/ 0 h 1"/>
                <a:gd name="T24" fmla="*/ 236 w 513"/>
                <a:gd name="T25" fmla="*/ 0 h 1"/>
                <a:gd name="T26" fmla="*/ 255 w 513"/>
                <a:gd name="T27" fmla="*/ 0 h 1"/>
                <a:gd name="T28" fmla="*/ 275 w 513"/>
                <a:gd name="T29" fmla="*/ 0 h 1"/>
                <a:gd name="T30" fmla="*/ 293 w 513"/>
                <a:gd name="T31" fmla="*/ 0 h 1"/>
                <a:gd name="T32" fmla="*/ 312 w 513"/>
                <a:gd name="T33" fmla="*/ 0 h 1"/>
                <a:gd name="T34" fmla="*/ 330 w 513"/>
                <a:gd name="T35" fmla="*/ 0 h 1"/>
                <a:gd name="T36" fmla="*/ 349 w 513"/>
                <a:gd name="T37" fmla="*/ 0 h 1"/>
                <a:gd name="T38" fmla="*/ 367 w 513"/>
                <a:gd name="T39" fmla="*/ 0 h 1"/>
                <a:gd name="T40" fmla="*/ 386 w 513"/>
                <a:gd name="T41" fmla="*/ 0 h 1"/>
                <a:gd name="T42" fmla="*/ 406 w 513"/>
                <a:gd name="T43" fmla="*/ 0 h 1"/>
                <a:gd name="T44" fmla="*/ 425 w 513"/>
                <a:gd name="T45" fmla="*/ 0 h 1"/>
                <a:gd name="T46" fmla="*/ 443 w 513"/>
                <a:gd name="T47" fmla="*/ 0 h 1"/>
                <a:gd name="T48" fmla="*/ 462 w 513"/>
                <a:gd name="T49" fmla="*/ 0 h 1"/>
                <a:gd name="T50" fmla="*/ 480 w 513"/>
                <a:gd name="T51" fmla="*/ 0 h 1"/>
                <a:gd name="T52" fmla="*/ 499 w 513"/>
                <a:gd name="T53" fmla="*/ 0 h 1"/>
                <a:gd name="T54" fmla="*/ 517 w 513"/>
                <a:gd name="T55" fmla="*/ 0 h 1"/>
                <a:gd name="T56" fmla="*/ 536 w 513"/>
                <a:gd name="T57" fmla="*/ 0 h 1"/>
                <a:gd name="T58" fmla="*/ 556 w 513"/>
                <a:gd name="T59" fmla="*/ 0 h 1"/>
                <a:gd name="T60" fmla="*/ 574 w 513"/>
                <a:gd name="T61" fmla="*/ 0 h 1"/>
                <a:gd name="T62" fmla="*/ 593 w 513"/>
                <a:gd name="T63" fmla="*/ 0 h 1"/>
                <a:gd name="T64" fmla="*/ 611 w 513"/>
                <a:gd name="T65" fmla="*/ 0 h 1"/>
                <a:gd name="T66" fmla="*/ 630 w 513"/>
                <a:gd name="T67" fmla="*/ 0 h 1"/>
                <a:gd name="T68" fmla="*/ 648 w 513"/>
                <a:gd name="T69" fmla="*/ 0 h 1"/>
                <a:gd name="T70" fmla="*/ 667 w 513"/>
                <a:gd name="T71" fmla="*/ 0 h 1"/>
                <a:gd name="T72" fmla="*/ 687 w 513"/>
                <a:gd name="T73" fmla="*/ 0 h 1"/>
                <a:gd name="T74" fmla="*/ 706 w 513"/>
                <a:gd name="T75" fmla="*/ 0 h 1"/>
                <a:gd name="T76" fmla="*/ 724 w 513"/>
                <a:gd name="T77" fmla="*/ 0 h 1"/>
                <a:gd name="T78" fmla="*/ 743 w 513"/>
                <a:gd name="T79" fmla="*/ 0 h 1"/>
                <a:gd name="T80" fmla="*/ 761 w 513"/>
                <a:gd name="T81" fmla="*/ 0 h 1"/>
                <a:gd name="T82" fmla="*/ 780 w 513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3"/>
                <a:gd name="T127" fmla="*/ 0 h 1"/>
                <a:gd name="T128" fmla="*/ 513 w 513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3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1" y="0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4" y="0"/>
                  </a:lnTo>
                  <a:lnTo>
                    <a:pt x="408" y="0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0" y="0"/>
                  </a:lnTo>
                  <a:lnTo>
                    <a:pt x="424" y="0"/>
                  </a:lnTo>
                  <a:lnTo>
                    <a:pt x="428" y="0"/>
                  </a:lnTo>
                  <a:lnTo>
                    <a:pt x="432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89" y="0"/>
                  </a:lnTo>
                  <a:lnTo>
                    <a:pt x="493" y="0"/>
                  </a:lnTo>
                  <a:lnTo>
                    <a:pt x="497" y="0"/>
                  </a:lnTo>
                  <a:lnTo>
                    <a:pt x="501" y="0"/>
                  </a:lnTo>
                  <a:lnTo>
                    <a:pt x="505" y="0"/>
                  </a:lnTo>
                  <a:lnTo>
                    <a:pt x="509" y="0"/>
                  </a:lnTo>
                  <a:lnTo>
                    <a:pt x="51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88" name="Freeform 175"/>
            <p:cNvSpPr>
              <a:spLocks/>
            </p:cNvSpPr>
            <p:nvPr/>
          </p:nvSpPr>
          <p:spPr bwMode="auto">
            <a:xfrm>
              <a:off x="2048" y="3813"/>
              <a:ext cx="793" cy="1"/>
            </a:xfrm>
            <a:custGeom>
              <a:avLst/>
              <a:gdLst>
                <a:gd name="T0" fmla="*/ 12 w 514"/>
                <a:gd name="T1" fmla="*/ 0 h 1"/>
                <a:gd name="T2" fmla="*/ 32 w 514"/>
                <a:gd name="T3" fmla="*/ 0 h 1"/>
                <a:gd name="T4" fmla="*/ 51 w 514"/>
                <a:gd name="T5" fmla="*/ 0 h 1"/>
                <a:gd name="T6" fmla="*/ 69 w 514"/>
                <a:gd name="T7" fmla="*/ 0 h 1"/>
                <a:gd name="T8" fmla="*/ 88 w 514"/>
                <a:gd name="T9" fmla="*/ 0 h 1"/>
                <a:gd name="T10" fmla="*/ 106 w 514"/>
                <a:gd name="T11" fmla="*/ 0 h 1"/>
                <a:gd name="T12" fmla="*/ 125 w 514"/>
                <a:gd name="T13" fmla="*/ 0 h 1"/>
                <a:gd name="T14" fmla="*/ 143 w 514"/>
                <a:gd name="T15" fmla="*/ 0 h 1"/>
                <a:gd name="T16" fmla="*/ 164 w 514"/>
                <a:gd name="T17" fmla="*/ 0 h 1"/>
                <a:gd name="T18" fmla="*/ 182 w 514"/>
                <a:gd name="T19" fmla="*/ 0 h 1"/>
                <a:gd name="T20" fmla="*/ 201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3 w 514"/>
                <a:gd name="T31" fmla="*/ 0 h 1"/>
                <a:gd name="T32" fmla="*/ 313 w 514"/>
                <a:gd name="T33" fmla="*/ 0 h 1"/>
                <a:gd name="T34" fmla="*/ 332 w 514"/>
                <a:gd name="T35" fmla="*/ 0 h 1"/>
                <a:gd name="T36" fmla="*/ 350 w 514"/>
                <a:gd name="T37" fmla="*/ 0 h 1"/>
                <a:gd name="T38" fmla="*/ 369 w 514"/>
                <a:gd name="T39" fmla="*/ 0 h 1"/>
                <a:gd name="T40" fmla="*/ 387 w 514"/>
                <a:gd name="T41" fmla="*/ 0 h 1"/>
                <a:gd name="T42" fmla="*/ 406 w 514"/>
                <a:gd name="T43" fmla="*/ 0 h 1"/>
                <a:gd name="T44" fmla="*/ 424 w 514"/>
                <a:gd name="T45" fmla="*/ 0 h 1"/>
                <a:gd name="T46" fmla="*/ 444 w 514"/>
                <a:gd name="T47" fmla="*/ 0 h 1"/>
                <a:gd name="T48" fmla="*/ 463 w 514"/>
                <a:gd name="T49" fmla="*/ 0 h 1"/>
                <a:gd name="T50" fmla="*/ 481 w 514"/>
                <a:gd name="T51" fmla="*/ 0 h 1"/>
                <a:gd name="T52" fmla="*/ 500 w 514"/>
                <a:gd name="T53" fmla="*/ 0 h 1"/>
                <a:gd name="T54" fmla="*/ 518 w 514"/>
                <a:gd name="T55" fmla="*/ 0 h 1"/>
                <a:gd name="T56" fmla="*/ 537 w 514"/>
                <a:gd name="T57" fmla="*/ 0 h 1"/>
                <a:gd name="T58" fmla="*/ 555 w 514"/>
                <a:gd name="T59" fmla="*/ 0 h 1"/>
                <a:gd name="T60" fmla="*/ 575 w 514"/>
                <a:gd name="T61" fmla="*/ 0 h 1"/>
                <a:gd name="T62" fmla="*/ 594 w 514"/>
                <a:gd name="T63" fmla="*/ 0 h 1"/>
                <a:gd name="T64" fmla="*/ 612 w 514"/>
                <a:gd name="T65" fmla="*/ 0 h 1"/>
                <a:gd name="T66" fmla="*/ 631 w 514"/>
                <a:gd name="T67" fmla="*/ 0 h 1"/>
                <a:gd name="T68" fmla="*/ 650 w 514"/>
                <a:gd name="T69" fmla="*/ 0 h 1"/>
                <a:gd name="T70" fmla="*/ 668 w 514"/>
                <a:gd name="T71" fmla="*/ 0 h 1"/>
                <a:gd name="T72" fmla="*/ 687 w 514"/>
                <a:gd name="T73" fmla="*/ 0 h 1"/>
                <a:gd name="T74" fmla="*/ 705 w 514"/>
                <a:gd name="T75" fmla="*/ 0 h 1"/>
                <a:gd name="T76" fmla="*/ 725 w 514"/>
                <a:gd name="T77" fmla="*/ 0 h 1"/>
                <a:gd name="T78" fmla="*/ 744 w 514"/>
                <a:gd name="T79" fmla="*/ 0 h 1"/>
                <a:gd name="T80" fmla="*/ 762 w 514"/>
                <a:gd name="T81" fmla="*/ 0 h 1"/>
                <a:gd name="T82" fmla="*/ 781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4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3" y="0"/>
                  </a:lnTo>
                  <a:lnTo>
                    <a:pt x="377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89" y="0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2" y="0"/>
                  </a:lnTo>
                  <a:lnTo>
                    <a:pt x="466" y="0"/>
                  </a:lnTo>
                  <a:lnTo>
                    <a:pt x="470" y="0"/>
                  </a:lnTo>
                  <a:lnTo>
                    <a:pt x="474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89" name="Freeform 176"/>
            <p:cNvSpPr>
              <a:spLocks/>
            </p:cNvSpPr>
            <p:nvPr/>
          </p:nvSpPr>
          <p:spPr bwMode="auto">
            <a:xfrm>
              <a:off x="2841" y="3813"/>
              <a:ext cx="794" cy="1"/>
            </a:xfrm>
            <a:custGeom>
              <a:avLst/>
              <a:gdLst>
                <a:gd name="T0" fmla="*/ 12 w 514"/>
                <a:gd name="T1" fmla="*/ 0 h 1"/>
                <a:gd name="T2" fmla="*/ 31 w 514"/>
                <a:gd name="T3" fmla="*/ 0 h 1"/>
                <a:gd name="T4" fmla="*/ 49 w 514"/>
                <a:gd name="T5" fmla="*/ 0 h 1"/>
                <a:gd name="T6" fmla="*/ 70 w 514"/>
                <a:gd name="T7" fmla="*/ 0 h 1"/>
                <a:gd name="T8" fmla="*/ 88 w 514"/>
                <a:gd name="T9" fmla="*/ 0 h 1"/>
                <a:gd name="T10" fmla="*/ 107 w 514"/>
                <a:gd name="T11" fmla="*/ 0 h 1"/>
                <a:gd name="T12" fmla="*/ 125 w 514"/>
                <a:gd name="T13" fmla="*/ 0 h 1"/>
                <a:gd name="T14" fmla="*/ 144 w 514"/>
                <a:gd name="T15" fmla="*/ 0 h 1"/>
                <a:gd name="T16" fmla="*/ 162 w 514"/>
                <a:gd name="T17" fmla="*/ 0 h 1"/>
                <a:gd name="T18" fmla="*/ 181 w 514"/>
                <a:gd name="T19" fmla="*/ 0 h 1"/>
                <a:gd name="T20" fmla="*/ 201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4 w 514"/>
                <a:gd name="T31" fmla="*/ 0 h 1"/>
                <a:gd name="T32" fmla="*/ 312 w 514"/>
                <a:gd name="T33" fmla="*/ 0 h 1"/>
                <a:gd name="T34" fmla="*/ 332 w 514"/>
                <a:gd name="T35" fmla="*/ 0 h 1"/>
                <a:gd name="T36" fmla="*/ 351 w 514"/>
                <a:gd name="T37" fmla="*/ 0 h 1"/>
                <a:gd name="T38" fmla="*/ 369 w 514"/>
                <a:gd name="T39" fmla="*/ 0 h 1"/>
                <a:gd name="T40" fmla="*/ 388 w 514"/>
                <a:gd name="T41" fmla="*/ 0 h 1"/>
                <a:gd name="T42" fmla="*/ 406 w 514"/>
                <a:gd name="T43" fmla="*/ 0 h 1"/>
                <a:gd name="T44" fmla="*/ 425 w 514"/>
                <a:gd name="T45" fmla="*/ 0 h 1"/>
                <a:gd name="T46" fmla="*/ 443 w 514"/>
                <a:gd name="T47" fmla="*/ 0 h 1"/>
                <a:gd name="T48" fmla="*/ 463 w 514"/>
                <a:gd name="T49" fmla="*/ 0 h 1"/>
                <a:gd name="T50" fmla="*/ 482 w 514"/>
                <a:gd name="T51" fmla="*/ 0 h 1"/>
                <a:gd name="T52" fmla="*/ 500 w 514"/>
                <a:gd name="T53" fmla="*/ 0 h 1"/>
                <a:gd name="T54" fmla="*/ 519 w 514"/>
                <a:gd name="T55" fmla="*/ 0 h 1"/>
                <a:gd name="T56" fmla="*/ 538 w 514"/>
                <a:gd name="T57" fmla="*/ 0 h 1"/>
                <a:gd name="T58" fmla="*/ 556 w 514"/>
                <a:gd name="T59" fmla="*/ 0 h 1"/>
                <a:gd name="T60" fmla="*/ 575 w 514"/>
                <a:gd name="T61" fmla="*/ 0 h 1"/>
                <a:gd name="T62" fmla="*/ 593 w 514"/>
                <a:gd name="T63" fmla="*/ 0 h 1"/>
                <a:gd name="T64" fmla="*/ 613 w 514"/>
                <a:gd name="T65" fmla="*/ 0 h 1"/>
                <a:gd name="T66" fmla="*/ 632 w 514"/>
                <a:gd name="T67" fmla="*/ 0 h 1"/>
                <a:gd name="T68" fmla="*/ 650 w 514"/>
                <a:gd name="T69" fmla="*/ 0 h 1"/>
                <a:gd name="T70" fmla="*/ 669 w 514"/>
                <a:gd name="T71" fmla="*/ 0 h 1"/>
                <a:gd name="T72" fmla="*/ 687 w 514"/>
                <a:gd name="T73" fmla="*/ 0 h 1"/>
                <a:gd name="T74" fmla="*/ 706 w 514"/>
                <a:gd name="T75" fmla="*/ 0 h 1"/>
                <a:gd name="T76" fmla="*/ 724 w 514"/>
                <a:gd name="T77" fmla="*/ 0 h 1"/>
                <a:gd name="T78" fmla="*/ 745 w 514"/>
                <a:gd name="T79" fmla="*/ 0 h 1"/>
                <a:gd name="T80" fmla="*/ 763 w 514"/>
                <a:gd name="T81" fmla="*/ 0 h 1"/>
                <a:gd name="T82" fmla="*/ 782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9" y="0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90" name="Freeform 177"/>
            <p:cNvSpPr>
              <a:spLocks/>
            </p:cNvSpPr>
            <p:nvPr/>
          </p:nvSpPr>
          <p:spPr bwMode="auto">
            <a:xfrm>
              <a:off x="3635" y="3813"/>
              <a:ext cx="793" cy="1"/>
            </a:xfrm>
            <a:custGeom>
              <a:avLst/>
              <a:gdLst>
                <a:gd name="T0" fmla="*/ 12 w 514"/>
                <a:gd name="T1" fmla="*/ 0 h 1"/>
                <a:gd name="T2" fmla="*/ 31 w 514"/>
                <a:gd name="T3" fmla="*/ 0 h 1"/>
                <a:gd name="T4" fmla="*/ 49 w 514"/>
                <a:gd name="T5" fmla="*/ 0 h 1"/>
                <a:gd name="T6" fmla="*/ 68 w 514"/>
                <a:gd name="T7" fmla="*/ 0 h 1"/>
                <a:gd name="T8" fmla="*/ 88 w 514"/>
                <a:gd name="T9" fmla="*/ 0 h 1"/>
                <a:gd name="T10" fmla="*/ 106 w 514"/>
                <a:gd name="T11" fmla="*/ 0 h 1"/>
                <a:gd name="T12" fmla="*/ 125 w 514"/>
                <a:gd name="T13" fmla="*/ 0 h 1"/>
                <a:gd name="T14" fmla="*/ 143 w 514"/>
                <a:gd name="T15" fmla="*/ 0 h 1"/>
                <a:gd name="T16" fmla="*/ 162 w 514"/>
                <a:gd name="T17" fmla="*/ 0 h 1"/>
                <a:gd name="T18" fmla="*/ 181 w 514"/>
                <a:gd name="T19" fmla="*/ 0 h 1"/>
                <a:gd name="T20" fmla="*/ 199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3 w 514"/>
                <a:gd name="T31" fmla="*/ 0 h 1"/>
                <a:gd name="T32" fmla="*/ 312 w 514"/>
                <a:gd name="T33" fmla="*/ 0 h 1"/>
                <a:gd name="T34" fmla="*/ 330 w 514"/>
                <a:gd name="T35" fmla="*/ 0 h 1"/>
                <a:gd name="T36" fmla="*/ 349 w 514"/>
                <a:gd name="T37" fmla="*/ 0 h 1"/>
                <a:gd name="T38" fmla="*/ 369 w 514"/>
                <a:gd name="T39" fmla="*/ 0 h 1"/>
                <a:gd name="T40" fmla="*/ 387 w 514"/>
                <a:gd name="T41" fmla="*/ 0 h 1"/>
                <a:gd name="T42" fmla="*/ 406 w 514"/>
                <a:gd name="T43" fmla="*/ 0 h 1"/>
                <a:gd name="T44" fmla="*/ 424 w 514"/>
                <a:gd name="T45" fmla="*/ 0 h 1"/>
                <a:gd name="T46" fmla="*/ 443 w 514"/>
                <a:gd name="T47" fmla="*/ 0 h 1"/>
                <a:gd name="T48" fmla="*/ 461 w 514"/>
                <a:gd name="T49" fmla="*/ 0 h 1"/>
                <a:gd name="T50" fmla="*/ 480 w 514"/>
                <a:gd name="T51" fmla="*/ 0 h 1"/>
                <a:gd name="T52" fmla="*/ 500 w 514"/>
                <a:gd name="T53" fmla="*/ 0 h 1"/>
                <a:gd name="T54" fmla="*/ 518 w 514"/>
                <a:gd name="T55" fmla="*/ 0 h 1"/>
                <a:gd name="T56" fmla="*/ 537 w 514"/>
                <a:gd name="T57" fmla="*/ 0 h 1"/>
                <a:gd name="T58" fmla="*/ 555 w 514"/>
                <a:gd name="T59" fmla="*/ 0 h 1"/>
                <a:gd name="T60" fmla="*/ 574 w 514"/>
                <a:gd name="T61" fmla="*/ 0 h 1"/>
                <a:gd name="T62" fmla="*/ 592 w 514"/>
                <a:gd name="T63" fmla="*/ 0 h 1"/>
                <a:gd name="T64" fmla="*/ 611 w 514"/>
                <a:gd name="T65" fmla="*/ 0 h 1"/>
                <a:gd name="T66" fmla="*/ 631 w 514"/>
                <a:gd name="T67" fmla="*/ 0 h 1"/>
                <a:gd name="T68" fmla="*/ 650 w 514"/>
                <a:gd name="T69" fmla="*/ 0 h 1"/>
                <a:gd name="T70" fmla="*/ 668 w 514"/>
                <a:gd name="T71" fmla="*/ 0 h 1"/>
                <a:gd name="T72" fmla="*/ 687 w 514"/>
                <a:gd name="T73" fmla="*/ 0 h 1"/>
                <a:gd name="T74" fmla="*/ 705 w 514"/>
                <a:gd name="T75" fmla="*/ 0 h 1"/>
                <a:gd name="T76" fmla="*/ 724 w 514"/>
                <a:gd name="T77" fmla="*/ 0 h 1"/>
                <a:gd name="T78" fmla="*/ 742 w 514"/>
                <a:gd name="T79" fmla="*/ 0 h 1"/>
                <a:gd name="T80" fmla="*/ 761 w 514"/>
                <a:gd name="T81" fmla="*/ 0 h 1"/>
                <a:gd name="T82" fmla="*/ 781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4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89" y="0"/>
                  </a:lnTo>
                  <a:lnTo>
                    <a:pt x="493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91" name="Freeform 179"/>
            <p:cNvSpPr>
              <a:spLocks/>
            </p:cNvSpPr>
            <p:nvPr/>
          </p:nvSpPr>
          <p:spPr bwMode="auto">
            <a:xfrm>
              <a:off x="1256" y="3120"/>
              <a:ext cx="648" cy="639"/>
            </a:xfrm>
            <a:custGeom>
              <a:avLst/>
              <a:gdLst>
                <a:gd name="T0" fmla="*/ 12 w 420"/>
                <a:gd name="T1" fmla="*/ 0 h 1557"/>
                <a:gd name="T2" fmla="*/ 31 w 420"/>
                <a:gd name="T3" fmla="*/ 0 h 1557"/>
                <a:gd name="T4" fmla="*/ 49 w 420"/>
                <a:gd name="T5" fmla="*/ 0 h 1557"/>
                <a:gd name="T6" fmla="*/ 68 w 420"/>
                <a:gd name="T7" fmla="*/ 0 h 1557"/>
                <a:gd name="T8" fmla="*/ 86 w 420"/>
                <a:gd name="T9" fmla="*/ 0 h 1557"/>
                <a:gd name="T10" fmla="*/ 105 w 420"/>
                <a:gd name="T11" fmla="*/ 0 h 1557"/>
                <a:gd name="T12" fmla="*/ 123 w 420"/>
                <a:gd name="T13" fmla="*/ 0 h 1557"/>
                <a:gd name="T14" fmla="*/ 143 w 420"/>
                <a:gd name="T15" fmla="*/ 0 h 1557"/>
                <a:gd name="T16" fmla="*/ 162 w 420"/>
                <a:gd name="T17" fmla="*/ 0 h 1557"/>
                <a:gd name="T18" fmla="*/ 181 w 420"/>
                <a:gd name="T19" fmla="*/ 0 h 1557"/>
                <a:gd name="T20" fmla="*/ 199 w 420"/>
                <a:gd name="T21" fmla="*/ 0 h 1557"/>
                <a:gd name="T22" fmla="*/ 218 w 420"/>
                <a:gd name="T23" fmla="*/ 0 h 1557"/>
                <a:gd name="T24" fmla="*/ 236 w 420"/>
                <a:gd name="T25" fmla="*/ 0 h 1557"/>
                <a:gd name="T26" fmla="*/ 255 w 420"/>
                <a:gd name="T27" fmla="*/ 0 h 1557"/>
                <a:gd name="T28" fmla="*/ 275 w 420"/>
                <a:gd name="T29" fmla="*/ 0 h 1557"/>
                <a:gd name="T30" fmla="*/ 293 w 420"/>
                <a:gd name="T31" fmla="*/ 0 h 1557"/>
                <a:gd name="T32" fmla="*/ 312 w 420"/>
                <a:gd name="T33" fmla="*/ 0 h 1557"/>
                <a:gd name="T34" fmla="*/ 330 w 420"/>
                <a:gd name="T35" fmla="*/ 0 h 1557"/>
                <a:gd name="T36" fmla="*/ 349 w 420"/>
                <a:gd name="T37" fmla="*/ 0 h 1557"/>
                <a:gd name="T38" fmla="*/ 367 w 420"/>
                <a:gd name="T39" fmla="*/ 0 h 1557"/>
                <a:gd name="T40" fmla="*/ 386 w 420"/>
                <a:gd name="T41" fmla="*/ 0 h 1557"/>
                <a:gd name="T42" fmla="*/ 406 w 420"/>
                <a:gd name="T43" fmla="*/ 0 h 1557"/>
                <a:gd name="T44" fmla="*/ 424 w 420"/>
                <a:gd name="T45" fmla="*/ 0 h 1557"/>
                <a:gd name="T46" fmla="*/ 443 w 420"/>
                <a:gd name="T47" fmla="*/ 0 h 1557"/>
                <a:gd name="T48" fmla="*/ 461 w 420"/>
                <a:gd name="T49" fmla="*/ 0 h 1557"/>
                <a:gd name="T50" fmla="*/ 480 w 420"/>
                <a:gd name="T51" fmla="*/ 0 h 1557"/>
                <a:gd name="T52" fmla="*/ 498 w 420"/>
                <a:gd name="T53" fmla="*/ 0 h 1557"/>
                <a:gd name="T54" fmla="*/ 511 w 420"/>
                <a:gd name="T55" fmla="*/ 7 h 1557"/>
                <a:gd name="T56" fmla="*/ 523 w 420"/>
                <a:gd name="T57" fmla="*/ 20 h 1557"/>
                <a:gd name="T58" fmla="*/ 529 w 420"/>
                <a:gd name="T59" fmla="*/ 50 h 1557"/>
                <a:gd name="T60" fmla="*/ 543 w 420"/>
                <a:gd name="T61" fmla="*/ 79 h 1557"/>
                <a:gd name="T62" fmla="*/ 549 w 420"/>
                <a:gd name="T63" fmla="*/ 131 h 1557"/>
                <a:gd name="T64" fmla="*/ 562 w 420"/>
                <a:gd name="T65" fmla="*/ 166 h 1557"/>
                <a:gd name="T66" fmla="*/ 568 w 420"/>
                <a:gd name="T67" fmla="*/ 233 h 1557"/>
                <a:gd name="T68" fmla="*/ 580 w 420"/>
                <a:gd name="T69" fmla="*/ 273 h 1557"/>
                <a:gd name="T70" fmla="*/ 586 w 420"/>
                <a:gd name="T71" fmla="*/ 346 h 1557"/>
                <a:gd name="T72" fmla="*/ 599 w 420"/>
                <a:gd name="T73" fmla="*/ 386 h 1557"/>
                <a:gd name="T74" fmla="*/ 605 w 420"/>
                <a:gd name="T75" fmla="*/ 456 h 1557"/>
                <a:gd name="T76" fmla="*/ 617 w 420"/>
                <a:gd name="T77" fmla="*/ 498 h 1557"/>
                <a:gd name="T78" fmla="*/ 623 w 420"/>
                <a:gd name="T79" fmla="*/ 552 h 1557"/>
                <a:gd name="T80" fmla="*/ 636 w 420"/>
                <a:gd name="T81" fmla="*/ 584 h 1557"/>
                <a:gd name="T82" fmla="*/ 642 w 420"/>
                <a:gd name="T83" fmla="*/ 624 h 15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0"/>
                <a:gd name="T127" fmla="*/ 0 h 1557"/>
                <a:gd name="T128" fmla="*/ 420 w 420"/>
                <a:gd name="T129" fmla="*/ 1557 h 15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0" h="1557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7" y="4"/>
                  </a:lnTo>
                  <a:lnTo>
                    <a:pt x="331" y="9"/>
                  </a:lnTo>
                  <a:lnTo>
                    <a:pt x="331" y="17"/>
                  </a:lnTo>
                  <a:lnTo>
                    <a:pt x="335" y="21"/>
                  </a:lnTo>
                  <a:lnTo>
                    <a:pt x="335" y="45"/>
                  </a:lnTo>
                  <a:lnTo>
                    <a:pt x="339" y="49"/>
                  </a:lnTo>
                  <a:lnTo>
                    <a:pt x="339" y="82"/>
                  </a:lnTo>
                  <a:lnTo>
                    <a:pt x="343" y="86"/>
                  </a:lnTo>
                  <a:lnTo>
                    <a:pt x="343" y="123"/>
                  </a:lnTo>
                  <a:lnTo>
                    <a:pt x="347" y="131"/>
                  </a:lnTo>
                  <a:lnTo>
                    <a:pt x="347" y="184"/>
                  </a:lnTo>
                  <a:lnTo>
                    <a:pt x="352" y="192"/>
                  </a:lnTo>
                  <a:lnTo>
                    <a:pt x="352" y="246"/>
                  </a:lnTo>
                  <a:lnTo>
                    <a:pt x="356" y="254"/>
                  </a:lnTo>
                  <a:lnTo>
                    <a:pt x="356" y="319"/>
                  </a:lnTo>
                  <a:lnTo>
                    <a:pt x="360" y="331"/>
                  </a:lnTo>
                  <a:lnTo>
                    <a:pt x="360" y="393"/>
                  </a:lnTo>
                  <a:lnTo>
                    <a:pt x="364" y="405"/>
                  </a:lnTo>
                  <a:lnTo>
                    <a:pt x="364" y="474"/>
                  </a:lnTo>
                  <a:lnTo>
                    <a:pt x="368" y="483"/>
                  </a:lnTo>
                  <a:lnTo>
                    <a:pt x="368" y="568"/>
                  </a:lnTo>
                  <a:lnTo>
                    <a:pt x="372" y="581"/>
                  </a:lnTo>
                  <a:lnTo>
                    <a:pt x="372" y="654"/>
                  </a:lnTo>
                  <a:lnTo>
                    <a:pt x="376" y="666"/>
                  </a:lnTo>
                  <a:lnTo>
                    <a:pt x="376" y="752"/>
                  </a:lnTo>
                  <a:lnTo>
                    <a:pt x="380" y="765"/>
                  </a:lnTo>
                  <a:lnTo>
                    <a:pt x="380" y="842"/>
                  </a:lnTo>
                  <a:lnTo>
                    <a:pt x="384" y="854"/>
                  </a:lnTo>
                  <a:lnTo>
                    <a:pt x="384" y="928"/>
                  </a:lnTo>
                  <a:lnTo>
                    <a:pt x="388" y="940"/>
                  </a:lnTo>
                  <a:lnTo>
                    <a:pt x="388" y="1030"/>
                  </a:lnTo>
                  <a:lnTo>
                    <a:pt x="392" y="1042"/>
                  </a:lnTo>
                  <a:lnTo>
                    <a:pt x="392" y="1112"/>
                  </a:lnTo>
                  <a:lnTo>
                    <a:pt x="396" y="1124"/>
                  </a:lnTo>
                  <a:lnTo>
                    <a:pt x="396" y="1202"/>
                  </a:lnTo>
                  <a:lnTo>
                    <a:pt x="400" y="1214"/>
                  </a:lnTo>
                  <a:lnTo>
                    <a:pt x="400" y="1275"/>
                  </a:lnTo>
                  <a:lnTo>
                    <a:pt x="404" y="1288"/>
                  </a:lnTo>
                  <a:lnTo>
                    <a:pt x="404" y="1345"/>
                  </a:lnTo>
                  <a:lnTo>
                    <a:pt x="408" y="1353"/>
                  </a:lnTo>
                  <a:lnTo>
                    <a:pt x="408" y="1414"/>
                  </a:lnTo>
                  <a:lnTo>
                    <a:pt x="412" y="1423"/>
                  </a:lnTo>
                  <a:lnTo>
                    <a:pt x="412" y="1467"/>
                  </a:lnTo>
                  <a:lnTo>
                    <a:pt x="416" y="1476"/>
                  </a:lnTo>
                  <a:lnTo>
                    <a:pt x="416" y="1521"/>
                  </a:lnTo>
                  <a:lnTo>
                    <a:pt x="420" y="1525"/>
                  </a:lnTo>
                  <a:lnTo>
                    <a:pt x="420" y="1557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92" name="Freeform 180"/>
            <p:cNvSpPr>
              <a:spLocks/>
            </p:cNvSpPr>
            <p:nvPr/>
          </p:nvSpPr>
          <p:spPr bwMode="auto">
            <a:xfrm>
              <a:off x="1904" y="3759"/>
              <a:ext cx="781" cy="54"/>
            </a:xfrm>
            <a:custGeom>
              <a:avLst/>
              <a:gdLst>
                <a:gd name="T0" fmla="*/ 6 w 506"/>
                <a:gd name="T1" fmla="*/ 25 h 54"/>
                <a:gd name="T2" fmla="*/ 19 w 506"/>
                <a:gd name="T3" fmla="*/ 49 h 54"/>
                <a:gd name="T4" fmla="*/ 39 w 506"/>
                <a:gd name="T5" fmla="*/ 54 h 54"/>
                <a:gd name="T6" fmla="*/ 57 w 506"/>
                <a:gd name="T7" fmla="*/ 54 h 54"/>
                <a:gd name="T8" fmla="*/ 76 w 506"/>
                <a:gd name="T9" fmla="*/ 54 h 54"/>
                <a:gd name="T10" fmla="*/ 94 w 506"/>
                <a:gd name="T11" fmla="*/ 54 h 54"/>
                <a:gd name="T12" fmla="*/ 113 w 506"/>
                <a:gd name="T13" fmla="*/ 54 h 54"/>
                <a:gd name="T14" fmla="*/ 131 w 506"/>
                <a:gd name="T15" fmla="*/ 54 h 54"/>
                <a:gd name="T16" fmla="*/ 150 w 506"/>
                <a:gd name="T17" fmla="*/ 54 h 54"/>
                <a:gd name="T18" fmla="*/ 170 w 506"/>
                <a:gd name="T19" fmla="*/ 54 h 54"/>
                <a:gd name="T20" fmla="*/ 188 w 506"/>
                <a:gd name="T21" fmla="*/ 54 h 54"/>
                <a:gd name="T22" fmla="*/ 207 w 506"/>
                <a:gd name="T23" fmla="*/ 54 h 54"/>
                <a:gd name="T24" fmla="*/ 225 w 506"/>
                <a:gd name="T25" fmla="*/ 54 h 54"/>
                <a:gd name="T26" fmla="*/ 244 w 506"/>
                <a:gd name="T27" fmla="*/ 54 h 54"/>
                <a:gd name="T28" fmla="*/ 262 w 506"/>
                <a:gd name="T29" fmla="*/ 54 h 54"/>
                <a:gd name="T30" fmla="*/ 281 w 506"/>
                <a:gd name="T31" fmla="*/ 54 h 54"/>
                <a:gd name="T32" fmla="*/ 299 w 506"/>
                <a:gd name="T33" fmla="*/ 54 h 54"/>
                <a:gd name="T34" fmla="*/ 320 w 506"/>
                <a:gd name="T35" fmla="*/ 54 h 54"/>
                <a:gd name="T36" fmla="*/ 338 w 506"/>
                <a:gd name="T37" fmla="*/ 54 h 54"/>
                <a:gd name="T38" fmla="*/ 357 w 506"/>
                <a:gd name="T39" fmla="*/ 54 h 54"/>
                <a:gd name="T40" fmla="*/ 375 w 506"/>
                <a:gd name="T41" fmla="*/ 54 h 54"/>
                <a:gd name="T42" fmla="*/ 394 w 506"/>
                <a:gd name="T43" fmla="*/ 54 h 54"/>
                <a:gd name="T44" fmla="*/ 412 w 506"/>
                <a:gd name="T45" fmla="*/ 54 h 54"/>
                <a:gd name="T46" fmla="*/ 431 w 506"/>
                <a:gd name="T47" fmla="*/ 54 h 54"/>
                <a:gd name="T48" fmla="*/ 451 w 506"/>
                <a:gd name="T49" fmla="*/ 54 h 54"/>
                <a:gd name="T50" fmla="*/ 469 w 506"/>
                <a:gd name="T51" fmla="*/ 54 h 54"/>
                <a:gd name="T52" fmla="*/ 488 w 506"/>
                <a:gd name="T53" fmla="*/ 54 h 54"/>
                <a:gd name="T54" fmla="*/ 506 w 506"/>
                <a:gd name="T55" fmla="*/ 54 h 54"/>
                <a:gd name="T56" fmla="*/ 525 w 506"/>
                <a:gd name="T57" fmla="*/ 54 h 54"/>
                <a:gd name="T58" fmla="*/ 543 w 506"/>
                <a:gd name="T59" fmla="*/ 54 h 54"/>
                <a:gd name="T60" fmla="*/ 562 w 506"/>
                <a:gd name="T61" fmla="*/ 54 h 54"/>
                <a:gd name="T62" fmla="*/ 582 w 506"/>
                <a:gd name="T63" fmla="*/ 54 h 54"/>
                <a:gd name="T64" fmla="*/ 600 w 506"/>
                <a:gd name="T65" fmla="*/ 54 h 54"/>
                <a:gd name="T66" fmla="*/ 619 w 506"/>
                <a:gd name="T67" fmla="*/ 54 h 54"/>
                <a:gd name="T68" fmla="*/ 637 w 506"/>
                <a:gd name="T69" fmla="*/ 54 h 54"/>
                <a:gd name="T70" fmla="*/ 656 w 506"/>
                <a:gd name="T71" fmla="*/ 54 h 54"/>
                <a:gd name="T72" fmla="*/ 675 w 506"/>
                <a:gd name="T73" fmla="*/ 54 h 54"/>
                <a:gd name="T74" fmla="*/ 693 w 506"/>
                <a:gd name="T75" fmla="*/ 54 h 54"/>
                <a:gd name="T76" fmla="*/ 712 w 506"/>
                <a:gd name="T77" fmla="*/ 54 h 54"/>
                <a:gd name="T78" fmla="*/ 732 w 506"/>
                <a:gd name="T79" fmla="*/ 54 h 54"/>
                <a:gd name="T80" fmla="*/ 750 w 506"/>
                <a:gd name="T81" fmla="*/ 54 h 54"/>
                <a:gd name="T82" fmla="*/ 769 w 506"/>
                <a:gd name="T83" fmla="*/ 54 h 5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6"/>
                <a:gd name="T127" fmla="*/ 0 h 54"/>
                <a:gd name="T128" fmla="*/ 506 w 506"/>
                <a:gd name="T129" fmla="*/ 54 h 5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6" h="54">
                  <a:moveTo>
                    <a:pt x="0" y="0"/>
                  </a:moveTo>
                  <a:lnTo>
                    <a:pt x="4" y="4"/>
                  </a:lnTo>
                  <a:lnTo>
                    <a:pt x="4" y="25"/>
                  </a:lnTo>
                  <a:lnTo>
                    <a:pt x="8" y="29"/>
                  </a:lnTo>
                  <a:lnTo>
                    <a:pt x="8" y="45"/>
                  </a:lnTo>
                  <a:lnTo>
                    <a:pt x="12" y="49"/>
                  </a:lnTo>
                  <a:lnTo>
                    <a:pt x="16" y="54"/>
                  </a:lnTo>
                  <a:lnTo>
                    <a:pt x="21" y="54"/>
                  </a:lnTo>
                  <a:lnTo>
                    <a:pt x="25" y="54"/>
                  </a:lnTo>
                  <a:lnTo>
                    <a:pt x="29" y="54"/>
                  </a:lnTo>
                  <a:lnTo>
                    <a:pt x="33" y="54"/>
                  </a:lnTo>
                  <a:lnTo>
                    <a:pt x="37" y="54"/>
                  </a:lnTo>
                  <a:lnTo>
                    <a:pt x="41" y="54"/>
                  </a:lnTo>
                  <a:lnTo>
                    <a:pt x="45" y="54"/>
                  </a:lnTo>
                  <a:lnTo>
                    <a:pt x="49" y="54"/>
                  </a:lnTo>
                  <a:lnTo>
                    <a:pt x="53" y="54"/>
                  </a:lnTo>
                  <a:lnTo>
                    <a:pt x="57" y="54"/>
                  </a:lnTo>
                  <a:lnTo>
                    <a:pt x="61" y="54"/>
                  </a:lnTo>
                  <a:lnTo>
                    <a:pt x="65" y="54"/>
                  </a:lnTo>
                  <a:lnTo>
                    <a:pt x="69" y="54"/>
                  </a:lnTo>
                  <a:lnTo>
                    <a:pt x="73" y="54"/>
                  </a:lnTo>
                  <a:lnTo>
                    <a:pt x="77" y="54"/>
                  </a:lnTo>
                  <a:lnTo>
                    <a:pt x="81" y="54"/>
                  </a:lnTo>
                  <a:lnTo>
                    <a:pt x="85" y="54"/>
                  </a:lnTo>
                  <a:lnTo>
                    <a:pt x="89" y="54"/>
                  </a:lnTo>
                  <a:lnTo>
                    <a:pt x="93" y="54"/>
                  </a:lnTo>
                  <a:lnTo>
                    <a:pt x="97" y="54"/>
                  </a:lnTo>
                  <a:lnTo>
                    <a:pt x="101" y="54"/>
                  </a:lnTo>
                  <a:lnTo>
                    <a:pt x="105" y="54"/>
                  </a:lnTo>
                  <a:lnTo>
                    <a:pt x="110" y="54"/>
                  </a:lnTo>
                  <a:lnTo>
                    <a:pt x="114" y="54"/>
                  </a:lnTo>
                  <a:lnTo>
                    <a:pt x="118" y="54"/>
                  </a:lnTo>
                  <a:lnTo>
                    <a:pt x="122" y="54"/>
                  </a:lnTo>
                  <a:lnTo>
                    <a:pt x="126" y="54"/>
                  </a:lnTo>
                  <a:lnTo>
                    <a:pt x="130" y="54"/>
                  </a:lnTo>
                  <a:lnTo>
                    <a:pt x="134" y="54"/>
                  </a:lnTo>
                  <a:lnTo>
                    <a:pt x="138" y="54"/>
                  </a:lnTo>
                  <a:lnTo>
                    <a:pt x="142" y="54"/>
                  </a:lnTo>
                  <a:lnTo>
                    <a:pt x="146" y="54"/>
                  </a:lnTo>
                  <a:lnTo>
                    <a:pt x="150" y="54"/>
                  </a:lnTo>
                  <a:lnTo>
                    <a:pt x="154" y="54"/>
                  </a:lnTo>
                  <a:lnTo>
                    <a:pt x="158" y="54"/>
                  </a:lnTo>
                  <a:lnTo>
                    <a:pt x="162" y="54"/>
                  </a:lnTo>
                  <a:lnTo>
                    <a:pt x="166" y="54"/>
                  </a:lnTo>
                  <a:lnTo>
                    <a:pt x="170" y="54"/>
                  </a:lnTo>
                  <a:lnTo>
                    <a:pt x="174" y="54"/>
                  </a:lnTo>
                  <a:lnTo>
                    <a:pt x="178" y="54"/>
                  </a:lnTo>
                  <a:lnTo>
                    <a:pt x="182" y="54"/>
                  </a:lnTo>
                  <a:lnTo>
                    <a:pt x="186" y="54"/>
                  </a:lnTo>
                  <a:lnTo>
                    <a:pt x="190" y="54"/>
                  </a:lnTo>
                  <a:lnTo>
                    <a:pt x="194" y="54"/>
                  </a:lnTo>
                  <a:lnTo>
                    <a:pt x="199" y="54"/>
                  </a:lnTo>
                  <a:lnTo>
                    <a:pt x="203" y="54"/>
                  </a:lnTo>
                  <a:lnTo>
                    <a:pt x="207" y="54"/>
                  </a:lnTo>
                  <a:lnTo>
                    <a:pt x="211" y="54"/>
                  </a:lnTo>
                  <a:lnTo>
                    <a:pt x="215" y="54"/>
                  </a:lnTo>
                  <a:lnTo>
                    <a:pt x="219" y="54"/>
                  </a:lnTo>
                  <a:lnTo>
                    <a:pt x="223" y="54"/>
                  </a:lnTo>
                  <a:lnTo>
                    <a:pt x="227" y="54"/>
                  </a:lnTo>
                  <a:lnTo>
                    <a:pt x="231" y="54"/>
                  </a:lnTo>
                  <a:lnTo>
                    <a:pt x="235" y="54"/>
                  </a:lnTo>
                  <a:lnTo>
                    <a:pt x="239" y="54"/>
                  </a:lnTo>
                  <a:lnTo>
                    <a:pt x="243" y="54"/>
                  </a:lnTo>
                  <a:lnTo>
                    <a:pt x="247" y="54"/>
                  </a:lnTo>
                  <a:lnTo>
                    <a:pt x="251" y="54"/>
                  </a:lnTo>
                  <a:lnTo>
                    <a:pt x="255" y="54"/>
                  </a:lnTo>
                  <a:lnTo>
                    <a:pt x="259" y="54"/>
                  </a:lnTo>
                  <a:lnTo>
                    <a:pt x="263" y="54"/>
                  </a:lnTo>
                  <a:lnTo>
                    <a:pt x="267" y="54"/>
                  </a:lnTo>
                  <a:lnTo>
                    <a:pt x="271" y="54"/>
                  </a:lnTo>
                  <a:lnTo>
                    <a:pt x="275" y="54"/>
                  </a:lnTo>
                  <a:lnTo>
                    <a:pt x="279" y="54"/>
                  </a:lnTo>
                  <a:lnTo>
                    <a:pt x="283" y="54"/>
                  </a:lnTo>
                  <a:lnTo>
                    <a:pt x="288" y="54"/>
                  </a:lnTo>
                  <a:lnTo>
                    <a:pt x="292" y="54"/>
                  </a:lnTo>
                  <a:lnTo>
                    <a:pt x="296" y="54"/>
                  </a:lnTo>
                  <a:lnTo>
                    <a:pt x="300" y="54"/>
                  </a:lnTo>
                  <a:lnTo>
                    <a:pt x="304" y="54"/>
                  </a:lnTo>
                  <a:lnTo>
                    <a:pt x="308" y="54"/>
                  </a:lnTo>
                  <a:lnTo>
                    <a:pt x="312" y="54"/>
                  </a:lnTo>
                  <a:lnTo>
                    <a:pt x="316" y="54"/>
                  </a:lnTo>
                  <a:lnTo>
                    <a:pt x="320" y="54"/>
                  </a:lnTo>
                  <a:lnTo>
                    <a:pt x="324" y="54"/>
                  </a:lnTo>
                  <a:lnTo>
                    <a:pt x="328" y="54"/>
                  </a:lnTo>
                  <a:lnTo>
                    <a:pt x="332" y="54"/>
                  </a:lnTo>
                  <a:lnTo>
                    <a:pt x="336" y="54"/>
                  </a:lnTo>
                  <a:lnTo>
                    <a:pt x="340" y="54"/>
                  </a:lnTo>
                  <a:lnTo>
                    <a:pt x="344" y="54"/>
                  </a:lnTo>
                  <a:lnTo>
                    <a:pt x="348" y="54"/>
                  </a:lnTo>
                  <a:lnTo>
                    <a:pt x="352" y="54"/>
                  </a:lnTo>
                  <a:lnTo>
                    <a:pt x="356" y="54"/>
                  </a:lnTo>
                  <a:lnTo>
                    <a:pt x="360" y="54"/>
                  </a:lnTo>
                  <a:lnTo>
                    <a:pt x="364" y="54"/>
                  </a:lnTo>
                  <a:lnTo>
                    <a:pt x="368" y="54"/>
                  </a:lnTo>
                  <a:lnTo>
                    <a:pt x="372" y="54"/>
                  </a:lnTo>
                  <a:lnTo>
                    <a:pt x="377" y="54"/>
                  </a:lnTo>
                  <a:lnTo>
                    <a:pt x="381" y="54"/>
                  </a:lnTo>
                  <a:lnTo>
                    <a:pt x="385" y="54"/>
                  </a:lnTo>
                  <a:lnTo>
                    <a:pt x="389" y="54"/>
                  </a:lnTo>
                  <a:lnTo>
                    <a:pt x="393" y="54"/>
                  </a:lnTo>
                  <a:lnTo>
                    <a:pt x="397" y="54"/>
                  </a:lnTo>
                  <a:lnTo>
                    <a:pt x="401" y="54"/>
                  </a:lnTo>
                  <a:lnTo>
                    <a:pt x="405" y="54"/>
                  </a:lnTo>
                  <a:lnTo>
                    <a:pt x="409" y="54"/>
                  </a:lnTo>
                  <a:lnTo>
                    <a:pt x="413" y="54"/>
                  </a:lnTo>
                  <a:lnTo>
                    <a:pt x="417" y="54"/>
                  </a:lnTo>
                  <a:lnTo>
                    <a:pt x="421" y="54"/>
                  </a:lnTo>
                  <a:lnTo>
                    <a:pt x="425" y="54"/>
                  </a:lnTo>
                  <a:lnTo>
                    <a:pt x="429" y="54"/>
                  </a:lnTo>
                  <a:lnTo>
                    <a:pt x="433" y="54"/>
                  </a:lnTo>
                  <a:lnTo>
                    <a:pt x="437" y="54"/>
                  </a:lnTo>
                  <a:lnTo>
                    <a:pt x="441" y="54"/>
                  </a:lnTo>
                  <a:lnTo>
                    <a:pt x="445" y="54"/>
                  </a:lnTo>
                  <a:lnTo>
                    <a:pt x="449" y="54"/>
                  </a:lnTo>
                  <a:lnTo>
                    <a:pt x="453" y="54"/>
                  </a:lnTo>
                  <a:lnTo>
                    <a:pt x="457" y="54"/>
                  </a:lnTo>
                  <a:lnTo>
                    <a:pt x="461" y="54"/>
                  </a:lnTo>
                  <a:lnTo>
                    <a:pt x="466" y="54"/>
                  </a:lnTo>
                  <a:lnTo>
                    <a:pt x="470" y="54"/>
                  </a:lnTo>
                  <a:lnTo>
                    <a:pt x="474" y="54"/>
                  </a:lnTo>
                  <a:lnTo>
                    <a:pt x="478" y="54"/>
                  </a:lnTo>
                  <a:lnTo>
                    <a:pt x="482" y="54"/>
                  </a:lnTo>
                  <a:lnTo>
                    <a:pt x="486" y="54"/>
                  </a:lnTo>
                  <a:lnTo>
                    <a:pt x="490" y="54"/>
                  </a:lnTo>
                  <a:lnTo>
                    <a:pt x="494" y="54"/>
                  </a:lnTo>
                  <a:lnTo>
                    <a:pt x="498" y="54"/>
                  </a:lnTo>
                  <a:lnTo>
                    <a:pt x="502" y="54"/>
                  </a:lnTo>
                  <a:lnTo>
                    <a:pt x="506" y="54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93" name="Freeform 181"/>
            <p:cNvSpPr>
              <a:spLocks/>
            </p:cNvSpPr>
            <p:nvPr/>
          </p:nvSpPr>
          <p:spPr bwMode="auto">
            <a:xfrm>
              <a:off x="2685" y="3813"/>
              <a:ext cx="794" cy="1"/>
            </a:xfrm>
            <a:custGeom>
              <a:avLst/>
              <a:gdLst>
                <a:gd name="T0" fmla="*/ 12 w 514"/>
                <a:gd name="T1" fmla="*/ 0 h 1"/>
                <a:gd name="T2" fmla="*/ 31 w 514"/>
                <a:gd name="T3" fmla="*/ 0 h 1"/>
                <a:gd name="T4" fmla="*/ 49 w 514"/>
                <a:gd name="T5" fmla="*/ 0 h 1"/>
                <a:gd name="T6" fmla="*/ 68 w 514"/>
                <a:gd name="T7" fmla="*/ 0 h 1"/>
                <a:gd name="T8" fmla="*/ 88 w 514"/>
                <a:gd name="T9" fmla="*/ 0 h 1"/>
                <a:gd name="T10" fmla="*/ 107 w 514"/>
                <a:gd name="T11" fmla="*/ 0 h 1"/>
                <a:gd name="T12" fmla="*/ 125 w 514"/>
                <a:gd name="T13" fmla="*/ 0 h 1"/>
                <a:gd name="T14" fmla="*/ 144 w 514"/>
                <a:gd name="T15" fmla="*/ 0 h 1"/>
                <a:gd name="T16" fmla="*/ 162 w 514"/>
                <a:gd name="T17" fmla="*/ 0 h 1"/>
                <a:gd name="T18" fmla="*/ 181 w 514"/>
                <a:gd name="T19" fmla="*/ 0 h 1"/>
                <a:gd name="T20" fmla="*/ 199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4 w 514"/>
                <a:gd name="T31" fmla="*/ 0 h 1"/>
                <a:gd name="T32" fmla="*/ 312 w 514"/>
                <a:gd name="T33" fmla="*/ 0 h 1"/>
                <a:gd name="T34" fmla="*/ 331 w 514"/>
                <a:gd name="T35" fmla="*/ 0 h 1"/>
                <a:gd name="T36" fmla="*/ 351 w 514"/>
                <a:gd name="T37" fmla="*/ 0 h 1"/>
                <a:gd name="T38" fmla="*/ 369 w 514"/>
                <a:gd name="T39" fmla="*/ 0 h 1"/>
                <a:gd name="T40" fmla="*/ 388 w 514"/>
                <a:gd name="T41" fmla="*/ 0 h 1"/>
                <a:gd name="T42" fmla="*/ 406 w 514"/>
                <a:gd name="T43" fmla="*/ 0 h 1"/>
                <a:gd name="T44" fmla="*/ 425 w 514"/>
                <a:gd name="T45" fmla="*/ 0 h 1"/>
                <a:gd name="T46" fmla="*/ 443 w 514"/>
                <a:gd name="T47" fmla="*/ 0 h 1"/>
                <a:gd name="T48" fmla="*/ 462 w 514"/>
                <a:gd name="T49" fmla="*/ 0 h 1"/>
                <a:gd name="T50" fmla="*/ 482 w 514"/>
                <a:gd name="T51" fmla="*/ 0 h 1"/>
                <a:gd name="T52" fmla="*/ 500 w 514"/>
                <a:gd name="T53" fmla="*/ 0 h 1"/>
                <a:gd name="T54" fmla="*/ 519 w 514"/>
                <a:gd name="T55" fmla="*/ 0 h 1"/>
                <a:gd name="T56" fmla="*/ 538 w 514"/>
                <a:gd name="T57" fmla="*/ 0 h 1"/>
                <a:gd name="T58" fmla="*/ 556 w 514"/>
                <a:gd name="T59" fmla="*/ 0 h 1"/>
                <a:gd name="T60" fmla="*/ 575 w 514"/>
                <a:gd name="T61" fmla="*/ 0 h 1"/>
                <a:gd name="T62" fmla="*/ 593 w 514"/>
                <a:gd name="T63" fmla="*/ 0 h 1"/>
                <a:gd name="T64" fmla="*/ 612 w 514"/>
                <a:gd name="T65" fmla="*/ 0 h 1"/>
                <a:gd name="T66" fmla="*/ 632 w 514"/>
                <a:gd name="T67" fmla="*/ 0 h 1"/>
                <a:gd name="T68" fmla="*/ 650 w 514"/>
                <a:gd name="T69" fmla="*/ 0 h 1"/>
                <a:gd name="T70" fmla="*/ 669 w 514"/>
                <a:gd name="T71" fmla="*/ 0 h 1"/>
                <a:gd name="T72" fmla="*/ 687 w 514"/>
                <a:gd name="T73" fmla="*/ 0 h 1"/>
                <a:gd name="T74" fmla="*/ 706 w 514"/>
                <a:gd name="T75" fmla="*/ 0 h 1"/>
                <a:gd name="T76" fmla="*/ 724 w 514"/>
                <a:gd name="T77" fmla="*/ 0 h 1"/>
                <a:gd name="T78" fmla="*/ 743 w 514"/>
                <a:gd name="T79" fmla="*/ 0 h 1"/>
                <a:gd name="T80" fmla="*/ 763 w 514"/>
                <a:gd name="T81" fmla="*/ 0 h 1"/>
                <a:gd name="T82" fmla="*/ 782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90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94" name="Freeform 182"/>
            <p:cNvSpPr>
              <a:spLocks/>
            </p:cNvSpPr>
            <p:nvPr/>
          </p:nvSpPr>
          <p:spPr bwMode="auto">
            <a:xfrm>
              <a:off x="3479" y="3813"/>
              <a:ext cx="793" cy="1"/>
            </a:xfrm>
            <a:custGeom>
              <a:avLst/>
              <a:gdLst>
                <a:gd name="T0" fmla="*/ 12 w 514"/>
                <a:gd name="T1" fmla="*/ 0 h 1"/>
                <a:gd name="T2" fmla="*/ 31 w 514"/>
                <a:gd name="T3" fmla="*/ 0 h 1"/>
                <a:gd name="T4" fmla="*/ 49 w 514"/>
                <a:gd name="T5" fmla="*/ 0 h 1"/>
                <a:gd name="T6" fmla="*/ 68 w 514"/>
                <a:gd name="T7" fmla="*/ 0 h 1"/>
                <a:gd name="T8" fmla="*/ 86 w 514"/>
                <a:gd name="T9" fmla="*/ 0 h 1"/>
                <a:gd name="T10" fmla="*/ 106 w 514"/>
                <a:gd name="T11" fmla="*/ 0 h 1"/>
                <a:gd name="T12" fmla="*/ 125 w 514"/>
                <a:gd name="T13" fmla="*/ 0 h 1"/>
                <a:gd name="T14" fmla="*/ 143 w 514"/>
                <a:gd name="T15" fmla="*/ 0 h 1"/>
                <a:gd name="T16" fmla="*/ 162 w 514"/>
                <a:gd name="T17" fmla="*/ 0 h 1"/>
                <a:gd name="T18" fmla="*/ 181 w 514"/>
                <a:gd name="T19" fmla="*/ 0 h 1"/>
                <a:gd name="T20" fmla="*/ 199 w 514"/>
                <a:gd name="T21" fmla="*/ 0 h 1"/>
                <a:gd name="T22" fmla="*/ 218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3 w 514"/>
                <a:gd name="T31" fmla="*/ 0 h 1"/>
                <a:gd name="T32" fmla="*/ 312 w 514"/>
                <a:gd name="T33" fmla="*/ 0 h 1"/>
                <a:gd name="T34" fmla="*/ 330 w 514"/>
                <a:gd name="T35" fmla="*/ 0 h 1"/>
                <a:gd name="T36" fmla="*/ 349 w 514"/>
                <a:gd name="T37" fmla="*/ 0 h 1"/>
                <a:gd name="T38" fmla="*/ 367 w 514"/>
                <a:gd name="T39" fmla="*/ 0 h 1"/>
                <a:gd name="T40" fmla="*/ 387 w 514"/>
                <a:gd name="T41" fmla="*/ 0 h 1"/>
                <a:gd name="T42" fmla="*/ 406 w 514"/>
                <a:gd name="T43" fmla="*/ 0 h 1"/>
                <a:gd name="T44" fmla="*/ 424 w 514"/>
                <a:gd name="T45" fmla="*/ 0 h 1"/>
                <a:gd name="T46" fmla="*/ 443 w 514"/>
                <a:gd name="T47" fmla="*/ 0 h 1"/>
                <a:gd name="T48" fmla="*/ 461 w 514"/>
                <a:gd name="T49" fmla="*/ 0 h 1"/>
                <a:gd name="T50" fmla="*/ 480 w 514"/>
                <a:gd name="T51" fmla="*/ 0 h 1"/>
                <a:gd name="T52" fmla="*/ 498 w 514"/>
                <a:gd name="T53" fmla="*/ 0 h 1"/>
                <a:gd name="T54" fmla="*/ 518 w 514"/>
                <a:gd name="T55" fmla="*/ 0 h 1"/>
                <a:gd name="T56" fmla="*/ 537 w 514"/>
                <a:gd name="T57" fmla="*/ 0 h 1"/>
                <a:gd name="T58" fmla="*/ 555 w 514"/>
                <a:gd name="T59" fmla="*/ 0 h 1"/>
                <a:gd name="T60" fmla="*/ 574 w 514"/>
                <a:gd name="T61" fmla="*/ 0 h 1"/>
                <a:gd name="T62" fmla="*/ 592 w 514"/>
                <a:gd name="T63" fmla="*/ 0 h 1"/>
                <a:gd name="T64" fmla="*/ 611 w 514"/>
                <a:gd name="T65" fmla="*/ 0 h 1"/>
                <a:gd name="T66" fmla="*/ 629 w 514"/>
                <a:gd name="T67" fmla="*/ 0 h 1"/>
                <a:gd name="T68" fmla="*/ 650 w 514"/>
                <a:gd name="T69" fmla="*/ 0 h 1"/>
                <a:gd name="T70" fmla="*/ 668 w 514"/>
                <a:gd name="T71" fmla="*/ 0 h 1"/>
                <a:gd name="T72" fmla="*/ 687 w 514"/>
                <a:gd name="T73" fmla="*/ 0 h 1"/>
                <a:gd name="T74" fmla="*/ 705 w 514"/>
                <a:gd name="T75" fmla="*/ 0 h 1"/>
                <a:gd name="T76" fmla="*/ 724 w 514"/>
                <a:gd name="T77" fmla="*/ 0 h 1"/>
                <a:gd name="T78" fmla="*/ 742 w 514"/>
                <a:gd name="T79" fmla="*/ 0 h 1"/>
                <a:gd name="T80" fmla="*/ 761 w 514"/>
                <a:gd name="T81" fmla="*/ 0 h 1"/>
                <a:gd name="T82" fmla="*/ 779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4" y="0"/>
                  </a:lnTo>
                  <a:lnTo>
                    <a:pt x="408" y="0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89" y="0"/>
                  </a:lnTo>
                  <a:lnTo>
                    <a:pt x="493" y="0"/>
                  </a:lnTo>
                  <a:lnTo>
                    <a:pt x="497" y="0"/>
                  </a:lnTo>
                  <a:lnTo>
                    <a:pt x="501" y="0"/>
                  </a:lnTo>
                  <a:lnTo>
                    <a:pt x="505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pSp>
          <p:nvGrpSpPr>
            <p:cNvPr id="7195" name="Group 233"/>
            <p:cNvGrpSpPr>
              <a:grpSpLocks/>
            </p:cNvGrpSpPr>
            <p:nvPr/>
          </p:nvGrpSpPr>
          <p:grpSpPr bwMode="auto">
            <a:xfrm>
              <a:off x="1256" y="3120"/>
              <a:ext cx="2073" cy="693"/>
              <a:chOff x="1256" y="2202"/>
              <a:chExt cx="2073" cy="1611"/>
            </a:xfrm>
          </p:grpSpPr>
          <p:sp>
            <p:nvSpPr>
              <p:cNvPr id="7222" name="Freeform 184"/>
              <p:cNvSpPr>
                <a:spLocks/>
              </p:cNvSpPr>
              <p:nvPr/>
            </p:nvSpPr>
            <p:spPr bwMode="auto">
              <a:xfrm>
                <a:off x="1256" y="2247"/>
                <a:ext cx="654" cy="1566"/>
              </a:xfrm>
              <a:custGeom>
                <a:avLst/>
                <a:gdLst>
                  <a:gd name="T0" fmla="*/ 12 w 424"/>
                  <a:gd name="T1" fmla="*/ 1566 h 1566"/>
                  <a:gd name="T2" fmla="*/ 31 w 424"/>
                  <a:gd name="T3" fmla="*/ 1566 h 1566"/>
                  <a:gd name="T4" fmla="*/ 49 w 424"/>
                  <a:gd name="T5" fmla="*/ 1566 h 1566"/>
                  <a:gd name="T6" fmla="*/ 68 w 424"/>
                  <a:gd name="T7" fmla="*/ 1566 h 1566"/>
                  <a:gd name="T8" fmla="*/ 86 w 424"/>
                  <a:gd name="T9" fmla="*/ 1566 h 1566"/>
                  <a:gd name="T10" fmla="*/ 105 w 424"/>
                  <a:gd name="T11" fmla="*/ 1566 h 1566"/>
                  <a:gd name="T12" fmla="*/ 123 w 424"/>
                  <a:gd name="T13" fmla="*/ 1566 h 1566"/>
                  <a:gd name="T14" fmla="*/ 143 w 424"/>
                  <a:gd name="T15" fmla="*/ 1566 h 1566"/>
                  <a:gd name="T16" fmla="*/ 162 w 424"/>
                  <a:gd name="T17" fmla="*/ 1566 h 1566"/>
                  <a:gd name="T18" fmla="*/ 180 w 424"/>
                  <a:gd name="T19" fmla="*/ 1566 h 1566"/>
                  <a:gd name="T20" fmla="*/ 199 w 424"/>
                  <a:gd name="T21" fmla="*/ 1566 h 1566"/>
                  <a:gd name="T22" fmla="*/ 217 w 424"/>
                  <a:gd name="T23" fmla="*/ 1566 h 1566"/>
                  <a:gd name="T24" fmla="*/ 236 w 424"/>
                  <a:gd name="T25" fmla="*/ 1566 h 1566"/>
                  <a:gd name="T26" fmla="*/ 255 w 424"/>
                  <a:gd name="T27" fmla="*/ 1566 h 1566"/>
                  <a:gd name="T28" fmla="*/ 275 w 424"/>
                  <a:gd name="T29" fmla="*/ 1566 h 1566"/>
                  <a:gd name="T30" fmla="*/ 293 w 424"/>
                  <a:gd name="T31" fmla="*/ 1566 h 1566"/>
                  <a:gd name="T32" fmla="*/ 312 w 424"/>
                  <a:gd name="T33" fmla="*/ 1566 h 1566"/>
                  <a:gd name="T34" fmla="*/ 330 w 424"/>
                  <a:gd name="T35" fmla="*/ 1566 h 1566"/>
                  <a:gd name="T36" fmla="*/ 349 w 424"/>
                  <a:gd name="T37" fmla="*/ 1566 h 1566"/>
                  <a:gd name="T38" fmla="*/ 367 w 424"/>
                  <a:gd name="T39" fmla="*/ 1566 h 1566"/>
                  <a:gd name="T40" fmla="*/ 386 w 424"/>
                  <a:gd name="T41" fmla="*/ 1566 h 1566"/>
                  <a:gd name="T42" fmla="*/ 406 w 424"/>
                  <a:gd name="T43" fmla="*/ 1566 h 1566"/>
                  <a:gd name="T44" fmla="*/ 424 w 424"/>
                  <a:gd name="T45" fmla="*/ 1566 h 1566"/>
                  <a:gd name="T46" fmla="*/ 443 w 424"/>
                  <a:gd name="T47" fmla="*/ 1566 h 1566"/>
                  <a:gd name="T48" fmla="*/ 461 w 424"/>
                  <a:gd name="T49" fmla="*/ 1566 h 1566"/>
                  <a:gd name="T50" fmla="*/ 480 w 424"/>
                  <a:gd name="T51" fmla="*/ 1566 h 1566"/>
                  <a:gd name="T52" fmla="*/ 498 w 424"/>
                  <a:gd name="T53" fmla="*/ 1566 h 1566"/>
                  <a:gd name="T54" fmla="*/ 517 w 424"/>
                  <a:gd name="T55" fmla="*/ 1541 h 1566"/>
                  <a:gd name="T56" fmla="*/ 523 w 424"/>
                  <a:gd name="T57" fmla="*/ 1480 h 1566"/>
                  <a:gd name="T58" fmla="*/ 535 w 424"/>
                  <a:gd name="T59" fmla="*/ 1431 h 1566"/>
                  <a:gd name="T60" fmla="*/ 543 w 424"/>
                  <a:gd name="T61" fmla="*/ 1320 h 1566"/>
                  <a:gd name="T62" fmla="*/ 555 w 424"/>
                  <a:gd name="T63" fmla="*/ 1230 h 1566"/>
                  <a:gd name="T64" fmla="*/ 561 w 424"/>
                  <a:gd name="T65" fmla="*/ 1091 h 1566"/>
                  <a:gd name="T66" fmla="*/ 574 w 424"/>
                  <a:gd name="T67" fmla="*/ 985 h 1566"/>
                  <a:gd name="T68" fmla="*/ 580 w 424"/>
                  <a:gd name="T69" fmla="*/ 809 h 1566"/>
                  <a:gd name="T70" fmla="*/ 592 w 424"/>
                  <a:gd name="T71" fmla="*/ 707 h 1566"/>
                  <a:gd name="T72" fmla="*/ 598 w 424"/>
                  <a:gd name="T73" fmla="*/ 536 h 1566"/>
                  <a:gd name="T74" fmla="*/ 611 w 424"/>
                  <a:gd name="T75" fmla="*/ 438 h 1566"/>
                  <a:gd name="T76" fmla="*/ 617 w 424"/>
                  <a:gd name="T77" fmla="*/ 286 h 1566"/>
                  <a:gd name="T78" fmla="*/ 629 w 424"/>
                  <a:gd name="T79" fmla="*/ 209 h 1566"/>
                  <a:gd name="T80" fmla="*/ 635 w 424"/>
                  <a:gd name="T81" fmla="*/ 94 h 1566"/>
                  <a:gd name="T82" fmla="*/ 648 w 424"/>
                  <a:gd name="T83" fmla="*/ 37 h 156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4"/>
                  <a:gd name="T127" fmla="*/ 0 h 1566"/>
                  <a:gd name="T128" fmla="*/ 424 w 424"/>
                  <a:gd name="T129" fmla="*/ 1566 h 156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4" h="1566">
                    <a:moveTo>
                      <a:pt x="0" y="1566"/>
                    </a:moveTo>
                    <a:lnTo>
                      <a:pt x="4" y="1566"/>
                    </a:lnTo>
                    <a:lnTo>
                      <a:pt x="8" y="1566"/>
                    </a:lnTo>
                    <a:lnTo>
                      <a:pt x="12" y="1566"/>
                    </a:lnTo>
                    <a:lnTo>
                      <a:pt x="16" y="1566"/>
                    </a:lnTo>
                    <a:lnTo>
                      <a:pt x="20" y="1566"/>
                    </a:lnTo>
                    <a:lnTo>
                      <a:pt x="24" y="1566"/>
                    </a:lnTo>
                    <a:lnTo>
                      <a:pt x="28" y="1566"/>
                    </a:lnTo>
                    <a:lnTo>
                      <a:pt x="32" y="1566"/>
                    </a:lnTo>
                    <a:lnTo>
                      <a:pt x="36" y="1566"/>
                    </a:lnTo>
                    <a:lnTo>
                      <a:pt x="40" y="1566"/>
                    </a:lnTo>
                    <a:lnTo>
                      <a:pt x="44" y="1566"/>
                    </a:lnTo>
                    <a:lnTo>
                      <a:pt x="48" y="1566"/>
                    </a:lnTo>
                    <a:lnTo>
                      <a:pt x="52" y="1566"/>
                    </a:lnTo>
                    <a:lnTo>
                      <a:pt x="56" y="1566"/>
                    </a:lnTo>
                    <a:lnTo>
                      <a:pt x="60" y="1566"/>
                    </a:lnTo>
                    <a:lnTo>
                      <a:pt x="64" y="1566"/>
                    </a:lnTo>
                    <a:lnTo>
                      <a:pt x="68" y="1566"/>
                    </a:lnTo>
                    <a:lnTo>
                      <a:pt x="72" y="1566"/>
                    </a:lnTo>
                    <a:lnTo>
                      <a:pt x="76" y="1566"/>
                    </a:lnTo>
                    <a:lnTo>
                      <a:pt x="80" y="1566"/>
                    </a:lnTo>
                    <a:lnTo>
                      <a:pt x="85" y="1566"/>
                    </a:lnTo>
                    <a:lnTo>
                      <a:pt x="89" y="1566"/>
                    </a:lnTo>
                    <a:lnTo>
                      <a:pt x="93" y="1566"/>
                    </a:lnTo>
                    <a:lnTo>
                      <a:pt x="97" y="1566"/>
                    </a:lnTo>
                    <a:lnTo>
                      <a:pt x="101" y="1566"/>
                    </a:lnTo>
                    <a:lnTo>
                      <a:pt x="105" y="1566"/>
                    </a:lnTo>
                    <a:lnTo>
                      <a:pt x="109" y="1566"/>
                    </a:lnTo>
                    <a:lnTo>
                      <a:pt x="113" y="1566"/>
                    </a:lnTo>
                    <a:lnTo>
                      <a:pt x="117" y="1566"/>
                    </a:lnTo>
                    <a:lnTo>
                      <a:pt x="121" y="1566"/>
                    </a:lnTo>
                    <a:lnTo>
                      <a:pt x="125" y="1566"/>
                    </a:lnTo>
                    <a:lnTo>
                      <a:pt x="129" y="1566"/>
                    </a:lnTo>
                    <a:lnTo>
                      <a:pt x="133" y="1566"/>
                    </a:lnTo>
                    <a:lnTo>
                      <a:pt x="137" y="1566"/>
                    </a:lnTo>
                    <a:lnTo>
                      <a:pt x="141" y="1566"/>
                    </a:lnTo>
                    <a:lnTo>
                      <a:pt x="145" y="1566"/>
                    </a:lnTo>
                    <a:lnTo>
                      <a:pt x="149" y="1566"/>
                    </a:lnTo>
                    <a:lnTo>
                      <a:pt x="153" y="1566"/>
                    </a:lnTo>
                    <a:lnTo>
                      <a:pt x="157" y="1566"/>
                    </a:lnTo>
                    <a:lnTo>
                      <a:pt x="161" y="1566"/>
                    </a:lnTo>
                    <a:lnTo>
                      <a:pt x="165" y="1566"/>
                    </a:lnTo>
                    <a:lnTo>
                      <a:pt x="169" y="1566"/>
                    </a:lnTo>
                    <a:lnTo>
                      <a:pt x="174" y="1566"/>
                    </a:lnTo>
                    <a:lnTo>
                      <a:pt x="178" y="1566"/>
                    </a:lnTo>
                    <a:lnTo>
                      <a:pt x="182" y="1566"/>
                    </a:lnTo>
                    <a:lnTo>
                      <a:pt x="186" y="1566"/>
                    </a:lnTo>
                    <a:lnTo>
                      <a:pt x="190" y="1566"/>
                    </a:lnTo>
                    <a:lnTo>
                      <a:pt x="194" y="1566"/>
                    </a:lnTo>
                    <a:lnTo>
                      <a:pt x="198" y="1566"/>
                    </a:lnTo>
                    <a:lnTo>
                      <a:pt x="202" y="1566"/>
                    </a:lnTo>
                    <a:lnTo>
                      <a:pt x="206" y="1566"/>
                    </a:lnTo>
                    <a:lnTo>
                      <a:pt x="210" y="1566"/>
                    </a:lnTo>
                    <a:lnTo>
                      <a:pt x="214" y="1566"/>
                    </a:lnTo>
                    <a:lnTo>
                      <a:pt x="218" y="1566"/>
                    </a:lnTo>
                    <a:lnTo>
                      <a:pt x="222" y="1566"/>
                    </a:lnTo>
                    <a:lnTo>
                      <a:pt x="226" y="1566"/>
                    </a:lnTo>
                    <a:lnTo>
                      <a:pt x="230" y="1566"/>
                    </a:lnTo>
                    <a:lnTo>
                      <a:pt x="234" y="1566"/>
                    </a:lnTo>
                    <a:lnTo>
                      <a:pt x="238" y="1566"/>
                    </a:lnTo>
                    <a:lnTo>
                      <a:pt x="242" y="1566"/>
                    </a:lnTo>
                    <a:lnTo>
                      <a:pt x="246" y="1566"/>
                    </a:lnTo>
                    <a:lnTo>
                      <a:pt x="250" y="1566"/>
                    </a:lnTo>
                    <a:lnTo>
                      <a:pt x="254" y="1566"/>
                    </a:lnTo>
                    <a:lnTo>
                      <a:pt x="258" y="1566"/>
                    </a:lnTo>
                    <a:lnTo>
                      <a:pt x="263" y="1566"/>
                    </a:lnTo>
                    <a:lnTo>
                      <a:pt x="267" y="1566"/>
                    </a:lnTo>
                    <a:lnTo>
                      <a:pt x="271" y="1566"/>
                    </a:lnTo>
                    <a:lnTo>
                      <a:pt x="275" y="1566"/>
                    </a:lnTo>
                    <a:lnTo>
                      <a:pt x="279" y="1566"/>
                    </a:lnTo>
                    <a:lnTo>
                      <a:pt x="283" y="1566"/>
                    </a:lnTo>
                    <a:lnTo>
                      <a:pt x="287" y="1566"/>
                    </a:lnTo>
                    <a:lnTo>
                      <a:pt x="291" y="1566"/>
                    </a:lnTo>
                    <a:lnTo>
                      <a:pt x="295" y="1566"/>
                    </a:lnTo>
                    <a:lnTo>
                      <a:pt x="299" y="1566"/>
                    </a:lnTo>
                    <a:lnTo>
                      <a:pt x="303" y="1566"/>
                    </a:lnTo>
                    <a:lnTo>
                      <a:pt x="307" y="1566"/>
                    </a:lnTo>
                    <a:lnTo>
                      <a:pt x="311" y="1566"/>
                    </a:lnTo>
                    <a:lnTo>
                      <a:pt x="315" y="1566"/>
                    </a:lnTo>
                    <a:lnTo>
                      <a:pt x="319" y="1566"/>
                    </a:lnTo>
                    <a:lnTo>
                      <a:pt x="323" y="1566"/>
                    </a:lnTo>
                    <a:lnTo>
                      <a:pt x="331" y="1557"/>
                    </a:lnTo>
                    <a:lnTo>
                      <a:pt x="331" y="1545"/>
                    </a:lnTo>
                    <a:lnTo>
                      <a:pt x="335" y="1541"/>
                    </a:lnTo>
                    <a:lnTo>
                      <a:pt x="335" y="1516"/>
                    </a:lnTo>
                    <a:lnTo>
                      <a:pt x="339" y="1512"/>
                    </a:lnTo>
                    <a:lnTo>
                      <a:pt x="339" y="1480"/>
                    </a:lnTo>
                    <a:lnTo>
                      <a:pt x="343" y="1476"/>
                    </a:lnTo>
                    <a:lnTo>
                      <a:pt x="343" y="1439"/>
                    </a:lnTo>
                    <a:lnTo>
                      <a:pt x="347" y="1431"/>
                    </a:lnTo>
                    <a:lnTo>
                      <a:pt x="347" y="1378"/>
                    </a:lnTo>
                    <a:lnTo>
                      <a:pt x="352" y="1369"/>
                    </a:lnTo>
                    <a:lnTo>
                      <a:pt x="352" y="1320"/>
                    </a:lnTo>
                    <a:lnTo>
                      <a:pt x="356" y="1308"/>
                    </a:lnTo>
                    <a:lnTo>
                      <a:pt x="356" y="1243"/>
                    </a:lnTo>
                    <a:lnTo>
                      <a:pt x="360" y="1230"/>
                    </a:lnTo>
                    <a:lnTo>
                      <a:pt x="360" y="1169"/>
                    </a:lnTo>
                    <a:lnTo>
                      <a:pt x="364" y="1157"/>
                    </a:lnTo>
                    <a:lnTo>
                      <a:pt x="364" y="1091"/>
                    </a:lnTo>
                    <a:lnTo>
                      <a:pt x="368" y="1079"/>
                    </a:lnTo>
                    <a:lnTo>
                      <a:pt x="368" y="997"/>
                    </a:lnTo>
                    <a:lnTo>
                      <a:pt x="372" y="985"/>
                    </a:lnTo>
                    <a:lnTo>
                      <a:pt x="372" y="912"/>
                    </a:lnTo>
                    <a:lnTo>
                      <a:pt x="376" y="895"/>
                    </a:lnTo>
                    <a:lnTo>
                      <a:pt x="376" y="809"/>
                    </a:lnTo>
                    <a:lnTo>
                      <a:pt x="380" y="797"/>
                    </a:lnTo>
                    <a:lnTo>
                      <a:pt x="380" y="720"/>
                    </a:lnTo>
                    <a:lnTo>
                      <a:pt x="384" y="707"/>
                    </a:lnTo>
                    <a:lnTo>
                      <a:pt x="384" y="634"/>
                    </a:lnTo>
                    <a:lnTo>
                      <a:pt x="388" y="621"/>
                    </a:lnTo>
                    <a:lnTo>
                      <a:pt x="388" y="536"/>
                    </a:lnTo>
                    <a:lnTo>
                      <a:pt x="392" y="523"/>
                    </a:lnTo>
                    <a:lnTo>
                      <a:pt x="392" y="450"/>
                    </a:lnTo>
                    <a:lnTo>
                      <a:pt x="396" y="438"/>
                    </a:lnTo>
                    <a:lnTo>
                      <a:pt x="396" y="360"/>
                    </a:lnTo>
                    <a:lnTo>
                      <a:pt x="400" y="348"/>
                    </a:lnTo>
                    <a:lnTo>
                      <a:pt x="400" y="286"/>
                    </a:lnTo>
                    <a:lnTo>
                      <a:pt x="404" y="274"/>
                    </a:lnTo>
                    <a:lnTo>
                      <a:pt x="404" y="217"/>
                    </a:lnTo>
                    <a:lnTo>
                      <a:pt x="408" y="209"/>
                    </a:lnTo>
                    <a:lnTo>
                      <a:pt x="408" y="147"/>
                    </a:lnTo>
                    <a:lnTo>
                      <a:pt x="412" y="139"/>
                    </a:lnTo>
                    <a:lnTo>
                      <a:pt x="412" y="94"/>
                    </a:lnTo>
                    <a:lnTo>
                      <a:pt x="416" y="86"/>
                    </a:lnTo>
                    <a:lnTo>
                      <a:pt x="416" y="41"/>
                    </a:lnTo>
                    <a:lnTo>
                      <a:pt x="420" y="37"/>
                    </a:lnTo>
                    <a:lnTo>
                      <a:pt x="420" y="4"/>
                    </a:lnTo>
                    <a:lnTo>
                      <a:pt x="424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23" name="Freeform 185"/>
              <p:cNvSpPr>
                <a:spLocks/>
              </p:cNvSpPr>
              <p:nvPr/>
            </p:nvSpPr>
            <p:spPr bwMode="auto">
              <a:xfrm>
                <a:off x="1910" y="2202"/>
                <a:ext cx="738" cy="311"/>
              </a:xfrm>
              <a:custGeom>
                <a:avLst/>
                <a:gdLst>
                  <a:gd name="T0" fmla="*/ 6 w 478"/>
                  <a:gd name="T1" fmla="*/ 21 h 311"/>
                  <a:gd name="T2" fmla="*/ 19 w 478"/>
                  <a:gd name="T3" fmla="*/ 0 h 311"/>
                  <a:gd name="T4" fmla="*/ 39 w 478"/>
                  <a:gd name="T5" fmla="*/ 0 h 311"/>
                  <a:gd name="T6" fmla="*/ 57 w 478"/>
                  <a:gd name="T7" fmla="*/ 0 h 311"/>
                  <a:gd name="T8" fmla="*/ 76 w 478"/>
                  <a:gd name="T9" fmla="*/ 0 h 311"/>
                  <a:gd name="T10" fmla="*/ 94 w 478"/>
                  <a:gd name="T11" fmla="*/ 0 h 311"/>
                  <a:gd name="T12" fmla="*/ 113 w 478"/>
                  <a:gd name="T13" fmla="*/ 0 h 311"/>
                  <a:gd name="T14" fmla="*/ 131 w 478"/>
                  <a:gd name="T15" fmla="*/ 0 h 311"/>
                  <a:gd name="T16" fmla="*/ 150 w 478"/>
                  <a:gd name="T17" fmla="*/ 0 h 311"/>
                  <a:gd name="T18" fmla="*/ 170 w 478"/>
                  <a:gd name="T19" fmla="*/ 0 h 311"/>
                  <a:gd name="T20" fmla="*/ 188 w 478"/>
                  <a:gd name="T21" fmla="*/ 0 h 311"/>
                  <a:gd name="T22" fmla="*/ 207 w 478"/>
                  <a:gd name="T23" fmla="*/ 0 h 311"/>
                  <a:gd name="T24" fmla="*/ 225 w 478"/>
                  <a:gd name="T25" fmla="*/ 0 h 311"/>
                  <a:gd name="T26" fmla="*/ 244 w 478"/>
                  <a:gd name="T27" fmla="*/ 0 h 311"/>
                  <a:gd name="T28" fmla="*/ 262 w 478"/>
                  <a:gd name="T29" fmla="*/ 0 h 311"/>
                  <a:gd name="T30" fmla="*/ 281 w 478"/>
                  <a:gd name="T31" fmla="*/ 0 h 311"/>
                  <a:gd name="T32" fmla="*/ 301 w 478"/>
                  <a:gd name="T33" fmla="*/ 0 h 311"/>
                  <a:gd name="T34" fmla="*/ 320 w 478"/>
                  <a:gd name="T35" fmla="*/ 0 h 311"/>
                  <a:gd name="T36" fmla="*/ 338 w 478"/>
                  <a:gd name="T37" fmla="*/ 0 h 311"/>
                  <a:gd name="T38" fmla="*/ 357 w 478"/>
                  <a:gd name="T39" fmla="*/ 0 h 311"/>
                  <a:gd name="T40" fmla="*/ 375 w 478"/>
                  <a:gd name="T41" fmla="*/ 0 h 311"/>
                  <a:gd name="T42" fmla="*/ 394 w 478"/>
                  <a:gd name="T43" fmla="*/ 0 h 311"/>
                  <a:gd name="T44" fmla="*/ 412 w 478"/>
                  <a:gd name="T45" fmla="*/ 0 h 311"/>
                  <a:gd name="T46" fmla="*/ 431 w 478"/>
                  <a:gd name="T47" fmla="*/ 0 h 311"/>
                  <a:gd name="T48" fmla="*/ 451 w 478"/>
                  <a:gd name="T49" fmla="*/ 0 h 311"/>
                  <a:gd name="T50" fmla="*/ 469 w 478"/>
                  <a:gd name="T51" fmla="*/ 0 h 311"/>
                  <a:gd name="T52" fmla="*/ 488 w 478"/>
                  <a:gd name="T53" fmla="*/ 0 h 311"/>
                  <a:gd name="T54" fmla="*/ 506 w 478"/>
                  <a:gd name="T55" fmla="*/ 0 h 311"/>
                  <a:gd name="T56" fmla="*/ 525 w 478"/>
                  <a:gd name="T57" fmla="*/ 0 h 311"/>
                  <a:gd name="T58" fmla="*/ 543 w 478"/>
                  <a:gd name="T59" fmla="*/ 0 h 311"/>
                  <a:gd name="T60" fmla="*/ 562 w 478"/>
                  <a:gd name="T61" fmla="*/ 0 h 311"/>
                  <a:gd name="T62" fmla="*/ 582 w 478"/>
                  <a:gd name="T63" fmla="*/ 0 h 311"/>
                  <a:gd name="T64" fmla="*/ 601 w 478"/>
                  <a:gd name="T65" fmla="*/ 0 h 311"/>
                  <a:gd name="T66" fmla="*/ 619 w 478"/>
                  <a:gd name="T67" fmla="*/ 0 h 311"/>
                  <a:gd name="T68" fmla="*/ 638 w 478"/>
                  <a:gd name="T69" fmla="*/ 0 h 311"/>
                  <a:gd name="T70" fmla="*/ 656 w 478"/>
                  <a:gd name="T71" fmla="*/ 0 h 311"/>
                  <a:gd name="T72" fmla="*/ 675 w 478"/>
                  <a:gd name="T73" fmla="*/ 0 h 311"/>
                  <a:gd name="T74" fmla="*/ 693 w 478"/>
                  <a:gd name="T75" fmla="*/ 4 h 311"/>
                  <a:gd name="T76" fmla="*/ 706 w 478"/>
                  <a:gd name="T77" fmla="*/ 21 h 311"/>
                  <a:gd name="T78" fmla="*/ 713 w 478"/>
                  <a:gd name="T79" fmla="*/ 74 h 311"/>
                  <a:gd name="T80" fmla="*/ 726 w 478"/>
                  <a:gd name="T81" fmla="*/ 131 h 311"/>
                  <a:gd name="T82" fmla="*/ 732 w 478"/>
                  <a:gd name="T83" fmla="*/ 246 h 3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78"/>
                  <a:gd name="T127" fmla="*/ 0 h 311"/>
                  <a:gd name="T128" fmla="*/ 478 w 478"/>
                  <a:gd name="T129" fmla="*/ 311 h 3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78" h="311">
                    <a:moveTo>
                      <a:pt x="0" y="45"/>
                    </a:moveTo>
                    <a:lnTo>
                      <a:pt x="0" y="25"/>
                    </a:lnTo>
                    <a:lnTo>
                      <a:pt x="4" y="21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6" y="0"/>
                    </a:lnTo>
                    <a:lnTo>
                      <a:pt x="110" y="0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6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6" y="0"/>
                    </a:lnTo>
                    <a:lnTo>
                      <a:pt x="190" y="0"/>
                    </a:lnTo>
                    <a:lnTo>
                      <a:pt x="195" y="0"/>
                    </a:lnTo>
                    <a:lnTo>
                      <a:pt x="199" y="0"/>
                    </a:lnTo>
                    <a:lnTo>
                      <a:pt x="203" y="0"/>
                    </a:lnTo>
                    <a:lnTo>
                      <a:pt x="207" y="0"/>
                    </a:lnTo>
                    <a:lnTo>
                      <a:pt x="211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23" y="0"/>
                    </a:lnTo>
                    <a:lnTo>
                      <a:pt x="227" y="0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9" y="0"/>
                    </a:lnTo>
                    <a:lnTo>
                      <a:pt x="243" y="0"/>
                    </a:lnTo>
                    <a:lnTo>
                      <a:pt x="247" y="0"/>
                    </a:lnTo>
                    <a:lnTo>
                      <a:pt x="251" y="0"/>
                    </a:lnTo>
                    <a:lnTo>
                      <a:pt x="255" y="0"/>
                    </a:lnTo>
                    <a:lnTo>
                      <a:pt x="259" y="0"/>
                    </a:lnTo>
                    <a:lnTo>
                      <a:pt x="263" y="0"/>
                    </a:lnTo>
                    <a:lnTo>
                      <a:pt x="267" y="0"/>
                    </a:lnTo>
                    <a:lnTo>
                      <a:pt x="271" y="0"/>
                    </a:lnTo>
                    <a:lnTo>
                      <a:pt x="275" y="0"/>
                    </a:lnTo>
                    <a:lnTo>
                      <a:pt x="279" y="0"/>
                    </a:lnTo>
                    <a:lnTo>
                      <a:pt x="284" y="0"/>
                    </a:lnTo>
                    <a:lnTo>
                      <a:pt x="288" y="0"/>
                    </a:lnTo>
                    <a:lnTo>
                      <a:pt x="292" y="0"/>
                    </a:lnTo>
                    <a:lnTo>
                      <a:pt x="296" y="0"/>
                    </a:lnTo>
                    <a:lnTo>
                      <a:pt x="300" y="0"/>
                    </a:lnTo>
                    <a:lnTo>
                      <a:pt x="304" y="0"/>
                    </a:lnTo>
                    <a:lnTo>
                      <a:pt x="308" y="0"/>
                    </a:lnTo>
                    <a:lnTo>
                      <a:pt x="312" y="0"/>
                    </a:lnTo>
                    <a:lnTo>
                      <a:pt x="316" y="0"/>
                    </a:lnTo>
                    <a:lnTo>
                      <a:pt x="320" y="0"/>
                    </a:lnTo>
                    <a:lnTo>
                      <a:pt x="324" y="0"/>
                    </a:lnTo>
                    <a:lnTo>
                      <a:pt x="328" y="0"/>
                    </a:lnTo>
                    <a:lnTo>
                      <a:pt x="332" y="0"/>
                    </a:lnTo>
                    <a:lnTo>
                      <a:pt x="336" y="0"/>
                    </a:lnTo>
                    <a:lnTo>
                      <a:pt x="340" y="0"/>
                    </a:lnTo>
                    <a:lnTo>
                      <a:pt x="344" y="0"/>
                    </a:lnTo>
                    <a:lnTo>
                      <a:pt x="348" y="0"/>
                    </a:lnTo>
                    <a:lnTo>
                      <a:pt x="352" y="0"/>
                    </a:lnTo>
                    <a:lnTo>
                      <a:pt x="356" y="0"/>
                    </a:lnTo>
                    <a:lnTo>
                      <a:pt x="360" y="0"/>
                    </a:lnTo>
                    <a:lnTo>
                      <a:pt x="364" y="0"/>
                    </a:lnTo>
                    <a:lnTo>
                      <a:pt x="368" y="0"/>
                    </a:lnTo>
                    <a:lnTo>
                      <a:pt x="373" y="0"/>
                    </a:lnTo>
                    <a:lnTo>
                      <a:pt x="377" y="0"/>
                    </a:lnTo>
                    <a:lnTo>
                      <a:pt x="381" y="0"/>
                    </a:lnTo>
                    <a:lnTo>
                      <a:pt x="385" y="0"/>
                    </a:lnTo>
                    <a:lnTo>
                      <a:pt x="389" y="0"/>
                    </a:lnTo>
                    <a:lnTo>
                      <a:pt x="393" y="0"/>
                    </a:lnTo>
                    <a:lnTo>
                      <a:pt x="397" y="0"/>
                    </a:lnTo>
                    <a:lnTo>
                      <a:pt x="401" y="0"/>
                    </a:lnTo>
                    <a:lnTo>
                      <a:pt x="405" y="0"/>
                    </a:lnTo>
                    <a:lnTo>
                      <a:pt x="409" y="0"/>
                    </a:lnTo>
                    <a:lnTo>
                      <a:pt x="413" y="0"/>
                    </a:lnTo>
                    <a:lnTo>
                      <a:pt x="417" y="0"/>
                    </a:lnTo>
                    <a:lnTo>
                      <a:pt x="421" y="0"/>
                    </a:lnTo>
                    <a:lnTo>
                      <a:pt x="425" y="0"/>
                    </a:lnTo>
                    <a:lnTo>
                      <a:pt x="429" y="0"/>
                    </a:lnTo>
                    <a:lnTo>
                      <a:pt x="433" y="0"/>
                    </a:lnTo>
                    <a:lnTo>
                      <a:pt x="437" y="0"/>
                    </a:lnTo>
                    <a:lnTo>
                      <a:pt x="441" y="0"/>
                    </a:lnTo>
                    <a:lnTo>
                      <a:pt x="445" y="0"/>
                    </a:lnTo>
                    <a:lnTo>
                      <a:pt x="449" y="4"/>
                    </a:lnTo>
                    <a:lnTo>
                      <a:pt x="453" y="9"/>
                    </a:lnTo>
                    <a:lnTo>
                      <a:pt x="453" y="17"/>
                    </a:lnTo>
                    <a:lnTo>
                      <a:pt x="457" y="21"/>
                    </a:lnTo>
                    <a:lnTo>
                      <a:pt x="457" y="41"/>
                    </a:lnTo>
                    <a:lnTo>
                      <a:pt x="462" y="45"/>
                    </a:lnTo>
                    <a:lnTo>
                      <a:pt x="462" y="74"/>
                    </a:lnTo>
                    <a:lnTo>
                      <a:pt x="466" y="82"/>
                    </a:lnTo>
                    <a:lnTo>
                      <a:pt x="466" y="123"/>
                    </a:lnTo>
                    <a:lnTo>
                      <a:pt x="470" y="131"/>
                    </a:lnTo>
                    <a:lnTo>
                      <a:pt x="470" y="176"/>
                    </a:lnTo>
                    <a:lnTo>
                      <a:pt x="474" y="184"/>
                    </a:lnTo>
                    <a:lnTo>
                      <a:pt x="474" y="246"/>
                    </a:lnTo>
                    <a:lnTo>
                      <a:pt x="478" y="254"/>
                    </a:lnTo>
                    <a:lnTo>
                      <a:pt x="478" y="311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24" name="Freeform 186"/>
              <p:cNvSpPr>
                <a:spLocks/>
              </p:cNvSpPr>
              <p:nvPr/>
            </p:nvSpPr>
            <p:spPr bwMode="auto">
              <a:xfrm>
                <a:off x="2648" y="2513"/>
                <a:ext cx="681" cy="1300"/>
              </a:xfrm>
              <a:custGeom>
                <a:avLst/>
                <a:gdLst>
                  <a:gd name="T0" fmla="*/ 6 w 441"/>
                  <a:gd name="T1" fmla="*/ 73 h 1300"/>
                  <a:gd name="T2" fmla="*/ 19 w 441"/>
                  <a:gd name="T3" fmla="*/ 172 h 1300"/>
                  <a:gd name="T4" fmla="*/ 25 w 441"/>
                  <a:gd name="T5" fmla="*/ 343 h 1300"/>
                  <a:gd name="T6" fmla="*/ 37 w 441"/>
                  <a:gd name="T7" fmla="*/ 441 h 1300"/>
                  <a:gd name="T8" fmla="*/ 43 w 441"/>
                  <a:gd name="T9" fmla="*/ 617 h 1300"/>
                  <a:gd name="T10" fmla="*/ 56 w 441"/>
                  <a:gd name="T11" fmla="*/ 719 h 1300"/>
                  <a:gd name="T12" fmla="*/ 62 w 441"/>
                  <a:gd name="T13" fmla="*/ 879 h 1300"/>
                  <a:gd name="T14" fmla="*/ 74 w 441"/>
                  <a:gd name="T15" fmla="*/ 964 h 1300"/>
                  <a:gd name="T16" fmla="*/ 80 w 441"/>
                  <a:gd name="T17" fmla="*/ 1095 h 1300"/>
                  <a:gd name="T18" fmla="*/ 93 w 441"/>
                  <a:gd name="T19" fmla="*/ 1156 h 1300"/>
                  <a:gd name="T20" fmla="*/ 99 w 441"/>
                  <a:gd name="T21" fmla="*/ 1242 h 1300"/>
                  <a:gd name="T22" fmla="*/ 113 w 441"/>
                  <a:gd name="T23" fmla="*/ 1275 h 1300"/>
                  <a:gd name="T24" fmla="*/ 125 w 441"/>
                  <a:gd name="T25" fmla="*/ 1300 h 1300"/>
                  <a:gd name="T26" fmla="*/ 144 w 441"/>
                  <a:gd name="T27" fmla="*/ 1300 h 1300"/>
                  <a:gd name="T28" fmla="*/ 162 w 441"/>
                  <a:gd name="T29" fmla="*/ 1300 h 1300"/>
                  <a:gd name="T30" fmla="*/ 181 w 441"/>
                  <a:gd name="T31" fmla="*/ 1300 h 1300"/>
                  <a:gd name="T32" fmla="*/ 199 w 441"/>
                  <a:gd name="T33" fmla="*/ 1300 h 1300"/>
                  <a:gd name="T34" fmla="*/ 218 w 441"/>
                  <a:gd name="T35" fmla="*/ 1300 h 1300"/>
                  <a:gd name="T36" fmla="*/ 236 w 441"/>
                  <a:gd name="T37" fmla="*/ 1300 h 1300"/>
                  <a:gd name="T38" fmla="*/ 256 w 441"/>
                  <a:gd name="T39" fmla="*/ 1300 h 1300"/>
                  <a:gd name="T40" fmla="*/ 275 w 441"/>
                  <a:gd name="T41" fmla="*/ 1300 h 1300"/>
                  <a:gd name="T42" fmla="*/ 293 w 441"/>
                  <a:gd name="T43" fmla="*/ 1300 h 1300"/>
                  <a:gd name="T44" fmla="*/ 312 w 441"/>
                  <a:gd name="T45" fmla="*/ 1300 h 1300"/>
                  <a:gd name="T46" fmla="*/ 330 w 441"/>
                  <a:gd name="T47" fmla="*/ 1300 h 1300"/>
                  <a:gd name="T48" fmla="*/ 349 w 441"/>
                  <a:gd name="T49" fmla="*/ 1300 h 1300"/>
                  <a:gd name="T50" fmla="*/ 368 w 441"/>
                  <a:gd name="T51" fmla="*/ 1300 h 1300"/>
                  <a:gd name="T52" fmla="*/ 388 w 441"/>
                  <a:gd name="T53" fmla="*/ 1300 h 1300"/>
                  <a:gd name="T54" fmla="*/ 406 w 441"/>
                  <a:gd name="T55" fmla="*/ 1300 h 1300"/>
                  <a:gd name="T56" fmla="*/ 425 w 441"/>
                  <a:gd name="T57" fmla="*/ 1300 h 1300"/>
                  <a:gd name="T58" fmla="*/ 443 w 441"/>
                  <a:gd name="T59" fmla="*/ 1300 h 1300"/>
                  <a:gd name="T60" fmla="*/ 462 w 441"/>
                  <a:gd name="T61" fmla="*/ 1300 h 1300"/>
                  <a:gd name="T62" fmla="*/ 480 w 441"/>
                  <a:gd name="T63" fmla="*/ 1300 h 1300"/>
                  <a:gd name="T64" fmla="*/ 499 w 441"/>
                  <a:gd name="T65" fmla="*/ 1300 h 1300"/>
                  <a:gd name="T66" fmla="*/ 519 w 441"/>
                  <a:gd name="T67" fmla="*/ 1300 h 1300"/>
                  <a:gd name="T68" fmla="*/ 537 w 441"/>
                  <a:gd name="T69" fmla="*/ 1300 h 1300"/>
                  <a:gd name="T70" fmla="*/ 556 w 441"/>
                  <a:gd name="T71" fmla="*/ 1300 h 1300"/>
                  <a:gd name="T72" fmla="*/ 574 w 441"/>
                  <a:gd name="T73" fmla="*/ 1300 h 1300"/>
                  <a:gd name="T74" fmla="*/ 593 w 441"/>
                  <a:gd name="T75" fmla="*/ 1300 h 1300"/>
                  <a:gd name="T76" fmla="*/ 612 w 441"/>
                  <a:gd name="T77" fmla="*/ 1300 h 1300"/>
                  <a:gd name="T78" fmla="*/ 630 w 441"/>
                  <a:gd name="T79" fmla="*/ 1300 h 1300"/>
                  <a:gd name="T80" fmla="*/ 649 w 441"/>
                  <a:gd name="T81" fmla="*/ 1300 h 1300"/>
                  <a:gd name="T82" fmla="*/ 669 w 441"/>
                  <a:gd name="T83" fmla="*/ 1300 h 13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41"/>
                  <a:gd name="T127" fmla="*/ 0 h 1300"/>
                  <a:gd name="T128" fmla="*/ 441 w 441"/>
                  <a:gd name="T129" fmla="*/ 1300 h 130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41" h="1300">
                    <a:moveTo>
                      <a:pt x="0" y="0"/>
                    </a:moveTo>
                    <a:lnTo>
                      <a:pt x="4" y="8"/>
                    </a:lnTo>
                    <a:lnTo>
                      <a:pt x="4" y="73"/>
                    </a:lnTo>
                    <a:lnTo>
                      <a:pt x="8" y="82"/>
                    </a:lnTo>
                    <a:lnTo>
                      <a:pt x="8" y="163"/>
                    </a:lnTo>
                    <a:lnTo>
                      <a:pt x="12" y="172"/>
                    </a:lnTo>
                    <a:lnTo>
                      <a:pt x="12" y="245"/>
                    </a:lnTo>
                    <a:lnTo>
                      <a:pt x="16" y="257"/>
                    </a:lnTo>
                    <a:lnTo>
                      <a:pt x="16" y="343"/>
                    </a:lnTo>
                    <a:lnTo>
                      <a:pt x="20" y="355"/>
                    </a:lnTo>
                    <a:lnTo>
                      <a:pt x="20" y="429"/>
                    </a:lnTo>
                    <a:lnTo>
                      <a:pt x="24" y="441"/>
                    </a:lnTo>
                    <a:lnTo>
                      <a:pt x="24" y="519"/>
                    </a:lnTo>
                    <a:lnTo>
                      <a:pt x="28" y="531"/>
                    </a:lnTo>
                    <a:lnTo>
                      <a:pt x="28" y="617"/>
                    </a:lnTo>
                    <a:lnTo>
                      <a:pt x="32" y="629"/>
                    </a:lnTo>
                    <a:lnTo>
                      <a:pt x="32" y="707"/>
                    </a:lnTo>
                    <a:lnTo>
                      <a:pt x="36" y="719"/>
                    </a:lnTo>
                    <a:lnTo>
                      <a:pt x="36" y="801"/>
                    </a:lnTo>
                    <a:lnTo>
                      <a:pt x="40" y="813"/>
                    </a:lnTo>
                    <a:lnTo>
                      <a:pt x="40" y="879"/>
                    </a:lnTo>
                    <a:lnTo>
                      <a:pt x="44" y="891"/>
                    </a:lnTo>
                    <a:lnTo>
                      <a:pt x="44" y="956"/>
                    </a:lnTo>
                    <a:lnTo>
                      <a:pt x="48" y="964"/>
                    </a:lnTo>
                    <a:lnTo>
                      <a:pt x="48" y="1034"/>
                    </a:lnTo>
                    <a:lnTo>
                      <a:pt x="52" y="1042"/>
                    </a:lnTo>
                    <a:lnTo>
                      <a:pt x="52" y="1095"/>
                    </a:lnTo>
                    <a:lnTo>
                      <a:pt x="56" y="1103"/>
                    </a:lnTo>
                    <a:lnTo>
                      <a:pt x="56" y="1152"/>
                    </a:lnTo>
                    <a:lnTo>
                      <a:pt x="60" y="1156"/>
                    </a:lnTo>
                    <a:lnTo>
                      <a:pt x="60" y="1206"/>
                    </a:lnTo>
                    <a:lnTo>
                      <a:pt x="64" y="1210"/>
                    </a:lnTo>
                    <a:lnTo>
                      <a:pt x="64" y="1242"/>
                    </a:lnTo>
                    <a:lnTo>
                      <a:pt x="68" y="1246"/>
                    </a:lnTo>
                    <a:lnTo>
                      <a:pt x="68" y="1271"/>
                    </a:lnTo>
                    <a:lnTo>
                      <a:pt x="73" y="1275"/>
                    </a:lnTo>
                    <a:lnTo>
                      <a:pt x="73" y="1291"/>
                    </a:lnTo>
                    <a:lnTo>
                      <a:pt x="77" y="1295"/>
                    </a:lnTo>
                    <a:lnTo>
                      <a:pt x="81" y="1300"/>
                    </a:lnTo>
                    <a:lnTo>
                      <a:pt x="85" y="1300"/>
                    </a:lnTo>
                    <a:lnTo>
                      <a:pt x="89" y="1300"/>
                    </a:lnTo>
                    <a:lnTo>
                      <a:pt x="93" y="1300"/>
                    </a:lnTo>
                    <a:lnTo>
                      <a:pt x="97" y="1300"/>
                    </a:lnTo>
                    <a:lnTo>
                      <a:pt x="101" y="1300"/>
                    </a:lnTo>
                    <a:lnTo>
                      <a:pt x="105" y="1300"/>
                    </a:lnTo>
                    <a:lnTo>
                      <a:pt x="109" y="1300"/>
                    </a:lnTo>
                    <a:lnTo>
                      <a:pt x="113" y="1300"/>
                    </a:lnTo>
                    <a:lnTo>
                      <a:pt x="117" y="1300"/>
                    </a:lnTo>
                    <a:lnTo>
                      <a:pt x="121" y="1300"/>
                    </a:lnTo>
                    <a:lnTo>
                      <a:pt x="125" y="1300"/>
                    </a:lnTo>
                    <a:lnTo>
                      <a:pt x="129" y="1300"/>
                    </a:lnTo>
                    <a:lnTo>
                      <a:pt x="133" y="1300"/>
                    </a:lnTo>
                    <a:lnTo>
                      <a:pt x="137" y="1300"/>
                    </a:lnTo>
                    <a:lnTo>
                      <a:pt x="141" y="1300"/>
                    </a:lnTo>
                    <a:lnTo>
                      <a:pt x="145" y="1300"/>
                    </a:lnTo>
                    <a:lnTo>
                      <a:pt x="149" y="1300"/>
                    </a:lnTo>
                    <a:lnTo>
                      <a:pt x="153" y="1300"/>
                    </a:lnTo>
                    <a:lnTo>
                      <a:pt x="157" y="1300"/>
                    </a:lnTo>
                    <a:lnTo>
                      <a:pt x="162" y="1300"/>
                    </a:lnTo>
                    <a:lnTo>
                      <a:pt x="166" y="1300"/>
                    </a:lnTo>
                    <a:lnTo>
                      <a:pt x="170" y="1300"/>
                    </a:lnTo>
                    <a:lnTo>
                      <a:pt x="174" y="1300"/>
                    </a:lnTo>
                    <a:lnTo>
                      <a:pt x="178" y="1300"/>
                    </a:lnTo>
                    <a:lnTo>
                      <a:pt x="182" y="1300"/>
                    </a:lnTo>
                    <a:lnTo>
                      <a:pt x="186" y="1300"/>
                    </a:lnTo>
                    <a:lnTo>
                      <a:pt x="190" y="1300"/>
                    </a:lnTo>
                    <a:lnTo>
                      <a:pt x="194" y="1300"/>
                    </a:lnTo>
                    <a:lnTo>
                      <a:pt x="198" y="1300"/>
                    </a:lnTo>
                    <a:lnTo>
                      <a:pt x="202" y="1300"/>
                    </a:lnTo>
                    <a:lnTo>
                      <a:pt x="206" y="1300"/>
                    </a:lnTo>
                    <a:lnTo>
                      <a:pt x="210" y="1300"/>
                    </a:lnTo>
                    <a:lnTo>
                      <a:pt x="214" y="1300"/>
                    </a:lnTo>
                    <a:lnTo>
                      <a:pt x="218" y="1300"/>
                    </a:lnTo>
                    <a:lnTo>
                      <a:pt x="222" y="1300"/>
                    </a:lnTo>
                    <a:lnTo>
                      <a:pt x="226" y="1300"/>
                    </a:lnTo>
                    <a:lnTo>
                      <a:pt x="230" y="1300"/>
                    </a:lnTo>
                    <a:lnTo>
                      <a:pt x="234" y="1300"/>
                    </a:lnTo>
                    <a:lnTo>
                      <a:pt x="238" y="1300"/>
                    </a:lnTo>
                    <a:lnTo>
                      <a:pt x="242" y="1300"/>
                    </a:lnTo>
                    <a:lnTo>
                      <a:pt x="247" y="1300"/>
                    </a:lnTo>
                    <a:lnTo>
                      <a:pt x="251" y="1300"/>
                    </a:lnTo>
                    <a:lnTo>
                      <a:pt x="255" y="1300"/>
                    </a:lnTo>
                    <a:lnTo>
                      <a:pt x="259" y="1300"/>
                    </a:lnTo>
                    <a:lnTo>
                      <a:pt x="263" y="1300"/>
                    </a:lnTo>
                    <a:lnTo>
                      <a:pt x="267" y="1300"/>
                    </a:lnTo>
                    <a:lnTo>
                      <a:pt x="271" y="1300"/>
                    </a:lnTo>
                    <a:lnTo>
                      <a:pt x="275" y="1300"/>
                    </a:lnTo>
                    <a:lnTo>
                      <a:pt x="279" y="1300"/>
                    </a:lnTo>
                    <a:lnTo>
                      <a:pt x="283" y="1300"/>
                    </a:lnTo>
                    <a:lnTo>
                      <a:pt x="287" y="1300"/>
                    </a:lnTo>
                    <a:lnTo>
                      <a:pt x="291" y="1300"/>
                    </a:lnTo>
                    <a:lnTo>
                      <a:pt x="295" y="1300"/>
                    </a:lnTo>
                    <a:lnTo>
                      <a:pt x="299" y="1300"/>
                    </a:lnTo>
                    <a:lnTo>
                      <a:pt x="303" y="1300"/>
                    </a:lnTo>
                    <a:lnTo>
                      <a:pt x="307" y="1300"/>
                    </a:lnTo>
                    <a:lnTo>
                      <a:pt x="311" y="1300"/>
                    </a:lnTo>
                    <a:lnTo>
                      <a:pt x="315" y="1300"/>
                    </a:lnTo>
                    <a:lnTo>
                      <a:pt x="319" y="1300"/>
                    </a:lnTo>
                    <a:lnTo>
                      <a:pt x="323" y="1300"/>
                    </a:lnTo>
                    <a:lnTo>
                      <a:pt x="327" y="1300"/>
                    </a:lnTo>
                    <a:lnTo>
                      <a:pt x="331" y="1300"/>
                    </a:lnTo>
                    <a:lnTo>
                      <a:pt x="336" y="1300"/>
                    </a:lnTo>
                    <a:lnTo>
                      <a:pt x="340" y="1300"/>
                    </a:lnTo>
                    <a:lnTo>
                      <a:pt x="344" y="1300"/>
                    </a:lnTo>
                    <a:lnTo>
                      <a:pt x="348" y="1300"/>
                    </a:lnTo>
                    <a:lnTo>
                      <a:pt x="352" y="1300"/>
                    </a:lnTo>
                    <a:lnTo>
                      <a:pt x="356" y="1300"/>
                    </a:lnTo>
                    <a:lnTo>
                      <a:pt x="360" y="1300"/>
                    </a:lnTo>
                    <a:lnTo>
                      <a:pt x="364" y="1300"/>
                    </a:lnTo>
                    <a:lnTo>
                      <a:pt x="368" y="1300"/>
                    </a:lnTo>
                    <a:lnTo>
                      <a:pt x="372" y="1300"/>
                    </a:lnTo>
                    <a:lnTo>
                      <a:pt x="376" y="1300"/>
                    </a:lnTo>
                    <a:lnTo>
                      <a:pt x="380" y="1300"/>
                    </a:lnTo>
                    <a:lnTo>
                      <a:pt x="384" y="1300"/>
                    </a:lnTo>
                    <a:lnTo>
                      <a:pt x="388" y="1300"/>
                    </a:lnTo>
                    <a:lnTo>
                      <a:pt x="392" y="1300"/>
                    </a:lnTo>
                    <a:lnTo>
                      <a:pt x="396" y="1300"/>
                    </a:lnTo>
                    <a:lnTo>
                      <a:pt x="400" y="1300"/>
                    </a:lnTo>
                    <a:lnTo>
                      <a:pt x="404" y="1300"/>
                    </a:lnTo>
                    <a:lnTo>
                      <a:pt x="408" y="1300"/>
                    </a:lnTo>
                    <a:lnTo>
                      <a:pt x="412" y="1300"/>
                    </a:lnTo>
                    <a:lnTo>
                      <a:pt x="416" y="1300"/>
                    </a:lnTo>
                    <a:lnTo>
                      <a:pt x="420" y="1300"/>
                    </a:lnTo>
                    <a:lnTo>
                      <a:pt x="425" y="1300"/>
                    </a:lnTo>
                    <a:lnTo>
                      <a:pt x="429" y="1300"/>
                    </a:lnTo>
                    <a:lnTo>
                      <a:pt x="433" y="1300"/>
                    </a:lnTo>
                    <a:lnTo>
                      <a:pt x="437" y="1300"/>
                    </a:lnTo>
                    <a:lnTo>
                      <a:pt x="441" y="1300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7196" name="Freeform 187"/>
            <p:cNvSpPr>
              <a:spLocks/>
            </p:cNvSpPr>
            <p:nvPr/>
          </p:nvSpPr>
          <p:spPr bwMode="auto">
            <a:xfrm>
              <a:off x="3329" y="3813"/>
              <a:ext cx="792" cy="1"/>
            </a:xfrm>
            <a:custGeom>
              <a:avLst/>
              <a:gdLst>
                <a:gd name="T0" fmla="*/ 12 w 513"/>
                <a:gd name="T1" fmla="*/ 0 h 1"/>
                <a:gd name="T2" fmla="*/ 31 w 513"/>
                <a:gd name="T3" fmla="*/ 0 h 1"/>
                <a:gd name="T4" fmla="*/ 49 w 513"/>
                <a:gd name="T5" fmla="*/ 0 h 1"/>
                <a:gd name="T6" fmla="*/ 68 w 513"/>
                <a:gd name="T7" fmla="*/ 0 h 1"/>
                <a:gd name="T8" fmla="*/ 86 w 513"/>
                <a:gd name="T9" fmla="*/ 0 h 1"/>
                <a:gd name="T10" fmla="*/ 105 w 513"/>
                <a:gd name="T11" fmla="*/ 0 h 1"/>
                <a:gd name="T12" fmla="*/ 125 w 513"/>
                <a:gd name="T13" fmla="*/ 0 h 1"/>
                <a:gd name="T14" fmla="*/ 144 w 513"/>
                <a:gd name="T15" fmla="*/ 0 h 1"/>
                <a:gd name="T16" fmla="*/ 162 w 513"/>
                <a:gd name="T17" fmla="*/ 0 h 1"/>
                <a:gd name="T18" fmla="*/ 181 w 513"/>
                <a:gd name="T19" fmla="*/ 0 h 1"/>
                <a:gd name="T20" fmla="*/ 199 w 513"/>
                <a:gd name="T21" fmla="*/ 0 h 1"/>
                <a:gd name="T22" fmla="*/ 218 w 513"/>
                <a:gd name="T23" fmla="*/ 0 h 1"/>
                <a:gd name="T24" fmla="*/ 236 w 513"/>
                <a:gd name="T25" fmla="*/ 0 h 1"/>
                <a:gd name="T26" fmla="*/ 256 w 513"/>
                <a:gd name="T27" fmla="*/ 0 h 1"/>
                <a:gd name="T28" fmla="*/ 275 w 513"/>
                <a:gd name="T29" fmla="*/ 0 h 1"/>
                <a:gd name="T30" fmla="*/ 293 w 513"/>
                <a:gd name="T31" fmla="*/ 0 h 1"/>
                <a:gd name="T32" fmla="*/ 312 w 513"/>
                <a:gd name="T33" fmla="*/ 0 h 1"/>
                <a:gd name="T34" fmla="*/ 330 w 513"/>
                <a:gd name="T35" fmla="*/ 0 h 1"/>
                <a:gd name="T36" fmla="*/ 349 w 513"/>
                <a:gd name="T37" fmla="*/ 0 h 1"/>
                <a:gd name="T38" fmla="*/ 367 w 513"/>
                <a:gd name="T39" fmla="*/ 0 h 1"/>
                <a:gd name="T40" fmla="*/ 388 w 513"/>
                <a:gd name="T41" fmla="*/ 0 h 1"/>
                <a:gd name="T42" fmla="*/ 406 w 513"/>
                <a:gd name="T43" fmla="*/ 0 h 1"/>
                <a:gd name="T44" fmla="*/ 425 w 513"/>
                <a:gd name="T45" fmla="*/ 0 h 1"/>
                <a:gd name="T46" fmla="*/ 443 w 513"/>
                <a:gd name="T47" fmla="*/ 0 h 1"/>
                <a:gd name="T48" fmla="*/ 462 w 513"/>
                <a:gd name="T49" fmla="*/ 0 h 1"/>
                <a:gd name="T50" fmla="*/ 480 w 513"/>
                <a:gd name="T51" fmla="*/ 0 h 1"/>
                <a:gd name="T52" fmla="*/ 499 w 513"/>
                <a:gd name="T53" fmla="*/ 0 h 1"/>
                <a:gd name="T54" fmla="*/ 517 w 513"/>
                <a:gd name="T55" fmla="*/ 0 h 1"/>
                <a:gd name="T56" fmla="*/ 537 w 513"/>
                <a:gd name="T57" fmla="*/ 0 h 1"/>
                <a:gd name="T58" fmla="*/ 556 w 513"/>
                <a:gd name="T59" fmla="*/ 0 h 1"/>
                <a:gd name="T60" fmla="*/ 574 w 513"/>
                <a:gd name="T61" fmla="*/ 0 h 1"/>
                <a:gd name="T62" fmla="*/ 593 w 513"/>
                <a:gd name="T63" fmla="*/ 0 h 1"/>
                <a:gd name="T64" fmla="*/ 611 w 513"/>
                <a:gd name="T65" fmla="*/ 0 h 1"/>
                <a:gd name="T66" fmla="*/ 630 w 513"/>
                <a:gd name="T67" fmla="*/ 0 h 1"/>
                <a:gd name="T68" fmla="*/ 648 w 513"/>
                <a:gd name="T69" fmla="*/ 0 h 1"/>
                <a:gd name="T70" fmla="*/ 668 w 513"/>
                <a:gd name="T71" fmla="*/ 0 h 1"/>
                <a:gd name="T72" fmla="*/ 687 w 513"/>
                <a:gd name="T73" fmla="*/ 0 h 1"/>
                <a:gd name="T74" fmla="*/ 706 w 513"/>
                <a:gd name="T75" fmla="*/ 0 h 1"/>
                <a:gd name="T76" fmla="*/ 724 w 513"/>
                <a:gd name="T77" fmla="*/ 0 h 1"/>
                <a:gd name="T78" fmla="*/ 743 w 513"/>
                <a:gd name="T79" fmla="*/ 0 h 1"/>
                <a:gd name="T80" fmla="*/ 761 w 513"/>
                <a:gd name="T81" fmla="*/ 0 h 1"/>
                <a:gd name="T82" fmla="*/ 780 w 513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3"/>
                <a:gd name="T127" fmla="*/ 0 h 1"/>
                <a:gd name="T128" fmla="*/ 513 w 513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3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1" y="0"/>
                  </a:lnTo>
                  <a:lnTo>
                    <a:pt x="335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4" y="0"/>
                  </a:lnTo>
                  <a:lnTo>
                    <a:pt x="408" y="0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0" y="0"/>
                  </a:lnTo>
                  <a:lnTo>
                    <a:pt x="424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89" y="0"/>
                  </a:lnTo>
                  <a:lnTo>
                    <a:pt x="493" y="0"/>
                  </a:lnTo>
                  <a:lnTo>
                    <a:pt x="497" y="0"/>
                  </a:lnTo>
                  <a:lnTo>
                    <a:pt x="501" y="0"/>
                  </a:lnTo>
                  <a:lnTo>
                    <a:pt x="505" y="0"/>
                  </a:lnTo>
                  <a:lnTo>
                    <a:pt x="509" y="0"/>
                  </a:lnTo>
                  <a:lnTo>
                    <a:pt x="513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97" name="Freeform 188"/>
            <p:cNvSpPr>
              <a:spLocks/>
            </p:cNvSpPr>
            <p:nvPr/>
          </p:nvSpPr>
          <p:spPr bwMode="auto">
            <a:xfrm>
              <a:off x="4121" y="3813"/>
              <a:ext cx="794" cy="1"/>
            </a:xfrm>
            <a:custGeom>
              <a:avLst/>
              <a:gdLst>
                <a:gd name="T0" fmla="*/ 14 w 514"/>
                <a:gd name="T1" fmla="*/ 0 h 1"/>
                <a:gd name="T2" fmla="*/ 32 w 514"/>
                <a:gd name="T3" fmla="*/ 0 h 1"/>
                <a:gd name="T4" fmla="*/ 51 w 514"/>
                <a:gd name="T5" fmla="*/ 0 h 1"/>
                <a:gd name="T6" fmla="*/ 70 w 514"/>
                <a:gd name="T7" fmla="*/ 0 h 1"/>
                <a:gd name="T8" fmla="*/ 88 w 514"/>
                <a:gd name="T9" fmla="*/ 0 h 1"/>
                <a:gd name="T10" fmla="*/ 107 w 514"/>
                <a:gd name="T11" fmla="*/ 0 h 1"/>
                <a:gd name="T12" fmla="*/ 125 w 514"/>
                <a:gd name="T13" fmla="*/ 0 h 1"/>
                <a:gd name="T14" fmla="*/ 145 w 514"/>
                <a:gd name="T15" fmla="*/ 0 h 1"/>
                <a:gd name="T16" fmla="*/ 164 w 514"/>
                <a:gd name="T17" fmla="*/ 0 h 1"/>
                <a:gd name="T18" fmla="*/ 182 w 514"/>
                <a:gd name="T19" fmla="*/ 0 h 1"/>
                <a:gd name="T20" fmla="*/ 201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5 w 514"/>
                <a:gd name="T31" fmla="*/ 0 h 1"/>
                <a:gd name="T32" fmla="*/ 314 w 514"/>
                <a:gd name="T33" fmla="*/ 0 h 1"/>
                <a:gd name="T34" fmla="*/ 332 w 514"/>
                <a:gd name="T35" fmla="*/ 0 h 1"/>
                <a:gd name="T36" fmla="*/ 351 w 514"/>
                <a:gd name="T37" fmla="*/ 0 h 1"/>
                <a:gd name="T38" fmla="*/ 369 w 514"/>
                <a:gd name="T39" fmla="*/ 0 h 1"/>
                <a:gd name="T40" fmla="*/ 388 w 514"/>
                <a:gd name="T41" fmla="*/ 0 h 1"/>
                <a:gd name="T42" fmla="*/ 406 w 514"/>
                <a:gd name="T43" fmla="*/ 0 h 1"/>
                <a:gd name="T44" fmla="*/ 426 w 514"/>
                <a:gd name="T45" fmla="*/ 0 h 1"/>
                <a:gd name="T46" fmla="*/ 445 w 514"/>
                <a:gd name="T47" fmla="*/ 0 h 1"/>
                <a:gd name="T48" fmla="*/ 463 w 514"/>
                <a:gd name="T49" fmla="*/ 0 h 1"/>
                <a:gd name="T50" fmla="*/ 482 w 514"/>
                <a:gd name="T51" fmla="*/ 0 h 1"/>
                <a:gd name="T52" fmla="*/ 500 w 514"/>
                <a:gd name="T53" fmla="*/ 0 h 1"/>
                <a:gd name="T54" fmla="*/ 519 w 514"/>
                <a:gd name="T55" fmla="*/ 0 h 1"/>
                <a:gd name="T56" fmla="*/ 538 w 514"/>
                <a:gd name="T57" fmla="*/ 0 h 1"/>
                <a:gd name="T58" fmla="*/ 558 w 514"/>
                <a:gd name="T59" fmla="*/ 0 h 1"/>
                <a:gd name="T60" fmla="*/ 576 w 514"/>
                <a:gd name="T61" fmla="*/ 0 h 1"/>
                <a:gd name="T62" fmla="*/ 595 w 514"/>
                <a:gd name="T63" fmla="*/ 0 h 1"/>
                <a:gd name="T64" fmla="*/ 613 w 514"/>
                <a:gd name="T65" fmla="*/ 0 h 1"/>
                <a:gd name="T66" fmla="*/ 632 w 514"/>
                <a:gd name="T67" fmla="*/ 0 h 1"/>
                <a:gd name="T68" fmla="*/ 650 w 514"/>
                <a:gd name="T69" fmla="*/ 0 h 1"/>
                <a:gd name="T70" fmla="*/ 669 w 514"/>
                <a:gd name="T71" fmla="*/ 0 h 1"/>
                <a:gd name="T72" fmla="*/ 687 w 514"/>
                <a:gd name="T73" fmla="*/ 0 h 1"/>
                <a:gd name="T74" fmla="*/ 707 w 514"/>
                <a:gd name="T75" fmla="*/ 0 h 1"/>
                <a:gd name="T76" fmla="*/ 726 w 514"/>
                <a:gd name="T77" fmla="*/ 0 h 1"/>
                <a:gd name="T78" fmla="*/ 745 w 514"/>
                <a:gd name="T79" fmla="*/ 0 h 1"/>
                <a:gd name="T80" fmla="*/ 763 w 514"/>
                <a:gd name="T81" fmla="*/ 0 h 1"/>
                <a:gd name="T82" fmla="*/ 782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3" y="0"/>
                  </a:lnTo>
                  <a:lnTo>
                    <a:pt x="187" y="0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76" y="0"/>
                  </a:lnTo>
                  <a:lnTo>
                    <a:pt x="280" y="0"/>
                  </a:lnTo>
                  <a:lnTo>
                    <a:pt x="284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1" y="0"/>
                  </a:lnTo>
                  <a:lnTo>
                    <a:pt x="365" y="0"/>
                  </a:lnTo>
                  <a:lnTo>
                    <a:pt x="369" y="0"/>
                  </a:lnTo>
                  <a:lnTo>
                    <a:pt x="373" y="0"/>
                  </a:lnTo>
                  <a:lnTo>
                    <a:pt x="377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89" y="0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50" y="0"/>
                  </a:lnTo>
                  <a:lnTo>
                    <a:pt x="454" y="0"/>
                  </a:lnTo>
                  <a:lnTo>
                    <a:pt x="458" y="0"/>
                  </a:lnTo>
                  <a:lnTo>
                    <a:pt x="462" y="0"/>
                  </a:lnTo>
                  <a:lnTo>
                    <a:pt x="466" y="0"/>
                  </a:lnTo>
                  <a:lnTo>
                    <a:pt x="470" y="0"/>
                  </a:lnTo>
                  <a:lnTo>
                    <a:pt x="474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198" name="Freeform 190"/>
            <p:cNvSpPr>
              <a:spLocks/>
            </p:cNvSpPr>
            <p:nvPr/>
          </p:nvSpPr>
          <p:spPr bwMode="auto">
            <a:xfrm>
              <a:off x="1256" y="3813"/>
              <a:ext cx="792" cy="1"/>
            </a:xfrm>
            <a:custGeom>
              <a:avLst/>
              <a:gdLst>
                <a:gd name="T0" fmla="*/ 12 w 513"/>
                <a:gd name="T1" fmla="*/ 0 h 1"/>
                <a:gd name="T2" fmla="*/ 31 w 513"/>
                <a:gd name="T3" fmla="*/ 0 h 1"/>
                <a:gd name="T4" fmla="*/ 49 w 513"/>
                <a:gd name="T5" fmla="*/ 0 h 1"/>
                <a:gd name="T6" fmla="*/ 68 w 513"/>
                <a:gd name="T7" fmla="*/ 0 h 1"/>
                <a:gd name="T8" fmla="*/ 86 w 513"/>
                <a:gd name="T9" fmla="*/ 0 h 1"/>
                <a:gd name="T10" fmla="*/ 105 w 513"/>
                <a:gd name="T11" fmla="*/ 0 h 1"/>
                <a:gd name="T12" fmla="*/ 124 w 513"/>
                <a:gd name="T13" fmla="*/ 0 h 1"/>
                <a:gd name="T14" fmla="*/ 144 w 513"/>
                <a:gd name="T15" fmla="*/ 0 h 1"/>
                <a:gd name="T16" fmla="*/ 162 w 513"/>
                <a:gd name="T17" fmla="*/ 0 h 1"/>
                <a:gd name="T18" fmla="*/ 181 w 513"/>
                <a:gd name="T19" fmla="*/ 0 h 1"/>
                <a:gd name="T20" fmla="*/ 199 w 513"/>
                <a:gd name="T21" fmla="*/ 0 h 1"/>
                <a:gd name="T22" fmla="*/ 218 w 513"/>
                <a:gd name="T23" fmla="*/ 0 h 1"/>
                <a:gd name="T24" fmla="*/ 236 w 513"/>
                <a:gd name="T25" fmla="*/ 0 h 1"/>
                <a:gd name="T26" fmla="*/ 255 w 513"/>
                <a:gd name="T27" fmla="*/ 0 h 1"/>
                <a:gd name="T28" fmla="*/ 275 w 513"/>
                <a:gd name="T29" fmla="*/ 0 h 1"/>
                <a:gd name="T30" fmla="*/ 293 w 513"/>
                <a:gd name="T31" fmla="*/ 0 h 1"/>
                <a:gd name="T32" fmla="*/ 312 w 513"/>
                <a:gd name="T33" fmla="*/ 0 h 1"/>
                <a:gd name="T34" fmla="*/ 330 w 513"/>
                <a:gd name="T35" fmla="*/ 0 h 1"/>
                <a:gd name="T36" fmla="*/ 349 w 513"/>
                <a:gd name="T37" fmla="*/ 0 h 1"/>
                <a:gd name="T38" fmla="*/ 367 w 513"/>
                <a:gd name="T39" fmla="*/ 0 h 1"/>
                <a:gd name="T40" fmla="*/ 386 w 513"/>
                <a:gd name="T41" fmla="*/ 0 h 1"/>
                <a:gd name="T42" fmla="*/ 406 w 513"/>
                <a:gd name="T43" fmla="*/ 0 h 1"/>
                <a:gd name="T44" fmla="*/ 425 w 513"/>
                <a:gd name="T45" fmla="*/ 0 h 1"/>
                <a:gd name="T46" fmla="*/ 443 w 513"/>
                <a:gd name="T47" fmla="*/ 0 h 1"/>
                <a:gd name="T48" fmla="*/ 462 w 513"/>
                <a:gd name="T49" fmla="*/ 0 h 1"/>
                <a:gd name="T50" fmla="*/ 480 w 513"/>
                <a:gd name="T51" fmla="*/ 0 h 1"/>
                <a:gd name="T52" fmla="*/ 499 w 513"/>
                <a:gd name="T53" fmla="*/ 0 h 1"/>
                <a:gd name="T54" fmla="*/ 517 w 513"/>
                <a:gd name="T55" fmla="*/ 0 h 1"/>
                <a:gd name="T56" fmla="*/ 536 w 513"/>
                <a:gd name="T57" fmla="*/ 0 h 1"/>
                <a:gd name="T58" fmla="*/ 556 w 513"/>
                <a:gd name="T59" fmla="*/ 0 h 1"/>
                <a:gd name="T60" fmla="*/ 574 w 513"/>
                <a:gd name="T61" fmla="*/ 0 h 1"/>
                <a:gd name="T62" fmla="*/ 593 w 513"/>
                <a:gd name="T63" fmla="*/ 0 h 1"/>
                <a:gd name="T64" fmla="*/ 611 w 513"/>
                <a:gd name="T65" fmla="*/ 0 h 1"/>
                <a:gd name="T66" fmla="*/ 630 w 513"/>
                <a:gd name="T67" fmla="*/ 0 h 1"/>
                <a:gd name="T68" fmla="*/ 648 w 513"/>
                <a:gd name="T69" fmla="*/ 0 h 1"/>
                <a:gd name="T70" fmla="*/ 667 w 513"/>
                <a:gd name="T71" fmla="*/ 0 h 1"/>
                <a:gd name="T72" fmla="*/ 687 w 513"/>
                <a:gd name="T73" fmla="*/ 0 h 1"/>
                <a:gd name="T74" fmla="*/ 706 w 513"/>
                <a:gd name="T75" fmla="*/ 0 h 1"/>
                <a:gd name="T76" fmla="*/ 724 w 513"/>
                <a:gd name="T77" fmla="*/ 0 h 1"/>
                <a:gd name="T78" fmla="*/ 743 w 513"/>
                <a:gd name="T79" fmla="*/ 0 h 1"/>
                <a:gd name="T80" fmla="*/ 761 w 513"/>
                <a:gd name="T81" fmla="*/ 0 h 1"/>
                <a:gd name="T82" fmla="*/ 780 w 513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3"/>
                <a:gd name="T127" fmla="*/ 0 h 1"/>
                <a:gd name="T128" fmla="*/ 513 w 513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3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1" y="0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4" y="0"/>
                  </a:lnTo>
                  <a:lnTo>
                    <a:pt x="408" y="0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0" y="0"/>
                  </a:lnTo>
                  <a:lnTo>
                    <a:pt x="424" y="0"/>
                  </a:lnTo>
                  <a:lnTo>
                    <a:pt x="428" y="0"/>
                  </a:lnTo>
                  <a:lnTo>
                    <a:pt x="432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89" y="0"/>
                  </a:lnTo>
                  <a:lnTo>
                    <a:pt x="493" y="0"/>
                  </a:lnTo>
                  <a:lnTo>
                    <a:pt x="497" y="0"/>
                  </a:lnTo>
                  <a:lnTo>
                    <a:pt x="501" y="0"/>
                  </a:lnTo>
                  <a:lnTo>
                    <a:pt x="505" y="0"/>
                  </a:lnTo>
                  <a:lnTo>
                    <a:pt x="509" y="0"/>
                  </a:lnTo>
                  <a:lnTo>
                    <a:pt x="513" y="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pSp>
          <p:nvGrpSpPr>
            <p:cNvPr id="7199" name="Group 230"/>
            <p:cNvGrpSpPr>
              <a:grpSpLocks/>
            </p:cNvGrpSpPr>
            <p:nvPr/>
          </p:nvGrpSpPr>
          <p:grpSpPr bwMode="auto">
            <a:xfrm>
              <a:off x="2048" y="3120"/>
              <a:ext cx="2061" cy="693"/>
              <a:chOff x="2048" y="2202"/>
              <a:chExt cx="2061" cy="1611"/>
            </a:xfrm>
          </p:grpSpPr>
          <p:sp>
            <p:nvSpPr>
              <p:cNvPr id="7219" name="Freeform 191"/>
              <p:cNvSpPr>
                <a:spLocks/>
              </p:cNvSpPr>
              <p:nvPr/>
            </p:nvSpPr>
            <p:spPr bwMode="auto">
              <a:xfrm>
                <a:off x="2048" y="2464"/>
                <a:ext cx="674" cy="1349"/>
              </a:xfrm>
              <a:custGeom>
                <a:avLst/>
                <a:gdLst>
                  <a:gd name="T0" fmla="*/ 12 w 437"/>
                  <a:gd name="T1" fmla="*/ 1349 h 1349"/>
                  <a:gd name="T2" fmla="*/ 32 w 437"/>
                  <a:gd name="T3" fmla="*/ 1349 h 1349"/>
                  <a:gd name="T4" fmla="*/ 51 w 437"/>
                  <a:gd name="T5" fmla="*/ 1349 h 1349"/>
                  <a:gd name="T6" fmla="*/ 69 w 437"/>
                  <a:gd name="T7" fmla="*/ 1349 h 1349"/>
                  <a:gd name="T8" fmla="*/ 88 w 437"/>
                  <a:gd name="T9" fmla="*/ 1349 h 1349"/>
                  <a:gd name="T10" fmla="*/ 106 w 437"/>
                  <a:gd name="T11" fmla="*/ 1349 h 1349"/>
                  <a:gd name="T12" fmla="*/ 125 w 437"/>
                  <a:gd name="T13" fmla="*/ 1349 h 1349"/>
                  <a:gd name="T14" fmla="*/ 143 w 437"/>
                  <a:gd name="T15" fmla="*/ 1349 h 1349"/>
                  <a:gd name="T16" fmla="*/ 163 w 437"/>
                  <a:gd name="T17" fmla="*/ 1349 h 1349"/>
                  <a:gd name="T18" fmla="*/ 182 w 437"/>
                  <a:gd name="T19" fmla="*/ 1349 h 1349"/>
                  <a:gd name="T20" fmla="*/ 201 w 437"/>
                  <a:gd name="T21" fmla="*/ 1349 h 1349"/>
                  <a:gd name="T22" fmla="*/ 219 w 437"/>
                  <a:gd name="T23" fmla="*/ 1349 h 1349"/>
                  <a:gd name="T24" fmla="*/ 238 w 437"/>
                  <a:gd name="T25" fmla="*/ 1349 h 1349"/>
                  <a:gd name="T26" fmla="*/ 256 w 437"/>
                  <a:gd name="T27" fmla="*/ 1349 h 1349"/>
                  <a:gd name="T28" fmla="*/ 275 w 437"/>
                  <a:gd name="T29" fmla="*/ 1349 h 1349"/>
                  <a:gd name="T30" fmla="*/ 293 w 437"/>
                  <a:gd name="T31" fmla="*/ 1349 h 1349"/>
                  <a:gd name="T32" fmla="*/ 313 w 437"/>
                  <a:gd name="T33" fmla="*/ 1349 h 1349"/>
                  <a:gd name="T34" fmla="*/ 332 w 437"/>
                  <a:gd name="T35" fmla="*/ 1349 h 1349"/>
                  <a:gd name="T36" fmla="*/ 350 w 437"/>
                  <a:gd name="T37" fmla="*/ 1349 h 1349"/>
                  <a:gd name="T38" fmla="*/ 369 w 437"/>
                  <a:gd name="T39" fmla="*/ 1349 h 1349"/>
                  <a:gd name="T40" fmla="*/ 387 w 437"/>
                  <a:gd name="T41" fmla="*/ 1349 h 1349"/>
                  <a:gd name="T42" fmla="*/ 406 w 437"/>
                  <a:gd name="T43" fmla="*/ 1349 h 1349"/>
                  <a:gd name="T44" fmla="*/ 424 w 437"/>
                  <a:gd name="T45" fmla="*/ 1349 h 1349"/>
                  <a:gd name="T46" fmla="*/ 444 w 437"/>
                  <a:gd name="T47" fmla="*/ 1349 h 1349"/>
                  <a:gd name="T48" fmla="*/ 463 w 437"/>
                  <a:gd name="T49" fmla="*/ 1349 h 1349"/>
                  <a:gd name="T50" fmla="*/ 481 w 437"/>
                  <a:gd name="T51" fmla="*/ 1349 h 1349"/>
                  <a:gd name="T52" fmla="*/ 500 w 437"/>
                  <a:gd name="T53" fmla="*/ 1349 h 1349"/>
                  <a:gd name="T54" fmla="*/ 518 w 437"/>
                  <a:gd name="T55" fmla="*/ 1349 h 1349"/>
                  <a:gd name="T56" fmla="*/ 537 w 437"/>
                  <a:gd name="T57" fmla="*/ 1349 h 1349"/>
                  <a:gd name="T58" fmla="*/ 555 w 437"/>
                  <a:gd name="T59" fmla="*/ 1344 h 1349"/>
                  <a:gd name="T60" fmla="*/ 568 w 437"/>
                  <a:gd name="T61" fmla="*/ 1324 h 1349"/>
                  <a:gd name="T62" fmla="*/ 575 w 437"/>
                  <a:gd name="T63" fmla="*/ 1271 h 1349"/>
                  <a:gd name="T64" fmla="*/ 588 w 437"/>
                  <a:gd name="T65" fmla="*/ 1214 h 1349"/>
                  <a:gd name="T66" fmla="*/ 594 w 437"/>
                  <a:gd name="T67" fmla="*/ 1103 h 1349"/>
                  <a:gd name="T68" fmla="*/ 606 w 437"/>
                  <a:gd name="T69" fmla="*/ 1026 h 1349"/>
                  <a:gd name="T70" fmla="*/ 612 w 437"/>
                  <a:gd name="T71" fmla="*/ 874 h 1349"/>
                  <a:gd name="T72" fmla="*/ 625 w 437"/>
                  <a:gd name="T73" fmla="*/ 780 h 1349"/>
                  <a:gd name="T74" fmla="*/ 631 w 437"/>
                  <a:gd name="T75" fmla="*/ 605 h 1349"/>
                  <a:gd name="T76" fmla="*/ 643 w 437"/>
                  <a:gd name="T77" fmla="*/ 503 h 1349"/>
                  <a:gd name="T78" fmla="*/ 649 w 437"/>
                  <a:gd name="T79" fmla="*/ 331 h 1349"/>
                  <a:gd name="T80" fmla="*/ 662 w 437"/>
                  <a:gd name="T81" fmla="*/ 221 h 1349"/>
                  <a:gd name="T82" fmla="*/ 668 w 437"/>
                  <a:gd name="T83" fmla="*/ 78 h 134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7"/>
                  <a:gd name="T127" fmla="*/ 0 h 1349"/>
                  <a:gd name="T128" fmla="*/ 437 w 437"/>
                  <a:gd name="T129" fmla="*/ 1349 h 134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7" h="1349">
                    <a:moveTo>
                      <a:pt x="0" y="1349"/>
                    </a:moveTo>
                    <a:lnTo>
                      <a:pt x="4" y="1349"/>
                    </a:lnTo>
                    <a:lnTo>
                      <a:pt x="8" y="1349"/>
                    </a:lnTo>
                    <a:lnTo>
                      <a:pt x="12" y="1349"/>
                    </a:lnTo>
                    <a:lnTo>
                      <a:pt x="17" y="1349"/>
                    </a:lnTo>
                    <a:lnTo>
                      <a:pt x="21" y="1349"/>
                    </a:lnTo>
                    <a:lnTo>
                      <a:pt x="25" y="1349"/>
                    </a:lnTo>
                    <a:lnTo>
                      <a:pt x="29" y="1349"/>
                    </a:lnTo>
                    <a:lnTo>
                      <a:pt x="33" y="1349"/>
                    </a:lnTo>
                    <a:lnTo>
                      <a:pt x="37" y="1349"/>
                    </a:lnTo>
                    <a:lnTo>
                      <a:pt x="41" y="1349"/>
                    </a:lnTo>
                    <a:lnTo>
                      <a:pt x="45" y="1349"/>
                    </a:lnTo>
                    <a:lnTo>
                      <a:pt x="49" y="1349"/>
                    </a:lnTo>
                    <a:lnTo>
                      <a:pt x="53" y="1349"/>
                    </a:lnTo>
                    <a:lnTo>
                      <a:pt x="57" y="1349"/>
                    </a:lnTo>
                    <a:lnTo>
                      <a:pt x="61" y="1349"/>
                    </a:lnTo>
                    <a:lnTo>
                      <a:pt x="65" y="1349"/>
                    </a:lnTo>
                    <a:lnTo>
                      <a:pt x="69" y="1349"/>
                    </a:lnTo>
                    <a:lnTo>
                      <a:pt x="73" y="1349"/>
                    </a:lnTo>
                    <a:lnTo>
                      <a:pt x="77" y="1349"/>
                    </a:lnTo>
                    <a:lnTo>
                      <a:pt x="81" y="1349"/>
                    </a:lnTo>
                    <a:lnTo>
                      <a:pt x="85" y="1349"/>
                    </a:lnTo>
                    <a:lnTo>
                      <a:pt x="89" y="1349"/>
                    </a:lnTo>
                    <a:lnTo>
                      <a:pt x="93" y="1349"/>
                    </a:lnTo>
                    <a:lnTo>
                      <a:pt x="97" y="1349"/>
                    </a:lnTo>
                    <a:lnTo>
                      <a:pt x="101" y="1349"/>
                    </a:lnTo>
                    <a:lnTo>
                      <a:pt x="106" y="1349"/>
                    </a:lnTo>
                    <a:lnTo>
                      <a:pt x="110" y="1349"/>
                    </a:lnTo>
                    <a:lnTo>
                      <a:pt x="114" y="1349"/>
                    </a:lnTo>
                    <a:lnTo>
                      <a:pt x="118" y="1349"/>
                    </a:lnTo>
                    <a:lnTo>
                      <a:pt x="122" y="1349"/>
                    </a:lnTo>
                    <a:lnTo>
                      <a:pt x="126" y="1349"/>
                    </a:lnTo>
                    <a:lnTo>
                      <a:pt x="130" y="1349"/>
                    </a:lnTo>
                    <a:lnTo>
                      <a:pt x="134" y="1349"/>
                    </a:lnTo>
                    <a:lnTo>
                      <a:pt x="138" y="1349"/>
                    </a:lnTo>
                    <a:lnTo>
                      <a:pt x="142" y="1349"/>
                    </a:lnTo>
                    <a:lnTo>
                      <a:pt x="146" y="1349"/>
                    </a:lnTo>
                    <a:lnTo>
                      <a:pt x="150" y="1349"/>
                    </a:lnTo>
                    <a:lnTo>
                      <a:pt x="154" y="1349"/>
                    </a:lnTo>
                    <a:lnTo>
                      <a:pt x="158" y="1349"/>
                    </a:lnTo>
                    <a:lnTo>
                      <a:pt x="162" y="1349"/>
                    </a:lnTo>
                    <a:lnTo>
                      <a:pt x="166" y="1349"/>
                    </a:lnTo>
                    <a:lnTo>
                      <a:pt x="170" y="1349"/>
                    </a:lnTo>
                    <a:lnTo>
                      <a:pt x="174" y="1349"/>
                    </a:lnTo>
                    <a:lnTo>
                      <a:pt x="178" y="1349"/>
                    </a:lnTo>
                    <a:lnTo>
                      <a:pt x="182" y="1349"/>
                    </a:lnTo>
                    <a:lnTo>
                      <a:pt x="186" y="1349"/>
                    </a:lnTo>
                    <a:lnTo>
                      <a:pt x="190" y="1349"/>
                    </a:lnTo>
                    <a:lnTo>
                      <a:pt x="195" y="1349"/>
                    </a:lnTo>
                    <a:lnTo>
                      <a:pt x="199" y="1349"/>
                    </a:lnTo>
                    <a:lnTo>
                      <a:pt x="203" y="1349"/>
                    </a:lnTo>
                    <a:lnTo>
                      <a:pt x="207" y="1349"/>
                    </a:lnTo>
                    <a:lnTo>
                      <a:pt x="211" y="1349"/>
                    </a:lnTo>
                    <a:lnTo>
                      <a:pt x="215" y="1349"/>
                    </a:lnTo>
                    <a:lnTo>
                      <a:pt x="219" y="1349"/>
                    </a:lnTo>
                    <a:lnTo>
                      <a:pt x="223" y="1349"/>
                    </a:lnTo>
                    <a:lnTo>
                      <a:pt x="227" y="1349"/>
                    </a:lnTo>
                    <a:lnTo>
                      <a:pt x="231" y="1349"/>
                    </a:lnTo>
                    <a:lnTo>
                      <a:pt x="235" y="1349"/>
                    </a:lnTo>
                    <a:lnTo>
                      <a:pt x="239" y="1349"/>
                    </a:lnTo>
                    <a:lnTo>
                      <a:pt x="243" y="1349"/>
                    </a:lnTo>
                    <a:lnTo>
                      <a:pt x="247" y="1349"/>
                    </a:lnTo>
                    <a:lnTo>
                      <a:pt x="251" y="1349"/>
                    </a:lnTo>
                    <a:lnTo>
                      <a:pt x="255" y="1349"/>
                    </a:lnTo>
                    <a:lnTo>
                      <a:pt x="259" y="1349"/>
                    </a:lnTo>
                    <a:lnTo>
                      <a:pt x="263" y="1349"/>
                    </a:lnTo>
                    <a:lnTo>
                      <a:pt x="267" y="1349"/>
                    </a:lnTo>
                    <a:lnTo>
                      <a:pt x="271" y="1349"/>
                    </a:lnTo>
                    <a:lnTo>
                      <a:pt x="275" y="1349"/>
                    </a:lnTo>
                    <a:lnTo>
                      <a:pt x="279" y="1349"/>
                    </a:lnTo>
                    <a:lnTo>
                      <a:pt x="284" y="1349"/>
                    </a:lnTo>
                    <a:lnTo>
                      <a:pt x="288" y="1349"/>
                    </a:lnTo>
                    <a:lnTo>
                      <a:pt x="292" y="1349"/>
                    </a:lnTo>
                    <a:lnTo>
                      <a:pt x="296" y="1349"/>
                    </a:lnTo>
                    <a:lnTo>
                      <a:pt x="300" y="1349"/>
                    </a:lnTo>
                    <a:lnTo>
                      <a:pt x="304" y="1349"/>
                    </a:lnTo>
                    <a:lnTo>
                      <a:pt x="308" y="1349"/>
                    </a:lnTo>
                    <a:lnTo>
                      <a:pt x="312" y="1349"/>
                    </a:lnTo>
                    <a:lnTo>
                      <a:pt x="316" y="1349"/>
                    </a:lnTo>
                    <a:lnTo>
                      <a:pt x="320" y="1349"/>
                    </a:lnTo>
                    <a:lnTo>
                      <a:pt x="324" y="1349"/>
                    </a:lnTo>
                    <a:lnTo>
                      <a:pt x="328" y="1349"/>
                    </a:lnTo>
                    <a:lnTo>
                      <a:pt x="332" y="1349"/>
                    </a:lnTo>
                    <a:lnTo>
                      <a:pt x="336" y="1349"/>
                    </a:lnTo>
                    <a:lnTo>
                      <a:pt x="340" y="1349"/>
                    </a:lnTo>
                    <a:lnTo>
                      <a:pt x="344" y="1349"/>
                    </a:lnTo>
                    <a:lnTo>
                      <a:pt x="348" y="1349"/>
                    </a:lnTo>
                    <a:lnTo>
                      <a:pt x="352" y="1349"/>
                    </a:lnTo>
                    <a:lnTo>
                      <a:pt x="356" y="1349"/>
                    </a:lnTo>
                    <a:lnTo>
                      <a:pt x="360" y="1344"/>
                    </a:lnTo>
                    <a:lnTo>
                      <a:pt x="364" y="1340"/>
                    </a:lnTo>
                    <a:lnTo>
                      <a:pt x="364" y="1328"/>
                    </a:lnTo>
                    <a:lnTo>
                      <a:pt x="368" y="1324"/>
                    </a:lnTo>
                    <a:lnTo>
                      <a:pt x="368" y="1304"/>
                    </a:lnTo>
                    <a:lnTo>
                      <a:pt x="373" y="1299"/>
                    </a:lnTo>
                    <a:lnTo>
                      <a:pt x="373" y="1271"/>
                    </a:lnTo>
                    <a:lnTo>
                      <a:pt x="377" y="1263"/>
                    </a:lnTo>
                    <a:lnTo>
                      <a:pt x="377" y="1222"/>
                    </a:lnTo>
                    <a:lnTo>
                      <a:pt x="381" y="1214"/>
                    </a:lnTo>
                    <a:lnTo>
                      <a:pt x="381" y="1169"/>
                    </a:lnTo>
                    <a:lnTo>
                      <a:pt x="385" y="1161"/>
                    </a:lnTo>
                    <a:lnTo>
                      <a:pt x="385" y="1103"/>
                    </a:lnTo>
                    <a:lnTo>
                      <a:pt x="389" y="1091"/>
                    </a:lnTo>
                    <a:lnTo>
                      <a:pt x="389" y="1034"/>
                    </a:lnTo>
                    <a:lnTo>
                      <a:pt x="393" y="1026"/>
                    </a:lnTo>
                    <a:lnTo>
                      <a:pt x="393" y="960"/>
                    </a:lnTo>
                    <a:lnTo>
                      <a:pt x="397" y="952"/>
                    </a:lnTo>
                    <a:lnTo>
                      <a:pt x="397" y="874"/>
                    </a:lnTo>
                    <a:lnTo>
                      <a:pt x="401" y="862"/>
                    </a:lnTo>
                    <a:lnTo>
                      <a:pt x="401" y="789"/>
                    </a:lnTo>
                    <a:lnTo>
                      <a:pt x="405" y="780"/>
                    </a:lnTo>
                    <a:lnTo>
                      <a:pt x="405" y="695"/>
                    </a:lnTo>
                    <a:lnTo>
                      <a:pt x="409" y="678"/>
                    </a:lnTo>
                    <a:lnTo>
                      <a:pt x="409" y="605"/>
                    </a:lnTo>
                    <a:lnTo>
                      <a:pt x="413" y="592"/>
                    </a:lnTo>
                    <a:lnTo>
                      <a:pt x="413" y="515"/>
                    </a:lnTo>
                    <a:lnTo>
                      <a:pt x="417" y="503"/>
                    </a:lnTo>
                    <a:lnTo>
                      <a:pt x="417" y="417"/>
                    </a:lnTo>
                    <a:lnTo>
                      <a:pt x="421" y="404"/>
                    </a:lnTo>
                    <a:lnTo>
                      <a:pt x="421" y="331"/>
                    </a:lnTo>
                    <a:lnTo>
                      <a:pt x="425" y="319"/>
                    </a:lnTo>
                    <a:lnTo>
                      <a:pt x="425" y="233"/>
                    </a:lnTo>
                    <a:lnTo>
                      <a:pt x="429" y="221"/>
                    </a:lnTo>
                    <a:lnTo>
                      <a:pt x="429" y="155"/>
                    </a:lnTo>
                    <a:lnTo>
                      <a:pt x="433" y="143"/>
                    </a:lnTo>
                    <a:lnTo>
                      <a:pt x="433" y="78"/>
                    </a:lnTo>
                    <a:lnTo>
                      <a:pt x="437" y="69"/>
                    </a:lnTo>
                    <a:lnTo>
                      <a:pt x="437" y="0"/>
                    </a:lnTo>
                  </a:path>
                </a:pathLst>
              </a:custGeom>
              <a:noFill/>
              <a:ln w="3175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20" name="Freeform 192"/>
              <p:cNvSpPr>
                <a:spLocks/>
              </p:cNvSpPr>
              <p:nvPr/>
            </p:nvSpPr>
            <p:spPr bwMode="auto">
              <a:xfrm>
                <a:off x="2722" y="2202"/>
                <a:ext cx="738" cy="262"/>
              </a:xfrm>
              <a:custGeom>
                <a:avLst/>
                <a:gdLst>
                  <a:gd name="T0" fmla="*/ 6 w 478"/>
                  <a:gd name="T1" fmla="*/ 201 h 262"/>
                  <a:gd name="T2" fmla="*/ 19 w 478"/>
                  <a:gd name="T3" fmla="*/ 139 h 262"/>
                  <a:gd name="T4" fmla="*/ 25 w 478"/>
                  <a:gd name="T5" fmla="*/ 58 h 262"/>
                  <a:gd name="T6" fmla="*/ 39 w 478"/>
                  <a:gd name="T7" fmla="*/ 21 h 262"/>
                  <a:gd name="T8" fmla="*/ 45 w 478"/>
                  <a:gd name="T9" fmla="*/ 0 h 262"/>
                  <a:gd name="T10" fmla="*/ 63 w 478"/>
                  <a:gd name="T11" fmla="*/ 0 h 262"/>
                  <a:gd name="T12" fmla="*/ 82 w 478"/>
                  <a:gd name="T13" fmla="*/ 0 h 262"/>
                  <a:gd name="T14" fmla="*/ 100 w 478"/>
                  <a:gd name="T15" fmla="*/ 0 h 262"/>
                  <a:gd name="T16" fmla="*/ 119 w 478"/>
                  <a:gd name="T17" fmla="*/ 0 h 262"/>
                  <a:gd name="T18" fmla="*/ 137 w 478"/>
                  <a:gd name="T19" fmla="*/ 0 h 262"/>
                  <a:gd name="T20" fmla="*/ 156 w 478"/>
                  <a:gd name="T21" fmla="*/ 0 h 262"/>
                  <a:gd name="T22" fmla="*/ 176 w 478"/>
                  <a:gd name="T23" fmla="*/ 0 h 262"/>
                  <a:gd name="T24" fmla="*/ 195 w 478"/>
                  <a:gd name="T25" fmla="*/ 0 h 262"/>
                  <a:gd name="T26" fmla="*/ 213 w 478"/>
                  <a:gd name="T27" fmla="*/ 0 h 262"/>
                  <a:gd name="T28" fmla="*/ 232 w 478"/>
                  <a:gd name="T29" fmla="*/ 0 h 262"/>
                  <a:gd name="T30" fmla="*/ 250 w 478"/>
                  <a:gd name="T31" fmla="*/ 0 h 262"/>
                  <a:gd name="T32" fmla="*/ 269 w 478"/>
                  <a:gd name="T33" fmla="*/ 0 h 262"/>
                  <a:gd name="T34" fmla="*/ 287 w 478"/>
                  <a:gd name="T35" fmla="*/ 0 h 262"/>
                  <a:gd name="T36" fmla="*/ 307 w 478"/>
                  <a:gd name="T37" fmla="*/ 0 h 262"/>
                  <a:gd name="T38" fmla="*/ 326 w 478"/>
                  <a:gd name="T39" fmla="*/ 0 h 262"/>
                  <a:gd name="T40" fmla="*/ 344 w 478"/>
                  <a:gd name="T41" fmla="*/ 0 h 262"/>
                  <a:gd name="T42" fmla="*/ 363 w 478"/>
                  <a:gd name="T43" fmla="*/ 0 h 262"/>
                  <a:gd name="T44" fmla="*/ 381 w 478"/>
                  <a:gd name="T45" fmla="*/ 0 h 262"/>
                  <a:gd name="T46" fmla="*/ 400 w 478"/>
                  <a:gd name="T47" fmla="*/ 0 h 262"/>
                  <a:gd name="T48" fmla="*/ 418 w 478"/>
                  <a:gd name="T49" fmla="*/ 0 h 262"/>
                  <a:gd name="T50" fmla="*/ 437 w 478"/>
                  <a:gd name="T51" fmla="*/ 0 h 262"/>
                  <a:gd name="T52" fmla="*/ 457 w 478"/>
                  <a:gd name="T53" fmla="*/ 0 h 262"/>
                  <a:gd name="T54" fmla="*/ 476 w 478"/>
                  <a:gd name="T55" fmla="*/ 0 h 262"/>
                  <a:gd name="T56" fmla="*/ 494 w 478"/>
                  <a:gd name="T57" fmla="*/ 0 h 262"/>
                  <a:gd name="T58" fmla="*/ 513 w 478"/>
                  <a:gd name="T59" fmla="*/ 0 h 262"/>
                  <a:gd name="T60" fmla="*/ 531 w 478"/>
                  <a:gd name="T61" fmla="*/ 0 h 262"/>
                  <a:gd name="T62" fmla="*/ 550 w 478"/>
                  <a:gd name="T63" fmla="*/ 0 h 262"/>
                  <a:gd name="T64" fmla="*/ 568 w 478"/>
                  <a:gd name="T65" fmla="*/ 0 h 262"/>
                  <a:gd name="T66" fmla="*/ 588 w 478"/>
                  <a:gd name="T67" fmla="*/ 0 h 262"/>
                  <a:gd name="T68" fmla="*/ 607 w 478"/>
                  <a:gd name="T69" fmla="*/ 0 h 262"/>
                  <a:gd name="T70" fmla="*/ 625 w 478"/>
                  <a:gd name="T71" fmla="*/ 0 h 262"/>
                  <a:gd name="T72" fmla="*/ 644 w 478"/>
                  <a:gd name="T73" fmla="*/ 0 h 262"/>
                  <a:gd name="T74" fmla="*/ 662 w 478"/>
                  <a:gd name="T75" fmla="*/ 0 h 262"/>
                  <a:gd name="T76" fmla="*/ 681 w 478"/>
                  <a:gd name="T77" fmla="*/ 0 h 262"/>
                  <a:gd name="T78" fmla="*/ 699 w 478"/>
                  <a:gd name="T79" fmla="*/ 0 h 262"/>
                  <a:gd name="T80" fmla="*/ 719 w 478"/>
                  <a:gd name="T81" fmla="*/ 0 h 262"/>
                  <a:gd name="T82" fmla="*/ 732 w 478"/>
                  <a:gd name="T83" fmla="*/ 17 h 26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78"/>
                  <a:gd name="T127" fmla="*/ 0 h 262"/>
                  <a:gd name="T128" fmla="*/ 478 w 478"/>
                  <a:gd name="T129" fmla="*/ 262 h 26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78" h="262">
                    <a:moveTo>
                      <a:pt x="0" y="262"/>
                    </a:moveTo>
                    <a:lnTo>
                      <a:pt x="4" y="254"/>
                    </a:lnTo>
                    <a:lnTo>
                      <a:pt x="4" y="201"/>
                    </a:lnTo>
                    <a:lnTo>
                      <a:pt x="8" y="192"/>
                    </a:lnTo>
                    <a:lnTo>
                      <a:pt x="8" y="147"/>
                    </a:lnTo>
                    <a:lnTo>
                      <a:pt x="12" y="139"/>
                    </a:lnTo>
                    <a:lnTo>
                      <a:pt x="12" y="94"/>
                    </a:lnTo>
                    <a:lnTo>
                      <a:pt x="16" y="86"/>
                    </a:lnTo>
                    <a:lnTo>
                      <a:pt x="16" y="58"/>
                    </a:lnTo>
                    <a:lnTo>
                      <a:pt x="20" y="49"/>
                    </a:lnTo>
                    <a:lnTo>
                      <a:pt x="20" y="25"/>
                    </a:lnTo>
                    <a:lnTo>
                      <a:pt x="25" y="21"/>
                    </a:lnTo>
                    <a:lnTo>
                      <a:pt x="25" y="9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5" y="0"/>
                    </a:lnTo>
                    <a:lnTo>
                      <a:pt x="109" y="0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6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6" y="0"/>
                    </a:lnTo>
                    <a:lnTo>
                      <a:pt x="190" y="0"/>
                    </a:lnTo>
                    <a:lnTo>
                      <a:pt x="194" y="0"/>
                    </a:lnTo>
                    <a:lnTo>
                      <a:pt x="199" y="0"/>
                    </a:lnTo>
                    <a:lnTo>
                      <a:pt x="203" y="0"/>
                    </a:lnTo>
                    <a:lnTo>
                      <a:pt x="207" y="0"/>
                    </a:lnTo>
                    <a:lnTo>
                      <a:pt x="211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23" y="0"/>
                    </a:lnTo>
                    <a:lnTo>
                      <a:pt x="227" y="0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9" y="0"/>
                    </a:lnTo>
                    <a:lnTo>
                      <a:pt x="243" y="0"/>
                    </a:lnTo>
                    <a:lnTo>
                      <a:pt x="247" y="0"/>
                    </a:lnTo>
                    <a:lnTo>
                      <a:pt x="251" y="0"/>
                    </a:lnTo>
                    <a:lnTo>
                      <a:pt x="255" y="0"/>
                    </a:lnTo>
                    <a:lnTo>
                      <a:pt x="259" y="0"/>
                    </a:lnTo>
                    <a:lnTo>
                      <a:pt x="263" y="0"/>
                    </a:lnTo>
                    <a:lnTo>
                      <a:pt x="267" y="0"/>
                    </a:lnTo>
                    <a:lnTo>
                      <a:pt x="271" y="0"/>
                    </a:lnTo>
                    <a:lnTo>
                      <a:pt x="275" y="0"/>
                    </a:lnTo>
                    <a:lnTo>
                      <a:pt x="279" y="0"/>
                    </a:lnTo>
                    <a:lnTo>
                      <a:pt x="283" y="0"/>
                    </a:lnTo>
                    <a:lnTo>
                      <a:pt x="288" y="0"/>
                    </a:lnTo>
                    <a:lnTo>
                      <a:pt x="292" y="0"/>
                    </a:lnTo>
                    <a:lnTo>
                      <a:pt x="296" y="0"/>
                    </a:lnTo>
                    <a:lnTo>
                      <a:pt x="300" y="0"/>
                    </a:lnTo>
                    <a:lnTo>
                      <a:pt x="304" y="0"/>
                    </a:lnTo>
                    <a:lnTo>
                      <a:pt x="308" y="0"/>
                    </a:lnTo>
                    <a:lnTo>
                      <a:pt x="312" y="0"/>
                    </a:lnTo>
                    <a:lnTo>
                      <a:pt x="316" y="0"/>
                    </a:lnTo>
                    <a:lnTo>
                      <a:pt x="320" y="0"/>
                    </a:lnTo>
                    <a:lnTo>
                      <a:pt x="324" y="0"/>
                    </a:lnTo>
                    <a:lnTo>
                      <a:pt x="328" y="0"/>
                    </a:lnTo>
                    <a:lnTo>
                      <a:pt x="332" y="0"/>
                    </a:lnTo>
                    <a:lnTo>
                      <a:pt x="336" y="0"/>
                    </a:lnTo>
                    <a:lnTo>
                      <a:pt x="340" y="0"/>
                    </a:lnTo>
                    <a:lnTo>
                      <a:pt x="344" y="0"/>
                    </a:lnTo>
                    <a:lnTo>
                      <a:pt x="348" y="0"/>
                    </a:lnTo>
                    <a:lnTo>
                      <a:pt x="352" y="0"/>
                    </a:lnTo>
                    <a:lnTo>
                      <a:pt x="356" y="0"/>
                    </a:lnTo>
                    <a:lnTo>
                      <a:pt x="360" y="0"/>
                    </a:lnTo>
                    <a:lnTo>
                      <a:pt x="364" y="0"/>
                    </a:lnTo>
                    <a:lnTo>
                      <a:pt x="368" y="0"/>
                    </a:lnTo>
                    <a:lnTo>
                      <a:pt x="372" y="0"/>
                    </a:lnTo>
                    <a:lnTo>
                      <a:pt x="377" y="0"/>
                    </a:lnTo>
                    <a:lnTo>
                      <a:pt x="381" y="0"/>
                    </a:lnTo>
                    <a:lnTo>
                      <a:pt x="385" y="0"/>
                    </a:lnTo>
                    <a:lnTo>
                      <a:pt x="389" y="0"/>
                    </a:lnTo>
                    <a:lnTo>
                      <a:pt x="393" y="0"/>
                    </a:lnTo>
                    <a:lnTo>
                      <a:pt x="397" y="0"/>
                    </a:lnTo>
                    <a:lnTo>
                      <a:pt x="401" y="0"/>
                    </a:lnTo>
                    <a:lnTo>
                      <a:pt x="405" y="0"/>
                    </a:lnTo>
                    <a:lnTo>
                      <a:pt x="409" y="0"/>
                    </a:lnTo>
                    <a:lnTo>
                      <a:pt x="413" y="0"/>
                    </a:lnTo>
                    <a:lnTo>
                      <a:pt x="417" y="0"/>
                    </a:lnTo>
                    <a:lnTo>
                      <a:pt x="421" y="0"/>
                    </a:lnTo>
                    <a:lnTo>
                      <a:pt x="425" y="0"/>
                    </a:lnTo>
                    <a:lnTo>
                      <a:pt x="429" y="0"/>
                    </a:lnTo>
                    <a:lnTo>
                      <a:pt x="433" y="0"/>
                    </a:lnTo>
                    <a:lnTo>
                      <a:pt x="437" y="0"/>
                    </a:lnTo>
                    <a:lnTo>
                      <a:pt x="441" y="0"/>
                    </a:lnTo>
                    <a:lnTo>
                      <a:pt x="445" y="0"/>
                    </a:lnTo>
                    <a:lnTo>
                      <a:pt x="449" y="0"/>
                    </a:lnTo>
                    <a:lnTo>
                      <a:pt x="453" y="0"/>
                    </a:lnTo>
                    <a:lnTo>
                      <a:pt x="457" y="0"/>
                    </a:lnTo>
                    <a:lnTo>
                      <a:pt x="461" y="0"/>
                    </a:lnTo>
                    <a:lnTo>
                      <a:pt x="466" y="0"/>
                    </a:lnTo>
                    <a:lnTo>
                      <a:pt x="470" y="4"/>
                    </a:lnTo>
                    <a:lnTo>
                      <a:pt x="474" y="9"/>
                    </a:lnTo>
                    <a:lnTo>
                      <a:pt x="474" y="17"/>
                    </a:lnTo>
                    <a:lnTo>
                      <a:pt x="478" y="21"/>
                    </a:lnTo>
                    <a:lnTo>
                      <a:pt x="478" y="37"/>
                    </a:lnTo>
                  </a:path>
                </a:pathLst>
              </a:custGeom>
              <a:noFill/>
              <a:ln w="3175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21" name="Freeform 193"/>
              <p:cNvSpPr>
                <a:spLocks/>
              </p:cNvSpPr>
              <p:nvPr/>
            </p:nvSpPr>
            <p:spPr bwMode="auto">
              <a:xfrm>
                <a:off x="3460" y="2239"/>
                <a:ext cx="649" cy="1574"/>
              </a:xfrm>
              <a:custGeom>
                <a:avLst/>
                <a:gdLst>
                  <a:gd name="T0" fmla="*/ 6 w 420"/>
                  <a:gd name="T1" fmla="*/ 37 h 1574"/>
                  <a:gd name="T2" fmla="*/ 19 w 420"/>
                  <a:gd name="T3" fmla="*/ 86 h 1574"/>
                  <a:gd name="T4" fmla="*/ 25 w 420"/>
                  <a:gd name="T5" fmla="*/ 196 h 1574"/>
                  <a:gd name="T6" fmla="*/ 37 w 420"/>
                  <a:gd name="T7" fmla="*/ 274 h 1574"/>
                  <a:gd name="T8" fmla="*/ 43 w 420"/>
                  <a:gd name="T9" fmla="*/ 425 h 1574"/>
                  <a:gd name="T10" fmla="*/ 56 w 420"/>
                  <a:gd name="T11" fmla="*/ 519 h 1574"/>
                  <a:gd name="T12" fmla="*/ 62 w 420"/>
                  <a:gd name="T13" fmla="*/ 691 h 1574"/>
                  <a:gd name="T14" fmla="*/ 74 w 420"/>
                  <a:gd name="T15" fmla="*/ 805 h 1574"/>
                  <a:gd name="T16" fmla="*/ 80 w 420"/>
                  <a:gd name="T17" fmla="*/ 969 h 1574"/>
                  <a:gd name="T18" fmla="*/ 93 w 420"/>
                  <a:gd name="T19" fmla="*/ 1075 h 1574"/>
                  <a:gd name="T20" fmla="*/ 99 w 420"/>
                  <a:gd name="T21" fmla="*/ 1230 h 1574"/>
                  <a:gd name="T22" fmla="*/ 111 w 420"/>
                  <a:gd name="T23" fmla="*/ 1308 h 1574"/>
                  <a:gd name="T24" fmla="*/ 119 w 420"/>
                  <a:gd name="T25" fmla="*/ 1426 h 1574"/>
                  <a:gd name="T26" fmla="*/ 131 w 420"/>
                  <a:gd name="T27" fmla="*/ 1480 h 1574"/>
                  <a:gd name="T28" fmla="*/ 138 w 420"/>
                  <a:gd name="T29" fmla="*/ 1545 h 1574"/>
                  <a:gd name="T30" fmla="*/ 156 w 420"/>
                  <a:gd name="T31" fmla="*/ 1569 h 1574"/>
                  <a:gd name="T32" fmla="*/ 168 w 420"/>
                  <a:gd name="T33" fmla="*/ 1574 h 1574"/>
                  <a:gd name="T34" fmla="*/ 187 w 420"/>
                  <a:gd name="T35" fmla="*/ 1574 h 1574"/>
                  <a:gd name="T36" fmla="*/ 206 w 420"/>
                  <a:gd name="T37" fmla="*/ 1574 h 1574"/>
                  <a:gd name="T38" fmla="*/ 224 w 420"/>
                  <a:gd name="T39" fmla="*/ 1574 h 1574"/>
                  <a:gd name="T40" fmla="*/ 243 w 420"/>
                  <a:gd name="T41" fmla="*/ 1574 h 1574"/>
                  <a:gd name="T42" fmla="*/ 263 w 420"/>
                  <a:gd name="T43" fmla="*/ 1574 h 1574"/>
                  <a:gd name="T44" fmla="*/ 281 w 420"/>
                  <a:gd name="T45" fmla="*/ 1574 h 1574"/>
                  <a:gd name="T46" fmla="*/ 300 w 420"/>
                  <a:gd name="T47" fmla="*/ 1574 h 1574"/>
                  <a:gd name="T48" fmla="*/ 318 w 420"/>
                  <a:gd name="T49" fmla="*/ 1574 h 1574"/>
                  <a:gd name="T50" fmla="*/ 337 w 420"/>
                  <a:gd name="T51" fmla="*/ 1574 h 1574"/>
                  <a:gd name="T52" fmla="*/ 355 w 420"/>
                  <a:gd name="T53" fmla="*/ 1574 h 1574"/>
                  <a:gd name="T54" fmla="*/ 374 w 420"/>
                  <a:gd name="T55" fmla="*/ 1574 h 1574"/>
                  <a:gd name="T56" fmla="*/ 394 w 420"/>
                  <a:gd name="T57" fmla="*/ 1574 h 1574"/>
                  <a:gd name="T58" fmla="*/ 413 w 420"/>
                  <a:gd name="T59" fmla="*/ 1574 h 1574"/>
                  <a:gd name="T60" fmla="*/ 431 w 420"/>
                  <a:gd name="T61" fmla="*/ 1574 h 1574"/>
                  <a:gd name="T62" fmla="*/ 450 w 420"/>
                  <a:gd name="T63" fmla="*/ 1574 h 1574"/>
                  <a:gd name="T64" fmla="*/ 468 w 420"/>
                  <a:gd name="T65" fmla="*/ 1574 h 1574"/>
                  <a:gd name="T66" fmla="*/ 487 w 420"/>
                  <a:gd name="T67" fmla="*/ 1574 h 1574"/>
                  <a:gd name="T68" fmla="*/ 505 w 420"/>
                  <a:gd name="T69" fmla="*/ 1574 h 1574"/>
                  <a:gd name="T70" fmla="*/ 524 w 420"/>
                  <a:gd name="T71" fmla="*/ 1574 h 1574"/>
                  <a:gd name="T72" fmla="*/ 544 w 420"/>
                  <a:gd name="T73" fmla="*/ 1574 h 1574"/>
                  <a:gd name="T74" fmla="*/ 562 w 420"/>
                  <a:gd name="T75" fmla="*/ 1574 h 1574"/>
                  <a:gd name="T76" fmla="*/ 581 w 420"/>
                  <a:gd name="T77" fmla="*/ 1574 h 1574"/>
                  <a:gd name="T78" fmla="*/ 600 w 420"/>
                  <a:gd name="T79" fmla="*/ 1574 h 1574"/>
                  <a:gd name="T80" fmla="*/ 618 w 420"/>
                  <a:gd name="T81" fmla="*/ 1574 h 1574"/>
                  <a:gd name="T82" fmla="*/ 637 w 420"/>
                  <a:gd name="T83" fmla="*/ 1574 h 157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0"/>
                  <a:gd name="T127" fmla="*/ 0 h 1574"/>
                  <a:gd name="T128" fmla="*/ 420 w 420"/>
                  <a:gd name="T129" fmla="*/ 1574 h 157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0" h="1574">
                    <a:moveTo>
                      <a:pt x="0" y="0"/>
                    </a:moveTo>
                    <a:lnTo>
                      <a:pt x="4" y="4"/>
                    </a:lnTo>
                    <a:lnTo>
                      <a:pt x="4" y="37"/>
                    </a:lnTo>
                    <a:lnTo>
                      <a:pt x="8" y="45"/>
                    </a:lnTo>
                    <a:lnTo>
                      <a:pt x="8" y="82"/>
                    </a:lnTo>
                    <a:lnTo>
                      <a:pt x="12" y="86"/>
                    </a:lnTo>
                    <a:lnTo>
                      <a:pt x="12" y="131"/>
                    </a:lnTo>
                    <a:lnTo>
                      <a:pt x="16" y="139"/>
                    </a:lnTo>
                    <a:lnTo>
                      <a:pt x="16" y="196"/>
                    </a:lnTo>
                    <a:lnTo>
                      <a:pt x="20" y="209"/>
                    </a:lnTo>
                    <a:lnTo>
                      <a:pt x="20" y="266"/>
                    </a:lnTo>
                    <a:lnTo>
                      <a:pt x="24" y="274"/>
                    </a:lnTo>
                    <a:lnTo>
                      <a:pt x="24" y="347"/>
                    </a:lnTo>
                    <a:lnTo>
                      <a:pt x="28" y="356"/>
                    </a:lnTo>
                    <a:lnTo>
                      <a:pt x="28" y="425"/>
                    </a:lnTo>
                    <a:lnTo>
                      <a:pt x="32" y="437"/>
                    </a:lnTo>
                    <a:lnTo>
                      <a:pt x="32" y="507"/>
                    </a:lnTo>
                    <a:lnTo>
                      <a:pt x="36" y="519"/>
                    </a:lnTo>
                    <a:lnTo>
                      <a:pt x="36" y="605"/>
                    </a:lnTo>
                    <a:lnTo>
                      <a:pt x="40" y="617"/>
                    </a:lnTo>
                    <a:lnTo>
                      <a:pt x="40" y="691"/>
                    </a:lnTo>
                    <a:lnTo>
                      <a:pt x="44" y="703"/>
                    </a:lnTo>
                    <a:lnTo>
                      <a:pt x="44" y="793"/>
                    </a:lnTo>
                    <a:lnTo>
                      <a:pt x="48" y="805"/>
                    </a:lnTo>
                    <a:lnTo>
                      <a:pt x="48" y="879"/>
                    </a:lnTo>
                    <a:lnTo>
                      <a:pt x="52" y="891"/>
                    </a:lnTo>
                    <a:lnTo>
                      <a:pt x="52" y="969"/>
                    </a:lnTo>
                    <a:lnTo>
                      <a:pt x="56" y="981"/>
                    </a:lnTo>
                    <a:lnTo>
                      <a:pt x="56" y="1063"/>
                    </a:lnTo>
                    <a:lnTo>
                      <a:pt x="60" y="1075"/>
                    </a:lnTo>
                    <a:lnTo>
                      <a:pt x="60" y="1144"/>
                    </a:lnTo>
                    <a:lnTo>
                      <a:pt x="64" y="1153"/>
                    </a:lnTo>
                    <a:lnTo>
                      <a:pt x="64" y="1230"/>
                    </a:lnTo>
                    <a:lnTo>
                      <a:pt x="68" y="1238"/>
                    </a:lnTo>
                    <a:lnTo>
                      <a:pt x="68" y="1300"/>
                    </a:lnTo>
                    <a:lnTo>
                      <a:pt x="72" y="1308"/>
                    </a:lnTo>
                    <a:lnTo>
                      <a:pt x="72" y="1361"/>
                    </a:lnTo>
                    <a:lnTo>
                      <a:pt x="77" y="1369"/>
                    </a:lnTo>
                    <a:lnTo>
                      <a:pt x="77" y="1426"/>
                    </a:lnTo>
                    <a:lnTo>
                      <a:pt x="81" y="1430"/>
                    </a:lnTo>
                    <a:lnTo>
                      <a:pt x="81" y="1471"/>
                    </a:lnTo>
                    <a:lnTo>
                      <a:pt x="85" y="1480"/>
                    </a:lnTo>
                    <a:lnTo>
                      <a:pt x="85" y="1516"/>
                    </a:lnTo>
                    <a:lnTo>
                      <a:pt x="89" y="1520"/>
                    </a:lnTo>
                    <a:lnTo>
                      <a:pt x="89" y="1545"/>
                    </a:lnTo>
                    <a:lnTo>
                      <a:pt x="93" y="1549"/>
                    </a:lnTo>
                    <a:lnTo>
                      <a:pt x="93" y="1561"/>
                    </a:lnTo>
                    <a:lnTo>
                      <a:pt x="101" y="1569"/>
                    </a:lnTo>
                    <a:lnTo>
                      <a:pt x="101" y="1574"/>
                    </a:lnTo>
                    <a:lnTo>
                      <a:pt x="105" y="1574"/>
                    </a:lnTo>
                    <a:lnTo>
                      <a:pt x="109" y="1574"/>
                    </a:lnTo>
                    <a:lnTo>
                      <a:pt x="113" y="1574"/>
                    </a:lnTo>
                    <a:lnTo>
                      <a:pt x="117" y="1574"/>
                    </a:lnTo>
                    <a:lnTo>
                      <a:pt x="121" y="1574"/>
                    </a:lnTo>
                    <a:lnTo>
                      <a:pt x="125" y="1574"/>
                    </a:lnTo>
                    <a:lnTo>
                      <a:pt x="129" y="1574"/>
                    </a:lnTo>
                    <a:lnTo>
                      <a:pt x="133" y="1574"/>
                    </a:lnTo>
                    <a:lnTo>
                      <a:pt x="137" y="1574"/>
                    </a:lnTo>
                    <a:lnTo>
                      <a:pt x="141" y="1574"/>
                    </a:lnTo>
                    <a:lnTo>
                      <a:pt x="145" y="1574"/>
                    </a:lnTo>
                    <a:lnTo>
                      <a:pt x="149" y="1574"/>
                    </a:lnTo>
                    <a:lnTo>
                      <a:pt x="153" y="1574"/>
                    </a:lnTo>
                    <a:lnTo>
                      <a:pt x="157" y="1574"/>
                    </a:lnTo>
                    <a:lnTo>
                      <a:pt x="161" y="1574"/>
                    </a:lnTo>
                    <a:lnTo>
                      <a:pt x="166" y="1574"/>
                    </a:lnTo>
                    <a:lnTo>
                      <a:pt x="170" y="1574"/>
                    </a:lnTo>
                    <a:lnTo>
                      <a:pt x="174" y="1574"/>
                    </a:lnTo>
                    <a:lnTo>
                      <a:pt x="178" y="1574"/>
                    </a:lnTo>
                    <a:lnTo>
                      <a:pt x="182" y="1574"/>
                    </a:lnTo>
                    <a:lnTo>
                      <a:pt x="186" y="1574"/>
                    </a:lnTo>
                    <a:lnTo>
                      <a:pt x="190" y="1574"/>
                    </a:lnTo>
                    <a:lnTo>
                      <a:pt x="194" y="1574"/>
                    </a:lnTo>
                    <a:lnTo>
                      <a:pt x="198" y="1574"/>
                    </a:lnTo>
                    <a:lnTo>
                      <a:pt x="202" y="1574"/>
                    </a:lnTo>
                    <a:lnTo>
                      <a:pt x="206" y="1574"/>
                    </a:lnTo>
                    <a:lnTo>
                      <a:pt x="210" y="1574"/>
                    </a:lnTo>
                    <a:lnTo>
                      <a:pt x="214" y="1574"/>
                    </a:lnTo>
                    <a:lnTo>
                      <a:pt x="218" y="1574"/>
                    </a:lnTo>
                    <a:lnTo>
                      <a:pt x="222" y="1574"/>
                    </a:lnTo>
                    <a:lnTo>
                      <a:pt x="226" y="1574"/>
                    </a:lnTo>
                    <a:lnTo>
                      <a:pt x="230" y="1574"/>
                    </a:lnTo>
                    <a:lnTo>
                      <a:pt x="234" y="1574"/>
                    </a:lnTo>
                    <a:lnTo>
                      <a:pt x="238" y="1574"/>
                    </a:lnTo>
                    <a:lnTo>
                      <a:pt x="242" y="1574"/>
                    </a:lnTo>
                    <a:lnTo>
                      <a:pt x="246" y="1574"/>
                    </a:lnTo>
                    <a:lnTo>
                      <a:pt x="250" y="1574"/>
                    </a:lnTo>
                    <a:lnTo>
                      <a:pt x="255" y="1574"/>
                    </a:lnTo>
                    <a:lnTo>
                      <a:pt x="259" y="1574"/>
                    </a:lnTo>
                    <a:lnTo>
                      <a:pt x="263" y="1574"/>
                    </a:lnTo>
                    <a:lnTo>
                      <a:pt x="267" y="1574"/>
                    </a:lnTo>
                    <a:lnTo>
                      <a:pt x="271" y="1574"/>
                    </a:lnTo>
                    <a:lnTo>
                      <a:pt x="275" y="1574"/>
                    </a:lnTo>
                    <a:lnTo>
                      <a:pt x="279" y="1574"/>
                    </a:lnTo>
                    <a:lnTo>
                      <a:pt x="283" y="1574"/>
                    </a:lnTo>
                    <a:lnTo>
                      <a:pt x="287" y="1574"/>
                    </a:lnTo>
                    <a:lnTo>
                      <a:pt x="291" y="1574"/>
                    </a:lnTo>
                    <a:lnTo>
                      <a:pt x="295" y="1574"/>
                    </a:lnTo>
                    <a:lnTo>
                      <a:pt x="299" y="1574"/>
                    </a:lnTo>
                    <a:lnTo>
                      <a:pt x="303" y="1574"/>
                    </a:lnTo>
                    <a:lnTo>
                      <a:pt x="307" y="1574"/>
                    </a:lnTo>
                    <a:lnTo>
                      <a:pt x="311" y="1574"/>
                    </a:lnTo>
                    <a:lnTo>
                      <a:pt x="315" y="1574"/>
                    </a:lnTo>
                    <a:lnTo>
                      <a:pt x="319" y="1574"/>
                    </a:lnTo>
                    <a:lnTo>
                      <a:pt x="323" y="1574"/>
                    </a:lnTo>
                    <a:lnTo>
                      <a:pt x="327" y="1574"/>
                    </a:lnTo>
                    <a:lnTo>
                      <a:pt x="331" y="1574"/>
                    </a:lnTo>
                    <a:lnTo>
                      <a:pt x="335" y="1574"/>
                    </a:lnTo>
                    <a:lnTo>
                      <a:pt x="339" y="1574"/>
                    </a:lnTo>
                    <a:lnTo>
                      <a:pt x="344" y="1574"/>
                    </a:lnTo>
                    <a:lnTo>
                      <a:pt x="348" y="1574"/>
                    </a:lnTo>
                    <a:lnTo>
                      <a:pt x="352" y="1574"/>
                    </a:lnTo>
                    <a:lnTo>
                      <a:pt x="356" y="1574"/>
                    </a:lnTo>
                    <a:lnTo>
                      <a:pt x="360" y="1574"/>
                    </a:lnTo>
                    <a:lnTo>
                      <a:pt x="364" y="1574"/>
                    </a:lnTo>
                    <a:lnTo>
                      <a:pt x="368" y="1574"/>
                    </a:lnTo>
                    <a:lnTo>
                      <a:pt x="372" y="1574"/>
                    </a:lnTo>
                    <a:lnTo>
                      <a:pt x="376" y="1574"/>
                    </a:lnTo>
                    <a:lnTo>
                      <a:pt x="380" y="1574"/>
                    </a:lnTo>
                    <a:lnTo>
                      <a:pt x="384" y="1574"/>
                    </a:lnTo>
                    <a:lnTo>
                      <a:pt x="388" y="1574"/>
                    </a:lnTo>
                    <a:lnTo>
                      <a:pt x="392" y="1574"/>
                    </a:lnTo>
                    <a:lnTo>
                      <a:pt x="396" y="1574"/>
                    </a:lnTo>
                    <a:lnTo>
                      <a:pt x="400" y="1574"/>
                    </a:lnTo>
                    <a:lnTo>
                      <a:pt x="404" y="1574"/>
                    </a:lnTo>
                    <a:lnTo>
                      <a:pt x="408" y="1574"/>
                    </a:lnTo>
                    <a:lnTo>
                      <a:pt x="412" y="1574"/>
                    </a:lnTo>
                    <a:lnTo>
                      <a:pt x="416" y="1574"/>
                    </a:lnTo>
                    <a:lnTo>
                      <a:pt x="420" y="1574"/>
                    </a:lnTo>
                  </a:path>
                </a:pathLst>
              </a:custGeom>
              <a:noFill/>
              <a:ln w="3175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7200" name="Freeform 194"/>
            <p:cNvSpPr>
              <a:spLocks/>
            </p:cNvSpPr>
            <p:nvPr/>
          </p:nvSpPr>
          <p:spPr bwMode="auto">
            <a:xfrm>
              <a:off x="4109" y="3813"/>
              <a:ext cx="793" cy="1"/>
            </a:xfrm>
            <a:custGeom>
              <a:avLst/>
              <a:gdLst>
                <a:gd name="T0" fmla="*/ 12 w 514"/>
                <a:gd name="T1" fmla="*/ 0 h 1"/>
                <a:gd name="T2" fmla="*/ 32 w 514"/>
                <a:gd name="T3" fmla="*/ 0 h 1"/>
                <a:gd name="T4" fmla="*/ 51 w 514"/>
                <a:gd name="T5" fmla="*/ 0 h 1"/>
                <a:gd name="T6" fmla="*/ 69 w 514"/>
                <a:gd name="T7" fmla="*/ 0 h 1"/>
                <a:gd name="T8" fmla="*/ 88 w 514"/>
                <a:gd name="T9" fmla="*/ 0 h 1"/>
                <a:gd name="T10" fmla="*/ 106 w 514"/>
                <a:gd name="T11" fmla="*/ 0 h 1"/>
                <a:gd name="T12" fmla="*/ 125 w 514"/>
                <a:gd name="T13" fmla="*/ 0 h 1"/>
                <a:gd name="T14" fmla="*/ 143 w 514"/>
                <a:gd name="T15" fmla="*/ 0 h 1"/>
                <a:gd name="T16" fmla="*/ 164 w 514"/>
                <a:gd name="T17" fmla="*/ 0 h 1"/>
                <a:gd name="T18" fmla="*/ 182 w 514"/>
                <a:gd name="T19" fmla="*/ 0 h 1"/>
                <a:gd name="T20" fmla="*/ 201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5 w 514"/>
                <a:gd name="T31" fmla="*/ 0 h 1"/>
                <a:gd name="T32" fmla="*/ 313 w 514"/>
                <a:gd name="T33" fmla="*/ 0 h 1"/>
                <a:gd name="T34" fmla="*/ 332 w 514"/>
                <a:gd name="T35" fmla="*/ 0 h 1"/>
                <a:gd name="T36" fmla="*/ 350 w 514"/>
                <a:gd name="T37" fmla="*/ 0 h 1"/>
                <a:gd name="T38" fmla="*/ 369 w 514"/>
                <a:gd name="T39" fmla="*/ 0 h 1"/>
                <a:gd name="T40" fmla="*/ 387 w 514"/>
                <a:gd name="T41" fmla="*/ 0 h 1"/>
                <a:gd name="T42" fmla="*/ 406 w 514"/>
                <a:gd name="T43" fmla="*/ 0 h 1"/>
                <a:gd name="T44" fmla="*/ 424 w 514"/>
                <a:gd name="T45" fmla="*/ 0 h 1"/>
                <a:gd name="T46" fmla="*/ 444 w 514"/>
                <a:gd name="T47" fmla="*/ 0 h 1"/>
                <a:gd name="T48" fmla="*/ 463 w 514"/>
                <a:gd name="T49" fmla="*/ 0 h 1"/>
                <a:gd name="T50" fmla="*/ 481 w 514"/>
                <a:gd name="T51" fmla="*/ 0 h 1"/>
                <a:gd name="T52" fmla="*/ 500 w 514"/>
                <a:gd name="T53" fmla="*/ 0 h 1"/>
                <a:gd name="T54" fmla="*/ 518 w 514"/>
                <a:gd name="T55" fmla="*/ 0 h 1"/>
                <a:gd name="T56" fmla="*/ 537 w 514"/>
                <a:gd name="T57" fmla="*/ 0 h 1"/>
                <a:gd name="T58" fmla="*/ 555 w 514"/>
                <a:gd name="T59" fmla="*/ 0 h 1"/>
                <a:gd name="T60" fmla="*/ 575 w 514"/>
                <a:gd name="T61" fmla="*/ 0 h 1"/>
                <a:gd name="T62" fmla="*/ 594 w 514"/>
                <a:gd name="T63" fmla="*/ 0 h 1"/>
                <a:gd name="T64" fmla="*/ 612 w 514"/>
                <a:gd name="T65" fmla="*/ 0 h 1"/>
                <a:gd name="T66" fmla="*/ 631 w 514"/>
                <a:gd name="T67" fmla="*/ 0 h 1"/>
                <a:gd name="T68" fmla="*/ 650 w 514"/>
                <a:gd name="T69" fmla="*/ 0 h 1"/>
                <a:gd name="T70" fmla="*/ 668 w 514"/>
                <a:gd name="T71" fmla="*/ 0 h 1"/>
                <a:gd name="T72" fmla="*/ 687 w 514"/>
                <a:gd name="T73" fmla="*/ 0 h 1"/>
                <a:gd name="T74" fmla="*/ 707 w 514"/>
                <a:gd name="T75" fmla="*/ 0 h 1"/>
                <a:gd name="T76" fmla="*/ 725 w 514"/>
                <a:gd name="T77" fmla="*/ 0 h 1"/>
                <a:gd name="T78" fmla="*/ 744 w 514"/>
                <a:gd name="T79" fmla="*/ 0 h 1"/>
                <a:gd name="T80" fmla="*/ 762 w 514"/>
                <a:gd name="T81" fmla="*/ 0 h 1"/>
                <a:gd name="T82" fmla="*/ 781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4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9" y="0"/>
                  </a:lnTo>
                  <a:lnTo>
                    <a:pt x="373" y="0"/>
                  </a:lnTo>
                  <a:lnTo>
                    <a:pt x="377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89" y="0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8" y="0"/>
                  </a:lnTo>
                  <a:lnTo>
                    <a:pt x="462" y="0"/>
                  </a:lnTo>
                  <a:lnTo>
                    <a:pt x="466" y="0"/>
                  </a:lnTo>
                  <a:lnTo>
                    <a:pt x="470" y="0"/>
                  </a:lnTo>
                  <a:lnTo>
                    <a:pt x="474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201" name="Freeform 196"/>
            <p:cNvSpPr>
              <a:spLocks/>
            </p:cNvSpPr>
            <p:nvPr/>
          </p:nvSpPr>
          <p:spPr bwMode="auto">
            <a:xfrm>
              <a:off x="1256" y="3813"/>
              <a:ext cx="792" cy="1"/>
            </a:xfrm>
            <a:custGeom>
              <a:avLst/>
              <a:gdLst>
                <a:gd name="T0" fmla="*/ 12 w 513"/>
                <a:gd name="T1" fmla="*/ 0 h 1"/>
                <a:gd name="T2" fmla="*/ 31 w 513"/>
                <a:gd name="T3" fmla="*/ 0 h 1"/>
                <a:gd name="T4" fmla="*/ 49 w 513"/>
                <a:gd name="T5" fmla="*/ 0 h 1"/>
                <a:gd name="T6" fmla="*/ 68 w 513"/>
                <a:gd name="T7" fmla="*/ 0 h 1"/>
                <a:gd name="T8" fmla="*/ 86 w 513"/>
                <a:gd name="T9" fmla="*/ 0 h 1"/>
                <a:gd name="T10" fmla="*/ 105 w 513"/>
                <a:gd name="T11" fmla="*/ 0 h 1"/>
                <a:gd name="T12" fmla="*/ 124 w 513"/>
                <a:gd name="T13" fmla="*/ 0 h 1"/>
                <a:gd name="T14" fmla="*/ 144 w 513"/>
                <a:gd name="T15" fmla="*/ 0 h 1"/>
                <a:gd name="T16" fmla="*/ 162 w 513"/>
                <a:gd name="T17" fmla="*/ 0 h 1"/>
                <a:gd name="T18" fmla="*/ 181 w 513"/>
                <a:gd name="T19" fmla="*/ 0 h 1"/>
                <a:gd name="T20" fmla="*/ 199 w 513"/>
                <a:gd name="T21" fmla="*/ 0 h 1"/>
                <a:gd name="T22" fmla="*/ 218 w 513"/>
                <a:gd name="T23" fmla="*/ 0 h 1"/>
                <a:gd name="T24" fmla="*/ 236 w 513"/>
                <a:gd name="T25" fmla="*/ 0 h 1"/>
                <a:gd name="T26" fmla="*/ 255 w 513"/>
                <a:gd name="T27" fmla="*/ 0 h 1"/>
                <a:gd name="T28" fmla="*/ 275 w 513"/>
                <a:gd name="T29" fmla="*/ 0 h 1"/>
                <a:gd name="T30" fmla="*/ 293 w 513"/>
                <a:gd name="T31" fmla="*/ 0 h 1"/>
                <a:gd name="T32" fmla="*/ 312 w 513"/>
                <a:gd name="T33" fmla="*/ 0 h 1"/>
                <a:gd name="T34" fmla="*/ 330 w 513"/>
                <a:gd name="T35" fmla="*/ 0 h 1"/>
                <a:gd name="T36" fmla="*/ 349 w 513"/>
                <a:gd name="T37" fmla="*/ 0 h 1"/>
                <a:gd name="T38" fmla="*/ 367 w 513"/>
                <a:gd name="T39" fmla="*/ 0 h 1"/>
                <a:gd name="T40" fmla="*/ 386 w 513"/>
                <a:gd name="T41" fmla="*/ 0 h 1"/>
                <a:gd name="T42" fmla="*/ 406 w 513"/>
                <a:gd name="T43" fmla="*/ 0 h 1"/>
                <a:gd name="T44" fmla="*/ 425 w 513"/>
                <a:gd name="T45" fmla="*/ 0 h 1"/>
                <a:gd name="T46" fmla="*/ 443 w 513"/>
                <a:gd name="T47" fmla="*/ 0 h 1"/>
                <a:gd name="T48" fmla="*/ 462 w 513"/>
                <a:gd name="T49" fmla="*/ 0 h 1"/>
                <a:gd name="T50" fmla="*/ 480 w 513"/>
                <a:gd name="T51" fmla="*/ 0 h 1"/>
                <a:gd name="T52" fmla="*/ 499 w 513"/>
                <a:gd name="T53" fmla="*/ 0 h 1"/>
                <a:gd name="T54" fmla="*/ 517 w 513"/>
                <a:gd name="T55" fmla="*/ 0 h 1"/>
                <a:gd name="T56" fmla="*/ 536 w 513"/>
                <a:gd name="T57" fmla="*/ 0 h 1"/>
                <a:gd name="T58" fmla="*/ 556 w 513"/>
                <a:gd name="T59" fmla="*/ 0 h 1"/>
                <a:gd name="T60" fmla="*/ 574 w 513"/>
                <a:gd name="T61" fmla="*/ 0 h 1"/>
                <a:gd name="T62" fmla="*/ 593 w 513"/>
                <a:gd name="T63" fmla="*/ 0 h 1"/>
                <a:gd name="T64" fmla="*/ 611 w 513"/>
                <a:gd name="T65" fmla="*/ 0 h 1"/>
                <a:gd name="T66" fmla="*/ 630 w 513"/>
                <a:gd name="T67" fmla="*/ 0 h 1"/>
                <a:gd name="T68" fmla="*/ 648 w 513"/>
                <a:gd name="T69" fmla="*/ 0 h 1"/>
                <a:gd name="T70" fmla="*/ 667 w 513"/>
                <a:gd name="T71" fmla="*/ 0 h 1"/>
                <a:gd name="T72" fmla="*/ 687 w 513"/>
                <a:gd name="T73" fmla="*/ 0 h 1"/>
                <a:gd name="T74" fmla="*/ 706 w 513"/>
                <a:gd name="T75" fmla="*/ 0 h 1"/>
                <a:gd name="T76" fmla="*/ 724 w 513"/>
                <a:gd name="T77" fmla="*/ 0 h 1"/>
                <a:gd name="T78" fmla="*/ 743 w 513"/>
                <a:gd name="T79" fmla="*/ 0 h 1"/>
                <a:gd name="T80" fmla="*/ 761 w 513"/>
                <a:gd name="T81" fmla="*/ 0 h 1"/>
                <a:gd name="T82" fmla="*/ 780 w 513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3"/>
                <a:gd name="T127" fmla="*/ 0 h 1"/>
                <a:gd name="T128" fmla="*/ 513 w 513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3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1" y="0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4" y="0"/>
                  </a:lnTo>
                  <a:lnTo>
                    <a:pt x="408" y="0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0" y="0"/>
                  </a:lnTo>
                  <a:lnTo>
                    <a:pt x="424" y="0"/>
                  </a:lnTo>
                  <a:lnTo>
                    <a:pt x="428" y="0"/>
                  </a:lnTo>
                  <a:lnTo>
                    <a:pt x="432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89" y="0"/>
                  </a:lnTo>
                  <a:lnTo>
                    <a:pt x="493" y="0"/>
                  </a:lnTo>
                  <a:lnTo>
                    <a:pt x="497" y="0"/>
                  </a:lnTo>
                  <a:lnTo>
                    <a:pt x="501" y="0"/>
                  </a:lnTo>
                  <a:lnTo>
                    <a:pt x="505" y="0"/>
                  </a:lnTo>
                  <a:lnTo>
                    <a:pt x="509" y="0"/>
                  </a:lnTo>
                  <a:lnTo>
                    <a:pt x="513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202" name="Freeform 197"/>
            <p:cNvSpPr>
              <a:spLocks/>
            </p:cNvSpPr>
            <p:nvPr/>
          </p:nvSpPr>
          <p:spPr bwMode="auto">
            <a:xfrm>
              <a:off x="2048" y="3813"/>
              <a:ext cx="793" cy="1"/>
            </a:xfrm>
            <a:custGeom>
              <a:avLst/>
              <a:gdLst>
                <a:gd name="T0" fmla="*/ 12 w 514"/>
                <a:gd name="T1" fmla="*/ 0 h 1"/>
                <a:gd name="T2" fmla="*/ 32 w 514"/>
                <a:gd name="T3" fmla="*/ 0 h 1"/>
                <a:gd name="T4" fmla="*/ 51 w 514"/>
                <a:gd name="T5" fmla="*/ 0 h 1"/>
                <a:gd name="T6" fmla="*/ 69 w 514"/>
                <a:gd name="T7" fmla="*/ 0 h 1"/>
                <a:gd name="T8" fmla="*/ 88 w 514"/>
                <a:gd name="T9" fmla="*/ 0 h 1"/>
                <a:gd name="T10" fmla="*/ 106 w 514"/>
                <a:gd name="T11" fmla="*/ 0 h 1"/>
                <a:gd name="T12" fmla="*/ 125 w 514"/>
                <a:gd name="T13" fmla="*/ 0 h 1"/>
                <a:gd name="T14" fmla="*/ 143 w 514"/>
                <a:gd name="T15" fmla="*/ 0 h 1"/>
                <a:gd name="T16" fmla="*/ 164 w 514"/>
                <a:gd name="T17" fmla="*/ 0 h 1"/>
                <a:gd name="T18" fmla="*/ 182 w 514"/>
                <a:gd name="T19" fmla="*/ 0 h 1"/>
                <a:gd name="T20" fmla="*/ 201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3 w 514"/>
                <a:gd name="T31" fmla="*/ 0 h 1"/>
                <a:gd name="T32" fmla="*/ 313 w 514"/>
                <a:gd name="T33" fmla="*/ 0 h 1"/>
                <a:gd name="T34" fmla="*/ 332 w 514"/>
                <a:gd name="T35" fmla="*/ 0 h 1"/>
                <a:gd name="T36" fmla="*/ 350 w 514"/>
                <a:gd name="T37" fmla="*/ 0 h 1"/>
                <a:gd name="T38" fmla="*/ 369 w 514"/>
                <a:gd name="T39" fmla="*/ 0 h 1"/>
                <a:gd name="T40" fmla="*/ 387 w 514"/>
                <a:gd name="T41" fmla="*/ 0 h 1"/>
                <a:gd name="T42" fmla="*/ 406 w 514"/>
                <a:gd name="T43" fmla="*/ 0 h 1"/>
                <a:gd name="T44" fmla="*/ 424 w 514"/>
                <a:gd name="T45" fmla="*/ 0 h 1"/>
                <a:gd name="T46" fmla="*/ 444 w 514"/>
                <a:gd name="T47" fmla="*/ 0 h 1"/>
                <a:gd name="T48" fmla="*/ 463 w 514"/>
                <a:gd name="T49" fmla="*/ 0 h 1"/>
                <a:gd name="T50" fmla="*/ 481 w 514"/>
                <a:gd name="T51" fmla="*/ 0 h 1"/>
                <a:gd name="T52" fmla="*/ 500 w 514"/>
                <a:gd name="T53" fmla="*/ 0 h 1"/>
                <a:gd name="T54" fmla="*/ 518 w 514"/>
                <a:gd name="T55" fmla="*/ 0 h 1"/>
                <a:gd name="T56" fmla="*/ 537 w 514"/>
                <a:gd name="T57" fmla="*/ 0 h 1"/>
                <a:gd name="T58" fmla="*/ 555 w 514"/>
                <a:gd name="T59" fmla="*/ 0 h 1"/>
                <a:gd name="T60" fmla="*/ 575 w 514"/>
                <a:gd name="T61" fmla="*/ 0 h 1"/>
                <a:gd name="T62" fmla="*/ 594 w 514"/>
                <a:gd name="T63" fmla="*/ 0 h 1"/>
                <a:gd name="T64" fmla="*/ 612 w 514"/>
                <a:gd name="T65" fmla="*/ 0 h 1"/>
                <a:gd name="T66" fmla="*/ 631 w 514"/>
                <a:gd name="T67" fmla="*/ 0 h 1"/>
                <a:gd name="T68" fmla="*/ 650 w 514"/>
                <a:gd name="T69" fmla="*/ 0 h 1"/>
                <a:gd name="T70" fmla="*/ 668 w 514"/>
                <a:gd name="T71" fmla="*/ 0 h 1"/>
                <a:gd name="T72" fmla="*/ 687 w 514"/>
                <a:gd name="T73" fmla="*/ 0 h 1"/>
                <a:gd name="T74" fmla="*/ 705 w 514"/>
                <a:gd name="T75" fmla="*/ 0 h 1"/>
                <a:gd name="T76" fmla="*/ 725 w 514"/>
                <a:gd name="T77" fmla="*/ 0 h 1"/>
                <a:gd name="T78" fmla="*/ 744 w 514"/>
                <a:gd name="T79" fmla="*/ 0 h 1"/>
                <a:gd name="T80" fmla="*/ 762 w 514"/>
                <a:gd name="T81" fmla="*/ 0 h 1"/>
                <a:gd name="T82" fmla="*/ 781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4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3" y="0"/>
                  </a:lnTo>
                  <a:lnTo>
                    <a:pt x="377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89" y="0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2" y="0"/>
                  </a:lnTo>
                  <a:lnTo>
                    <a:pt x="466" y="0"/>
                  </a:lnTo>
                  <a:lnTo>
                    <a:pt x="470" y="0"/>
                  </a:lnTo>
                  <a:lnTo>
                    <a:pt x="474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pSp>
          <p:nvGrpSpPr>
            <p:cNvPr id="7203" name="Group 231"/>
            <p:cNvGrpSpPr>
              <a:grpSpLocks/>
            </p:cNvGrpSpPr>
            <p:nvPr/>
          </p:nvGrpSpPr>
          <p:grpSpPr bwMode="auto">
            <a:xfrm>
              <a:off x="2841" y="3120"/>
              <a:ext cx="2061" cy="693"/>
              <a:chOff x="2841" y="2202"/>
              <a:chExt cx="2061" cy="1611"/>
            </a:xfrm>
          </p:grpSpPr>
          <p:sp>
            <p:nvSpPr>
              <p:cNvPr id="7216" name="Freeform 198"/>
              <p:cNvSpPr>
                <a:spLocks/>
              </p:cNvSpPr>
              <p:nvPr/>
            </p:nvSpPr>
            <p:spPr bwMode="auto">
              <a:xfrm>
                <a:off x="2841" y="2807"/>
                <a:ext cx="700" cy="1006"/>
              </a:xfrm>
              <a:custGeom>
                <a:avLst/>
                <a:gdLst>
                  <a:gd name="T0" fmla="*/ 12 w 453"/>
                  <a:gd name="T1" fmla="*/ 1006 h 1006"/>
                  <a:gd name="T2" fmla="*/ 31 w 453"/>
                  <a:gd name="T3" fmla="*/ 1006 h 1006"/>
                  <a:gd name="T4" fmla="*/ 49 w 453"/>
                  <a:gd name="T5" fmla="*/ 1006 h 1006"/>
                  <a:gd name="T6" fmla="*/ 70 w 453"/>
                  <a:gd name="T7" fmla="*/ 1006 h 1006"/>
                  <a:gd name="T8" fmla="*/ 88 w 453"/>
                  <a:gd name="T9" fmla="*/ 1006 h 1006"/>
                  <a:gd name="T10" fmla="*/ 107 w 453"/>
                  <a:gd name="T11" fmla="*/ 1006 h 1006"/>
                  <a:gd name="T12" fmla="*/ 125 w 453"/>
                  <a:gd name="T13" fmla="*/ 1006 h 1006"/>
                  <a:gd name="T14" fmla="*/ 144 w 453"/>
                  <a:gd name="T15" fmla="*/ 1006 h 1006"/>
                  <a:gd name="T16" fmla="*/ 162 w 453"/>
                  <a:gd name="T17" fmla="*/ 1006 h 1006"/>
                  <a:gd name="T18" fmla="*/ 181 w 453"/>
                  <a:gd name="T19" fmla="*/ 1006 h 1006"/>
                  <a:gd name="T20" fmla="*/ 201 w 453"/>
                  <a:gd name="T21" fmla="*/ 1006 h 1006"/>
                  <a:gd name="T22" fmla="*/ 219 w 453"/>
                  <a:gd name="T23" fmla="*/ 1006 h 1006"/>
                  <a:gd name="T24" fmla="*/ 238 w 453"/>
                  <a:gd name="T25" fmla="*/ 1006 h 1006"/>
                  <a:gd name="T26" fmla="*/ 257 w 453"/>
                  <a:gd name="T27" fmla="*/ 1006 h 1006"/>
                  <a:gd name="T28" fmla="*/ 275 w 453"/>
                  <a:gd name="T29" fmla="*/ 1006 h 1006"/>
                  <a:gd name="T30" fmla="*/ 294 w 453"/>
                  <a:gd name="T31" fmla="*/ 1006 h 1006"/>
                  <a:gd name="T32" fmla="*/ 312 w 453"/>
                  <a:gd name="T33" fmla="*/ 1006 h 1006"/>
                  <a:gd name="T34" fmla="*/ 332 w 453"/>
                  <a:gd name="T35" fmla="*/ 1006 h 1006"/>
                  <a:gd name="T36" fmla="*/ 351 w 453"/>
                  <a:gd name="T37" fmla="*/ 1006 h 1006"/>
                  <a:gd name="T38" fmla="*/ 369 w 453"/>
                  <a:gd name="T39" fmla="*/ 1006 h 1006"/>
                  <a:gd name="T40" fmla="*/ 388 w 453"/>
                  <a:gd name="T41" fmla="*/ 1006 h 1006"/>
                  <a:gd name="T42" fmla="*/ 406 w 453"/>
                  <a:gd name="T43" fmla="*/ 1006 h 1006"/>
                  <a:gd name="T44" fmla="*/ 425 w 453"/>
                  <a:gd name="T45" fmla="*/ 1006 h 1006"/>
                  <a:gd name="T46" fmla="*/ 443 w 453"/>
                  <a:gd name="T47" fmla="*/ 1006 h 1006"/>
                  <a:gd name="T48" fmla="*/ 464 w 453"/>
                  <a:gd name="T49" fmla="*/ 1006 h 1006"/>
                  <a:gd name="T50" fmla="*/ 482 w 453"/>
                  <a:gd name="T51" fmla="*/ 1006 h 1006"/>
                  <a:gd name="T52" fmla="*/ 501 w 453"/>
                  <a:gd name="T53" fmla="*/ 1006 h 1006"/>
                  <a:gd name="T54" fmla="*/ 519 w 453"/>
                  <a:gd name="T55" fmla="*/ 1006 h 1006"/>
                  <a:gd name="T56" fmla="*/ 538 w 453"/>
                  <a:gd name="T57" fmla="*/ 1006 h 1006"/>
                  <a:gd name="T58" fmla="*/ 556 w 453"/>
                  <a:gd name="T59" fmla="*/ 1006 h 1006"/>
                  <a:gd name="T60" fmla="*/ 575 w 453"/>
                  <a:gd name="T61" fmla="*/ 1006 h 1006"/>
                  <a:gd name="T62" fmla="*/ 593 w 453"/>
                  <a:gd name="T63" fmla="*/ 1006 h 1006"/>
                  <a:gd name="T64" fmla="*/ 613 w 453"/>
                  <a:gd name="T65" fmla="*/ 997 h 1006"/>
                  <a:gd name="T66" fmla="*/ 620 w 453"/>
                  <a:gd name="T67" fmla="*/ 965 h 1006"/>
                  <a:gd name="T68" fmla="*/ 632 w 453"/>
                  <a:gd name="T69" fmla="*/ 920 h 1006"/>
                  <a:gd name="T70" fmla="*/ 638 w 453"/>
                  <a:gd name="T71" fmla="*/ 834 h 1006"/>
                  <a:gd name="T72" fmla="*/ 651 w 453"/>
                  <a:gd name="T73" fmla="*/ 760 h 1006"/>
                  <a:gd name="T74" fmla="*/ 657 w 453"/>
                  <a:gd name="T75" fmla="*/ 617 h 1006"/>
                  <a:gd name="T76" fmla="*/ 669 w 453"/>
                  <a:gd name="T77" fmla="*/ 531 h 1006"/>
                  <a:gd name="T78" fmla="*/ 675 w 453"/>
                  <a:gd name="T79" fmla="*/ 364 h 1006"/>
                  <a:gd name="T80" fmla="*/ 688 w 453"/>
                  <a:gd name="T81" fmla="*/ 262 h 1006"/>
                  <a:gd name="T82" fmla="*/ 694 w 453"/>
                  <a:gd name="T83" fmla="*/ 86 h 100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3"/>
                  <a:gd name="T127" fmla="*/ 0 h 1006"/>
                  <a:gd name="T128" fmla="*/ 453 w 453"/>
                  <a:gd name="T129" fmla="*/ 1006 h 100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3" h="1006">
                    <a:moveTo>
                      <a:pt x="0" y="1006"/>
                    </a:moveTo>
                    <a:lnTo>
                      <a:pt x="4" y="1006"/>
                    </a:lnTo>
                    <a:lnTo>
                      <a:pt x="8" y="1006"/>
                    </a:lnTo>
                    <a:lnTo>
                      <a:pt x="12" y="1006"/>
                    </a:lnTo>
                    <a:lnTo>
                      <a:pt x="16" y="1006"/>
                    </a:lnTo>
                    <a:lnTo>
                      <a:pt x="20" y="1006"/>
                    </a:lnTo>
                    <a:lnTo>
                      <a:pt x="24" y="1006"/>
                    </a:lnTo>
                    <a:lnTo>
                      <a:pt x="28" y="1006"/>
                    </a:lnTo>
                    <a:lnTo>
                      <a:pt x="32" y="1006"/>
                    </a:lnTo>
                    <a:lnTo>
                      <a:pt x="37" y="1006"/>
                    </a:lnTo>
                    <a:lnTo>
                      <a:pt x="41" y="1006"/>
                    </a:lnTo>
                    <a:lnTo>
                      <a:pt x="45" y="1006"/>
                    </a:lnTo>
                    <a:lnTo>
                      <a:pt x="49" y="1006"/>
                    </a:lnTo>
                    <a:lnTo>
                      <a:pt x="53" y="1006"/>
                    </a:lnTo>
                    <a:lnTo>
                      <a:pt x="57" y="1006"/>
                    </a:lnTo>
                    <a:lnTo>
                      <a:pt x="61" y="1006"/>
                    </a:lnTo>
                    <a:lnTo>
                      <a:pt x="65" y="1006"/>
                    </a:lnTo>
                    <a:lnTo>
                      <a:pt x="69" y="1006"/>
                    </a:lnTo>
                    <a:lnTo>
                      <a:pt x="73" y="1006"/>
                    </a:lnTo>
                    <a:lnTo>
                      <a:pt x="77" y="1006"/>
                    </a:lnTo>
                    <a:lnTo>
                      <a:pt x="81" y="1006"/>
                    </a:lnTo>
                    <a:lnTo>
                      <a:pt x="85" y="1006"/>
                    </a:lnTo>
                    <a:lnTo>
                      <a:pt x="89" y="1006"/>
                    </a:lnTo>
                    <a:lnTo>
                      <a:pt x="93" y="1006"/>
                    </a:lnTo>
                    <a:lnTo>
                      <a:pt x="97" y="1006"/>
                    </a:lnTo>
                    <a:lnTo>
                      <a:pt x="101" y="1006"/>
                    </a:lnTo>
                    <a:lnTo>
                      <a:pt x="105" y="1006"/>
                    </a:lnTo>
                    <a:lnTo>
                      <a:pt x="109" y="1006"/>
                    </a:lnTo>
                    <a:lnTo>
                      <a:pt x="113" y="1006"/>
                    </a:lnTo>
                    <a:lnTo>
                      <a:pt x="117" y="1006"/>
                    </a:lnTo>
                    <a:lnTo>
                      <a:pt x="122" y="1006"/>
                    </a:lnTo>
                    <a:lnTo>
                      <a:pt x="126" y="1006"/>
                    </a:lnTo>
                    <a:lnTo>
                      <a:pt x="130" y="1006"/>
                    </a:lnTo>
                    <a:lnTo>
                      <a:pt x="134" y="1006"/>
                    </a:lnTo>
                    <a:lnTo>
                      <a:pt x="138" y="1006"/>
                    </a:lnTo>
                    <a:lnTo>
                      <a:pt x="142" y="1006"/>
                    </a:lnTo>
                    <a:lnTo>
                      <a:pt x="146" y="1006"/>
                    </a:lnTo>
                    <a:lnTo>
                      <a:pt x="150" y="1006"/>
                    </a:lnTo>
                    <a:lnTo>
                      <a:pt x="154" y="1006"/>
                    </a:lnTo>
                    <a:lnTo>
                      <a:pt x="158" y="1006"/>
                    </a:lnTo>
                    <a:lnTo>
                      <a:pt x="162" y="1006"/>
                    </a:lnTo>
                    <a:lnTo>
                      <a:pt x="166" y="1006"/>
                    </a:lnTo>
                    <a:lnTo>
                      <a:pt x="170" y="1006"/>
                    </a:lnTo>
                    <a:lnTo>
                      <a:pt x="174" y="1006"/>
                    </a:lnTo>
                    <a:lnTo>
                      <a:pt x="178" y="1006"/>
                    </a:lnTo>
                    <a:lnTo>
                      <a:pt x="182" y="1006"/>
                    </a:lnTo>
                    <a:lnTo>
                      <a:pt x="186" y="1006"/>
                    </a:lnTo>
                    <a:lnTo>
                      <a:pt x="190" y="1006"/>
                    </a:lnTo>
                    <a:lnTo>
                      <a:pt x="194" y="1006"/>
                    </a:lnTo>
                    <a:lnTo>
                      <a:pt x="198" y="1006"/>
                    </a:lnTo>
                    <a:lnTo>
                      <a:pt x="202" y="1006"/>
                    </a:lnTo>
                    <a:lnTo>
                      <a:pt x="206" y="1006"/>
                    </a:lnTo>
                    <a:lnTo>
                      <a:pt x="211" y="1006"/>
                    </a:lnTo>
                    <a:lnTo>
                      <a:pt x="215" y="1006"/>
                    </a:lnTo>
                    <a:lnTo>
                      <a:pt x="219" y="1006"/>
                    </a:lnTo>
                    <a:lnTo>
                      <a:pt x="223" y="1006"/>
                    </a:lnTo>
                    <a:lnTo>
                      <a:pt x="227" y="1006"/>
                    </a:lnTo>
                    <a:lnTo>
                      <a:pt x="231" y="1006"/>
                    </a:lnTo>
                    <a:lnTo>
                      <a:pt x="235" y="1006"/>
                    </a:lnTo>
                    <a:lnTo>
                      <a:pt x="239" y="1006"/>
                    </a:lnTo>
                    <a:lnTo>
                      <a:pt x="243" y="1006"/>
                    </a:lnTo>
                    <a:lnTo>
                      <a:pt x="247" y="1006"/>
                    </a:lnTo>
                    <a:lnTo>
                      <a:pt x="251" y="1006"/>
                    </a:lnTo>
                    <a:lnTo>
                      <a:pt x="255" y="1006"/>
                    </a:lnTo>
                    <a:lnTo>
                      <a:pt x="259" y="1006"/>
                    </a:lnTo>
                    <a:lnTo>
                      <a:pt x="263" y="1006"/>
                    </a:lnTo>
                    <a:lnTo>
                      <a:pt x="267" y="1006"/>
                    </a:lnTo>
                    <a:lnTo>
                      <a:pt x="271" y="1006"/>
                    </a:lnTo>
                    <a:lnTo>
                      <a:pt x="275" y="1006"/>
                    </a:lnTo>
                    <a:lnTo>
                      <a:pt x="279" y="1006"/>
                    </a:lnTo>
                    <a:lnTo>
                      <a:pt x="283" y="1006"/>
                    </a:lnTo>
                    <a:lnTo>
                      <a:pt x="287" y="1006"/>
                    </a:lnTo>
                    <a:lnTo>
                      <a:pt x="291" y="1006"/>
                    </a:lnTo>
                    <a:lnTo>
                      <a:pt x="295" y="1006"/>
                    </a:lnTo>
                    <a:lnTo>
                      <a:pt x="300" y="1006"/>
                    </a:lnTo>
                    <a:lnTo>
                      <a:pt x="304" y="1006"/>
                    </a:lnTo>
                    <a:lnTo>
                      <a:pt x="308" y="1006"/>
                    </a:lnTo>
                    <a:lnTo>
                      <a:pt x="312" y="1006"/>
                    </a:lnTo>
                    <a:lnTo>
                      <a:pt x="316" y="1006"/>
                    </a:lnTo>
                    <a:lnTo>
                      <a:pt x="320" y="1006"/>
                    </a:lnTo>
                    <a:lnTo>
                      <a:pt x="324" y="1006"/>
                    </a:lnTo>
                    <a:lnTo>
                      <a:pt x="328" y="1006"/>
                    </a:lnTo>
                    <a:lnTo>
                      <a:pt x="332" y="1006"/>
                    </a:lnTo>
                    <a:lnTo>
                      <a:pt x="336" y="1006"/>
                    </a:lnTo>
                    <a:lnTo>
                      <a:pt x="340" y="1006"/>
                    </a:lnTo>
                    <a:lnTo>
                      <a:pt x="344" y="1006"/>
                    </a:lnTo>
                    <a:lnTo>
                      <a:pt x="348" y="1006"/>
                    </a:lnTo>
                    <a:lnTo>
                      <a:pt x="352" y="1006"/>
                    </a:lnTo>
                    <a:lnTo>
                      <a:pt x="356" y="1006"/>
                    </a:lnTo>
                    <a:lnTo>
                      <a:pt x="360" y="1006"/>
                    </a:lnTo>
                    <a:lnTo>
                      <a:pt x="364" y="1006"/>
                    </a:lnTo>
                    <a:lnTo>
                      <a:pt x="368" y="1006"/>
                    </a:lnTo>
                    <a:lnTo>
                      <a:pt x="372" y="1006"/>
                    </a:lnTo>
                    <a:lnTo>
                      <a:pt x="376" y="1006"/>
                    </a:lnTo>
                    <a:lnTo>
                      <a:pt x="380" y="1006"/>
                    </a:lnTo>
                    <a:lnTo>
                      <a:pt x="384" y="1006"/>
                    </a:lnTo>
                    <a:lnTo>
                      <a:pt x="389" y="1006"/>
                    </a:lnTo>
                    <a:lnTo>
                      <a:pt x="393" y="1001"/>
                    </a:lnTo>
                    <a:lnTo>
                      <a:pt x="397" y="997"/>
                    </a:lnTo>
                    <a:lnTo>
                      <a:pt x="397" y="985"/>
                    </a:lnTo>
                    <a:lnTo>
                      <a:pt x="401" y="981"/>
                    </a:lnTo>
                    <a:lnTo>
                      <a:pt x="401" y="965"/>
                    </a:lnTo>
                    <a:lnTo>
                      <a:pt x="405" y="961"/>
                    </a:lnTo>
                    <a:lnTo>
                      <a:pt x="405" y="928"/>
                    </a:lnTo>
                    <a:lnTo>
                      <a:pt x="409" y="920"/>
                    </a:lnTo>
                    <a:lnTo>
                      <a:pt x="409" y="883"/>
                    </a:lnTo>
                    <a:lnTo>
                      <a:pt x="413" y="879"/>
                    </a:lnTo>
                    <a:lnTo>
                      <a:pt x="413" y="834"/>
                    </a:lnTo>
                    <a:lnTo>
                      <a:pt x="417" y="826"/>
                    </a:lnTo>
                    <a:lnTo>
                      <a:pt x="417" y="768"/>
                    </a:lnTo>
                    <a:lnTo>
                      <a:pt x="421" y="760"/>
                    </a:lnTo>
                    <a:lnTo>
                      <a:pt x="421" y="703"/>
                    </a:lnTo>
                    <a:lnTo>
                      <a:pt x="425" y="691"/>
                    </a:lnTo>
                    <a:lnTo>
                      <a:pt x="425" y="617"/>
                    </a:lnTo>
                    <a:lnTo>
                      <a:pt x="429" y="609"/>
                    </a:lnTo>
                    <a:lnTo>
                      <a:pt x="429" y="540"/>
                    </a:lnTo>
                    <a:lnTo>
                      <a:pt x="433" y="531"/>
                    </a:lnTo>
                    <a:lnTo>
                      <a:pt x="433" y="458"/>
                    </a:lnTo>
                    <a:lnTo>
                      <a:pt x="437" y="446"/>
                    </a:lnTo>
                    <a:lnTo>
                      <a:pt x="437" y="364"/>
                    </a:lnTo>
                    <a:lnTo>
                      <a:pt x="441" y="352"/>
                    </a:lnTo>
                    <a:lnTo>
                      <a:pt x="441" y="274"/>
                    </a:lnTo>
                    <a:lnTo>
                      <a:pt x="445" y="262"/>
                    </a:lnTo>
                    <a:lnTo>
                      <a:pt x="445" y="172"/>
                    </a:lnTo>
                    <a:lnTo>
                      <a:pt x="449" y="160"/>
                    </a:lnTo>
                    <a:lnTo>
                      <a:pt x="449" y="86"/>
                    </a:lnTo>
                    <a:lnTo>
                      <a:pt x="453" y="74"/>
                    </a:lnTo>
                    <a:lnTo>
                      <a:pt x="453" y="0"/>
                    </a:lnTo>
                  </a:path>
                </a:pathLst>
              </a:custGeom>
              <a:noFill/>
              <a:ln w="31750">
                <a:solidFill>
                  <a:srgbClr val="BF00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17" name="Freeform 199"/>
              <p:cNvSpPr>
                <a:spLocks/>
              </p:cNvSpPr>
              <p:nvPr/>
            </p:nvSpPr>
            <p:spPr bwMode="auto">
              <a:xfrm>
                <a:off x="3541" y="2202"/>
                <a:ext cx="725" cy="605"/>
              </a:xfrm>
              <a:custGeom>
                <a:avLst/>
                <a:gdLst>
                  <a:gd name="T0" fmla="*/ 6 w 470"/>
                  <a:gd name="T1" fmla="*/ 507 h 605"/>
                  <a:gd name="T2" fmla="*/ 19 w 470"/>
                  <a:gd name="T3" fmla="*/ 417 h 605"/>
                  <a:gd name="T4" fmla="*/ 25 w 470"/>
                  <a:gd name="T5" fmla="*/ 270 h 605"/>
                  <a:gd name="T6" fmla="*/ 39 w 470"/>
                  <a:gd name="T7" fmla="*/ 201 h 605"/>
                  <a:gd name="T8" fmla="*/ 45 w 470"/>
                  <a:gd name="T9" fmla="*/ 98 h 605"/>
                  <a:gd name="T10" fmla="*/ 57 w 470"/>
                  <a:gd name="T11" fmla="*/ 49 h 605"/>
                  <a:gd name="T12" fmla="*/ 63 w 470"/>
                  <a:gd name="T13" fmla="*/ 9 h 605"/>
                  <a:gd name="T14" fmla="*/ 76 w 470"/>
                  <a:gd name="T15" fmla="*/ 0 h 605"/>
                  <a:gd name="T16" fmla="*/ 94 w 470"/>
                  <a:gd name="T17" fmla="*/ 0 h 605"/>
                  <a:gd name="T18" fmla="*/ 113 w 470"/>
                  <a:gd name="T19" fmla="*/ 0 h 605"/>
                  <a:gd name="T20" fmla="*/ 131 w 470"/>
                  <a:gd name="T21" fmla="*/ 0 h 605"/>
                  <a:gd name="T22" fmla="*/ 150 w 470"/>
                  <a:gd name="T23" fmla="*/ 0 h 605"/>
                  <a:gd name="T24" fmla="*/ 168 w 470"/>
                  <a:gd name="T25" fmla="*/ 0 h 605"/>
                  <a:gd name="T26" fmla="*/ 188 w 470"/>
                  <a:gd name="T27" fmla="*/ 0 h 605"/>
                  <a:gd name="T28" fmla="*/ 207 w 470"/>
                  <a:gd name="T29" fmla="*/ 0 h 605"/>
                  <a:gd name="T30" fmla="*/ 225 w 470"/>
                  <a:gd name="T31" fmla="*/ 0 h 605"/>
                  <a:gd name="T32" fmla="*/ 244 w 470"/>
                  <a:gd name="T33" fmla="*/ 0 h 605"/>
                  <a:gd name="T34" fmla="*/ 262 w 470"/>
                  <a:gd name="T35" fmla="*/ 0 h 605"/>
                  <a:gd name="T36" fmla="*/ 281 w 470"/>
                  <a:gd name="T37" fmla="*/ 0 h 605"/>
                  <a:gd name="T38" fmla="*/ 299 w 470"/>
                  <a:gd name="T39" fmla="*/ 0 h 605"/>
                  <a:gd name="T40" fmla="*/ 319 w 470"/>
                  <a:gd name="T41" fmla="*/ 0 h 605"/>
                  <a:gd name="T42" fmla="*/ 338 w 470"/>
                  <a:gd name="T43" fmla="*/ 0 h 605"/>
                  <a:gd name="T44" fmla="*/ 356 w 470"/>
                  <a:gd name="T45" fmla="*/ 0 h 605"/>
                  <a:gd name="T46" fmla="*/ 375 w 470"/>
                  <a:gd name="T47" fmla="*/ 0 h 605"/>
                  <a:gd name="T48" fmla="*/ 393 w 470"/>
                  <a:gd name="T49" fmla="*/ 0 h 605"/>
                  <a:gd name="T50" fmla="*/ 412 w 470"/>
                  <a:gd name="T51" fmla="*/ 0 h 605"/>
                  <a:gd name="T52" fmla="*/ 430 w 470"/>
                  <a:gd name="T53" fmla="*/ 0 h 605"/>
                  <a:gd name="T54" fmla="*/ 450 w 470"/>
                  <a:gd name="T55" fmla="*/ 0 h 605"/>
                  <a:gd name="T56" fmla="*/ 469 w 470"/>
                  <a:gd name="T57" fmla="*/ 0 h 605"/>
                  <a:gd name="T58" fmla="*/ 487 w 470"/>
                  <a:gd name="T59" fmla="*/ 0 h 605"/>
                  <a:gd name="T60" fmla="*/ 506 w 470"/>
                  <a:gd name="T61" fmla="*/ 0 h 605"/>
                  <a:gd name="T62" fmla="*/ 524 w 470"/>
                  <a:gd name="T63" fmla="*/ 0 h 605"/>
                  <a:gd name="T64" fmla="*/ 543 w 470"/>
                  <a:gd name="T65" fmla="*/ 0 h 605"/>
                  <a:gd name="T66" fmla="*/ 561 w 470"/>
                  <a:gd name="T67" fmla="*/ 0 h 605"/>
                  <a:gd name="T68" fmla="*/ 580 w 470"/>
                  <a:gd name="T69" fmla="*/ 0 h 605"/>
                  <a:gd name="T70" fmla="*/ 600 w 470"/>
                  <a:gd name="T71" fmla="*/ 0 h 605"/>
                  <a:gd name="T72" fmla="*/ 619 w 470"/>
                  <a:gd name="T73" fmla="*/ 0 h 605"/>
                  <a:gd name="T74" fmla="*/ 637 w 470"/>
                  <a:gd name="T75" fmla="*/ 0 h 605"/>
                  <a:gd name="T76" fmla="*/ 656 w 470"/>
                  <a:gd name="T77" fmla="*/ 0 h 605"/>
                  <a:gd name="T78" fmla="*/ 674 w 470"/>
                  <a:gd name="T79" fmla="*/ 0 h 605"/>
                  <a:gd name="T80" fmla="*/ 693 w 470"/>
                  <a:gd name="T81" fmla="*/ 0 h 605"/>
                  <a:gd name="T82" fmla="*/ 711 w 470"/>
                  <a:gd name="T83" fmla="*/ 0 h 6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70"/>
                  <a:gd name="T127" fmla="*/ 0 h 605"/>
                  <a:gd name="T128" fmla="*/ 470 w 470"/>
                  <a:gd name="T129" fmla="*/ 605 h 6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70" h="605">
                    <a:moveTo>
                      <a:pt x="0" y="605"/>
                    </a:moveTo>
                    <a:lnTo>
                      <a:pt x="4" y="593"/>
                    </a:lnTo>
                    <a:lnTo>
                      <a:pt x="4" y="507"/>
                    </a:lnTo>
                    <a:lnTo>
                      <a:pt x="8" y="495"/>
                    </a:lnTo>
                    <a:lnTo>
                      <a:pt x="8" y="429"/>
                    </a:lnTo>
                    <a:lnTo>
                      <a:pt x="12" y="417"/>
                    </a:lnTo>
                    <a:lnTo>
                      <a:pt x="12" y="340"/>
                    </a:lnTo>
                    <a:lnTo>
                      <a:pt x="16" y="331"/>
                    </a:lnTo>
                    <a:lnTo>
                      <a:pt x="16" y="270"/>
                    </a:lnTo>
                    <a:lnTo>
                      <a:pt x="20" y="262"/>
                    </a:lnTo>
                    <a:lnTo>
                      <a:pt x="20" y="209"/>
                    </a:lnTo>
                    <a:lnTo>
                      <a:pt x="25" y="201"/>
                    </a:lnTo>
                    <a:lnTo>
                      <a:pt x="25" y="147"/>
                    </a:lnTo>
                    <a:lnTo>
                      <a:pt x="29" y="139"/>
                    </a:lnTo>
                    <a:lnTo>
                      <a:pt x="29" y="98"/>
                    </a:lnTo>
                    <a:lnTo>
                      <a:pt x="33" y="94"/>
                    </a:lnTo>
                    <a:lnTo>
                      <a:pt x="33" y="58"/>
                    </a:lnTo>
                    <a:lnTo>
                      <a:pt x="37" y="49"/>
                    </a:lnTo>
                    <a:lnTo>
                      <a:pt x="37" y="29"/>
                    </a:lnTo>
                    <a:lnTo>
                      <a:pt x="41" y="25"/>
                    </a:lnTo>
                    <a:lnTo>
                      <a:pt x="41" y="9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5" y="0"/>
                    </a:lnTo>
                    <a:lnTo>
                      <a:pt x="109" y="0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6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6" y="0"/>
                    </a:lnTo>
                    <a:lnTo>
                      <a:pt x="190" y="0"/>
                    </a:lnTo>
                    <a:lnTo>
                      <a:pt x="194" y="0"/>
                    </a:lnTo>
                    <a:lnTo>
                      <a:pt x="198" y="0"/>
                    </a:lnTo>
                    <a:lnTo>
                      <a:pt x="203" y="0"/>
                    </a:lnTo>
                    <a:lnTo>
                      <a:pt x="207" y="0"/>
                    </a:lnTo>
                    <a:lnTo>
                      <a:pt x="211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23" y="0"/>
                    </a:lnTo>
                    <a:lnTo>
                      <a:pt x="227" y="0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9" y="0"/>
                    </a:lnTo>
                    <a:lnTo>
                      <a:pt x="243" y="0"/>
                    </a:lnTo>
                    <a:lnTo>
                      <a:pt x="247" y="0"/>
                    </a:lnTo>
                    <a:lnTo>
                      <a:pt x="251" y="0"/>
                    </a:lnTo>
                    <a:lnTo>
                      <a:pt x="255" y="0"/>
                    </a:lnTo>
                    <a:lnTo>
                      <a:pt x="259" y="0"/>
                    </a:lnTo>
                    <a:lnTo>
                      <a:pt x="263" y="0"/>
                    </a:lnTo>
                    <a:lnTo>
                      <a:pt x="267" y="0"/>
                    </a:lnTo>
                    <a:lnTo>
                      <a:pt x="271" y="0"/>
                    </a:lnTo>
                    <a:lnTo>
                      <a:pt x="275" y="0"/>
                    </a:lnTo>
                    <a:lnTo>
                      <a:pt x="279" y="0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2" y="0"/>
                    </a:lnTo>
                    <a:lnTo>
                      <a:pt x="296" y="0"/>
                    </a:lnTo>
                    <a:lnTo>
                      <a:pt x="300" y="0"/>
                    </a:lnTo>
                    <a:lnTo>
                      <a:pt x="304" y="0"/>
                    </a:lnTo>
                    <a:lnTo>
                      <a:pt x="308" y="0"/>
                    </a:lnTo>
                    <a:lnTo>
                      <a:pt x="312" y="0"/>
                    </a:lnTo>
                    <a:lnTo>
                      <a:pt x="316" y="0"/>
                    </a:lnTo>
                    <a:lnTo>
                      <a:pt x="320" y="0"/>
                    </a:lnTo>
                    <a:lnTo>
                      <a:pt x="324" y="0"/>
                    </a:lnTo>
                    <a:lnTo>
                      <a:pt x="328" y="0"/>
                    </a:lnTo>
                    <a:lnTo>
                      <a:pt x="332" y="0"/>
                    </a:lnTo>
                    <a:lnTo>
                      <a:pt x="336" y="0"/>
                    </a:lnTo>
                    <a:lnTo>
                      <a:pt x="340" y="0"/>
                    </a:lnTo>
                    <a:lnTo>
                      <a:pt x="344" y="0"/>
                    </a:lnTo>
                    <a:lnTo>
                      <a:pt x="348" y="0"/>
                    </a:lnTo>
                    <a:lnTo>
                      <a:pt x="352" y="0"/>
                    </a:lnTo>
                    <a:lnTo>
                      <a:pt x="356" y="0"/>
                    </a:lnTo>
                    <a:lnTo>
                      <a:pt x="360" y="0"/>
                    </a:lnTo>
                    <a:lnTo>
                      <a:pt x="364" y="0"/>
                    </a:lnTo>
                    <a:lnTo>
                      <a:pt x="368" y="0"/>
                    </a:lnTo>
                    <a:lnTo>
                      <a:pt x="372" y="0"/>
                    </a:lnTo>
                    <a:lnTo>
                      <a:pt x="376" y="0"/>
                    </a:lnTo>
                    <a:lnTo>
                      <a:pt x="381" y="0"/>
                    </a:lnTo>
                    <a:lnTo>
                      <a:pt x="385" y="0"/>
                    </a:lnTo>
                    <a:lnTo>
                      <a:pt x="389" y="0"/>
                    </a:lnTo>
                    <a:lnTo>
                      <a:pt x="393" y="0"/>
                    </a:lnTo>
                    <a:lnTo>
                      <a:pt x="397" y="0"/>
                    </a:lnTo>
                    <a:lnTo>
                      <a:pt x="401" y="0"/>
                    </a:lnTo>
                    <a:lnTo>
                      <a:pt x="405" y="0"/>
                    </a:lnTo>
                    <a:lnTo>
                      <a:pt x="409" y="0"/>
                    </a:lnTo>
                    <a:lnTo>
                      <a:pt x="413" y="0"/>
                    </a:lnTo>
                    <a:lnTo>
                      <a:pt x="417" y="0"/>
                    </a:lnTo>
                    <a:lnTo>
                      <a:pt x="421" y="0"/>
                    </a:lnTo>
                    <a:lnTo>
                      <a:pt x="425" y="0"/>
                    </a:lnTo>
                    <a:lnTo>
                      <a:pt x="429" y="0"/>
                    </a:lnTo>
                    <a:lnTo>
                      <a:pt x="433" y="0"/>
                    </a:lnTo>
                    <a:lnTo>
                      <a:pt x="437" y="0"/>
                    </a:lnTo>
                    <a:lnTo>
                      <a:pt x="441" y="0"/>
                    </a:lnTo>
                    <a:lnTo>
                      <a:pt x="445" y="0"/>
                    </a:lnTo>
                    <a:lnTo>
                      <a:pt x="449" y="0"/>
                    </a:lnTo>
                    <a:lnTo>
                      <a:pt x="453" y="0"/>
                    </a:lnTo>
                    <a:lnTo>
                      <a:pt x="457" y="0"/>
                    </a:lnTo>
                    <a:lnTo>
                      <a:pt x="461" y="0"/>
                    </a:lnTo>
                    <a:lnTo>
                      <a:pt x="465" y="0"/>
                    </a:lnTo>
                    <a:lnTo>
                      <a:pt x="470" y="0"/>
                    </a:lnTo>
                  </a:path>
                </a:pathLst>
              </a:custGeom>
              <a:noFill/>
              <a:ln w="31750">
                <a:solidFill>
                  <a:srgbClr val="BF00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18" name="Freeform 200"/>
              <p:cNvSpPr>
                <a:spLocks/>
              </p:cNvSpPr>
              <p:nvPr/>
            </p:nvSpPr>
            <p:spPr bwMode="auto">
              <a:xfrm>
                <a:off x="4266" y="2202"/>
                <a:ext cx="636" cy="1611"/>
              </a:xfrm>
              <a:custGeom>
                <a:avLst/>
                <a:gdLst>
                  <a:gd name="T0" fmla="*/ 12 w 412"/>
                  <a:gd name="T1" fmla="*/ 0 h 1611"/>
                  <a:gd name="T2" fmla="*/ 31 w 412"/>
                  <a:gd name="T3" fmla="*/ 9 h 1611"/>
                  <a:gd name="T4" fmla="*/ 37 w 412"/>
                  <a:gd name="T5" fmla="*/ 37 h 1611"/>
                  <a:gd name="T6" fmla="*/ 49 w 412"/>
                  <a:gd name="T7" fmla="*/ 74 h 1611"/>
                  <a:gd name="T8" fmla="*/ 56 w 412"/>
                  <a:gd name="T9" fmla="*/ 168 h 1611"/>
                  <a:gd name="T10" fmla="*/ 68 w 412"/>
                  <a:gd name="T11" fmla="*/ 233 h 1611"/>
                  <a:gd name="T12" fmla="*/ 74 w 412"/>
                  <a:gd name="T13" fmla="*/ 372 h 1611"/>
                  <a:gd name="T14" fmla="*/ 86 w 412"/>
                  <a:gd name="T15" fmla="*/ 462 h 1611"/>
                  <a:gd name="T16" fmla="*/ 93 w 412"/>
                  <a:gd name="T17" fmla="*/ 630 h 1611"/>
                  <a:gd name="T18" fmla="*/ 105 w 412"/>
                  <a:gd name="T19" fmla="*/ 740 h 1611"/>
                  <a:gd name="T20" fmla="*/ 111 w 412"/>
                  <a:gd name="T21" fmla="*/ 904 h 1611"/>
                  <a:gd name="T22" fmla="*/ 123 w 412"/>
                  <a:gd name="T23" fmla="*/ 1018 h 1611"/>
                  <a:gd name="T24" fmla="*/ 130 w 412"/>
                  <a:gd name="T25" fmla="*/ 1181 h 1611"/>
                  <a:gd name="T26" fmla="*/ 144 w 412"/>
                  <a:gd name="T27" fmla="*/ 1267 h 1611"/>
                  <a:gd name="T28" fmla="*/ 150 w 412"/>
                  <a:gd name="T29" fmla="*/ 1398 h 1611"/>
                  <a:gd name="T30" fmla="*/ 162 w 412"/>
                  <a:gd name="T31" fmla="*/ 1463 h 1611"/>
                  <a:gd name="T32" fmla="*/ 168 w 412"/>
                  <a:gd name="T33" fmla="*/ 1549 h 1611"/>
                  <a:gd name="T34" fmla="*/ 181 w 412"/>
                  <a:gd name="T35" fmla="*/ 1582 h 1611"/>
                  <a:gd name="T36" fmla="*/ 193 w 412"/>
                  <a:gd name="T37" fmla="*/ 1611 h 1611"/>
                  <a:gd name="T38" fmla="*/ 211 w 412"/>
                  <a:gd name="T39" fmla="*/ 1611 h 1611"/>
                  <a:gd name="T40" fmla="*/ 230 w 412"/>
                  <a:gd name="T41" fmla="*/ 1611 h 1611"/>
                  <a:gd name="T42" fmla="*/ 249 w 412"/>
                  <a:gd name="T43" fmla="*/ 1611 h 1611"/>
                  <a:gd name="T44" fmla="*/ 267 w 412"/>
                  <a:gd name="T45" fmla="*/ 1611 h 1611"/>
                  <a:gd name="T46" fmla="*/ 287 w 412"/>
                  <a:gd name="T47" fmla="*/ 1611 h 1611"/>
                  <a:gd name="T48" fmla="*/ 306 w 412"/>
                  <a:gd name="T49" fmla="*/ 1611 h 1611"/>
                  <a:gd name="T50" fmla="*/ 324 w 412"/>
                  <a:gd name="T51" fmla="*/ 1611 h 1611"/>
                  <a:gd name="T52" fmla="*/ 343 w 412"/>
                  <a:gd name="T53" fmla="*/ 1611 h 1611"/>
                  <a:gd name="T54" fmla="*/ 361 w 412"/>
                  <a:gd name="T55" fmla="*/ 1611 h 1611"/>
                  <a:gd name="T56" fmla="*/ 380 w 412"/>
                  <a:gd name="T57" fmla="*/ 1611 h 1611"/>
                  <a:gd name="T58" fmla="*/ 398 w 412"/>
                  <a:gd name="T59" fmla="*/ 1611 h 1611"/>
                  <a:gd name="T60" fmla="*/ 418 w 412"/>
                  <a:gd name="T61" fmla="*/ 1611 h 1611"/>
                  <a:gd name="T62" fmla="*/ 437 w 412"/>
                  <a:gd name="T63" fmla="*/ 1611 h 1611"/>
                  <a:gd name="T64" fmla="*/ 455 w 412"/>
                  <a:gd name="T65" fmla="*/ 1611 h 1611"/>
                  <a:gd name="T66" fmla="*/ 474 w 412"/>
                  <a:gd name="T67" fmla="*/ 1611 h 1611"/>
                  <a:gd name="T68" fmla="*/ 492 w 412"/>
                  <a:gd name="T69" fmla="*/ 1611 h 1611"/>
                  <a:gd name="T70" fmla="*/ 511 w 412"/>
                  <a:gd name="T71" fmla="*/ 1611 h 1611"/>
                  <a:gd name="T72" fmla="*/ 529 w 412"/>
                  <a:gd name="T73" fmla="*/ 1611 h 1611"/>
                  <a:gd name="T74" fmla="*/ 550 w 412"/>
                  <a:gd name="T75" fmla="*/ 1611 h 1611"/>
                  <a:gd name="T76" fmla="*/ 568 w 412"/>
                  <a:gd name="T77" fmla="*/ 1611 h 1611"/>
                  <a:gd name="T78" fmla="*/ 587 w 412"/>
                  <a:gd name="T79" fmla="*/ 1611 h 1611"/>
                  <a:gd name="T80" fmla="*/ 605 w 412"/>
                  <a:gd name="T81" fmla="*/ 1611 h 1611"/>
                  <a:gd name="T82" fmla="*/ 624 w 412"/>
                  <a:gd name="T83" fmla="*/ 1611 h 16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2"/>
                  <a:gd name="T127" fmla="*/ 0 h 1611"/>
                  <a:gd name="T128" fmla="*/ 412 w 412"/>
                  <a:gd name="T129" fmla="*/ 1611 h 16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2" h="1611">
                    <a:moveTo>
                      <a:pt x="0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9"/>
                    </a:lnTo>
                    <a:lnTo>
                      <a:pt x="20" y="13"/>
                    </a:lnTo>
                    <a:lnTo>
                      <a:pt x="24" y="17"/>
                    </a:lnTo>
                    <a:lnTo>
                      <a:pt x="24" y="37"/>
                    </a:lnTo>
                    <a:lnTo>
                      <a:pt x="28" y="41"/>
                    </a:lnTo>
                    <a:lnTo>
                      <a:pt x="28" y="70"/>
                    </a:lnTo>
                    <a:lnTo>
                      <a:pt x="32" y="74"/>
                    </a:lnTo>
                    <a:lnTo>
                      <a:pt x="32" y="111"/>
                    </a:lnTo>
                    <a:lnTo>
                      <a:pt x="36" y="119"/>
                    </a:lnTo>
                    <a:lnTo>
                      <a:pt x="36" y="168"/>
                    </a:lnTo>
                    <a:lnTo>
                      <a:pt x="40" y="176"/>
                    </a:lnTo>
                    <a:lnTo>
                      <a:pt x="40" y="225"/>
                    </a:lnTo>
                    <a:lnTo>
                      <a:pt x="44" y="233"/>
                    </a:lnTo>
                    <a:lnTo>
                      <a:pt x="44" y="303"/>
                    </a:lnTo>
                    <a:lnTo>
                      <a:pt x="48" y="311"/>
                    </a:lnTo>
                    <a:lnTo>
                      <a:pt x="48" y="372"/>
                    </a:lnTo>
                    <a:lnTo>
                      <a:pt x="52" y="384"/>
                    </a:lnTo>
                    <a:lnTo>
                      <a:pt x="52" y="450"/>
                    </a:lnTo>
                    <a:lnTo>
                      <a:pt x="56" y="462"/>
                    </a:lnTo>
                    <a:lnTo>
                      <a:pt x="56" y="544"/>
                    </a:lnTo>
                    <a:lnTo>
                      <a:pt x="60" y="556"/>
                    </a:lnTo>
                    <a:lnTo>
                      <a:pt x="60" y="630"/>
                    </a:lnTo>
                    <a:lnTo>
                      <a:pt x="64" y="642"/>
                    </a:lnTo>
                    <a:lnTo>
                      <a:pt x="64" y="728"/>
                    </a:lnTo>
                    <a:lnTo>
                      <a:pt x="68" y="740"/>
                    </a:lnTo>
                    <a:lnTo>
                      <a:pt x="68" y="818"/>
                    </a:lnTo>
                    <a:lnTo>
                      <a:pt x="72" y="830"/>
                    </a:lnTo>
                    <a:lnTo>
                      <a:pt x="72" y="904"/>
                    </a:lnTo>
                    <a:lnTo>
                      <a:pt x="76" y="916"/>
                    </a:lnTo>
                    <a:lnTo>
                      <a:pt x="76" y="1006"/>
                    </a:lnTo>
                    <a:lnTo>
                      <a:pt x="80" y="1018"/>
                    </a:lnTo>
                    <a:lnTo>
                      <a:pt x="80" y="1087"/>
                    </a:lnTo>
                    <a:lnTo>
                      <a:pt x="84" y="1100"/>
                    </a:lnTo>
                    <a:lnTo>
                      <a:pt x="84" y="1181"/>
                    </a:lnTo>
                    <a:lnTo>
                      <a:pt x="89" y="1190"/>
                    </a:lnTo>
                    <a:lnTo>
                      <a:pt x="89" y="1255"/>
                    </a:lnTo>
                    <a:lnTo>
                      <a:pt x="93" y="1267"/>
                    </a:lnTo>
                    <a:lnTo>
                      <a:pt x="93" y="1324"/>
                    </a:lnTo>
                    <a:lnTo>
                      <a:pt x="97" y="1337"/>
                    </a:lnTo>
                    <a:lnTo>
                      <a:pt x="97" y="1398"/>
                    </a:lnTo>
                    <a:lnTo>
                      <a:pt x="101" y="1406"/>
                    </a:lnTo>
                    <a:lnTo>
                      <a:pt x="101" y="1455"/>
                    </a:lnTo>
                    <a:lnTo>
                      <a:pt x="105" y="1463"/>
                    </a:lnTo>
                    <a:lnTo>
                      <a:pt x="105" y="1508"/>
                    </a:lnTo>
                    <a:lnTo>
                      <a:pt x="109" y="1517"/>
                    </a:lnTo>
                    <a:lnTo>
                      <a:pt x="109" y="1549"/>
                    </a:lnTo>
                    <a:lnTo>
                      <a:pt x="113" y="1553"/>
                    </a:lnTo>
                    <a:lnTo>
                      <a:pt x="113" y="1578"/>
                    </a:lnTo>
                    <a:lnTo>
                      <a:pt x="117" y="1582"/>
                    </a:lnTo>
                    <a:lnTo>
                      <a:pt x="117" y="1598"/>
                    </a:lnTo>
                    <a:lnTo>
                      <a:pt x="125" y="1606"/>
                    </a:lnTo>
                    <a:lnTo>
                      <a:pt x="125" y="1611"/>
                    </a:lnTo>
                    <a:lnTo>
                      <a:pt x="129" y="1611"/>
                    </a:lnTo>
                    <a:lnTo>
                      <a:pt x="133" y="1611"/>
                    </a:lnTo>
                    <a:lnTo>
                      <a:pt x="137" y="1611"/>
                    </a:lnTo>
                    <a:lnTo>
                      <a:pt x="141" y="1611"/>
                    </a:lnTo>
                    <a:lnTo>
                      <a:pt x="145" y="1611"/>
                    </a:lnTo>
                    <a:lnTo>
                      <a:pt x="149" y="1611"/>
                    </a:lnTo>
                    <a:lnTo>
                      <a:pt x="153" y="1611"/>
                    </a:lnTo>
                    <a:lnTo>
                      <a:pt x="157" y="1611"/>
                    </a:lnTo>
                    <a:lnTo>
                      <a:pt x="161" y="1611"/>
                    </a:lnTo>
                    <a:lnTo>
                      <a:pt x="165" y="1611"/>
                    </a:lnTo>
                    <a:lnTo>
                      <a:pt x="169" y="1611"/>
                    </a:lnTo>
                    <a:lnTo>
                      <a:pt x="173" y="1611"/>
                    </a:lnTo>
                    <a:lnTo>
                      <a:pt x="178" y="1611"/>
                    </a:lnTo>
                    <a:lnTo>
                      <a:pt x="182" y="1611"/>
                    </a:lnTo>
                    <a:lnTo>
                      <a:pt x="186" y="1611"/>
                    </a:lnTo>
                    <a:lnTo>
                      <a:pt x="190" y="1611"/>
                    </a:lnTo>
                    <a:lnTo>
                      <a:pt x="194" y="1611"/>
                    </a:lnTo>
                    <a:lnTo>
                      <a:pt x="198" y="1611"/>
                    </a:lnTo>
                    <a:lnTo>
                      <a:pt x="202" y="1611"/>
                    </a:lnTo>
                    <a:lnTo>
                      <a:pt x="206" y="1611"/>
                    </a:lnTo>
                    <a:lnTo>
                      <a:pt x="210" y="1611"/>
                    </a:lnTo>
                    <a:lnTo>
                      <a:pt x="214" y="1611"/>
                    </a:lnTo>
                    <a:lnTo>
                      <a:pt x="218" y="1611"/>
                    </a:lnTo>
                    <a:lnTo>
                      <a:pt x="222" y="1611"/>
                    </a:lnTo>
                    <a:lnTo>
                      <a:pt x="226" y="1611"/>
                    </a:lnTo>
                    <a:lnTo>
                      <a:pt x="230" y="1611"/>
                    </a:lnTo>
                    <a:lnTo>
                      <a:pt x="234" y="1611"/>
                    </a:lnTo>
                    <a:lnTo>
                      <a:pt x="238" y="1611"/>
                    </a:lnTo>
                    <a:lnTo>
                      <a:pt x="242" y="1611"/>
                    </a:lnTo>
                    <a:lnTo>
                      <a:pt x="246" y="1611"/>
                    </a:lnTo>
                    <a:lnTo>
                      <a:pt x="250" y="1611"/>
                    </a:lnTo>
                    <a:lnTo>
                      <a:pt x="254" y="1611"/>
                    </a:lnTo>
                    <a:lnTo>
                      <a:pt x="258" y="1611"/>
                    </a:lnTo>
                    <a:lnTo>
                      <a:pt x="262" y="1611"/>
                    </a:lnTo>
                    <a:lnTo>
                      <a:pt x="267" y="1611"/>
                    </a:lnTo>
                    <a:lnTo>
                      <a:pt x="271" y="1611"/>
                    </a:lnTo>
                    <a:lnTo>
                      <a:pt x="275" y="1611"/>
                    </a:lnTo>
                    <a:lnTo>
                      <a:pt x="279" y="1611"/>
                    </a:lnTo>
                    <a:lnTo>
                      <a:pt x="283" y="1611"/>
                    </a:lnTo>
                    <a:lnTo>
                      <a:pt x="287" y="1611"/>
                    </a:lnTo>
                    <a:lnTo>
                      <a:pt x="291" y="1611"/>
                    </a:lnTo>
                    <a:lnTo>
                      <a:pt x="295" y="1611"/>
                    </a:lnTo>
                    <a:lnTo>
                      <a:pt x="299" y="1611"/>
                    </a:lnTo>
                    <a:lnTo>
                      <a:pt x="303" y="1611"/>
                    </a:lnTo>
                    <a:lnTo>
                      <a:pt x="307" y="1611"/>
                    </a:lnTo>
                    <a:lnTo>
                      <a:pt x="311" y="1611"/>
                    </a:lnTo>
                    <a:lnTo>
                      <a:pt x="315" y="1611"/>
                    </a:lnTo>
                    <a:lnTo>
                      <a:pt x="319" y="1611"/>
                    </a:lnTo>
                    <a:lnTo>
                      <a:pt x="323" y="1611"/>
                    </a:lnTo>
                    <a:lnTo>
                      <a:pt x="327" y="1611"/>
                    </a:lnTo>
                    <a:lnTo>
                      <a:pt x="331" y="1611"/>
                    </a:lnTo>
                    <a:lnTo>
                      <a:pt x="335" y="1611"/>
                    </a:lnTo>
                    <a:lnTo>
                      <a:pt x="339" y="1611"/>
                    </a:lnTo>
                    <a:lnTo>
                      <a:pt x="343" y="1611"/>
                    </a:lnTo>
                    <a:lnTo>
                      <a:pt x="347" y="1611"/>
                    </a:lnTo>
                    <a:lnTo>
                      <a:pt x="351" y="1611"/>
                    </a:lnTo>
                    <a:lnTo>
                      <a:pt x="356" y="1611"/>
                    </a:lnTo>
                    <a:lnTo>
                      <a:pt x="360" y="1611"/>
                    </a:lnTo>
                    <a:lnTo>
                      <a:pt x="364" y="1611"/>
                    </a:lnTo>
                    <a:lnTo>
                      <a:pt x="368" y="1611"/>
                    </a:lnTo>
                    <a:lnTo>
                      <a:pt x="372" y="1611"/>
                    </a:lnTo>
                    <a:lnTo>
                      <a:pt x="376" y="1611"/>
                    </a:lnTo>
                    <a:lnTo>
                      <a:pt x="380" y="1611"/>
                    </a:lnTo>
                    <a:lnTo>
                      <a:pt x="384" y="1611"/>
                    </a:lnTo>
                    <a:lnTo>
                      <a:pt x="388" y="1611"/>
                    </a:lnTo>
                    <a:lnTo>
                      <a:pt x="392" y="1611"/>
                    </a:lnTo>
                    <a:lnTo>
                      <a:pt x="396" y="1611"/>
                    </a:lnTo>
                    <a:lnTo>
                      <a:pt x="400" y="1611"/>
                    </a:lnTo>
                    <a:lnTo>
                      <a:pt x="404" y="1611"/>
                    </a:lnTo>
                    <a:lnTo>
                      <a:pt x="408" y="1611"/>
                    </a:lnTo>
                    <a:lnTo>
                      <a:pt x="412" y="1611"/>
                    </a:lnTo>
                  </a:path>
                </a:pathLst>
              </a:custGeom>
              <a:noFill/>
              <a:ln w="19050">
                <a:solidFill>
                  <a:srgbClr val="BF00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7204" name="Freeform 202"/>
            <p:cNvSpPr>
              <a:spLocks/>
            </p:cNvSpPr>
            <p:nvPr/>
          </p:nvSpPr>
          <p:spPr bwMode="auto">
            <a:xfrm>
              <a:off x="1256" y="3813"/>
              <a:ext cx="792" cy="1"/>
            </a:xfrm>
            <a:custGeom>
              <a:avLst/>
              <a:gdLst>
                <a:gd name="T0" fmla="*/ 12 w 513"/>
                <a:gd name="T1" fmla="*/ 0 h 1"/>
                <a:gd name="T2" fmla="*/ 31 w 513"/>
                <a:gd name="T3" fmla="*/ 0 h 1"/>
                <a:gd name="T4" fmla="*/ 49 w 513"/>
                <a:gd name="T5" fmla="*/ 0 h 1"/>
                <a:gd name="T6" fmla="*/ 68 w 513"/>
                <a:gd name="T7" fmla="*/ 0 h 1"/>
                <a:gd name="T8" fmla="*/ 86 w 513"/>
                <a:gd name="T9" fmla="*/ 0 h 1"/>
                <a:gd name="T10" fmla="*/ 105 w 513"/>
                <a:gd name="T11" fmla="*/ 0 h 1"/>
                <a:gd name="T12" fmla="*/ 124 w 513"/>
                <a:gd name="T13" fmla="*/ 0 h 1"/>
                <a:gd name="T14" fmla="*/ 144 w 513"/>
                <a:gd name="T15" fmla="*/ 0 h 1"/>
                <a:gd name="T16" fmla="*/ 162 w 513"/>
                <a:gd name="T17" fmla="*/ 0 h 1"/>
                <a:gd name="T18" fmla="*/ 181 w 513"/>
                <a:gd name="T19" fmla="*/ 0 h 1"/>
                <a:gd name="T20" fmla="*/ 199 w 513"/>
                <a:gd name="T21" fmla="*/ 0 h 1"/>
                <a:gd name="T22" fmla="*/ 218 w 513"/>
                <a:gd name="T23" fmla="*/ 0 h 1"/>
                <a:gd name="T24" fmla="*/ 236 w 513"/>
                <a:gd name="T25" fmla="*/ 0 h 1"/>
                <a:gd name="T26" fmla="*/ 255 w 513"/>
                <a:gd name="T27" fmla="*/ 0 h 1"/>
                <a:gd name="T28" fmla="*/ 275 w 513"/>
                <a:gd name="T29" fmla="*/ 0 h 1"/>
                <a:gd name="T30" fmla="*/ 293 w 513"/>
                <a:gd name="T31" fmla="*/ 0 h 1"/>
                <a:gd name="T32" fmla="*/ 312 w 513"/>
                <a:gd name="T33" fmla="*/ 0 h 1"/>
                <a:gd name="T34" fmla="*/ 330 w 513"/>
                <a:gd name="T35" fmla="*/ 0 h 1"/>
                <a:gd name="T36" fmla="*/ 349 w 513"/>
                <a:gd name="T37" fmla="*/ 0 h 1"/>
                <a:gd name="T38" fmla="*/ 367 w 513"/>
                <a:gd name="T39" fmla="*/ 0 h 1"/>
                <a:gd name="T40" fmla="*/ 386 w 513"/>
                <a:gd name="T41" fmla="*/ 0 h 1"/>
                <a:gd name="T42" fmla="*/ 406 w 513"/>
                <a:gd name="T43" fmla="*/ 0 h 1"/>
                <a:gd name="T44" fmla="*/ 425 w 513"/>
                <a:gd name="T45" fmla="*/ 0 h 1"/>
                <a:gd name="T46" fmla="*/ 443 w 513"/>
                <a:gd name="T47" fmla="*/ 0 h 1"/>
                <a:gd name="T48" fmla="*/ 462 w 513"/>
                <a:gd name="T49" fmla="*/ 0 h 1"/>
                <a:gd name="T50" fmla="*/ 480 w 513"/>
                <a:gd name="T51" fmla="*/ 0 h 1"/>
                <a:gd name="T52" fmla="*/ 499 w 513"/>
                <a:gd name="T53" fmla="*/ 0 h 1"/>
                <a:gd name="T54" fmla="*/ 517 w 513"/>
                <a:gd name="T55" fmla="*/ 0 h 1"/>
                <a:gd name="T56" fmla="*/ 536 w 513"/>
                <a:gd name="T57" fmla="*/ 0 h 1"/>
                <a:gd name="T58" fmla="*/ 556 w 513"/>
                <a:gd name="T59" fmla="*/ 0 h 1"/>
                <a:gd name="T60" fmla="*/ 574 w 513"/>
                <a:gd name="T61" fmla="*/ 0 h 1"/>
                <a:gd name="T62" fmla="*/ 593 w 513"/>
                <a:gd name="T63" fmla="*/ 0 h 1"/>
                <a:gd name="T64" fmla="*/ 611 w 513"/>
                <a:gd name="T65" fmla="*/ 0 h 1"/>
                <a:gd name="T66" fmla="*/ 630 w 513"/>
                <a:gd name="T67" fmla="*/ 0 h 1"/>
                <a:gd name="T68" fmla="*/ 648 w 513"/>
                <a:gd name="T69" fmla="*/ 0 h 1"/>
                <a:gd name="T70" fmla="*/ 667 w 513"/>
                <a:gd name="T71" fmla="*/ 0 h 1"/>
                <a:gd name="T72" fmla="*/ 687 w 513"/>
                <a:gd name="T73" fmla="*/ 0 h 1"/>
                <a:gd name="T74" fmla="*/ 706 w 513"/>
                <a:gd name="T75" fmla="*/ 0 h 1"/>
                <a:gd name="T76" fmla="*/ 724 w 513"/>
                <a:gd name="T77" fmla="*/ 0 h 1"/>
                <a:gd name="T78" fmla="*/ 743 w 513"/>
                <a:gd name="T79" fmla="*/ 0 h 1"/>
                <a:gd name="T80" fmla="*/ 761 w 513"/>
                <a:gd name="T81" fmla="*/ 0 h 1"/>
                <a:gd name="T82" fmla="*/ 780 w 513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3"/>
                <a:gd name="T127" fmla="*/ 0 h 1"/>
                <a:gd name="T128" fmla="*/ 513 w 513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3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5" y="0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8" y="0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1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1" y="0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4" y="0"/>
                  </a:lnTo>
                  <a:lnTo>
                    <a:pt x="408" y="0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0" y="0"/>
                  </a:lnTo>
                  <a:lnTo>
                    <a:pt x="424" y="0"/>
                  </a:lnTo>
                  <a:lnTo>
                    <a:pt x="428" y="0"/>
                  </a:lnTo>
                  <a:lnTo>
                    <a:pt x="432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89" y="0"/>
                  </a:lnTo>
                  <a:lnTo>
                    <a:pt x="493" y="0"/>
                  </a:lnTo>
                  <a:lnTo>
                    <a:pt x="497" y="0"/>
                  </a:lnTo>
                  <a:lnTo>
                    <a:pt x="501" y="0"/>
                  </a:lnTo>
                  <a:lnTo>
                    <a:pt x="505" y="0"/>
                  </a:lnTo>
                  <a:lnTo>
                    <a:pt x="509" y="0"/>
                  </a:lnTo>
                  <a:lnTo>
                    <a:pt x="513" y="0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205" name="Freeform 203"/>
            <p:cNvSpPr>
              <a:spLocks/>
            </p:cNvSpPr>
            <p:nvPr/>
          </p:nvSpPr>
          <p:spPr bwMode="auto">
            <a:xfrm>
              <a:off x="2048" y="3813"/>
              <a:ext cx="793" cy="1"/>
            </a:xfrm>
            <a:custGeom>
              <a:avLst/>
              <a:gdLst>
                <a:gd name="T0" fmla="*/ 12 w 514"/>
                <a:gd name="T1" fmla="*/ 0 h 1"/>
                <a:gd name="T2" fmla="*/ 32 w 514"/>
                <a:gd name="T3" fmla="*/ 0 h 1"/>
                <a:gd name="T4" fmla="*/ 51 w 514"/>
                <a:gd name="T5" fmla="*/ 0 h 1"/>
                <a:gd name="T6" fmla="*/ 69 w 514"/>
                <a:gd name="T7" fmla="*/ 0 h 1"/>
                <a:gd name="T8" fmla="*/ 88 w 514"/>
                <a:gd name="T9" fmla="*/ 0 h 1"/>
                <a:gd name="T10" fmla="*/ 106 w 514"/>
                <a:gd name="T11" fmla="*/ 0 h 1"/>
                <a:gd name="T12" fmla="*/ 125 w 514"/>
                <a:gd name="T13" fmla="*/ 0 h 1"/>
                <a:gd name="T14" fmla="*/ 143 w 514"/>
                <a:gd name="T15" fmla="*/ 0 h 1"/>
                <a:gd name="T16" fmla="*/ 164 w 514"/>
                <a:gd name="T17" fmla="*/ 0 h 1"/>
                <a:gd name="T18" fmla="*/ 182 w 514"/>
                <a:gd name="T19" fmla="*/ 0 h 1"/>
                <a:gd name="T20" fmla="*/ 201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3 w 514"/>
                <a:gd name="T31" fmla="*/ 0 h 1"/>
                <a:gd name="T32" fmla="*/ 313 w 514"/>
                <a:gd name="T33" fmla="*/ 0 h 1"/>
                <a:gd name="T34" fmla="*/ 332 w 514"/>
                <a:gd name="T35" fmla="*/ 0 h 1"/>
                <a:gd name="T36" fmla="*/ 350 w 514"/>
                <a:gd name="T37" fmla="*/ 0 h 1"/>
                <a:gd name="T38" fmla="*/ 369 w 514"/>
                <a:gd name="T39" fmla="*/ 0 h 1"/>
                <a:gd name="T40" fmla="*/ 387 w 514"/>
                <a:gd name="T41" fmla="*/ 0 h 1"/>
                <a:gd name="T42" fmla="*/ 406 w 514"/>
                <a:gd name="T43" fmla="*/ 0 h 1"/>
                <a:gd name="T44" fmla="*/ 424 w 514"/>
                <a:gd name="T45" fmla="*/ 0 h 1"/>
                <a:gd name="T46" fmla="*/ 444 w 514"/>
                <a:gd name="T47" fmla="*/ 0 h 1"/>
                <a:gd name="T48" fmla="*/ 463 w 514"/>
                <a:gd name="T49" fmla="*/ 0 h 1"/>
                <a:gd name="T50" fmla="*/ 481 w 514"/>
                <a:gd name="T51" fmla="*/ 0 h 1"/>
                <a:gd name="T52" fmla="*/ 500 w 514"/>
                <a:gd name="T53" fmla="*/ 0 h 1"/>
                <a:gd name="T54" fmla="*/ 518 w 514"/>
                <a:gd name="T55" fmla="*/ 0 h 1"/>
                <a:gd name="T56" fmla="*/ 537 w 514"/>
                <a:gd name="T57" fmla="*/ 0 h 1"/>
                <a:gd name="T58" fmla="*/ 555 w 514"/>
                <a:gd name="T59" fmla="*/ 0 h 1"/>
                <a:gd name="T60" fmla="*/ 575 w 514"/>
                <a:gd name="T61" fmla="*/ 0 h 1"/>
                <a:gd name="T62" fmla="*/ 594 w 514"/>
                <a:gd name="T63" fmla="*/ 0 h 1"/>
                <a:gd name="T64" fmla="*/ 612 w 514"/>
                <a:gd name="T65" fmla="*/ 0 h 1"/>
                <a:gd name="T66" fmla="*/ 631 w 514"/>
                <a:gd name="T67" fmla="*/ 0 h 1"/>
                <a:gd name="T68" fmla="*/ 650 w 514"/>
                <a:gd name="T69" fmla="*/ 0 h 1"/>
                <a:gd name="T70" fmla="*/ 668 w 514"/>
                <a:gd name="T71" fmla="*/ 0 h 1"/>
                <a:gd name="T72" fmla="*/ 687 w 514"/>
                <a:gd name="T73" fmla="*/ 0 h 1"/>
                <a:gd name="T74" fmla="*/ 705 w 514"/>
                <a:gd name="T75" fmla="*/ 0 h 1"/>
                <a:gd name="T76" fmla="*/ 725 w 514"/>
                <a:gd name="T77" fmla="*/ 0 h 1"/>
                <a:gd name="T78" fmla="*/ 744 w 514"/>
                <a:gd name="T79" fmla="*/ 0 h 1"/>
                <a:gd name="T80" fmla="*/ 762 w 514"/>
                <a:gd name="T81" fmla="*/ 0 h 1"/>
                <a:gd name="T82" fmla="*/ 781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4" y="0"/>
                  </a:lnTo>
                  <a:lnTo>
                    <a:pt x="288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3" y="0"/>
                  </a:lnTo>
                  <a:lnTo>
                    <a:pt x="377" y="0"/>
                  </a:lnTo>
                  <a:lnTo>
                    <a:pt x="381" y="0"/>
                  </a:lnTo>
                  <a:lnTo>
                    <a:pt x="385" y="0"/>
                  </a:lnTo>
                  <a:lnTo>
                    <a:pt x="389" y="0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2" y="0"/>
                  </a:lnTo>
                  <a:lnTo>
                    <a:pt x="466" y="0"/>
                  </a:lnTo>
                  <a:lnTo>
                    <a:pt x="470" y="0"/>
                  </a:lnTo>
                  <a:lnTo>
                    <a:pt x="474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206" name="Freeform 204"/>
            <p:cNvSpPr>
              <a:spLocks/>
            </p:cNvSpPr>
            <p:nvPr/>
          </p:nvSpPr>
          <p:spPr bwMode="auto">
            <a:xfrm>
              <a:off x="2841" y="3813"/>
              <a:ext cx="794" cy="1"/>
            </a:xfrm>
            <a:custGeom>
              <a:avLst/>
              <a:gdLst>
                <a:gd name="T0" fmla="*/ 12 w 514"/>
                <a:gd name="T1" fmla="*/ 0 h 1"/>
                <a:gd name="T2" fmla="*/ 31 w 514"/>
                <a:gd name="T3" fmla="*/ 0 h 1"/>
                <a:gd name="T4" fmla="*/ 49 w 514"/>
                <a:gd name="T5" fmla="*/ 0 h 1"/>
                <a:gd name="T6" fmla="*/ 70 w 514"/>
                <a:gd name="T7" fmla="*/ 0 h 1"/>
                <a:gd name="T8" fmla="*/ 88 w 514"/>
                <a:gd name="T9" fmla="*/ 0 h 1"/>
                <a:gd name="T10" fmla="*/ 107 w 514"/>
                <a:gd name="T11" fmla="*/ 0 h 1"/>
                <a:gd name="T12" fmla="*/ 125 w 514"/>
                <a:gd name="T13" fmla="*/ 0 h 1"/>
                <a:gd name="T14" fmla="*/ 144 w 514"/>
                <a:gd name="T15" fmla="*/ 0 h 1"/>
                <a:gd name="T16" fmla="*/ 162 w 514"/>
                <a:gd name="T17" fmla="*/ 0 h 1"/>
                <a:gd name="T18" fmla="*/ 181 w 514"/>
                <a:gd name="T19" fmla="*/ 0 h 1"/>
                <a:gd name="T20" fmla="*/ 201 w 514"/>
                <a:gd name="T21" fmla="*/ 0 h 1"/>
                <a:gd name="T22" fmla="*/ 219 w 514"/>
                <a:gd name="T23" fmla="*/ 0 h 1"/>
                <a:gd name="T24" fmla="*/ 238 w 514"/>
                <a:gd name="T25" fmla="*/ 0 h 1"/>
                <a:gd name="T26" fmla="*/ 256 w 514"/>
                <a:gd name="T27" fmla="*/ 0 h 1"/>
                <a:gd name="T28" fmla="*/ 275 w 514"/>
                <a:gd name="T29" fmla="*/ 0 h 1"/>
                <a:gd name="T30" fmla="*/ 294 w 514"/>
                <a:gd name="T31" fmla="*/ 0 h 1"/>
                <a:gd name="T32" fmla="*/ 312 w 514"/>
                <a:gd name="T33" fmla="*/ 0 h 1"/>
                <a:gd name="T34" fmla="*/ 332 w 514"/>
                <a:gd name="T35" fmla="*/ 0 h 1"/>
                <a:gd name="T36" fmla="*/ 351 w 514"/>
                <a:gd name="T37" fmla="*/ 0 h 1"/>
                <a:gd name="T38" fmla="*/ 369 w 514"/>
                <a:gd name="T39" fmla="*/ 0 h 1"/>
                <a:gd name="T40" fmla="*/ 388 w 514"/>
                <a:gd name="T41" fmla="*/ 0 h 1"/>
                <a:gd name="T42" fmla="*/ 406 w 514"/>
                <a:gd name="T43" fmla="*/ 0 h 1"/>
                <a:gd name="T44" fmla="*/ 425 w 514"/>
                <a:gd name="T45" fmla="*/ 0 h 1"/>
                <a:gd name="T46" fmla="*/ 443 w 514"/>
                <a:gd name="T47" fmla="*/ 0 h 1"/>
                <a:gd name="T48" fmla="*/ 463 w 514"/>
                <a:gd name="T49" fmla="*/ 0 h 1"/>
                <a:gd name="T50" fmla="*/ 482 w 514"/>
                <a:gd name="T51" fmla="*/ 0 h 1"/>
                <a:gd name="T52" fmla="*/ 500 w 514"/>
                <a:gd name="T53" fmla="*/ 0 h 1"/>
                <a:gd name="T54" fmla="*/ 519 w 514"/>
                <a:gd name="T55" fmla="*/ 0 h 1"/>
                <a:gd name="T56" fmla="*/ 538 w 514"/>
                <a:gd name="T57" fmla="*/ 0 h 1"/>
                <a:gd name="T58" fmla="*/ 556 w 514"/>
                <a:gd name="T59" fmla="*/ 0 h 1"/>
                <a:gd name="T60" fmla="*/ 575 w 514"/>
                <a:gd name="T61" fmla="*/ 0 h 1"/>
                <a:gd name="T62" fmla="*/ 593 w 514"/>
                <a:gd name="T63" fmla="*/ 0 h 1"/>
                <a:gd name="T64" fmla="*/ 613 w 514"/>
                <a:gd name="T65" fmla="*/ 0 h 1"/>
                <a:gd name="T66" fmla="*/ 632 w 514"/>
                <a:gd name="T67" fmla="*/ 0 h 1"/>
                <a:gd name="T68" fmla="*/ 650 w 514"/>
                <a:gd name="T69" fmla="*/ 0 h 1"/>
                <a:gd name="T70" fmla="*/ 669 w 514"/>
                <a:gd name="T71" fmla="*/ 0 h 1"/>
                <a:gd name="T72" fmla="*/ 687 w 514"/>
                <a:gd name="T73" fmla="*/ 0 h 1"/>
                <a:gd name="T74" fmla="*/ 706 w 514"/>
                <a:gd name="T75" fmla="*/ 0 h 1"/>
                <a:gd name="T76" fmla="*/ 724 w 514"/>
                <a:gd name="T77" fmla="*/ 0 h 1"/>
                <a:gd name="T78" fmla="*/ 745 w 514"/>
                <a:gd name="T79" fmla="*/ 0 h 1"/>
                <a:gd name="T80" fmla="*/ 763 w 514"/>
                <a:gd name="T81" fmla="*/ 0 h 1"/>
                <a:gd name="T82" fmla="*/ 782 w 51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4"/>
                <a:gd name="T127" fmla="*/ 0 h 1"/>
                <a:gd name="T128" fmla="*/ 514 w 51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4" h="1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2" y="0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6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60" y="0"/>
                  </a:lnTo>
                  <a:lnTo>
                    <a:pt x="364" y="0"/>
                  </a:lnTo>
                  <a:lnTo>
                    <a:pt x="368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0" y="0"/>
                  </a:lnTo>
                  <a:lnTo>
                    <a:pt x="384" y="0"/>
                  </a:lnTo>
                  <a:lnTo>
                    <a:pt x="389" y="0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09" y="0"/>
                  </a:lnTo>
                  <a:lnTo>
                    <a:pt x="413" y="0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5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3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10" y="0"/>
                  </a:lnTo>
                  <a:lnTo>
                    <a:pt x="514" y="0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pSp>
          <p:nvGrpSpPr>
            <p:cNvPr id="7207" name="Group 232"/>
            <p:cNvGrpSpPr>
              <a:grpSpLocks/>
            </p:cNvGrpSpPr>
            <p:nvPr/>
          </p:nvGrpSpPr>
          <p:grpSpPr bwMode="auto">
            <a:xfrm>
              <a:off x="3635" y="3120"/>
              <a:ext cx="1343" cy="693"/>
              <a:chOff x="3635" y="2202"/>
              <a:chExt cx="1343" cy="1611"/>
            </a:xfrm>
          </p:grpSpPr>
          <p:sp>
            <p:nvSpPr>
              <p:cNvPr id="7214" name="Freeform 205"/>
              <p:cNvSpPr>
                <a:spLocks/>
              </p:cNvSpPr>
              <p:nvPr/>
            </p:nvSpPr>
            <p:spPr bwMode="auto">
              <a:xfrm>
                <a:off x="3635" y="3183"/>
                <a:ext cx="724" cy="630"/>
              </a:xfrm>
              <a:custGeom>
                <a:avLst/>
                <a:gdLst>
                  <a:gd name="T0" fmla="*/ 12 w 469"/>
                  <a:gd name="T1" fmla="*/ 630 h 630"/>
                  <a:gd name="T2" fmla="*/ 31 w 469"/>
                  <a:gd name="T3" fmla="*/ 630 h 630"/>
                  <a:gd name="T4" fmla="*/ 49 w 469"/>
                  <a:gd name="T5" fmla="*/ 630 h 630"/>
                  <a:gd name="T6" fmla="*/ 68 w 469"/>
                  <a:gd name="T7" fmla="*/ 630 h 630"/>
                  <a:gd name="T8" fmla="*/ 88 w 469"/>
                  <a:gd name="T9" fmla="*/ 630 h 630"/>
                  <a:gd name="T10" fmla="*/ 107 w 469"/>
                  <a:gd name="T11" fmla="*/ 630 h 630"/>
                  <a:gd name="T12" fmla="*/ 125 w 469"/>
                  <a:gd name="T13" fmla="*/ 630 h 630"/>
                  <a:gd name="T14" fmla="*/ 144 w 469"/>
                  <a:gd name="T15" fmla="*/ 630 h 630"/>
                  <a:gd name="T16" fmla="*/ 162 w 469"/>
                  <a:gd name="T17" fmla="*/ 630 h 630"/>
                  <a:gd name="T18" fmla="*/ 181 w 469"/>
                  <a:gd name="T19" fmla="*/ 630 h 630"/>
                  <a:gd name="T20" fmla="*/ 199 w 469"/>
                  <a:gd name="T21" fmla="*/ 630 h 630"/>
                  <a:gd name="T22" fmla="*/ 219 w 469"/>
                  <a:gd name="T23" fmla="*/ 630 h 630"/>
                  <a:gd name="T24" fmla="*/ 238 w 469"/>
                  <a:gd name="T25" fmla="*/ 630 h 630"/>
                  <a:gd name="T26" fmla="*/ 256 w 469"/>
                  <a:gd name="T27" fmla="*/ 630 h 630"/>
                  <a:gd name="T28" fmla="*/ 275 w 469"/>
                  <a:gd name="T29" fmla="*/ 630 h 630"/>
                  <a:gd name="T30" fmla="*/ 293 w 469"/>
                  <a:gd name="T31" fmla="*/ 630 h 630"/>
                  <a:gd name="T32" fmla="*/ 312 w 469"/>
                  <a:gd name="T33" fmla="*/ 630 h 630"/>
                  <a:gd name="T34" fmla="*/ 330 w 469"/>
                  <a:gd name="T35" fmla="*/ 630 h 630"/>
                  <a:gd name="T36" fmla="*/ 349 w 469"/>
                  <a:gd name="T37" fmla="*/ 630 h 630"/>
                  <a:gd name="T38" fmla="*/ 369 w 469"/>
                  <a:gd name="T39" fmla="*/ 630 h 630"/>
                  <a:gd name="T40" fmla="*/ 387 w 469"/>
                  <a:gd name="T41" fmla="*/ 630 h 630"/>
                  <a:gd name="T42" fmla="*/ 406 w 469"/>
                  <a:gd name="T43" fmla="*/ 630 h 630"/>
                  <a:gd name="T44" fmla="*/ 425 w 469"/>
                  <a:gd name="T45" fmla="*/ 630 h 630"/>
                  <a:gd name="T46" fmla="*/ 443 w 469"/>
                  <a:gd name="T47" fmla="*/ 630 h 630"/>
                  <a:gd name="T48" fmla="*/ 462 w 469"/>
                  <a:gd name="T49" fmla="*/ 630 h 630"/>
                  <a:gd name="T50" fmla="*/ 480 w 469"/>
                  <a:gd name="T51" fmla="*/ 630 h 630"/>
                  <a:gd name="T52" fmla="*/ 500 w 469"/>
                  <a:gd name="T53" fmla="*/ 630 h 630"/>
                  <a:gd name="T54" fmla="*/ 519 w 469"/>
                  <a:gd name="T55" fmla="*/ 630 h 630"/>
                  <a:gd name="T56" fmla="*/ 537 w 469"/>
                  <a:gd name="T57" fmla="*/ 630 h 630"/>
                  <a:gd name="T58" fmla="*/ 556 w 469"/>
                  <a:gd name="T59" fmla="*/ 630 h 630"/>
                  <a:gd name="T60" fmla="*/ 574 w 469"/>
                  <a:gd name="T61" fmla="*/ 630 h 630"/>
                  <a:gd name="T62" fmla="*/ 593 w 469"/>
                  <a:gd name="T63" fmla="*/ 630 h 630"/>
                  <a:gd name="T64" fmla="*/ 611 w 469"/>
                  <a:gd name="T65" fmla="*/ 630 h 630"/>
                  <a:gd name="T66" fmla="*/ 631 w 469"/>
                  <a:gd name="T67" fmla="*/ 630 h 630"/>
                  <a:gd name="T68" fmla="*/ 650 w 469"/>
                  <a:gd name="T69" fmla="*/ 630 h 630"/>
                  <a:gd name="T70" fmla="*/ 662 w 469"/>
                  <a:gd name="T71" fmla="*/ 613 h 630"/>
                  <a:gd name="T72" fmla="*/ 675 w 469"/>
                  <a:gd name="T73" fmla="*/ 585 h 630"/>
                  <a:gd name="T74" fmla="*/ 681 w 469"/>
                  <a:gd name="T75" fmla="*/ 515 h 630"/>
                  <a:gd name="T76" fmla="*/ 693 w 469"/>
                  <a:gd name="T77" fmla="*/ 450 h 630"/>
                  <a:gd name="T78" fmla="*/ 699 w 469"/>
                  <a:gd name="T79" fmla="*/ 327 h 630"/>
                  <a:gd name="T80" fmla="*/ 712 w 469"/>
                  <a:gd name="T81" fmla="*/ 241 h 630"/>
                  <a:gd name="T82" fmla="*/ 718 w 469"/>
                  <a:gd name="T83" fmla="*/ 82 h 6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9"/>
                  <a:gd name="T127" fmla="*/ 0 h 630"/>
                  <a:gd name="T128" fmla="*/ 469 w 469"/>
                  <a:gd name="T129" fmla="*/ 630 h 63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9" h="630">
                    <a:moveTo>
                      <a:pt x="0" y="630"/>
                    </a:moveTo>
                    <a:lnTo>
                      <a:pt x="4" y="630"/>
                    </a:lnTo>
                    <a:lnTo>
                      <a:pt x="8" y="630"/>
                    </a:lnTo>
                    <a:lnTo>
                      <a:pt x="12" y="630"/>
                    </a:lnTo>
                    <a:lnTo>
                      <a:pt x="16" y="630"/>
                    </a:lnTo>
                    <a:lnTo>
                      <a:pt x="20" y="630"/>
                    </a:lnTo>
                    <a:lnTo>
                      <a:pt x="24" y="630"/>
                    </a:lnTo>
                    <a:lnTo>
                      <a:pt x="28" y="630"/>
                    </a:lnTo>
                    <a:lnTo>
                      <a:pt x="32" y="630"/>
                    </a:lnTo>
                    <a:lnTo>
                      <a:pt x="36" y="630"/>
                    </a:lnTo>
                    <a:lnTo>
                      <a:pt x="40" y="630"/>
                    </a:lnTo>
                    <a:lnTo>
                      <a:pt x="44" y="630"/>
                    </a:lnTo>
                    <a:lnTo>
                      <a:pt x="48" y="630"/>
                    </a:lnTo>
                    <a:lnTo>
                      <a:pt x="53" y="630"/>
                    </a:lnTo>
                    <a:lnTo>
                      <a:pt x="57" y="630"/>
                    </a:lnTo>
                    <a:lnTo>
                      <a:pt x="61" y="630"/>
                    </a:lnTo>
                    <a:lnTo>
                      <a:pt x="65" y="630"/>
                    </a:lnTo>
                    <a:lnTo>
                      <a:pt x="69" y="630"/>
                    </a:lnTo>
                    <a:lnTo>
                      <a:pt x="73" y="630"/>
                    </a:lnTo>
                    <a:lnTo>
                      <a:pt x="77" y="630"/>
                    </a:lnTo>
                    <a:lnTo>
                      <a:pt x="81" y="630"/>
                    </a:lnTo>
                    <a:lnTo>
                      <a:pt x="85" y="630"/>
                    </a:lnTo>
                    <a:lnTo>
                      <a:pt x="89" y="630"/>
                    </a:lnTo>
                    <a:lnTo>
                      <a:pt x="93" y="630"/>
                    </a:lnTo>
                    <a:lnTo>
                      <a:pt x="97" y="630"/>
                    </a:lnTo>
                    <a:lnTo>
                      <a:pt x="101" y="630"/>
                    </a:lnTo>
                    <a:lnTo>
                      <a:pt x="105" y="630"/>
                    </a:lnTo>
                    <a:lnTo>
                      <a:pt x="109" y="630"/>
                    </a:lnTo>
                    <a:lnTo>
                      <a:pt x="113" y="630"/>
                    </a:lnTo>
                    <a:lnTo>
                      <a:pt x="117" y="630"/>
                    </a:lnTo>
                    <a:lnTo>
                      <a:pt x="121" y="630"/>
                    </a:lnTo>
                    <a:lnTo>
                      <a:pt x="125" y="630"/>
                    </a:lnTo>
                    <a:lnTo>
                      <a:pt x="129" y="630"/>
                    </a:lnTo>
                    <a:lnTo>
                      <a:pt x="133" y="630"/>
                    </a:lnTo>
                    <a:lnTo>
                      <a:pt x="137" y="630"/>
                    </a:lnTo>
                    <a:lnTo>
                      <a:pt x="142" y="630"/>
                    </a:lnTo>
                    <a:lnTo>
                      <a:pt x="146" y="630"/>
                    </a:lnTo>
                    <a:lnTo>
                      <a:pt x="150" y="630"/>
                    </a:lnTo>
                    <a:lnTo>
                      <a:pt x="154" y="630"/>
                    </a:lnTo>
                    <a:lnTo>
                      <a:pt x="158" y="630"/>
                    </a:lnTo>
                    <a:lnTo>
                      <a:pt x="162" y="630"/>
                    </a:lnTo>
                    <a:lnTo>
                      <a:pt x="166" y="630"/>
                    </a:lnTo>
                    <a:lnTo>
                      <a:pt x="170" y="630"/>
                    </a:lnTo>
                    <a:lnTo>
                      <a:pt x="174" y="630"/>
                    </a:lnTo>
                    <a:lnTo>
                      <a:pt x="178" y="630"/>
                    </a:lnTo>
                    <a:lnTo>
                      <a:pt x="182" y="630"/>
                    </a:lnTo>
                    <a:lnTo>
                      <a:pt x="186" y="630"/>
                    </a:lnTo>
                    <a:lnTo>
                      <a:pt x="190" y="630"/>
                    </a:lnTo>
                    <a:lnTo>
                      <a:pt x="194" y="630"/>
                    </a:lnTo>
                    <a:lnTo>
                      <a:pt x="198" y="630"/>
                    </a:lnTo>
                    <a:lnTo>
                      <a:pt x="202" y="630"/>
                    </a:lnTo>
                    <a:lnTo>
                      <a:pt x="206" y="630"/>
                    </a:lnTo>
                    <a:lnTo>
                      <a:pt x="210" y="630"/>
                    </a:lnTo>
                    <a:lnTo>
                      <a:pt x="214" y="630"/>
                    </a:lnTo>
                    <a:lnTo>
                      <a:pt x="218" y="630"/>
                    </a:lnTo>
                    <a:lnTo>
                      <a:pt x="222" y="630"/>
                    </a:lnTo>
                    <a:lnTo>
                      <a:pt x="226" y="630"/>
                    </a:lnTo>
                    <a:lnTo>
                      <a:pt x="231" y="630"/>
                    </a:lnTo>
                    <a:lnTo>
                      <a:pt x="235" y="630"/>
                    </a:lnTo>
                    <a:lnTo>
                      <a:pt x="239" y="630"/>
                    </a:lnTo>
                    <a:lnTo>
                      <a:pt x="243" y="630"/>
                    </a:lnTo>
                    <a:lnTo>
                      <a:pt x="247" y="630"/>
                    </a:lnTo>
                    <a:lnTo>
                      <a:pt x="251" y="630"/>
                    </a:lnTo>
                    <a:lnTo>
                      <a:pt x="255" y="630"/>
                    </a:lnTo>
                    <a:lnTo>
                      <a:pt x="259" y="630"/>
                    </a:lnTo>
                    <a:lnTo>
                      <a:pt x="263" y="630"/>
                    </a:lnTo>
                    <a:lnTo>
                      <a:pt x="267" y="630"/>
                    </a:lnTo>
                    <a:lnTo>
                      <a:pt x="271" y="630"/>
                    </a:lnTo>
                    <a:lnTo>
                      <a:pt x="275" y="630"/>
                    </a:lnTo>
                    <a:lnTo>
                      <a:pt x="279" y="630"/>
                    </a:lnTo>
                    <a:lnTo>
                      <a:pt x="283" y="630"/>
                    </a:lnTo>
                    <a:lnTo>
                      <a:pt x="287" y="630"/>
                    </a:lnTo>
                    <a:lnTo>
                      <a:pt x="291" y="630"/>
                    </a:lnTo>
                    <a:lnTo>
                      <a:pt x="295" y="630"/>
                    </a:lnTo>
                    <a:lnTo>
                      <a:pt x="299" y="630"/>
                    </a:lnTo>
                    <a:lnTo>
                      <a:pt x="303" y="630"/>
                    </a:lnTo>
                    <a:lnTo>
                      <a:pt x="307" y="630"/>
                    </a:lnTo>
                    <a:lnTo>
                      <a:pt x="311" y="630"/>
                    </a:lnTo>
                    <a:lnTo>
                      <a:pt x="315" y="630"/>
                    </a:lnTo>
                    <a:lnTo>
                      <a:pt x="320" y="630"/>
                    </a:lnTo>
                    <a:lnTo>
                      <a:pt x="324" y="630"/>
                    </a:lnTo>
                    <a:lnTo>
                      <a:pt x="328" y="630"/>
                    </a:lnTo>
                    <a:lnTo>
                      <a:pt x="332" y="630"/>
                    </a:lnTo>
                    <a:lnTo>
                      <a:pt x="336" y="630"/>
                    </a:lnTo>
                    <a:lnTo>
                      <a:pt x="340" y="630"/>
                    </a:lnTo>
                    <a:lnTo>
                      <a:pt x="344" y="630"/>
                    </a:lnTo>
                    <a:lnTo>
                      <a:pt x="348" y="630"/>
                    </a:lnTo>
                    <a:lnTo>
                      <a:pt x="352" y="630"/>
                    </a:lnTo>
                    <a:lnTo>
                      <a:pt x="356" y="630"/>
                    </a:lnTo>
                    <a:lnTo>
                      <a:pt x="360" y="630"/>
                    </a:lnTo>
                    <a:lnTo>
                      <a:pt x="364" y="630"/>
                    </a:lnTo>
                    <a:lnTo>
                      <a:pt x="368" y="630"/>
                    </a:lnTo>
                    <a:lnTo>
                      <a:pt x="372" y="630"/>
                    </a:lnTo>
                    <a:lnTo>
                      <a:pt x="376" y="630"/>
                    </a:lnTo>
                    <a:lnTo>
                      <a:pt x="380" y="630"/>
                    </a:lnTo>
                    <a:lnTo>
                      <a:pt x="384" y="630"/>
                    </a:lnTo>
                    <a:lnTo>
                      <a:pt x="388" y="630"/>
                    </a:lnTo>
                    <a:lnTo>
                      <a:pt x="392" y="630"/>
                    </a:lnTo>
                    <a:lnTo>
                      <a:pt x="396" y="630"/>
                    </a:lnTo>
                    <a:lnTo>
                      <a:pt x="400" y="630"/>
                    </a:lnTo>
                    <a:lnTo>
                      <a:pt x="404" y="630"/>
                    </a:lnTo>
                    <a:lnTo>
                      <a:pt x="409" y="630"/>
                    </a:lnTo>
                    <a:lnTo>
                      <a:pt x="413" y="630"/>
                    </a:lnTo>
                    <a:lnTo>
                      <a:pt x="417" y="630"/>
                    </a:lnTo>
                    <a:lnTo>
                      <a:pt x="421" y="630"/>
                    </a:lnTo>
                    <a:lnTo>
                      <a:pt x="425" y="625"/>
                    </a:lnTo>
                    <a:lnTo>
                      <a:pt x="429" y="621"/>
                    </a:lnTo>
                    <a:lnTo>
                      <a:pt x="429" y="613"/>
                    </a:lnTo>
                    <a:lnTo>
                      <a:pt x="433" y="609"/>
                    </a:lnTo>
                    <a:lnTo>
                      <a:pt x="433" y="589"/>
                    </a:lnTo>
                    <a:lnTo>
                      <a:pt x="437" y="585"/>
                    </a:lnTo>
                    <a:lnTo>
                      <a:pt x="437" y="556"/>
                    </a:lnTo>
                    <a:lnTo>
                      <a:pt x="441" y="552"/>
                    </a:lnTo>
                    <a:lnTo>
                      <a:pt x="441" y="515"/>
                    </a:lnTo>
                    <a:lnTo>
                      <a:pt x="445" y="507"/>
                    </a:lnTo>
                    <a:lnTo>
                      <a:pt x="445" y="458"/>
                    </a:lnTo>
                    <a:lnTo>
                      <a:pt x="449" y="450"/>
                    </a:lnTo>
                    <a:lnTo>
                      <a:pt x="449" y="401"/>
                    </a:lnTo>
                    <a:lnTo>
                      <a:pt x="453" y="392"/>
                    </a:lnTo>
                    <a:lnTo>
                      <a:pt x="453" y="327"/>
                    </a:lnTo>
                    <a:lnTo>
                      <a:pt x="457" y="315"/>
                    </a:lnTo>
                    <a:lnTo>
                      <a:pt x="457" y="254"/>
                    </a:lnTo>
                    <a:lnTo>
                      <a:pt x="461" y="241"/>
                    </a:lnTo>
                    <a:lnTo>
                      <a:pt x="461" y="176"/>
                    </a:lnTo>
                    <a:lnTo>
                      <a:pt x="465" y="164"/>
                    </a:lnTo>
                    <a:lnTo>
                      <a:pt x="465" y="82"/>
                    </a:lnTo>
                    <a:lnTo>
                      <a:pt x="469" y="70"/>
                    </a:lnTo>
                    <a:lnTo>
                      <a:pt x="469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15" name="Freeform 206"/>
              <p:cNvSpPr>
                <a:spLocks/>
              </p:cNvSpPr>
              <p:nvPr/>
            </p:nvSpPr>
            <p:spPr bwMode="auto">
              <a:xfrm>
                <a:off x="4359" y="2202"/>
                <a:ext cx="619" cy="981"/>
              </a:xfrm>
              <a:custGeom>
                <a:avLst/>
                <a:gdLst>
                  <a:gd name="T0" fmla="*/ 6 w 401"/>
                  <a:gd name="T1" fmla="*/ 969 h 981"/>
                  <a:gd name="T2" fmla="*/ 12 w 401"/>
                  <a:gd name="T3" fmla="*/ 867 h 981"/>
                  <a:gd name="T4" fmla="*/ 19 w 401"/>
                  <a:gd name="T5" fmla="*/ 777 h 981"/>
                  <a:gd name="T6" fmla="*/ 25 w 401"/>
                  <a:gd name="T7" fmla="*/ 691 h 981"/>
                  <a:gd name="T8" fmla="*/ 31 w 401"/>
                  <a:gd name="T9" fmla="*/ 593 h 981"/>
                  <a:gd name="T10" fmla="*/ 37 w 401"/>
                  <a:gd name="T11" fmla="*/ 507 h 981"/>
                  <a:gd name="T12" fmla="*/ 45 w 401"/>
                  <a:gd name="T13" fmla="*/ 417 h 981"/>
                  <a:gd name="T14" fmla="*/ 51 w 401"/>
                  <a:gd name="T15" fmla="*/ 340 h 981"/>
                  <a:gd name="T16" fmla="*/ 57 w 401"/>
                  <a:gd name="T17" fmla="*/ 270 h 981"/>
                  <a:gd name="T18" fmla="*/ 63 w 401"/>
                  <a:gd name="T19" fmla="*/ 201 h 981"/>
                  <a:gd name="T20" fmla="*/ 69 w 401"/>
                  <a:gd name="T21" fmla="*/ 147 h 981"/>
                  <a:gd name="T22" fmla="*/ 76 w 401"/>
                  <a:gd name="T23" fmla="*/ 94 h 981"/>
                  <a:gd name="T24" fmla="*/ 82 w 401"/>
                  <a:gd name="T25" fmla="*/ 58 h 981"/>
                  <a:gd name="T26" fmla="*/ 88 w 401"/>
                  <a:gd name="T27" fmla="*/ 29 h 981"/>
                  <a:gd name="T28" fmla="*/ 100 w 401"/>
                  <a:gd name="T29" fmla="*/ 0 h 981"/>
                  <a:gd name="T30" fmla="*/ 100 w 401"/>
                  <a:gd name="T31" fmla="*/ 0 h 981"/>
                  <a:gd name="T32" fmla="*/ 113 w 401"/>
                  <a:gd name="T33" fmla="*/ 0 h 981"/>
                  <a:gd name="T34" fmla="*/ 125 w 401"/>
                  <a:gd name="T35" fmla="*/ 0 h 981"/>
                  <a:gd name="T36" fmla="*/ 137 w 401"/>
                  <a:gd name="T37" fmla="*/ 0 h 981"/>
                  <a:gd name="T38" fmla="*/ 150 w 401"/>
                  <a:gd name="T39" fmla="*/ 0 h 981"/>
                  <a:gd name="T40" fmla="*/ 162 w 401"/>
                  <a:gd name="T41" fmla="*/ 0 h 981"/>
                  <a:gd name="T42" fmla="*/ 174 w 401"/>
                  <a:gd name="T43" fmla="*/ 0 h 981"/>
                  <a:gd name="T44" fmla="*/ 188 w 401"/>
                  <a:gd name="T45" fmla="*/ 0 h 981"/>
                  <a:gd name="T46" fmla="*/ 201 w 401"/>
                  <a:gd name="T47" fmla="*/ 0 h 981"/>
                  <a:gd name="T48" fmla="*/ 213 w 401"/>
                  <a:gd name="T49" fmla="*/ 0 h 981"/>
                  <a:gd name="T50" fmla="*/ 225 w 401"/>
                  <a:gd name="T51" fmla="*/ 0 h 981"/>
                  <a:gd name="T52" fmla="*/ 238 w 401"/>
                  <a:gd name="T53" fmla="*/ 0 h 981"/>
                  <a:gd name="T54" fmla="*/ 250 w 401"/>
                  <a:gd name="T55" fmla="*/ 0 h 981"/>
                  <a:gd name="T56" fmla="*/ 262 w 401"/>
                  <a:gd name="T57" fmla="*/ 0 h 981"/>
                  <a:gd name="T58" fmla="*/ 275 w 401"/>
                  <a:gd name="T59" fmla="*/ 0 h 981"/>
                  <a:gd name="T60" fmla="*/ 287 w 401"/>
                  <a:gd name="T61" fmla="*/ 0 h 981"/>
                  <a:gd name="T62" fmla="*/ 299 w 401"/>
                  <a:gd name="T63" fmla="*/ 0 h 981"/>
                  <a:gd name="T64" fmla="*/ 312 w 401"/>
                  <a:gd name="T65" fmla="*/ 0 h 981"/>
                  <a:gd name="T66" fmla="*/ 326 w 401"/>
                  <a:gd name="T67" fmla="*/ 0 h 981"/>
                  <a:gd name="T68" fmla="*/ 338 w 401"/>
                  <a:gd name="T69" fmla="*/ 0 h 981"/>
                  <a:gd name="T70" fmla="*/ 350 w 401"/>
                  <a:gd name="T71" fmla="*/ 0 h 981"/>
                  <a:gd name="T72" fmla="*/ 363 w 401"/>
                  <a:gd name="T73" fmla="*/ 0 h 981"/>
                  <a:gd name="T74" fmla="*/ 375 w 401"/>
                  <a:gd name="T75" fmla="*/ 0 h 981"/>
                  <a:gd name="T76" fmla="*/ 387 w 401"/>
                  <a:gd name="T77" fmla="*/ 0 h 981"/>
                  <a:gd name="T78" fmla="*/ 400 w 401"/>
                  <a:gd name="T79" fmla="*/ 0 h 981"/>
                  <a:gd name="T80" fmla="*/ 412 w 401"/>
                  <a:gd name="T81" fmla="*/ 0 h 981"/>
                  <a:gd name="T82" fmla="*/ 425 w 401"/>
                  <a:gd name="T83" fmla="*/ 0 h 981"/>
                  <a:gd name="T84" fmla="*/ 437 w 401"/>
                  <a:gd name="T85" fmla="*/ 0 h 981"/>
                  <a:gd name="T86" fmla="*/ 449 w 401"/>
                  <a:gd name="T87" fmla="*/ 0 h 981"/>
                  <a:gd name="T88" fmla="*/ 463 w 401"/>
                  <a:gd name="T89" fmla="*/ 0 h 981"/>
                  <a:gd name="T90" fmla="*/ 475 w 401"/>
                  <a:gd name="T91" fmla="*/ 0 h 981"/>
                  <a:gd name="T92" fmla="*/ 488 w 401"/>
                  <a:gd name="T93" fmla="*/ 0 h 981"/>
                  <a:gd name="T94" fmla="*/ 500 w 401"/>
                  <a:gd name="T95" fmla="*/ 0 h 981"/>
                  <a:gd name="T96" fmla="*/ 512 w 401"/>
                  <a:gd name="T97" fmla="*/ 0 h 981"/>
                  <a:gd name="T98" fmla="*/ 525 w 401"/>
                  <a:gd name="T99" fmla="*/ 0 h 981"/>
                  <a:gd name="T100" fmla="*/ 537 w 401"/>
                  <a:gd name="T101" fmla="*/ 0 h 981"/>
                  <a:gd name="T102" fmla="*/ 550 w 401"/>
                  <a:gd name="T103" fmla="*/ 0 h 981"/>
                  <a:gd name="T104" fmla="*/ 562 w 401"/>
                  <a:gd name="T105" fmla="*/ 0 h 981"/>
                  <a:gd name="T106" fmla="*/ 574 w 401"/>
                  <a:gd name="T107" fmla="*/ 0 h 981"/>
                  <a:gd name="T108" fmla="*/ 587 w 401"/>
                  <a:gd name="T109" fmla="*/ 0 h 981"/>
                  <a:gd name="T110" fmla="*/ 600 w 401"/>
                  <a:gd name="T111" fmla="*/ 0 h 981"/>
                  <a:gd name="T112" fmla="*/ 613 w 401"/>
                  <a:gd name="T113" fmla="*/ 0 h 98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01"/>
                  <a:gd name="T172" fmla="*/ 0 h 981"/>
                  <a:gd name="T173" fmla="*/ 401 w 401"/>
                  <a:gd name="T174" fmla="*/ 981 h 98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01" h="981">
                    <a:moveTo>
                      <a:pt x="0" y="981"/>
                    </a:moveTo>
                    <a:lnTo>
                      <a:pt x="4" y="969"/>
                    </a:lnTo>
                    <a:lnTo>
                      <a:pt x="4" y="879"/>
                    </a:lnTo>
                    <a:lnTo>
                      <a:pt x="8" y="867"/>
                    </a:lnTo>
                    <a:lnTo>
                      <a:pt x="8" y="793"/>
                    </a:lnTo>
                    <a:lnTo>
                      <a:pt x="12" y="777"/>
                    </a:lnTo>
                    <a:lnTo>
                      <a:pt x="12" y="703"/>
                    </a:lnTo>
                    <a:lnTo>
                      <a:pt x="16" y="691"/>
                    </a:lnTo>
                    <a:lnTo>
                      <a:pt x="16" y="605"/>
                    </a:lnTo>
                    <a:lnTo>
                      <a:pt x="20" y="593"/>
                    </a:lnTo>
                    <a:lnTo>
                      <a:pt x="20" y="519"/>
                    </a:lnTo>
                    <a:lnTo>
                      <a:pt x="24" y="507"/>
                    </a:lnTo>
                    <a:lnTo>
                      <a:pt x="24" y="429"/>
                    </a:lnTo>
                    <a:lnTo>
                      <a:pt x="29" y="417"/>
                    </a:lnTo>
                    <a:lnTo>
                      <a:pt x="29" y="352"/>
                    </a:lnTo>
                    <a:lnTo>
                      <a:pt x="33" y="340"/>
                    </a:lnTo>
                    <a:lnTo>
                      <a:pt x="33" y="282"/>
                    </a:lnTo>
                    <a:lnTo>
                      <a:pt x="37" y="270"/>
                    </a:lnTo>
                    <a:lnTo>
                      <a:pt x="37" y="209"/>
                    </a:lnTo>
                    <a:lnTo>
                      <a:pt x="41" y="201"/>
                    </a:lnTo>
                    <a:lnTo>
                      <a:pt x="41" y="152"/>
                    </a:lnTo>
                    <a:lnTo>
                      <a:pt x="45" y="147"/>
                    </a:lnTo>
                    <a:lnTo>
                      <a:pt x="45" y="98"/>
                    </a:lnTo>
                    <a:lnTo>
                      <a:pt x="49" y="94"/>
                    </a:lnTo>
                    <a:lnTo>
                      <a:pt x="49" y="62"/>
                    </a:lnTo>
                    <a:lnTo>
                      <a:pt x="53" y="58"/>
                    </a:lnTo>
                    <a:lnTo>
                      <a:pt x="53" y="33"/>
                    </a:lnTo>
                    <a:lnTo>
                      <a:pt x="57" y="29"/>
                    </a:lnTo>
                    <a:lnTo>
                      <a:pt x="57" y="9"/>
                    </a:lnTo>
                    <a:lnTo>
                      <a:pt x="65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5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6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78" y="0"/>
                    </a:lnTo>
                    <a:lnTo>
                      <a:pt x="182" y="0"/>
                    </a:lnTo>
                    <a:lnTo>
                      <a:pt x="186" y="0"/>
                    </a:lnTo>
                    <a:lnTo>
                      <a:pt x="190" y="0"/>
                    </a:lnTo>
                    <a:lnTo>
                      <a:pt x="194" y="0"/>
                    </a:lnTo>
                    <a:lnTo>
                      <a:pt x="198" y="0"/>
                    </a:lnTo>
                    <a:lnTo>
                      <a:pt x="202" y="0"/>
                    </a:lnTo>
                    <a:lnTo>
                      <a:pt x="207" y="0"/>
                    </a:lnTo>
                    <a:lnTo>
                      <a:pt x="211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23" y="0"/>
                    </a:lnTo>
                    <a:lnTo>
                      <a:pt x="227" y="0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9" y="0"/>
                    </a:lnTo>
                    <a:lnTo>
                      <a:pt x="243" y="0"/>
                    </a:lnTo>
                    <a:lnTo>
                      <a:pt x="247" y="0"/>
                    </a:lnTo>
                    <a:lnTo>
                      <a:pt x="251" y="0"/>
                    </a:lnTo>
                    <a:lnTo>
                      <a:pt x="255" y="0"/>
                    </a:lnTo>
                    <a:lnTo>
                      <a:pt x="259" y="0"/>
                    </a:lnTo>
                    <a:lnTo>
                      <a:pt x="263" y="0"/>
                    </a:lnTo>
                    <a:lnTo>
                      <a:pt x="267" y="0"/>
                    </a:lnTo>
                    <a:lnTo>
                      <a:pt x="271" y="0"/>
                    </a:lnTo>
                    <a:lnTo>
                      <a:pt x="275" y="0"/>
                    </a:lnTo>
                    <a:lnTo>
                      <a:pt x="279" y="0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1" y="0"/>
                    </a:lnTo>
                    <a:lnTo>
                      <a:pt x="296" y="0"/>
                    </a:lnTo>
                    <a:lnTo>
                      <a:pt x="300" y="0"/>
                    </a:lnTo>
                    <a:lnTo>
                      <a:pt x="304" y="0"/>
                    </a:lnTo>
                    <a:lnTo>
                      <a:pt x="308" y="0"/>
                    </a:lnTo>
                    <a:lnTo>
                      <a:pt x="312" y="0"/>
                    </a:lnTo>
                    <a:lnTo>
                      <a:pt x="316" y="0"/>
                    </a:lnTo>
                    <a:lnTo>
                      <a:pt x="320" y="0"/>
                    </a:lnTo>
                    <a:lnTo>
                      <a:pt x="324" y="0"/>
                    </a:lnTo>
                    <a:lnTo>
                      <a:pt x="328" y="0"/>
                    </a:lnTo>
                    <a:lnTo>
                      <a:pt x="332" y="0"/>
                    </a:lnTo>
                    <a:lnTo>
                      <a:pt x="336" y="0"/>
                    </a:lnTo>
                    <a:lnTo>
                      <a:pt x="340" y="0"/>
                    </a:lnTo>
                    <a:lnTo>
                      <a:pt x="344" y="0"/>
                    </a:lnTo>
                    <a:lnTo>
                      <a:pt x="348" y="0"/>
                    </a:lnTo>
                    <a:lnTo>
                      <a:pt x="352" y="0"/>
                    </a:lnTo>
                    <a:lnTo>
                      <a:pt x="356" y="0"/>
                    </a:lnTo>
                    <a:lnTo>
                      <a:pt x="360" y="0"/>
                    </a:lnTo>
                    <a:lnTo>
                      <a:pt x="364" y="0"/>
                    </a:lnTo>
                    <a:lnTo>
                      <a:pt x="368" y="0"/>
                    </a:lnTo>
                    <a:lnTo>
                      <a:pt x="372" y="0"/>
                    </a:lnTo>
                    <a:lnTo>
                      <a:pt x="376" y="0"/>
                    </a:lnTo>
                    <a:lnTo>
                      <a:pt x="380" y="0"/>
                    </a:lnTo>
                    <a:lnTo>
                      <a:pt x="385" y="0"/>
                    </a:lnTo>
                    <a:lnTo>
                      <a:pt x="389" y="0"/>
                    </a:lnTo>
                    <a:lnTo>
                      <a:pt x="393" y="0"/>
                    </a:lnTo>
                    <a:lnTo>
                      <a:pt x="397" y="0"/>
                    </a:ln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7208" name="Line 118"/>
            <p:cNvSpPr>
              <a:spLocks noChangeShapeType="1"/>
            </p:cNvSpPr>
            <p:nvPr/>
          </p:nvSpPr>
          <p:spPr bwMode="auto">
            <a:xfrm>
              <a:off x="1256" y="3813"/>
              <a:ext cx="371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209" name="Rectangle 211"/>
            <p:cNvSpPr>
              <a:spLocks noChangeArrowheads="1"/>
            </p:cNvSpPr>
            <p:nvPr/>
          </p:nvSpPr>
          <p:spPr bwMode="auto">
            <a:xfrm>
              <a:off x="2928" y="2832"/>
              <a:ext cx="318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 i="1">
                  <a:solidFill>
                    <a:srgbClr val="33CCCC"/>
                  </a:solidFill>
                </a:rPr>
                <a:t>k = </a:t>
              </a:r>
              <a:r>
                <a:rPr lang="pl-PL" sz="1800" b="1">
                  <a:solidFill>
                    <a:srgbClr val="33CCCC"/>
                  </a:solidFill>
                </a:rPr>
                <a:t>0</a:t>
              </a:r>
              <a:endParaRPr lang="el-GR" sz="1800" b="1">
                <a:solidFill>
                  <a:srgbClr val="33CCCC"/>
                </a:solidFill>
              </a:endParaRPr>
            </a:p>
          </p:txBody>
        </p:sp>
        <p:sp>
          <p:nvSpPr>
            <p:cNvPr id="7210" name="Rectangle 213"/>
            <p:cNvSpPr>
              <a:spLocks noChangeArrowheads="1"/>
            </p:cNvSpPr>
            <p:nvPr/>
          </p:nvSpPr>
          <p:spPr bwMode="auto">
            <a:xfrm>
              <a:off x="3760" y="2832"/>
              <a:ext cx="298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 i="1">
                  <a:solidFill>
                    <a:srgbClr val="CC00CC"/>
                  </a:solidFill>
                </a:rPr>
                <a:t>k = </a:t>
              </a:r>
              <a:r>
                <a:rPr lang="pl-PL" sz="1800" b="1">
                  <a:solidFill>
                    <a:srgbClr val="CC00CC"/>
                  </a:solidFill>
                </a:rPr>
                <a:t>1</a:t>
              </a:r>
              <a:endParaRPr lang="el-GR" sz="1800" b="1">
                <a:solidFill>
                  <a:srgbClr val="CC00CC"/>
                </a:solidFill>
              </a:endParaRPr>
            </a:p>
          </p:txBody>
        </p:sp>
        <p:sp>
          <p:nvSpPr>
            <p:cNvPr id="7211" name="Rectangle 214"/>
            <p:cNvSpPr>
              <a:spLocks noChangeArrowheads="1"/>
            </p:cNvSpPr>
            <p:nvPr/>
          </p:nvSpPr>
          <p:spPr bwMode="auto">
            <a:xfrm>
              <a:off x="4548" y="2832"/>
              <a:ext cx="298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 i="1">
                  <a:solidFill>
                    <a:srgbClr val="CCCC00"/>
                  </a:solidFill>
                </a:rPr>
                <a:t>k = </a:t>
              </a:r>
              <a:r>
                <a:rPr lang="pl-PL" sz="1800" b="1">
                  <a:solidFill>
                    <a:srgbClr val="CCCC00"/>
                  </a:solidFill>
                </a:rPr>
                <a:t>2</a:t>
              </a:r>
              <a:endParaRPr lang="el-GR" sz="1800" b="1">
                <a:solidFill>
                  <a:srgbClr val="CCCC00"/>
                </a:solidFill>
              </a:endParaRPr>
            </a:p>
          </p:txBody>
        </p:sp>
        <p:sp>
          <p:nvSpPr>
            <p:cNvPr id="7212" name="Rectangle 215"/>
            <p:cNvSpPr>
              <a:spLocks noChangeArrowheads="1"/>
            </p:cNvSpPr>
            <p:nvPr/>
          </p:nvSpPr>
          <p:spPr bwMode="auto">
            <a:xfrm>
              <a:off x="2053" y="2832"/>
              <a:ext cx="346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 i="1">
                  <a:solidFill>
                    <a:srgbClr val="FF3300"/>
                  </a:solidFill>
                </a:rPr>
                <a:t>k = -</a:t>
              </a:r>
              <a:r>
                <a:rPr lang="pl-PL" sz="1800" b="1">
                  <a:solidFill>
                    <a:srgbClr val="FF3300"/>
                  </a:solidFill>
                </a:rPr>
                <a:t>1</a:t>
              </a:r>
              <a:endParaRPr lang="el-GR" sz="1800" b="1">
                <a:solidFill>
                  <a:srgbClr val="FF3300"/>
                </a:solidFill>
              </a:endParaRPr>
            </a:p>
          </p:txBody>
        </p:sp>
        <p:sp>
          <p:nvSpPr>
            <p:cNvPr id="7213" name="Rectangle 216"/>
            <p:cNvSpPr>
              <a:spLocks noChangeArrowheads="1"/>
            </p:cNvSpPr>
            <p:nvPr/>
          </p:nvSpPr>
          <p:spPr bwMode="auto">
            <a:xfrm>
              <a:off x="1265" y="2832"/>
              <a:ext cx="346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 i="1">
                  <a:solidFill>
                    <a:srgbClr val="008000"/>
                  </a:solidFill>
                </a:rPr>
                <a:t>k = -</a:t>
              </a:r>
              <a:r>
                <a:rPr lang="pl-PL" sz="1800" b="1">
                  <a:solidFill>
                    <a:srgbClr val="008000"/>
                  </a:solidFill>
                </a:rPr>
                <a:t>2</a:t>
              </a:r>
              <a:endParaRPr lang="el-GR" sz="1800" b="1">
                <a:solidFill>
                  <a:srgbClr val="008000"/>
                </a:solidFill>
              </a:endParaRPr>
            </a:p>
          </p:txBody>
        </p:sp>
        <p:graphicFrame>
          <p:nvGraphicFramePr>
            <p:cNvPr id="7172" name="Object 221"/>
            <p:cNvGraphicFramePr>
              <a:graphicFrameLocks noChangeAspect="1"/>
            </p:cNvGraphicFramePr>
            <p:nvPr>
              <p:extLst/>
            </p:nvPr>
          </p:nvGraphicFramePr>
          <p:xfrm>
            <a:off x="864" y="2928"/>
            <a:ext cx="190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512" name="Równanie" r:id="rId7" imgW="203040" imgH="393480" progId="Equation.3">
                    <p:embed/>
                  </p:oleObj>
                </mc:Choice>
                <mc:Fallback>
                  <p:oleObj name="Równanie" r:id="rId7" imgW="2030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928"/>
                          <a:ext cx="190" cy="3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Rectangle 111"/>
          <p:cNvSpPr>
            <a:spLocks noGrp="1" noChangeArrowheads="1"/>
          </p:cNvSpPr>
          <p:nvPr>
            <p:ph type="title" sz="quarter"/>
          </p:nvPr>
        </p:nvSpPr>
        <p:spPr>
          <a:xfrm>
            <a:off x="838200" y="0"/>
            <a:ext cx="8458200" cy="1143000"/>
          </a:xfrm>
          <a:noFill/>
        </p:spPr>
        <p:txBody>
          <a:bodyPr/>
          <a:lstStyle/>
          <a:p>
            <a:r>
              <a:rPr lang="pl-PL" sz="3200" b="1" dirty="0">
                <a:solidFill>
                  <a:schemeClr val="tx1"/>
                </a:solidFill>
                <a:latin typeface="+mn-lt"/>
              </a:rPr>
              <a:t>Eliminacja IMS – kryterium </a:t>
            </a:r>
            <a:r>
              <a:rPr lang="pl-PL" sz="3200" b="1" dirty="0" err="1">
                <a:solidFill>
                  <a:schemeClr val="tx1"/>
                </a:solidFill>
                <a:latin typeface="+mn-lt"/>
              </a:rPr>
              <a:t>Nyquista</a:t>
            </a:r>
            <a:endParaRPr lang="pl-PL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FF6AD-7AAE-4234-82E5-F9CC4CC813DD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  <p:sp>
        <p:nvSpPr>
          <p:cNvPr id="59" name="Text Box 205"/>
          <p:cNvSpPr txBox="1">
            <a:spLocks noChangeArrowheads="1"/>
          </p:cNvSpPr>
          <p:nvPr/>
        </p:nvSpPr>
        <p:spPr bwMode="auto">
          <a:xfrm>
            <a:off x="898747" y="5069420"/>
            <a:ext cx="82926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pl-PL" sz="2400" b="1" dirty="0" smtClean="0"/>
              <a:t>Jeżeli łagodne zbocze filtru jest ukształtowane z zachowaniem</a:t>
            </a:r>
            <a:br>
              <a:rPr lang="pl-PL" sz="2400" b="1" dirty="0" smtClean="0"/>
            </a:br>
            <a:r>
              <a:rPr lang="pl-PL" sz="2400" b="1" dirty="0" smtClean="0"/>
              <a:t>symetrii środkowej (obrotowej, </a:t>
            </a:r>
            <a:r>
              <a:rPr lang="pl-PL" sz="2400" b="1" dirty="0" err="1" smtClean="0"/>
              <a:t>Nyquista</a:t>
            </a:r>
            <a:r>
              <a:rPr lang="pl-PL" sz="2400" b="1" dirty="0" smtClean="0"/>
              <a:t>), to warunek ($) dla</a:t>
            </a:r>
            <a:br>
              <a:rPr lang="pl-PL" sz="2400" b="1" dirty="0" smtClean="0"/>
            </a:br>
            <a:r>
              <a:rPr lang="pl-PL" sz="2400" b="1" dirty="0" smtClean="0"/>
              <a:t>IMS = 0 jest spełniony (sygnalizacja z taktem </a:t>
            </a:r>
            <a:r>
              <a:rPr lang="pl-PL" sz="2400" b="1" i="1" dirty="0" smtClean="0"/>
              <a:t>T</a:t>
            </a:r>
            <a:r>
              <a:rPr lang="pl-PL" sz="2400" b="1" dirty="0" smtClean="0"/>
              <a:t> = </a:t>
            </a:r>
            <a:r>
              <a:rPr lang="pl-PL" sz="2400" b="1" i="1" dirty="0" smtClean="0">
                <a:sym typeface="Symbol" pitchFamily="18" charset="2"/>
              </a:rPr>
              <a:t></a:t>
            </a:r>
            <a:r>
              <a:rPr lang="pl-PL" sz="2400" b="1" dirty="0" smtClean="0">
                <a:sym typeface="Symbol" pitchFamily="18" charset="2"/>
              </a:rPr>
              <a:t>/</a:t>
            </a:r>
            <a:r>
              <a:rPr lang="pl-PL" sz="2400" b="1" i="1" dirty="0" smtClean="0">
                <a:sym typeface="Symbol" pitchFamily="18" charset="2"/>
              </a:rPr>
              <a:t>W</a:t>
            </a:r>
            <a:r>
              <a:rPr lang="pl-PL" sz="2400" b="1" dirty="0" smtClean="0">
                <a:sym typeface="Symbol" pitchFamily="18" charset="2"/>
              </a:rPr>
              <a:t>).</a:t>
            </a:r>
            <a:endParaRPr lang="pl-PL" sz="2400" b="1" dirty="0"/>
          </a:p>
        </p:txBody>
      </p:sp>
      <p:graphicFrame>
        <p:nvGraphicFramePr>
          <p:cNvPr id="60" name="Object 16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6008687" y="1257993"/>
          <a:ext cx="160020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3" name="Równanie" r:id="rId9" imgW="812520" imgH="393480" progId="Equation.3">
                  <p:embed/>
                </p:oleObj>
              </mc:Choice>
              <mc:Fallback>
                <p:oleObj name="Równanie" r:id="rId9" imgW="812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7" y="1257993"/>
                        <a:ext cx="1600200" cy="776288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5984556" y="2096987"/>
            <a:ext cx="160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 smtClean="0"/>
              <a:t>Szybkość </a:t>
            </a:r>
            <a:r>
              <a:rPr lang="pl-PL" sz="2000" b="1" dirty="0" err="1" smtClean="0"/>
              <a:t>Nyquist</a:t>
            </a:r>
            <a:r>
              <a:rPr lang="pl-PL" sz="2000" b="1" dirty="0" err="1"/>
              <a:t>a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88650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0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1106488" y="5100638"/>
          <a:ext cx="46545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34" name="Equation" r:id="rId3" imgW="2070000" imgH="215640" progId="Equation.3">
                  <p:embed/>
                </p:oleObj>
              </mc:Choice>
              <mc:Fallback>
                <p:oleObj name="Equation" r:id="rId3" imgW="20700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88" y="5100638"/>
                        <a:ext cx="4654550" cy="485775"/>
                      </a:xfrm>
                      <a:prstGeom prst="rect">
                        <a:avLst/>
                      </a:prstGeom>
                      <a:solidFill>
                        <a:srgbClr val="FF99FF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16"/>
          <p:cNvSpPr txBox="1">
            <a:spLocks noChangeArrowheads="1"/>
          </p:cNvSpPr>
          <p:nvPr/>
        </p:nvSpPr>
        <p:spPr bwMode="auto">
          <a:xfrm>
            <a:off x="999332" y="3974907"/>
            <a:ext cx="47826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dirty="0" smtClean="0"/>
              <a:t>Łagodne ukształtowanie zbocza skutkuje</a:t>
            </a:r>
            <a:r>
              <a:rPr lang="pl-PL" sz="2000" b="1" dirty="0" smtClean="0">
                <a:sym typeface="Wingdings" pitchFamily="2" charset="2"/>
              </a:rPr>
              <a:t> poszerzeniem pasma przepustowego</a:t>
            </a:r>
            <a:br>
              <a:rPr lang="pl-PL" sz="2000" b="1" dirty="0" smtClean="0">
                <a:sym typeface="Wingdings" pitchFamily="2" charset="2"/>
              </a:rPr>
            </a:br>
            <a:r>
              <a:rPr lang="pl-PL" sz="2000" b="1" dirty="0" smtClean="0">
                <a:sym typeface="Wingdings" pitchFamily="2" charset="2"/>
              </a:rPr>
              <a:t>i spadkiem efektywności widmowej.</a:t>
            </a:r>
            <a:endParaRPr lang="pl-PL" sz="2000" b="1" dirty="0">
              <a:sym typeface="Wingdings" pitchFamily="2" charset="2"/>
            </a:endParaRPr>
          </a:p>
        </p:txBody>
      </p:sp>
      <p:sp>
        <p:nvSpPr>
          <p:cNvPr id="8199" name="AutoShape 255"/>
          <p:cNvSpPr>
            <a:spLocks noChangeArrowheads="1"/>
          </p:cNvSpPr>
          <p:nvPr/>
        </p:nvSpPr>
        <p:spPr bwMode="auto">
          <a:xfrm>
            <a:off x="2274422" y="2276823"/>
            <a:ext cx="179388" cy="200025"/>
          </a:xfrm>
          <a:prstGeom prst="plus">
            <a:avLst>
              <a:gd name="adj" fmla="val 3451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8200" name="AutoShape 256"/>
          <p:cNvSpPr>
            <a:spLocks noChangeArrowheads="1"/>
          </p:cNvSpPr>
          <p:nvPr/>
        </p:nvSpPr>
        <p:spPr bwMode="auto">
          <a:xfrm>
            <a:off x="3085635" y="2326035"/>
            <a:ext cx="584200" cy="101600"/>
          </a:xfrm>
          <a:custGeom>
            <a:avLst/>
            <a:gdLst>
              <a:gd name="T0" fmla="*/ 11850334 w 21600"/>
              <a:gd name="T1" fmla="*/ 0 h 21600"/>
              <a:gd name="T2" fmla="*/ 0 w 21600"/>
              <a:gd name="T3" fmla="*/ 238948 h 21600"/>
              <a:gd name="T4" fmla="*/ 11850334 w 21600"/>
              <a:gd name="T5" fmla="*/ 477896 h 21600"/>
              <a:gd name="T6" fmla="*/ 15800447 w 21600"/>
              <a:gd name="T7" fmla="*/ 23894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8201" name="Group 311"/>
          <p:cNvGrpSpPr>
            <a:grpSpLocks/>
          </p:cNvGrpSpPr>
          <p:nvPr/>
        </p:nvGrpSpPr>
        <p:grpSpPr bwMode="auto">
          <a:xfrm>
            <a:off x="3761910" y="1268760"/>
            <a:ext cx="2744787" cy="2647950"/>
            <a:chOff x="2285" y="1392"/>
            <a:chExt cx="1729" cy="1668"/>
          </a:xfrm>
        </p:grpSpPr>
        <p:sp>
          <p:nvSpPr>
            <p:cNvPr id="8239" name="Text Box 267"/>
            <p:cNvSpPr txBox="1">
              <a:spLocks noChangeArrowheads="1"/>
            </p:cNvSpPr>
            <p:nvPr/>
          </p:nvSpPr>
          <p:spPr bwMode="auto">
            <a:xfrm>
              <a:off x="3272" y="2847"/>
              <a:ext cx="74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 smtClean="0">
                  <a:solidFill>
                    <a:srgbClr val="FF00FF"/>
                  </a:solidFill>
                  <a:cs typeface="Times New Roman" pitchFamily="18" charset="0"/>
                </a:rPr>
                <a:t>W’=W</a:t>
              </a:r>
              <a:r>
                <a:rPr lang="pl-PL" sz="1600" b="1" dirty="0" smtClean="0">
                  <a:solidFill>
                    <a:srgbClr val="FF00FF"/>
                  </a:solidFill>
                  <a:cs typeface="Times New Roman" pitchFamily="18" charset="0"/>
                </a:rPr>
                <a:t>+</a:t>
              </a:r>
              <a:r>
                <a:rPr lang="el-GR" sz="1600" b="1" i="1" dirty="0">
                  <a:solidFill>
                    <a:srgbClr val="FF00FF"/>
                  </a:solidFill>
                  <a:cs typeface="Times New Roman" pitchFamily="18" charset="0"/>
                </a:rPr>
                <a:t>ω</a:t>
              </a:r>
              <a:r>
                <a:rPr lang="pl-PL" sz="1600" b="1" baseline="-25000" dirty="0">
                  <a:solidFill>
                    <a:srgbClr val="FF00FF"/>
                  </a:solidFill>
                  <a:cs typeface="Times New Roman" pitchFamily="18" charset="0"/>
                </a:rPr>
                <a:t>r</a:t>
              </a:r>
              <a:endParaRPr lang="el-GR" sz="1600" b="1" baseline="-25000" dirty="0">
                <a:solidFill>
                  <a:srgbClr val="FF00FF"/>
                </a:solidFill>
                <a:cs typeface="Times New Roman" pitchFamily="18" charset="0"/>
              </a:endParaRPr>
            </a:p>
          </p:txBody>
        </p:sp>
        <p:sp>
          <p:nvSpPr>
            <p:cNvPr id="8240" name="Text Box 272"/>
            <p:cNvSpPr txBox="1">
              <a:spLocks noChangeArrowheads="1"/>
            </p:cNvSpPr>
            <p:nvPr/>
          </p:nvSpPr>
          <p:spPr bwMode="auto">
            <a:xfrm>
              <a:off x="3694" y="2599"/>
              <a:ext cx="2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1" i="1" dirty="0">
                  <a:cs typeface="Times New Roman" pitchFamily="18" charset="0"/>
                </a:rPr>
                <a:t>ω</a:t>
              </a:r>
              <a:endParaRPr lang="el-GR" sz="1600" b="1" i="1" baseline="-25000" dirty="0">
                <a:cs typeface="Times New Roman" pitchFamily="18" charset="0"/>
              </a:endParaRPr>
            </a:p>
          </p:txBody>
        </p:sp>
        <p:sp>
          <p:nvSpPr>
            <p:cNvPr id="8241" name="Rectangle 182"/>
            <p:cNvSpPr>
              <a:spLocks noChangeArrowheads="1"/>
            </p:cNvSpPr>
            <p:nvPr/>
          </p:nvSpPr>
          <p:spPr bwMode="auto">
            <a:xfrm>
              <a:off x="2313" y="1426"/>
              <a:ext cx="1547" cy="138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42" name="Line 185"/>
            <p:cNvSpPr>
              <a:spLocks noChangeShapeType="1"/>
            </p:cNvSpPr>
            <p:nvPr/>
          </p:nvSpPr>
          <p:spPr bwMode="auto">
            <a:xfrm flipH="1" flipV="1">
              <a:off x="2302" y="1392"/>
              <a:ext cx="5" cy="14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43" name="Line 186"/>
            <p:cNvSpPr>
              <a:spLocks noChangeShapeType="1"/>
            </p:cNvSpPr>
            <p:nvPr/>
          </p:nvSpPr>
          <p:spPr bwMode="auto">
            <a:xfrm>
              <a:off x="2313" y="2808"/>
              <a:ext cx="1547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grpSp>
          <p:nvGrpSpPr>
            <p:cNvPr id="8244" name="Group 303"/>
            <p:cNvGrpSpPr>
              <a:grpSpLocks/>
            </p:cNvGrpSpPr>
            <p:nvPr/>
          </p:nvGrpSpPr>
          <p:grpSpPr bwMode="auto">
            <a:xfrm>
              <a:off x="2313" y="1773"/>
              <a:ext cx="1402" cy="1035"/>
              <a:chOff x="2313" y="1773"/>
              <a:chExt cx="1402" cy="1035"/>
            </a:xfrm>
          </p:grpSpPr>
          <p:sp>
            <p:nvSpPr>
              <p:cNvPr id="8251" name="Freeform 248"/>
              <p:cNvSpPr>
                <a:spLocks/>
              </p:cNvSpPr>
              <p:nvPr/>
            </p:nvSpPr>
            <p:spPr bwMode="auto">
              <a:xfrm>
                <a:off x="2313" y="1773"/>
                <a:ext cx="330" cy="1"/>
              </a:xfrm>
              <a:custGeom>
                <a:avLst/>
                <a:gdLst>
                  <a:gd name="T0" fmla="*/ 5 w 330"/>
                  <a:gd name="T1" fmla="*/ 0 h 1"/>
                  <a:gd name="T2" fmla="*/ 13 w 330"/>
                  <a:gd name="T3" fmla="*/ 0 h 1"/>
                  <a:gd name="T4" fmla="*/ 21 w 330"/>
                  <a:gd name="T5" fmla="*/ 0 h 1"/>
                  <a:gd name="T6" fmla="*/ 29 w 330"/>
                  <a:gd name="T7" fmla="*/ 0 h 1"/>
                  <a:gd name="T8" fmla="*/ 36 w 330"/>
                  <a:gd name="T9" fmla="*/ 0 h 1"/>
                  <a:gd name="T10" fmla="*/ 44 w 330"/>
                  <a:gd name="T11" fmla="*/ 0 h 1"/>
                  <a:gd name="T12" fmla="*/ 52 w 330"/>
                  <a:gd name="T13" fmla="*/ 0 h 1"/>
                  <a:gd name="T14" fmla="*/ 60 w 330"/>
                  <a:gd name="T15" fmla="*/ 0 h 1"/>
                  <a:gd name="T16" fmla="*/ 68 w 330"/>
                  <a:gd name="T17" fmla="*/ 0 h 1"/>
                  <a:gd name="T18" fmla="*/ 75 w 330"/>
                  <a:gd name="T19" fmla="*/ 0 h 1"/>
                  <a:gd name="T20" fmla="*/ 83 w 330"/>
                  <a:gd name="T21" fmla="*/ 0 h 1"/>
                  <a:gd name="T22" fmla="*/ 91 w 330"/>
                  <a:gd name="T23" fmla="*/ 0 h 1"/>
                  <a:gd name="T24" fmla="*/ 99 w 330"/>
                  <a:gd name="T25" fmla="*/ 0 h 1"/>
                  <a:gd name="T26" fmla="*/ 107 w 330"/>
                  <a:gd name="T27" fmla="*/ 0 h 1"/>
                  <a:gd name="T28" fmla="*/ 114 w 330"/>
                  <a:gd name="T29" fmla="*/ 0 h 1"/>
                  <a:gd name="T30" fmla="*/ 122 w 330"/>
                  <a:gd name="T31" fmla="*/ 0 h 1"/>
                  <a:gd name="T32" fmla="*/ 130 w 330"/>
                  <a:gd name="T33" fmla="*/ 0 h 1"/>
                  <a:gd name="T34" fmla="*/ 138 w 330"/>
                  <a:gd name="T35" fmla="*/ 0 h 1"/>
                  <a:gd name="T36" fmla="*/ 146 w 330"/>
                  <a:gd name="T37" fmla="*/ 0 h 1"/>
                  <a:gd name="T38" fmla="*/ 153 w 330"/>
                  <a:gd name="T39" fmla="*/ 0 h 1"/>
                  <a:gd name="T40" fmla="*/ 161 w 330"/>
                  <a:gd name="T41" fmla="*/ 0 h 1"/>
                  <a:gd name="T42" fmla="*/ 169 w 330"/>
                  <a:gd name="T43" fmla="*/ 0 h 1"/>
                  <a:gd name="T44" fmla="*/ 177 w 330"/>
                  <a:gd name="T45" fmla="*/ 0 h 1"/>
                  <a:gd name="T46" fmla="*/ 185 w 330"/>
                  <a:gd name="T47" fmla="*/ 0 h 1"/>
                  <a:gd name="T48" fmla="*/ 192 w 330"/>
                  <a:gd name="T49" fmla="*/ 0 h 1"/>
                  <a:gd name="T50" fmla="*/ 200 w 330"/>
                  <a:gd name="T51" fmla="*/ 0 h 1"/>
                  <a:gd name="T52" fmla="*/ 208 w 330"/>
                  <a:gd name="T53" fmla="*/ 0 h 1"/>
                  <a:gd name="T54" fmla="*/ 216 w 330"/>
                  <a:gd name="T55" fmla="*/ 0 h 1"/>
                  <a:gd name="T56" fmla="*/ 224 w 330"/>
                  <a:gd name="T57" fmla="*/ 0 h 1"/>
                  <a:gd name="T58" fmla="*/ 231 w 330"/>
                  <a:gd name="T59" fmla="*/ 0 h 1"/>
                  <a:gd name="T60" fmla="*/ 239 w 330"/>
                  <a:gd name="T61" fmla="*/ 0 h 1"/>
                  <a:gd name="T62" fmla="*/ 247 w 330"/>
                  <a:gd name="T63" fmla="*/ 0 h 1"/>
                  <a:gd name="T64" fmla="*/ 255 w 330"/>
                  <a:gd name="T65" fmla="*/ 0 h 1"/>
                  <a:gd name="T66" fmla="*/ 263 w 330"/>
                  <a:gd name="T67" fmla="*/ 0 h 1"/>
                  <a:gd name="T68" fmla="*/ 270 w 330"/>
                  <a:gd name="T69" fmla="*/ 0 h 1"/>
                  <a:gd name="T70" fmla="*/ 278 w 330"/>
                  <a:gd name="T71" fmla="*/ 0 h 1"/>
                  <a:gd name="T72" fmla="*/ 286 w 330"/>
                  <a:gd name="T73" fmla="*/ 0 h 1"/>
                  <a:gd name="T74" fmla="*/ 294 w 330"/>
                  <a:gd name="T75" fmla="*/ 0 h 1"/>
                  <a:gd name="T76" fmla="*/ 302 w 330"/>
                  <a:gd name="T77" fmla="*/ 0 h 1"/>
                  <a:gd name="T78" fmla="*/ 309 w 330"/>
                  <a:gd name="T79" fmla="*/ 0 h 1"/>
                  <a:gd name="T80" fmla="*/ 317 w 330"/>
                  <a:gd name="T81" fmla="*/ 0 h 1"/>
                  <a:gd name="T82" fmla="*/ 325 w 330"/>
                  <a:gd name="T83" fmla="*/ 0 h 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0"/>
                  <a:gd name="T127" fmla="*/ 0 h 1"/>
                  <a:gd name="T128" fmla="*/ 330 w 330"/>
                  <a:gd name="T129" fmla="*/ 1 h 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0" h="1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7" y="0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8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4" y="0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2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30" y="0"/>
                    </a:lnTo>
                    <a:lnTo>
                      <a:pt x="133" y="0"/>
                    </a:lnTo>
                    <a:lnTo>
                      <a:pt x="135" y="0"/>
                    </a:lnTo>
                    <a:lnTo>
                      <a:pt x="138" y="0"/>
                    </a:lnTo>
                    <a:lnTo>
                      <a:pt x="140" y="0"/>
                    </a:lnTo>
                    <a:lnTo>
                      <a:pt x="143" y="0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51" y="0"/>
                    </a:lnTo>
                    <a:lnTo>
                      <a:pt x="153" y="0"/>
                    </a:lnTo>
                    <a:lnTo>
                      <a:pt x="156" y="0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4" y="0"/>
                    </a:lnTo>
                    <a:lnTo>
                      <a:pt x="166" y="0"/>
                    </a:lnTo>
                    <a:lnTo>
                      <a:pt x="169" y="0"/>
                    </a:lnTo>
                    <a:lnTo>
                      <a:pt x="172" y="0"/>
                    </a:lnTo>
                    <a:lnTo>
                      <a:pt x="174" y="0"/>
                    </a:lnTo>
                    <a:lnTo>
                      <a:pt x="177" y="0"/>
                    </a:lnTo>
                    <a:lnTo>
                      <a:pt x="179" y="0"/>
                    </a:lnTo>
                    <a:lnTo>
                      <a:pt x="182" y="0"/>
                    </a:lnTo>
                    <a:lnTo>
                      <a:pt x="185" y="0"/>
                    </a:lnTo>
                    <a:lnTo>
                      <a:pt x="187" y="0"/>
                    </a:lnTo>
                    <a:lnTo>
                      <a:pt x="190" y="0"/>
                    </a:lnTo>
                    <a:lnTo>
                      <a:pt x="192" y="0"/>
                    </a:lnTo>
                    <a:lnTo>
                      <a:pt x="195" y="0"/>
                    </a:lnTo>
                    <a:lnTo>
                      <a:pt x="198" y="0"/>
                    </a:lnTo>
                    <a:lnTo>
                      <a:pt x="200" y="0"/>
                    </a:lnTo>
                    <a:lnTo>
                      <a:pt x="203" y="0"/>
                    </a:lnTo>
                    <a:lnTo>
                      <a:pt x="205" y="0"/>
                    </a:lnTo>
                    <a:lnTo>
                      <a:pt x="208" y="0"/>
                    </a:lnTo>
                    <a:lnTo>
                      <a:pt x="211" y="0"/>
                    </a:lnTo>
                    <a:lnTo>
                      <a:pt x="213" y="0"/>
                    </a:lnTo>
                    <a:lnTo>
                      <a:pt x="216" y="0"/>
                    </a:lnTo>
                    <a:lnTo>
                      <a:pt x="218" y="0"/>
                    </a:lnTo>
                    <a:lnTo>
                      <a:pt x="221" y="0"/>
                    </a:lnTo>
                    <a:lnTo>
                      <a:pt x="224" y="0"/>
                    </a:lnTo>
                    <a:lnTo>
                      <a:pt x="226" y="0"/>
                    </a:lnTo>
                    <a:lnTo>
                      <a:pt x="229" y="0"/>
                    </a:lnTo>
                    <a:lnTo>
                      <a:pt x="231" y="0"/>
                    </a:lnTo>
                    <a:lnTo>
                      <a:pt x="234" y="0"/>
                    </a:lnTo>
                    <a:lnTo>
                      <a:pt x="237" y="0"/>
                    </a:lnTo>
                    <a:lnTo>
                      <a:pt x="239" y="0"/>
                    </a:lnTo>
                    <a:lnTo>
                      <a:pt x="242" y="0"/>
                    </a:lnTo>
                    <a:lnTo>
                      <a:pt x="244" y="0"/>
                    </a:lnTo>
                    <a:lnTo>
                      <a:pt x="247" y="0"/>
                    </a:lnTo>
                    <a:lnTo>
                      <a:pt x="250" y="0"/>
                    </a:lnTo>
                    <a:lnTo>
                      <a:pt x="252" y="0"/>
                    </a:lnTo>
                    <a:lnTo>
                      <a:pt x="255" y="0"/>
                    </a:lnTo>
                    <a:lnTo>
                      <a:pt x="257" y="0"/>
                    </a:lnTo>
                    <a:lnTo>
                      <a:pt x="260" y="0"/>
                    </a:lnTo>
                    <a:lnTo>
                      <a:pt x="263" y="0"/>
                    </a:lnTo>
                    <a:lnTo>
                      <a:pt x="265" y="0"/>
                    </a:lnTo>
                    <a:lnTo>
                      <a:pt x="268" y="0"/>
                    </a:lnTo>
                    <a:lnTo>
                      <a:pt x="270" y="0"/>
                    </a:lnTo>
                    <a:lnTo>
                      <a:pt x="273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1" y="0"/>
                    </a:lnTo>
                    <a:lnTo>
                      <a:pt x="283" y="0"/>
                    </a:lnTo>
                    <a:lnTo>
                      <a:pt x="286" y="0"/>
                    </a:lnTo>
                    <a:lnTo>
                      <a:pt x="289" y="0"/>
                    </a:lnTo>
                    <a:lnTo>
                      <a:pt x="291" y="0"/>
                    </a:lnTo>
                    <a:lnTo>
                      <a:pt x="294" y="0"/>
                    </a:lnTo>
                    <a:lnTo>
                      <a:pt x="296" y="0"/>
                    </a:lnTo>
                    <a:lnTo>
                      <a:pt x="299" y="0"/>
                    </a:lnTo>
                    <a:lnTo>
                      <a:pt x="302" y="0"/>
                    </a:lnTo>
                    <a:lnTo>
                      <a:pt x="304" y="0"/>
                    </a:lnTo>
                    <a:lnTo>
                      <a:pt x="307" y="0"/>
                    </a:lnTo>
                    <a:lnTo>
                      <a:pt x="309" y="0"/>
                    </a:lnTo>
                    <a:lnTo>
                      <a:pt x="312" y="0"/>
                    </a:lnTo>
                    <a:lnTo>
                      <a:pt x="315" y="0"/>
                    </a:lnTo>
                    <a:lnTo>
                      <a:pt x="317" y="0"/>
                    </a:lnTo>
                    <a:lnTo>
                      <a:pt x="320" y="0"/>
                    </a:lnTo>
                    <a:lnTo>
                      <a:pt x="322" y="0"/>
                    </a:lnTo>
                    <a:lnTo>
                      <a:pt x="325" y="0"/>
                    </a:lnTo>
                    <a:lnTo>
                      <a:pt x="328" y="0"/>
                    </a:lnTo>
                    <a:lnTo>
                      <a:pt x="330" y="0"/>
                    </a:lnTo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252" name="Freeform 249"/>
              <p:cNvSpPr>
                <a:spLocks/>
              </p:cNvSpPr>
              <p:nvPr/>
            </p:nvSpPr>
            <p:spPr bwMode="auto">
              <a:xfrm>
                <a:off x="2643" y="1773"/>
                <a:ext cx="330" cy="11"/>
              </a:xfrm>
              <a:custGeom>
                <a:avLst/>
                <a:gdLst>
                  <a:gd name="T0" fmla="*/ 5 w 330"/>
                  <a:gd name="T1" fmla="*/ 0 h 10"/>
                  <a:gd name="T2" fmla="*/ 13 w 330"/>
                  <a:gd name="T3" fmla="*/ 0 h 10"/>
                  <a:gd name="T4" fmla="*/ 21 w 330"/>
                  <a:gd name="T5" fmla="*/ 0 h 10"/>
                  <a:gd name="T6" fmla="*/ 29 w 330"/>
                  <a:gd name="T7" fmla="*/ 0 h 10"/>
                  <a:gd name="T8" fmla="*/ 37 w 330"/>
                  <a:gd name="T9" fmla="*/ 0 h 10"/>
                  <a:gd name="T10" fmla="*/ 44 w 330"/>
                  <a:gd name="T11" fmla="*/ 0 h 10"/>
                  <a:gd name="T12" fmla="*/ 52 w 330"/>
                  <a:gd name="T13" fmla="*/ 0 h 10"/>
                  <a:gd name="T14" fmla="*/ 60 w 330"/>
                  <a:gd name="T15" fmla="*/ 0 h 10"/>
                  <a:gd name="T16" fmla="*/ 68 w 330"/>
                  <a:gd name="T17" fmla="*/ 0 h 10"/>
                  <a:gd name="T18" fmla="*/ 76 w 330"/>
                  <a:gd name="T19" fmla="*/ 0 h 10"/>
                  <a:gd name="T20" fmla="*/ 83 w 330"/>
                  <a:gd name="T21" fmla="*/ 0 h 10"/>
                  <a:gd name="T22" fmla="*/ 91 w 330"/>
                  <a:gd name="T23" fmla="*/ 0 h 10"/>
                  <a:gd name="T24" fmla="*/ 99 w 330"/>
                  <a:gd name="T25" fmla="*/ 0 h 10"/>
                  <a:gd name="T26" fmla="*/ 107 w 330"/>
                  <a:gd name="T27" fmla="*/ 0 h 10"/>
                  <a:gd name="T28" fmla="*/ 115 w 330"/>
                  <a:gd name="T29" fmla="*/ 0 h 10"/>
                  <a:gd name="T30" fmla="*/ 122 w 330"/>
                  <a:gd name="T31" fmla="*/ 0 h 10"/>
                  <a:gd name="T32" fmla="*/ 130 w 330"/>
                  <a:gd name="T33" fmla="*/ 0 h 10"/>
                  <a:gd name="T34" fmla="*/ 138 w 330"/>
                  <a:gd name="T35" fmla="*/ 0 h 10"/>
                  <a:gd name="T36" fmla="*/ 146 w 330"/>
                  <a:gd name="T37" fmla="*/ 0 h 10"/>
                  <a:gd name="T38" fmla="*/ 154 w 330"/>
                  <a:gd name="T39" fmla="*/ 0 h 10"/>
                  <a:gd name="T40" fmla="*/ 161 w 330"/>
                  <a:gd name="T41" fmla="*/ 0 h 10"/>
                  <a:gd name="T42" fmla="*/ 169 w 330"/>
                  <a:gd name="T43" fmla="*/ 0 h 10"/>
                  <a:gd name="T44" fmla="*/ 177 w 330"/>
                  <a:gd name="T45" fmla="*/ 0 h 10"/>
                  <a:gd name="T46" fmla="*/ 185 w 330"/>
                  <a:gd name="T47" fmla="*/ 0 h 10"/>
                  <a:gd name="T48" fmla="*/ 193 w 330"/>
                  <a:gd name="T49" fmla="*/ 0 h 10"/>
                  <a:gd name="T50" fmla="*/ 200 w 330"/>
                  <a:gd name="T51" fmla="*/ 0 h 10"/>
                  <a:gd name="T52" fmla="*/ 208 w 330"/>
                  <a:gd name="T53" fmla="*/ 0 h 10"/>
                  <a:gd name="T54" fmla="*/ 216 w 330"/>
                  <a:gd name="T55" fmla="*/ 0 h 10"/>
                  <a:gd name="T56" fmla="*/ 224 w 330"/>
                  <a:gd name="T57" fmla="*/ 0 h 10"/>
                  <a:gd name="T58" fmla="*/ 232 w 330"/>
                  <a:gd name="T59" fmla="*/ 0 h 10"/>
                  <a:gd name="T60" fmla="*/ 239 w 330"/>
                  <a:gd name="T61" fmla="*/ 0 h 10"/>
                  <a:gd name="T62" fmla="*/ 247 w 330"/>
                  <a:gd name="T63" fmla="*/ 0 h 10"/>
                  <a:gd name="T64" fmla="*/ 255 w 330"/>
                  <a:gd name="T65" fmla="*/ 0 h 10"/>
                  <a:gd name="T66" fmla="*/ 263 w 330"/>
                  <a:gd name="T67" fmla="*/ 0 h 10"/>
                  <a:gd name="T68" fmla="*/ 271 w 330"/>
                  <a:gd name="T69" fmla="*/ 0 h 10"/>
                  <a:gd name="T70" fmla="*/ 278 w 330"/>
                  <a:gd name="T71" fmla="*/ 0 h 10"/>
                  <a:gd name="T72" fmla="*/ 286 w 330"/>
                  <a:gd name="T73" fmla="*/ 0 h 10"/>
                  <a:gd name="T74" fmla="*/ 294 w 330"/>
                  <a:gd name="T75" fmla="*/ 0 h 10"/>
                  <a:gd name="T76" fmla="*/ 302 w 330"/>
                  <a:gd name="T77" fmla="*/ 3 h 10"/>
                  <a:gd name="T78" fmla="*/ 310 w 330"/>
                  <a:gd name="T79" fmla="*/ 3 h 10"/>
                  <a:gd name="T80" fmla="*/ 317 w 330"/>
                  <a:gd name="T81" fmla="*/ 6 h 10"/>
                  <a:gd name="T82" fmla="*/ 325 w 330"/>
                  <a:gd name="T83" fmla="*/ 11 h 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0"/>
                  <a:gd name="T127" fmla="*/ 0 h 10"/>
                  <a:gd name="T128" fmla="*/ 330 w 330"/>
                  <a:gd name="T129" fmla="*/ 10 h 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0" h="10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7" y="0"/>
                    </a:lnTo>
                    <a:lnTo>
                      <a:pt x="60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6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9" y="0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2" y="0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2" y="0"/>
                    </a:lnTo>
                    <a:lnTo>
                      <a:pt x="125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3" y="0"/>
                    </a:lnTo>
                    <a:lnTo>
                      <a:pt x="135" y="0"/>
                    </a:lnTo>
                    <a:lnTo>
                      <a:pt x="138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51" y="0"/>
                    </a:lnTo>
                    <a:lnTo>
                      <a:pt x="154" y="0"/>
                    </a:lnTo>
                    <a:lnTo>
                      <a:pt x="156" y="0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4" y="0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2" y="0"/>
                    </a:lnTo>
                    <a:lnTo>
                      <a:pt x="174" y="0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5" y="0"/>
                    </a:lnTo>
                    <a:lnTo>
                      <a:pt x="187" y="0"/>
                    </a:lnTo>
                    <a:lnTo>
                      <a:pt x="190" y="0"/>
                    </a:lnTo>
                    <a:lnTo>
                      <a:pt x="193" y="0"/>
                    </a:lnTo>
                    <a:lnTo>
                      <a:pt x="195" y="0"/>
                    </a:lnTo>
                    <a:lnTo>
                      <a:pt x="198" y="0"/>
                    </a:lnTo>
                    <a:lnTo>
                      <a:pt x="200" y="0"/>
                    </a:lnTo>
                    <a:lnTo>
                      <a:pt x="203" y="0"/>
                    </a:lnTo>
                    <a:lnTo>
                      <a:pt x="206" y="0"/>
                    </a:lnTo>
                    <a:lnTo>
                      <a:pt x="208" y="0"/>
                    </a:lnTo>
                    <a:lnTo>
                      <a:pt x="211" y="0"/>
                    </a:lnTo>
                    <a:lnTo>
                      <a:pt x="213" y="0"/>
                    </a:lnTo>
                    <a:lnTo>
                      <a:pt x="216" y="0"/>
                    </a:lnTo>
                    <a:lnTo>
                      <a:pt x="219" y="0"/>
                    </a:lnTo>
                    <a:lnTo>
                      <a:pt x="221" y="0"/>
                    </a:lnTo>
                    <a:lnTo>
                      <a:pt x="224" y="0"/>
                    </a:lnTo>
                    <a:lnTo>
                      <a:pt x="226" y="0"/>
                    </a:lnTo>
                    <a:lnTo>
                      <a:pt x="229" y="0"/>
                    </a:lnTo>
                    <a:lnTo>
                      <a:pt x="232" y="0"/>
                    </a:lnTo>
                    <a:lnTo>
                      <a:pt x="234" y="0"/>
                    </a:lnTo>
                    <a:lnTo>
                      <a:pt x="237" y="0"/>
                    </a:lnTo>
                    <a:lnTo>
                      <a:pt x="239" y="0"/>
                    </a:lnTo>
                    <a:lnTo>
                      <a:pt x="242" y="0"/>
                    </a:lnTo>
                    <a:lnTo>
                      <a:pt x="245" y="0"/>
                    </a:lnTo>
                    <a:lnTo>
                      <a:pt x="247" y="0"/>
                    </a:lnTo>
                    <a:lnTo>
                      <a:pt x="250" y="0"/>
                    </a:lnTo>
                    <a:lnTo>
                      <a:pt x="252" y="0"/>
                    </a:lnTo>
                    <a:lnTo>
                      <a:pt x="255" y="0"/>
                    </a:lnTo>
                    <a:lnTo>
                      <a:pt x="258" y="0"/>
                    </a:lnTo>
                    <a:lnTo>
                      <a:pt x="260" y="0"/>
                    </a:lnTo>
                    <a:lnTo>
                      <a:pt x="263" y="0"/>
                    </a:lnTo>
                    <a:lnTo>
                      <a:pt x="265" y="0"/>
                    </a:lnTo>
                    <a:lnTo>
                      <a:pt x="268" y="0"/>
                    </a:lnTo>
                    <a:lnTo>
                      <a:pt x="271" y="0"/>
                    </a:lnTo>
                    <a:lnTo>
                      <a:pt x="273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1" y="0"/>
                    </a:lnTo>
                    <a:lnTo>
                      <a:pt x="284" y="0"/>
                    </a:lnTo>
                    <a:lnTo>
                      <a:pt x="286" y="0"/>
                    </a:lnTo>
                    <a:lnTo>
                      <a:pt x="289" y="0"/>
                    </a:lnTo>
                    <a:lnTo>
                      <a:pt x="291" y="0"/>
                    </a:lnTo>
                    <a:lnTo>
                      <a:pt x="294" y="0"/>
                    </a:lnTo>
                    <a:lnTo>
                      <a:pt x="297" y="0"/>
                    </a:lnTo>
                    <a:lnTo>
                      <a:pt x="299" y="0"/>
                    </a:lnTo>
                    <a:lnTo>
                      <a:pt x="302" y="3"/>
                    </a:lnTo>
                    <a:lnTo>
                      <a:pt x="304" y="3"/>
                    </a:lnTo>
                    <a:lnTo>
                      <a:pt x="307" y="3"/>
                    </a:lnTo>
                    <a:lnTo>
                      <a:pt x="310" y="3"/>
                    </a:lnTo>
                    <a:lnTo>
                      <a:pt x="312" y="5"/>
                    </a:lnTo>
                    <a:lnTo>
                      <a:pt x="315" y="5"/>
                    </a:lnTo>
                    <a:lnTo>
                      <a:pt x="317" y="5"/>
                    </a:lnTo>
                    <a:lnTo>
                      <a:pt x="320" y="8"/>
                    </a:lnTo>
                    <a:lnTo>
                      <a:pt x="323" y="8"/>
                    </a:lnTo>
                    <a:lnTo>
                      <a:pt x="325" y="10"/>
                    </a:lnTo>
                    <a:lnTo>
                      <a:pt x="328" y="10"/>
                    </a:lnTo>
                    <a:lnTo>
                      <a:pt x="330" y="10"/>
                    </a:lnTo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253" name="Freeform 250"/>
              <p:cNvSpPr>
                <a:spLocks/>
              </p:cNvSpPr>
              <p:nvPr/>
            </p:nvSpPr>
            <p:spPr bwMode="auto">
              <a:xfrm>
                <a:off x="2973" y="1784"/>
                <a:ext cx="232" cy="415"/>
              </a:xfrm>
              <a:custGeom>
                <a:avLst/>
                <a:gdLst>
                  <a:gd name="T0" fmla="*/ 6 w 232"/>
                  <a:gd name="T1" fmla="*/ 3 h 371"/>
                  <a:gd name="T2" fmla="*/ 13 w 232"/>
                  <a:gd name="T3" fmla="*/ 9 h 371"/>
                  <a:gd name="T4" fmla="*/ 21 w 232"/>
                  <a:gd name="T5" fmla="*/ 18 h 371"/>
                  <a:gd name="T6" fmla="*/ 29 w 232"/>
                  <a:gd name="T7" fmla="*/ 23 h 371"/>
                  <a:gd name="T8" fmla="*/ 37 w 232"/>
                  <a:gd name="T9" fmla="*/ 32 h 371"/>
                  <a:gd name="T10" fmla="*/ 45 w 232"/>
                  <a:gd name="T11" fmla="*/ 41 h 371"/>
                  <a:gd name="T12" fmla="*/ 52 w 232"/>
                  <a:gd name="T13" fmla="*/ 50 h 371"/>
                  <a:gd name="T14" fmla="*/ 60 w 232"/>
                  <a:gd name="T15" fmla="*/ 59 h 371"/>
                  <a:gd name="T16" fmla="*/ 68 w 232"/>
                  <a:gd name="T17" fmla="*/ 70 h 371"/>
                  <a:gd name="T18" fmla="*/ 76 w 232"/>
                  <a:gd name="T19" fmla="*/ 79 h 371"/>
                  <a:gd name="T20" fmla="*/ 81 w 232"/>
                  <a:gd name="T21" fmla="*/ 88 h 371"/>
                  <a:gd name="T22" fmla="*/ 86 w 232"/>
                  <a:gd name="T23" fmla="*/ 97 h 371"/>
                  <a:gd name="T24" fmla="*/ 92 w 232"/>
                  <a:gd name="T25" fmla="*/ 106 h 371"/>
                  <a:gd name="T26" fmla="*/ 97 w 232"/>
                  <a:gd name="T27" fmla="*/ 115 h 371"/>
                  <a:gd name="T28" fmla="*/ 102 w 232"/>
                  <a:gd name="T29" fmla="*/ 124 h 371"/>
                  <a:gd name="T30" fmla="*/ 107 w 232"/>
                  <a:gd name="T31" fmla="*/ 133 h 371"/>
                  <a:gd name="T32" fmla="*/ 112 w 232"/>
                  <a:gd name="T33" fmla="*/ 141 h 371"/>
                  <a:gd name="T34" fmla="*/ 118 w 232"/>
                  <a:gd name="T35" fmla="*/ 150 h 371"/>
                  <a:gd name="T36" fmla="*/ 123 w 232"/>
                  <a:gd name="T37" fmla="*/ 159 h 371"/>
                  <a:gd name="T38" fmla="*/ 125 w 232"/>
                  <a:gd name="T39" fmla="*/ 171 h 371"/>
                  <a:gd name="T40" fmla="*/ 131 w 232"/>
                  <a:gd name="T41" fmla="*/ 180 h 371"/>
                  <a:gd name="T42" fmla="*/ 136 w 232"/>
                  <a:gd name="T43" fmla="*/ 189 h 371"/>
                  <a:gd name="T44" fmla="*/ 141 w 232"/>
                  <a:gd name="T45" fmla="*/ 197 h 371"/>
                  <a:gd name="T46" fmla="*/ 144 w 232"/>
                  <a:gd name="T47" fmla="*/ 209 h 371"/>
                  <a:gd name="T48" fmla="*/ 149 w 232"/>
                  <a:gd name="T49" fmla="*/ 218 h 371"/>
                  <a:gd name="T50" fmla="*/ 154 w 232"/>
                  <a:gd name="T51" fmla="*/ 229 h 371"/>
                  <a:gd name="T52" fmla="*/ 159 w 232"/>
                  <a:gd name="T53" fmla="*/ 238 h 371"/>
                  <a:gd name="T54" fmla="*/ 164 w 232"/>
                  <a:gd name="T55" fmla="*/ 251 h 371"/>
                  <a:gd name="T56" fmla="*/ 167 w 232"/>
                  <a:gd name="T57" fmla="*/ 260 h 371"/>
                  <a:gd name="T58" fmla="*/ 172 w 232"/>
                  <a:gd name="T59" fmla="*/ 271 h 371"/>
                  <a:gd name="T60" fmla="*/ 177 w 232"/>
                  <a:gd name="T61" fmla="*/ 283 h 371"/>
                  <a:gd name="T62" fmla="*/ 183 w 232"/>
                  <a:gd name="T63" fmla="*/ 291 h 371"/>
                  <a:gd name="T64" fmla="*/ 188 w 232"/>
                  <a:gd name="T65" fmla="*/ 303 h 371"/>
                  <a:gd name="T66" fmla="*/ 190 w 232"/>
                  <a:gd name="T67" fmla="*/ 314 h 371"/>
                  <a:gd name="T68" fmla="*/ 196 w 232"/>
                  <a:gd name="T69" fmla="*/ 327 h 371"/>
                  <a:gd name="T70" fmla="*/ 201 w 232"/>
                  <a:gd name="T71" fmla="*/ 338 h 371"/>
                  <a:gd name="T72" fmla="*/ 206 w 232"/>
                  <a:gd name="T73" fmla="*/ 350 h 371"/>
                  <a:gd name="T74" fmla="*/ 209 w 232"/>
                  <a:gd name="T75" fmla="*/ 362 h 371"/>
                  <a:gd name="T76" fmla="*/ 214 w 232"/>
                  <a:gd name="T77" fmla="*/ 374 h 371"/>
                  <a:gd name="T78" fmla="*/ 219 w 232"/>
                  <a:gd name="T79" fmla="*/ 386 h 371"/>
                  <a:gd name="T80" fmla="*/ 224 w 232"/>
                  <a:gd name="T81" fmla="*/ 397 h 371"/>
                  <a:gd name="T82" fmla="*/ 229 w 232"/>
                  <a:gd name="T83" fmla="*/ 409 h 37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2"/>
                  <a:gd name="T127" fmla="*/ 0 h 371"/>
                  <a:gd name="T128" fmla="*/ 232 w 232"/>
                  <a:gd name="T129" fmla="*/ 371 h 37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2" h="371">
                    <a:moveTo>
                      <a:pt x="0" y="0"/>
                    </a:moveTo>
                    <a:lnTo>
                      <a:pt x="3" y="3"/>
                    </a:lnTo>
                    <a:lnTo>
                      <a:pt x="6" y="3"/>
                    </a:lnTo>
                    <a:lnTo>
                      <a:pt x="8" y="6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6" y="11"/>
                    </a:lnTo>
                    <a:lnTo>
                      <a:pt x="19" y="14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6" y="19"/>
                    </a:lnTo>
                    <a:lnTo>
                      <a:pt x="29" y="21"/>
                    </a:lnTo>
                    <a:lnTo>
                      <a:pt x="32" y="24"/>
                    </a:lnTo>
                    <a:lnTo>
                      <a:pt x="34" y="27"/>
                    </a:lnTo>
                    <a:lnTo>
                      <a:pt x="37" y="29"/>
                    </a:lnTo>
                    <a:lnTo>
                      <a:pt x="39" y="32"/>
                    </a:lnTo>
                    <a:lnTo>
                      <a:pt x="42" y="35"/>
                    </a:lnTo>
                    <a:lnTo>
                      <a:pt x="45" y="37"/>
                    </a:lnTo>
                    <a:lnTo>
                      <a:pt x="47" y="37"/>
                    </a:lnTo>
                    <a:lnTo>
                      <a:pt x="50" y="42"/>
                    </a:lnTo>
                    <a:lnTo>
                      <a:pt x="52" y="45"/>
                    </a:lnTo>
                    <a:lnTo>
                      <a:pt x="55" y="48"/>
                    </a:lnTo>
                    <a:lnTo>
                      <a:pt x="58" y="50"/>
                    </a:lnTo>
                    <a:lnTo>
                      <a:pt x="60" y="53"/>
                    </a:lnTo>
                    <a:lnTo>
                      <a:pt x="63" y="56"/>
                    </a:lnTo>
                    <a:lnTo>
                      <a:pt x="68" y="61"/>
                    </a:lnTo>
                    <a:lnTo>
                      <a:pt x="68" y="63"/>
                    </a:lnTo>
                    <a:lnTo>
                      <a:pt x="71" y="66"/>
                    </a:lnTo>
                    <a:lnTo>
                      <a:pt x="73" y="69"/>
                    </a:lnTo>
                    <a:lnTo>
                      <a:pt x="76" y="71"/>
                    </a:lnTo>
                    <a:lnTo>
                      <a:pt x="76" y="74"/>
                    </a:lnTo>
                    <a:lnTo>
                      <a:pt x="79" y="77"/>
                    </a:lnTo>
                    <a:lnTo>
                      <a:pt x="81" y="79"/>
                    </a:lnTo>
                    <a:lnTo>
                      <a:pt x="84" y="82"/>
                    </a:lnTo>
                    <a:lnTo>
                      <a:pt x="84" y="84"/>
                    </a:lnTo>
                    <a:lnTo>
                      <a:pt x="86" y="87"/>
                    </a:lnTo>
                    <a:lnTo>
                      <a:pt x="86" y="90"/>
                    </a:lnTo>
                    <a:lnTo>
                      <a:pt x="92" y="92"/>
                    </a:lnTo>
                    <a:lnTo>
                      <a:pt x="92" y="95"/>
                    </a:lnTo>
                    <a:lnTo>
                      <a:pt x="94" y="98"/>
                    </a:lnTo>
                    <a:lnTo>
                      <a:pt x="94" y="100"/>
                    </a:lnTo>
                    <a:lnTo>
                      <a:pt x="97" y="103"/>
                    </a:lnTo>
                    <a:lnTo>
                      <a:pt x="99" y="105"/>
                    </a:lnTo>
                    <a:lnTo>
                      <a:pt x="99" y="108"/>
                    </a:lnTo>
                    <a:lnTo>
                      <a:pt x="102" y="111"/>
                    </a:lnTo>
                    <a:lnTo>
                      <a:pt x="102" y="113"/>
                    </a:lnTo>
                    <a:lnTo>
                      <a:pt x="105" y="116"/>
                    </a:lnTo>
                    <a:lnTo>
                      <a:pt x="107" y="119"/>
                    </a:lnTo>
                    <a:lnTo>
                      <a:pt x="110" y="121"/>
                    </a:lnTo>
                    <a:lnTo>
                      <a:pt x="110" y="124"/>
                    </a:lnTo>
                    <a:lnTo>
                      <a:pt x="112" y="126"/>
                    </a:lnTo>
                    <a:lnTo>
                      <a:pt x="115" y="129"/>
                    </a:lnTo>
                    <a:lnTo>
                      <a:pt x="115" y="132"/>
                    </a:lnTo>
                    <a:lnTo>
                      <a:pt x="118" y="134"/>
                    </a:lnTo>
                    <a:lnTo>
                      <a:pt x="118" y="137"/>
                    </a:lnTo>
                    <a:lnTo>
                      <a:pt x="120" y="140"/>
                    </a:lnTo>
                    <a:lnTo>
                      <a:pt x="123" y="142"/>
                    </a:lnTo>
                    <a:lnTo>
                      <a:pt x="123" y="145"/>
                    </a:lnTo>
                    <a:lnTo>
                      <a:pt x="125" y="150"/>
                    </a:lnTo>
                    <a:lnTo>
                      <a:pt x="125" y="153"/>
                    </a:lnTo>
                    <a:lnTo>
                      <a:pt x="128" y="155"/>
                    </a:lnTo>
                    <a:lnTo>
                      <a:pt x="131" y="158"/>
                    </a:lnTo>
                    <a:lnTo>
                      <a:pt x="131" y="161"/>
                    </a:lnTo>
                    <a:lnTo>
                      <a:pt x="133" y="163"/>
                    </a:lnTo>
                    <a:lnTo>
                      <a:pt x="133" y="166"/>
                    </a:lnTo>
                    <a:lnTo>
                      <a:pt x="136" y="169"/>
                    </a:lnTo>
                    <a:lnTo>
                      <a:pt x="138" y="171"/>
                    </a:lnTo>
                    <a:lnTo>
                      <a:pt x="138" y="174"/>
                    </a:lnTo>
                    <a:lnTo>
                      <a:pt x="141" y="176"/>
                    </a:lnTo>
                    <a:lnTo>
                      <a:pt x="141" y="179"/>
                    </a:lnTo>
                    <a:lnTo>
                      <a:pt x="144" y="184"/>
                    </a:lnTo>
                    <a:lnTo>
                      <a:pt x="144" y="187"/>
                    </a:lnTo>
                    <a:lnTo>
                      <a:pt x="146" y="190"/>
                    </a:lnTo>
                    <a:lnTo>
                      <a:pt x="149" y="192"/>
                    </a:lnTo>
                    <a:lnTo>
                      <a:pt x="149" y="195"/>
                    </a:lnTo>
                    <a:lnTo>
                      <a:pt x="151" y="197"/>
                    </a:lnTo>
                    <a:lnTo>
                      <a:pt x="151" y="200"/>
                    </a:lnTo>
                    <a:lnTo>
                      <a:pt x="154" y="205"/>
                    </a:lnTo>
                    <a:lnTo>
                      <a:pt x="157" y="208"/>
                    </a:lnTo>
                    <a:lnTo>
                      <a:pt x="157" y="211"/>
                    </a:lnTo>
                    <a:lnTo>
                      <a:pt x="159" y="213"/>
                    </a:lnTo>
                    <a:lnTo>
                      <a:pt x="159" y="216"/>
                    </a:lnTo>
                    <a:lnTo>
                      <a:pt x="162" y="218"/>
                    </a:lnTo>
                    <a:lnTo>
                      <a:pt x="164" y="224"/>
                    </a:lnTo>
                    <a:lnTo>
                      <a:pt x="164" y="226"/>
                    </a:lnTo>
                    <a:lnTo>
                      <a:pt x="167" y="229"/>
                    </a:lnTo>
                    <a:lnTo>
                      <a:pt x="167" y="232"/>
                    </a:lnTo>
                    <a:lnTo>
                      <a:pt x="170" y="234"/>
                    </a:lnTo>
                    <a:lnTo>
                      <a:pt x="172" y="239"/>
                    </a:lnTo>
                    <a:lnTo>
                      <a:pt x="172" y="242"/>
                    </a:lnTo>
                    <a:lnTo>
                      <a:pt x="175" y="245"/>
                    </a:lnTo>
                    <a:lnTo>
                      <a:pt x="175" y="247"/>
                    </a:lnTo>
                    <a:lnTo>
                      <a:pt x="177" y="253"/>
                    </a:lnTo>
                    <a:lnTo>
                      <a:pt x="180" y="255"/>
                    </a:lnTo>
                    <a:lnTo>
                      <a:pt x="180" y="258"/>
                    </a:lnTo>
                    <a:lnTo>
                      <a:pt x="183" y="260"/>
                    </a:lnTo>
                    <a:lnTo>
                      <a:pt x="183" y="266"/>
                    </a:lnTo>
                    <a:lnTo>
                      <a:pt x="185" y="268"/>
                    </a:lnTo>
                    <a:lnTo>
                      <a:pt x="188" y="271"/>
                    </a:lnTo>
                    <a:lnTo>
                      <a:pt x="188" y="274"/>
                    </a:lnTo>
                    <a:lnTo>
                      <a:pt x="190" y="279"/>
                    </a:lnTo>
                    <a:lnTo>
                      <a:pt x="190" y="281"/>
                    </a:lnTo>
                    <a:lnTo>
                      <a:pt x="193" y="284"/>
                    </a:lnTo>
                    <a:lnTo>
                      <a:pt x="196" y="289"/>
                    </a:lnTo>
                    <a:lnTo>
                      <a:pt x="196" y="292"/>
                    </a:lnTo>
                    <a:lnTo>
                      <a:pt x="198" y="295"/>
                    </a:lnTo>
                    <a:lnTo>
                      <a:pt x="198" y="297"/>
                    </a:lnTo>
                    <a:lnTo>
                      <a:pt x="201" y="302"/>
                    </a:lnTo>
                    <a:lnTo>
                      <a:pt x="203" y="305"/>
                    </a:lnTo>
                    <a:lnTo>
                      <a:pt x="203" y="308"/>
                    </a:lnTo>
                    <a:lnTo>
                      <a:pt x="206" y="313"/>
                    </a:lnTo>
                    <a:lnTo>
                      <a:pt x="206" y="316"/>
                    </a:lnTo>
                    <a:lnTo>
                      <a:pt x="209" y="318"/>
                    </a:lnTo>
                    <a:lnTo>
                      <a:pt x="209" y="324"/>
                    </a:lnTo>
                    <a:lnTo>
                      <a:pt x="211" y="326"/>
                    </a:lnTo>
                    <a:lnTo>
                      <a:pt x="214" y="329"/>
                    </a:lnTo>
                    <a:lnTo>
                      <a:pt x="214" y="334"/>
                    </a:lnTo>
                    <a:lnTo>
                      <a:pt x="216" y="337"/>
                    </a:lnTo>
                    <a:lnTo>
                      <a:pt x="216" y="339"/>
                    </a:lnTo>
                    <a:lnTo>
                      <a:pt x="219" y="345"/>
                    </a:lnTo>
                    <a:lnTo>
                      <a:pt x="222" y="347"/>
                    </a:lnTo>
                    <a:lnTo>
                      <a:pt x="222" y="350"/>
                    </a:lnTo>
                    <a:lnTo>
                      <a:pt x="224" y="355"/>
                    </a:lnTo>
                    <a:lnTo>
                      <a:pt x="224" y="358"/>
                    </a:lnTo>
                    <a:lnTo>
                      <a:pt x="227" y="360"/>
                    </a:lnTo>
                    <a:lnTo>
                      <a:pt x="229" y="366"/>
                    </a:lnTo>
                    <a:lnTo>
                      <a:pt x="229" y="368"/>
                    </a:lnTo>
                    <a:lnTo>
                      <a:pt x="232" y="371"/>
                    </a:lnTo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254" name="Freeform 251"/>
              <p:cNvSpPr>
                <a:spLocks/>
              </p:cNvSpPr>
              <p:nvPr/>
            </p:nvSpPr>
            <p:spPr bwMode="auto">
              <a:xfrm>
                <a:off x="3205" y="2199"/>
                <a:ext cx="195" cy="470"/>
              </a:xfrm>
              <a:custGeom>
                <a:avLst/>
                <a:gdLst>
                  <a:gd name="T0" fmla="*/ 3 w 195"/>
                  <a:gd name="T1" fmla="*/ 9 h 420"/>
                  <a:gd name="T2" fmla="*/ 8 w 195"/>
                  <a:gd name="T3" fmla="*/ 20 h 420"/>
                  <a:gd name="T4" fmla="*/ 13 w 195"/>
                  <a:gd name="T5" fmla="*/ 32 h 420"/>
                  <a:gd name="T6" fmla="*/ 16 w 195"/>
                  <a:gd name="T7" fmla="*/ 47 h 420"/>
                  <a:gd name="T8" fmla="*/ 21 w 195"/>
                  <a:gd name="T9" fmla="*/ 58 h 420"/>
                  <a:gd name="T10" fmla="*/ 26 w 195"/>
                  <a:gd name="T11" fmla="*/ 70 h 420"/>
                  <a:gd name="T12" fmla="*/ 31 w 195"/>
                  <a:gd name="T13" fmla="*/ 82 h 420"/>
                  <a:gd name="T14" fmla="*/ 36 w 195"/>
                  <a:gd name="T15" fmla="*/ 94 h 420"/>
                  <a:gd name="T16" fmla="*/ 39 w 195"/>
                  <a:gd name="T17" fmla="*/ 105 h 420"/>
                  <a:gd name="T18" fmla="*/ 44 w 195"/>
                  <a:gd name="T19" fmla="*/ 117 h 420"/>
                  <a:gd name="T20" fmla="*/ 49 w 195"/>
                  <a:gd name="T21" fmla="*/ 132 h 420"/>
                  <a:gd name="T22" fmla="*/ 55 w 195"/>
                  <a:gd name="T23" fmla="*/ 143 h 420"/>
                  <a:gd name="T24" fmla="*/ 57 w 195"/>
                  <a:gd name="T25" fmla="*/ 156 h 420"/>
                  <a:gd name="T26" fmla="*/ 62 w 195"/>
                  <a:gd name="T27" fmla="*/ 168 h 420"/>
                  <a:gd name="T28" fmla="*/ 68 w 195"/>
                  <a:gd name="T29" fmla="*/ 179 h 420"/>
                  <a:gd name="T30" fmla="*/ 73 w 195"/>
                  <a:gd name="T31" fmla="*/ 191 h 420"/>
                  <a:gd name="T32" fmla="*/ 78 w 195"/>
                  <a:gd name="T33" fmla="*/ 203 h 420"/>
                  <a:gd name="T34" fmla="*/ 81 w 195"/>
                  <a:gd name="T35" fmla="*/ 215 h 420"/>
                  <a:gd name="T36" fmla="*/ 86 w 195"/>
                  <a:gd name="T37" fmla="*/ 226 h 420"/>
                  <a:gd name="T38" fmla="*/ 91 w 195"/>
                  <a:gd name="T39" fmla="*/ 238 h 420"/>
                  <a:gd name="T40" fmla="*/ 96 w 195"/>
                  <a:gd name="T41" fmla="*/ 250 h 420"/>
                  <a:gd name="T42" fmla="*/ 99 w 195"/>
                  <a:gd name="T43" fmla="*/ 262 h 420"/>
                  <a:gd name="T44" fmla="*/ 104 w 195"/>
                  <a:gd name="T45" fmla="*/ 273 h 420"/>
                  <a:gd name="T46" fmla="*/ 109 w 195"/>
                  <a:gd name="T47" fmla="*/ 285 h 420"/>
                  <a:gd name="T48" fmla="*/ 114 w 195"/>
                  <a:gd name="T49" fmla="*/ 297 h 420"/>
                  <a:gd name="T50" fmla="*/ 120 w 195"/>
                  <a:gd name="T51" fmla="*/ 306 h 420"/>
                  <a:gd name="T52" fmla="*/ 122 w 195"/>
                  <a:gd name="T53" fmla="*/ 317 h 420"/>
                  <a:gd name="T54" fmla="*/ 127 w 195"/>
                  <a:gd name="T55" fmla="*/ 329 h 420"/>
                  <a:gd name="T56" fmla="*/ 133 w 195"/>
                  <a:gd name="T57" fmla="*/ 338 h 420"/>
                  <a:gd name="T58" fmla="*/ 138 w 195"/>
                  <a:gd name="T59" fmla="*/ 349 h 420"/>
                  <a:gd name="T60" fmla="*/ 143 w 195"/>
                  <a:gd name="T61" fmla="*/ 361 h 420"/>
                  <a:gd name="T62" fmla="*/ 146 w 195"/>
                  <a:gd name="T63" fmla="*/ 370 h 420"/>
                  <a:gd name="T64" fmla="*/ 151 w 195"/>
                  <a:gd name="T65" fmla="*/ 382 h 420"/>
                  <a:gd name="T66" fmla="*/ 156 w 195"/>
                  <a:gd name="T67" fmla="*/ 391 h 420"/>
                  <a:gd name="T68" fmla="*/ 161 w 195"/>
                  <a:gd name="T69" fmla="*/ 400 h 420"/>
                  <a:gd name="T70" fmla="*/ 164 w 195"/>
                  <a:gd name="T71" fmla="*/ 412 h 420"/>
                  <a:gd name="T72" fmla="*/ 169 w 195"/>
                  <a:gd name="T73" fmla="*/ 420 h 420"/>
                  <a:gd name="T74" fmla="*/ 174 w 195"/>
                  <a:gd name="T75" fmla="*/ 429 h 420"/>
                  <a:gd name="T76" fmla="*/ 179 w 195"/>
                  <a:gd name="T77" fmla="*/ 438 h 420"/>
                  <a:gd name="T78" fmla="*/ 185 w 195"/>
                  <a:gd name="T79" fmla="*/ 447 h 420"/>
                  <a:gd name="T80" fmla="*/ 187 w 195"/>
                  <a:gd name="T81" fmla="*/ 455 h 420"/>
                  <a:gd name="T82" fmla="*/ 192 w 195"/>
                  <a:gd name="T83" fmla="*/ 464 h 4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95"/>
                  <a:gd name="T127" fmla="*/ 0 h 420"/>
                  <a:gd name="T128" fmla="*/ 195 w 195"/>
                  <a:gd name="T129" fmla="*/ 420 h 4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95" h="420">
                    <a:moveTo>
                      <a:pt x="0" y="0"/>
                    </a:moveTo>
                    <a:lnTo>
                      <a:pt x="0" y="5"/>
                    </a:lnTo>
                    <a:lnTo>
                      <a:pt x="3" y="8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8" y="18"/>
                    </a:lnTo>
                    <a:lnTo>
                      <a:pt x="8" y="23"/>
                    </a:lnTo>
                    <a:lnTo>
                      <a:pt x="10" y="26"/>
                    </a:lnTo>
                    <a:lnTo>
                      <a:pt x="13" y="29"/>
                    </a:lnTo>
                    <a:lnTo>
                      <a:pt x="13" y="34"/>
                    </a:lnTo>
                    <a:lnTo>
                      <a:pt x="16" y="37"/>
                    </a:lnTo>
                    <a:lnTo>
                      <a:pt x="16" y="42"/>
                    </a:lnTo>
                    <a:lnTo>
                      <a:pt x="18" y="44"/>
                    </a:lnTo>
                    <a:lnTo>
                      <a:pt x="21" y="47"/>
                    </a:lnTo>
                    <a:lnTo>
                      <a:pt x="21" y="52"/>
                    </a:lnTo>
                    <a:lnTo>
                      <a:pt x="23" y="55"/>
                    </a:lnTo>
                    <a:lnTo>
                      <a:pt x="23" y="58"/>
                    </a:lnTo>
                    <a:lnTo>
                      <a:pt x="26" y="63"/>
                    </a:lnTo>
                    <a:lnTo>
                      <a:pt x="29" y="65"/>
                    </a:lnTo>
                    <a:lnTo>
                      <a:pt x="29" y="71"/>
                    </a:lnTo>
                    <a:lnTo>
                      <a:pt x="31" y="73"/>
                    </a:lnTo>
                    <a:lnTo>
                      <a:pt x="31" y="76"/>
                    </a:lnTo>
                    <a:lnTo>
                      <a:pt x="34" y="81"/>
                    </a:lnTo>
                    <a:lnTo>
                      <a:pt x="36" y="84"/>
                    </a:lnTo>
                    <a:lnTo>
                      <a:pt x="36" y="86"/>
                    </a:lnTo>
                    <a:lnTo>
                      <a:pt x="39" y="92"/>
                    </a:lnTo>
                    <a:lnTo>
                      <a:pt x="39" y="94"/>
                    </a:lnTo>
                    <a:lnTo>
                      <a:pt x="42" y="100"/>
                    </a:lnTo>
                    <a:lnTo>
                      <a:pt x="42" y="102"/>
                    </a:lnTo>
                    <a:lnTo>
                      <a:pt x="44" y="105"/>
                    </a:lnTo>
                    <a:lnTo>
                      <a:pt x="47" y="110"/>
                    </a:lnTo>
                    <a:lnTo>
                      <a:pt x="47" y="113"/>
                    </a:lnTo>
                    <a:lnTo>
                      <a:pt x="49" y="118"/>
                    </a:lnTo>
                    <a:lnTo>
                      <a:pt x="49" y="121"/>
                    </a:lnTo>
                    <a:lnTo>
                      <a:pt x="52" y="123"/>
                    </a:lnTo>
                    <a:lnTo>
                      <a:pt x="55" y="128"/>
                    </a:lnTo>
                    <a:lnTo>
                      <a:pt x="55" y="131"/>
                    </a:lnTo>
                    <a:lnTo>
                      <a:pt x="57" y="134"/>
                    </a:lnTo>
                    <a:lnTo>
                      <a:pt x="57" y="139"/>
                    </a:lnTo>
                    <a:lnTo>
                      <a:pt x="60" y="142"/>
                    </a:lnTo>
                    <a:lnTo>
                      <a:pt x="62" y="144"/>
                    </a:lnTo>
                    <a:lnTo>
                      <a:pt x="62" y="150"/>
                    </a:lnTo>
                    <a:lnTo>
                      <a:pt x="65" y="152"/>
                    </a:lnTo>
                    <a:lnTo>
                      <a:pt x="65" y="157"/>
                    </a:lnTo>
                    <a:lnTo>
                      <a:pt x="68" y="160"/>
                    </a:lnTo>
                    <a:lnTo>
                      <a:pt x="70" y="163"/>
                    </a:lnTo>
                    <a:lnTo>
                      <a:pt x="70" y="168"/>
                    </a:lnTo>
                    <a:lnTo>
                      <a:pt x="73" y="171"/>
                    </a:lnTo>
                    <a:lnTo>
                      <a:pt x="73" y="173"/>
                    </a:lnTo>
                    <a:lnTo>
                      <a:pt x="75" y="178"/>
                    </a:lnTo>
                    <a:lnTo>
                      <a:pt x="78" y="181"/>
                    </a:lnTo>
                    <a:lnTo>
                      <a:pt x="78" y="184"/>
                    </a:lnTo>
                    <a:lnTo>
                      <a:pt x="81" y="189"/>
                    </a:lnTo>
                    <a:lnTo>
                      <a:pt x="81" y="192"/>
                    </a:lnTo>
                    <a:lnTo>
                      <a:pt x="83" y="194"/>
                    </a:lnTo>
                    <a:lnTo>
                      <a:pt x="86" y="199"/>
                    </a:lnTo>
                    <a:lnTo>
                      <a:pt x="86" y="202"/>
                    </a:lnTo>
                    <a:lnTo>
                      <a:pt x="88" y="205"/>
                    </a:lnTo>
                    <a:lnTo>
                      <a:pt x="88" y="210"/>
                    </a:lnTo>
                    <a:lnTo>
                      <a:pt x="91" y="213"/>
                    </a:lnTo>
                    <a:lnTo>
                      <a:pt x="94" y="215"/>
                    </a:lnTo>
                    <a:lnTo>
                      <a:pt x="94" y="220"/>
                    </a:lnTo>
                    <a:lnTo>
                      <a:pt x="96" y="223"/>
                    </a:lnTo>
                    <a:lnTo>
                      <a:pt x="96" y="226"/>
                    </a:lnTo>
                    <a:lnTo>
                      <a:pt x="99" y="231"/>
                    </a:lnTo>
                    <a:lnTo>
                      <a:pt x="99" y="234"/>
                    </a:lnTo>
                    <a:lnTo>
                      <a:pt x="101" y="236"/>
                    </a:lnTo>
                    <a:lnTo>
                      <a:pt x="104" y="241"/>
                    </a:lnTo>
                    <a:lnTo>
                      <a:pt x="104" y="244"/>
                    </a:lnTo>
                    <a:lnTo>
                      <a:pt x="107" y="247"/>
                    </a:lnTo>
                    <a:lnTo>
                      <a:pt x="107" y="249"/>
                    </a:lnTo>
                    <a:lnTo>
                      <a:pt x="109" y="255"/>
                    </a:lnTo>
                    <a:lnTo>
                      <a:pt x="112" y="257"/>
                    </a:lnTo>
                    <a:lnTo>
                      <a:pt x="112" y="260"/>
                    </a:lnTo>
                    <a:lnTo>
                      <a:pt x="114" y="265"/>
                    </a:lnTo>
                    <a:lnTo>
                      <a:pt x="114" y="268"/>
                    </a:lnTo>
                    <a:lnTo>
                      <a:pt x="117" y="270"/>
                    </a:lnTo>
                    <a:lnTo>
                      <a:pt x="120" y="273"/>
                    </a:lnTo>
                    <a:lnTo>
                      <a:pt x="120" y="278"/>
                    </a:lnTo>
                    <a:lnTo>
                      <a:pt x="122" y="281"/>
                    </a:lnTo>
                    <a:lnTo>
                      <a:pt x="122" y="283"/>
                    </a:lnTo>
                    <a:lnTo>
                      <a:pt x="125" y="286"/>
                    </a:lnTo>
                    <a:lnTo>
                      <a:pt x="127" y="291"/>
                    </a:lnTo>
                    <a:lnTo>
                      <a:pt x="127" y="294"/>
                    </a:lnTo>
                    <a:lnTo>
                      <a:pt x="130" y="297"/>
                    </a:lnTo>
                    <a:lnTo>
                      <a:pt x="130" y="299"/>
                    </a:lnTo>
                    <a:lnTo>
                      <a:pt x="133" y="302"/>
                    </a:lnTo>
                    <a:lnTo>
                      <a:pt x="135" y="307"/>
                    </a:lnTo>
                    <a:lnTo>
                      <a:pt x="135" y="310"/>
                    </a:lnTo>
                    <a:lnTo>
                      <a:pt x="138" y="312"/>
                    </a:lnTo>
                    <a:lnTo>
                      <a:pt x="138" y="315"/>
                    </a:lnTo>
                    <a:lnTo>
                      <a:pt x="140" y="318"/>
                    </a:lnTo>
                    <a:lnTo>
                      <a:pt x="143" y="323"/>
                    </a:lnTo>
                    <a:lnTo>
                      <a:pt x="143" y="325"/>
                    </a:lnTo>
                    <a:lnTo>
                      <a:pt x="146" y="328"/>
                    </a:lnTo>
                    <a:lnTo>
                      <a:pt x="146" y="331"/>
                    </a:lnTo>
                    <a:lnTo>
                      <a:pt x="148" y="333"/>
                    </a:lnTo>
                    <a:lnTo>
                      <a:pt x="151" y="336"/>
                    </a:lnTo>
                    <a:lnTo>
                      <a:pt x="151" y="341"/>
                    </a:lnTo>
                    <a:lnTo>
                      <a:pt x="153" y="344"/>
                    </a:lnTo>
                    <a:lnTo>
                      <a:pt x="153" y="347"/>
                    </a:lnTo>
                    <a:lnTo>
                      <a:pt x="156" y="349"/>
                    </a:lnTo>
                    <a:lnTo>
                      <a:pt x="159" y="352"/>
                    </a:lnTo>
                    <a:lnTo>
                      <a:pt x="159" y="354"/>
                    </a:lnTo>
                    <a:lnTo>
                      <a:pt x="161" y="357"/>
                    </a:lnTo>
                    <a:lnTo>
                      <a:pt x="161" y="360"/>
                    </a:lnTo>
                    <a:lnTo>
                      <a:pt x="164" y="362"/>
                    </a:lnTo>
                    <a:lnTo>
                      <a:pt x="164" y="368"/>
                    </a:lnTo>
                    <a:lnTo>
                      <a:pt x="166" y="370"/>
                    </a:lnTo>
                    <a:lnTo>
                      <a:pt x="169" y="373"/>
                    </a:lnTo>
                    <a:lnTo>
                      <a:pt x="169" y="375"/>
                    </a:lnTo>
                    <a:lnTo>
                      <a:pt x="172" y="378"/>
                    </a:lnTo>
                    <a:lnTo>
                      <a:pt x="172" y="381"/>
                    </a:lnTo>
                    <a:lnTo>
                      <a:pt x="174" y="383"/>
                    </a:lnTo>
                    <a:lnTo>
                      <a:pt x="177" y="386"/>
                    </a:lnTo>
                    <a:lnTo>
                      <a:pt x="177" y="389"/>
                    </a:lnTo>
                    <a:lnTo>
                      <a:pt x="179" y="391"/>
                    </a:lnTo>
                    <a:lnTo>
                      <a:pt x="179" y="394"/>
                    </a:lnTo>
                    <a:lnTo>
                      <a:pt x="182" y="396"/>
                    </a:lnTo>
                    <a:lnTo>
                      <a:pt x="185" y="399"/>
                    </a:lnTo>
                    <a:lnTo>
                      <a:pt x="185" y="402"/>
                    </a:lnTo>
                    <a:lnTo>
                      <a:pt x="187" y="404"/>
                    </a:lnTo>
                    <a:lnTo>
                      <a:pt x="187" y="407"/>
                    </a:lnTo>
                    <a:lnTo>
                      <a:pt x="190" y="410"/>
                    </a:lnTo>
                    <a:lnTo>
                      <a:pt x="192" y="412"/>
                    </a:lnTo>
                    <a:lnTo>
                      <a:pt x="192" y="415"/>
                    </a:lnTo>
                    <a:lnTo>
                      <a:pt x="195" y="417"/>
                    </a:lnTo>
                    <a:lnTo>
                      <a:pt x="195" y="420"/>
                    </a:lnTo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255" name="Freeform 252"/>
              <p:cNvSpPr>
                <a:spLocks/>
              </p:cNvSpPr>
              <p:nvPr/>
            </p:nvSpPr>
            <p:spPr bwMode="auto">
              <a:xfrm>
                <a:off x="3400" y="2669"/>
                <a:ext cx="315" cy="139"/>
              </a:xfrm>
              <a:custGeom>
                <a:avLst/>
                <a:gdLst>
                  <a:gd name="T0" fmla="*/ 8 w 315"/>
                  <a:gd name="T1" fmla="*/ 9 h 124"/>
                  <a:gd name="T2" fmla="*/ 13 w 315"/>
                  <a:gd name="T3" fmla="*/ 18 h 124"/>
                  <a:gd name="T4" fmla="*/ 16 w 315"/>
                  <a:gd name="T5" fmla="*/ 27 h 124"/>
                  <a:gd name="T6" fmla="*/ 23 w 315"/>
                  <a:gd name="T7" fmla="*/ 36 h 124"/>
                  <a:gd name="T8" fmla="*/ 26 w 315"/>
                  <a:gd name="T9" fmla="*/ 44 h 124"/>
                  <a:gd name="T10" fmla="*/ 31 w 315"/>
                  <a:gd name="T11" fmla="*/ 50 h 124"/>
                  <a:gd name="T12" fmla="*/ 42 w 315"/>
                  <a:gd name="T13" fmla="*/ 62 h 124"/>
                  <a:gd name="T14" fmla="*/ 47 w 315"/>
                  <a:gd name="T15" fmla="*/ 71 h 124"/>
                  <a:gd name="T16" fmla="*/ 55 w 315"/>
                  <a:gd name="T17" fmla="*/ 80 h 124"/>
                  <a:gd name="T18" fmla="*/ 60 w 315"/>
                  <a:gd name="T19" fmla="*/ 85 h 124"/>
                  <a:gd name="T20" fmla="*/ 68 w 315"/>
                  <a:gd name="T21" fmla="*/ 94 h 124"/>
                  <a:gd name="T22" fmla="*/ 75 w 315"/>
                  <a:gd name="T23" fmla="*/ 103 h 124"/>
                  <a:gd name="T24" fmla="*/ 83 w 315"/>
                  <a:gd name="T25" fmla="*/ 109 h 124"/>
                  <a:gd name="T26" fmla="*/ 91 w 315"/>
                  <a:gd name="T27" fmla="*/ 118 h 124"/>
                  <a:gd name="T28" fmla="*/ 99 w 315"/>
                  <a:gd name="T29" fmla="*/ 121 h 124"/>
                  <a:gd name="T30" fmla="*/ 107 w 315"/>
                  <a:gd name="T31" fmla="*/ 127 h 124"/>
                  <a:gd name="T32" fmla="*/ 114 w 315"/>
                  <a:gd name="T33" fmla="*/ 130 h 124"/>
                  <a:gd name="T34" fmla="*/ 122 w 315"/>
                  <a:gd name="T35" fmla="*/ 132 h 124"/>
                  <a:gd name="T36" fmla="*/ 130 w 315"/>
                  <a:gd name="T37" fmla="*/ 136 h 124"/>
                  <a:gd name="T38" fmla="*/ 138 w 315"/>
                  <a:gd name="T39" fmla="*/ 136 h 124"/>
                  <a:gd name="T40" fmla="*/ 146 w 315"/>
                  <a:gd name="T41" fmla="*/ 136 h 124"/>
                  <a:gd name="T42" fmla="*/ 153 w 315"/>
                  <a:gd name="T43" fmla="*/ 139 h 124"/>
                  <a:gd name="T44" fmla="*/ 161 w 315"/>
                  <a:gd name="T45" fmla="*/ 139 h 124"/>
                  <a:gd name="T46" fmla="*/ 169 w 315"/>
                  <a:gd name="T47" fmla="*/ 139 h 124"/>
                  <a:gd name="T48" fmla="*/ 177 w 315"/>
                  <a:gd name="T49" fmla="*/ 139 h 124"/>
                  <a:gd name="T50" fmla="*/ 185 w 315"/>
                  <a:gd name="T51" fmla="*/ 139 h 124"/>
                  <a:gd name="T52" fmla="*/ 192 w 315"/>
                  <a:gd name="T53" fmla="*/ 139 h 124"/>
                  <a:gd name="T54" fmla="*/ 200 w 315"/>
                  <a:gd name="T55" fmla="*/ 139 h 124"/>
                  <a:gd name="T56" fmla="*/ 208 w 315"/>
                  <a:gd name="T57" fmla="*/ 139 h 124"/>
                  <a:gd name="T58" fmla="*/ 216 w 315"/>
                  <a:gd name="T59" fmla="*/ 139 h 124"/>
                  <a:gd name="T60" fmla="*/ 224 w 315"/>
                  <a:gd name="T61" fmla="*/ 139 h 124"/>
                  <a:gd name="T62" fmla="*/ 231 w 315"/>
                  <a:gd name="T63" fmla="*/ 139 h 124"/>
                  <a:gd name="T64" fmla="*/ 239 w 315"/>
                  <a:gd name="T65" fmla="*/ 139 h 124"/>
                  <a:gd name="T66" fmla="*/ 247 w 315"/>
                  <a:gd name="T67" fmla="*/ 139 h 124"/>
                  <a:gd name="T68" fmla="*/ 255 w 315"/>
                  <a:gd name="T69" fmla="*/ 139 h 124"/>
                  <a:gd name="T70" fmla="*/ 263 w 315"/>
                  <a:gd name="T71" fmla="*/ 139 h 124"/>
                  <a:gd name="T72" fmla="*/ 270 w 315"/>
                  <a:gd name="T73" fmla="*/ 139 h 124"/>
                  <a:gd name="T74" fmla="*/ 278 w 315"/>
                  <a:gd name="T75" fmla="*/ 139 h 124"/>
                  <a:gd name="T76" fmla="*/ 286 w 315"/>
                  <a:gd name="T77" fmla="*/ 139 h 124"/>
                  <a:gd name="T78" fmla="*/ 294 w 315"/>
                  <a:gd name="T79" fmla="*/ 139 h 124"/>
                  <a:gd name="T80" fmla="*/ 302 w 315"/>
                  <a:gd name="T81" fmla="*/ 139 h 124"/>
                  <a:gd name="T82" fmla="*/ 309 w 315"/>
                  <a:gd name="T83" fmla="*/ 139 h 12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15"/>
                  <a:gd name="T127" fmla="*/ 0 h 124"/>
                  <a:gd name="T128" fmla="*/ 315 w 315"/>
                  <a:gd name="T129" fmla="*/ 124 h 12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15" h="124">
                    <a:moveTo>
                      <a:pt x="0" y="0"/>
                    </a:moveTo>
                    <a:lnTo>
                      <a:pt x="3" y="3"/>
                    </a:lnTo>
                    <a:lnTo>
                      <a:pt x="8" y="8"/>
                    </a:lnTo>
                    <a:lnTo>
                      <a:pt x="8" y="11"/>
                    </a:lnTo>
                    <a:lnTo>
                      <a:pt x="10" y="13"/>
                    </a:lnTo>
                    <a:lnTo>
                      <a:pt x="13" y="16"/>
                    </a:lnTo>
                    <a:lnTo>
                      <a:pt x="13" y="18"/>
                    </a:lnTo>
                    <a:lnTo>
                      <a:pt x="16" y="21"/>
                    </a:lnTo>
                    <a:lnTo>
                      <a:pt x="16" y="24"/>
                    </a:lnTo>
                    <a:lnTo>
                      <a:pt x="21" y="26"/>
                    </a:lnTo>
                    <a:lnTo>
                      <a:pt x="21" y="29"/>
                    </a:lnTo>
                    <a:lnTo>
                      <a:pt x="23" y="32"/>
                    </a:lnTo>
                    <a:lnTo>
                      <a:pt x="23" y="34"/>
                    </a:lnTo>
                    <a:lnTo>
                      <a:pt x="29" y="39"/>
                    </a:lnTo>
                    <a:lnTo>
                      <a:pt x="26" y="39"/>
                    </a:lnTo>
                    <a:lnTo>
                      <a:pt x="29" y="39"/>
                    </a:lnTo>
                    <a:lnTo>
                      <a:pt x="31" y="42"/>
                    </a:lnTo>
                    <a:lnTo>
                      <a:pt x="31" y="45"/>
                    </a:lnTo>
                    <a:lnTo>
                      <a:pt x="34" y="47"/>
                    </a:lnTo>
                    <a:lnTo>
                      <a:pt x="36" y="50"/>
                    </a:lnTo>
                    <a:lnTo>
                      <a:pt x="42" y="55"/>
                    </a:lnTo>
                    <a:lnTo>
                      <a:pt x="42" y="58"/>
                    </a:lnTo>
                    <a:lnTo>
                      <a:pt x="44" y="60"/>
                    </a:lnTo>
                    <a:lnTo>
                      <a:pt x="47" y="63"/>
                    </a:lnTo>
                    <a:lnTo>
                      <a:pt x="49" y="66"/>
                    </a:lnTo>
                    <a:lnTo>
                      <a:pt x="52" y="68"/>
                    </a:lnTo>
                    <a:lnTo>
                      <a:pt x="55" y="71"/>
                    </a:lnTo>
                    <a:lnTo>
                      <a:pt x="60" y="76"/>
                    </a:lnTo>
                    <a:lnTo>
                      <a:pt x="57" y="76"/>
                    </a:lnTo>
                    <a:lnTo>
                      <a:pt x="60" y="76"/>
                    </a:lnTo>
                    <a:lnTo>
                      <a:pt x="62" y="79"/>
                    </a:lnTo>
                    <a:lnTo>
                      <a:pt x="65" y="81"/>
                    </a:lnTo>
                    <a:lnTo>
                      <a:pt x="68" y="84"/>
                    </a:lnTo>
                    <a:lnTo>
                      <a:pt x="70" y="87"/>
                    </a:lnTo>
                    <a:lnTo>
                      <a:pt x="73" y="89"/>
                    </a:lnTo>
                    <a:lnTo>
                      <a:pt x="75" y="92"/>
                    </a:lnTo>
                    <a:lnTo>
                      <a:pt x="78" y="95"/>
                    </a:lnTo>
                    <a:lnTo>
                      <a:pt x="81" y="97"/>
                    </a:lnTo>
                    <a:lnTo>
                      <a:pt x="83" y="97"/>
                    </a:lnTo>
                    <a:lnTo>
                      <a:pt x="86" y="100"/>
                    </a:lnTo>
                    <a:lnTo>
                      <a:pt x="88" y="103"/>
                    </a:lnTo>
                    <a:lnTo>
                      <a:pt x="91" y="105"/>
                    </a:lnTo>
                    <a:lnTo>
                      <a:pt x="94" y="105"/>
                    </a:lnTo>
                    <a:lnTo>
                      <a:pt x="96" y="108"/>
                    </a:lnTo>
                    <a:lnTo>
                      <a:pt x="99" y="108"/>
                    </a:lnTo>
                    <a:lnTo>
                      <a:pt x="101" y="110"/>
                    </a:lnTo>
                    <a:lnTo>
                      <a:pt x="104" y="110"/>
                    </a:lnTo>
                    <a:lnTo>
                      <a:pt x="107" y="113"/>
                    </a:lnTo>
                    <a:lnTo>
                      <a:pt x="109" y="113"/>
                    </a:lnTo>
                    <a:lnTo>
                      <a:pt x="112" y="116"/>
                    </a:lnTo>
                    <a:lnTo>
                      <a:pt x="114" y="116"/>
                    </a:lnTo>
                    <a:lnTo>
                      <a:pt x="117" y="116"/>
                    </a:lnTo>
                    <a:lnTo>
                      <a:pt x="120" y="118"/>
                    </a:lnTo>
                    <a:lnTo>
                      <a:pt x="122" y="118"/>
                    </a:lnTo>
                    <a:lnTo>
                      <a:pt x="125" y="118"/>
                    </a:lnTo>
                    <a:lnTo>
                      <a:pt x="127" y="121"/>
                    </a:lnTo>
                    <a:lnTo>
                      <a:pt x="130" y="121"/>
                    </a:lnTo>
                    <a:lnTo>
                      <a:pt x="133" y="121"/>
                    </a:lnTo>
                    <a:lnTo>
                      <a:pt x="135" y="121"/>
                    </a:lnTo>
                    <a:lnTo>
                      <a:pt x="138" y="121"/>
                    </a:lnTo>
                    <a:lnTo>
                      <a:pt x="140" y="121"/>
                    </a:lnTo>
                    <a:lnTo>
                      <a:pt x="143" y="121"/>
                    </a:lnTo>
                    <a:lnTo>
                      <a:pt x="146" y="121"/>
                    </a:lnTo>
                    <a:lnTo>
                      <a:pt x="148" y="124"/>
                    </a:lnTo>
                    <a:lnTo>
                      <a:pt x="151" y="124"/>
                    </a:lnTo>
                    <a:lnTo>
                      <a:pt x="153" y="124"/>
                    </a:lnTo>
                    <a:lnTo>
                      <a:pt x="156" y="124"/>
                    </a:lnTo>
                    <a:lnTo>
                      <a:pt x="159" y="124"/>
                    </a:lnTo>
                    <a:lnTo>
                      <a:pt x="161" y="124"/>
                    </a:lnTo>
                    <a:lnTo>
                      <a:pt x="164" y="124"/>
                    </a:lnTo>
                    <a:lnTo>
                      <a:pt x="166" y="124"/>
                    </a:lnTo>
                    <a:lnTo>
                      <a:pt x="169" y="124"/>
                    </a:lnTo>
                    <a:lnTo>
                      <a:pt x="172" y="124"/>
                    </a:lnTo>
                    <a:lnTo>
                      <a:pt x="174" y="124"/>
                    </a:lnTo>
                    <a:lnTo>
                      <a:pt x="177" y="124"/>
                    </a:lnTo>
                    <a:lnTo>
                      <a:pt x="179" y="124"/>
                    </a:lnTo>
                    <a:lnTo>
                      <a:pt x="182" y="124"/>
                    </a:lnTo>
                    <a:lnTo>
                      <a:pt x="185" y="124"/>
                    </a:lnTo>
                    <a:lnTo>
                      <a:pt x="187" y="124"/>
                    </a:lnTo>
                    <a:lnTo>
                      <a:pt x="190" y="124"/>
                    </a:lnTo>
                    <a:lnTo>
                      <a:pt x="192" y="124"/>
                    </a:lnTo>
                    <a:lnTo>
                      <a:pt x="195" y="124"/>
                    </a:lnTo>
                    <a:lnTo>
                      <a:pt x="198" y="124"/>
                    </a:lnTo>
                    <a:lnTo>
                      <a:pt x="200" y="124"/>
                    </a:lnTo>
                    <a:lnTo>
                      <a:pt x="203" y="124"/>
                    </a:lnTo>
                    <a:lnTo>
                      <a:pt x="205" y="124"/>
                    </a:lnTo>
                    <a:lnTo>
                      <a:pt x="208" y="124"/>
                    </a:lnTo>
                    <a:lnTo>
                      <a:pt x="211" y="124"/>
                    </a:lnTo>
                    <a:lnTo>
                      <a:pt x="213" y="124"/>
                    </a:lnTo>
                    <a:lnTo>
                      <a:pt x="216" y="124"/>
                    </a:lnTo>
                    <a:lnTo>
                      <a:pt x="218" y="124"/>
                    </a:lnTo>
                    <a:lnTo>
                      <a:pt x="221" y="124"/>
                    </a:lnTo>
                    <a:lnTo>
                      <a:pt x="224" y="124"/>
                    </a:lnTo>
                    <a:lnTo>
                      <a:pt x="226" y="124"/>
                    </a:lnTo>
                    <a:lnTo>
                      <a:pt x="229" y="124"/>
                    </a:lnTo>
                    <a:lnTo>
                      <a:pt x="231" y="124"/>
                    </a:lnTo>
                    <a:lnTo>
                      <a:pt x="234" y="124"/>
                    </a:lnTo>
                    <a:lnTo>
                      <a:pt x="237" y="124"/>
                    </a:lnTo>
                    <a:lnTo>
                      <a:pt x="239" y="124"/>
                    </a:lnTo>
                    <a:lnTo>
                      <a:pt x="242" y="124"/>
                    </a:lnTo>
                    <a:lnTo>
                      <a:pt x="244" y="124"/>
                    </a:lnTo>
                    <a:lnTo>
                      <a:pt x="247" y="124"/>
                    </a:lnTo>
                    <a:lnTo>
                      <a:pt x="250" y="124"/>
                    </a:lnTo>
                    <a:lnTo>
                      <a:pt x="252" y="124"/>
                    </a:lnTo>
                    <a:lnTo>
                      <a:pt x="255" y="124"/>
                    </a:lnTo>
                    <a:lnTo>
                      <a:pt x="257" y="124"/>
                    </a:lnTo>
                    <a:lnTo>
                      <a:pt x="260" y="124"/>
                    </a:lnTo>
                    <a:lnTo>
                      <a:pt x="263" y="124"/>
                    </a:lnTo>
                    <a:lnTo>
                      <a:pt x="265" y="124"/>
                    </a:lnTo>
                    <a:lnTo>
                      <a:pt x="268" y="124"/>
                    </a:lnTo>
                    <a:lnTo>
                      <a:pt x="270" y="124"/>
                    </a:lnTo>
                    <a:lnTo>
                      <a:pt x="273" y="124"/>
                    </a:lnTo>
                    <a:lnTo>
                      <a:pt x="276" y="124"/>
                    </a:lnTo>
                    <a:lnTo>
                      <a:pt x="278" y="124"/>
                    </a:lnTo>
                    <a:lnTo>
                      <a:pt x="281" y="124"/>
                    </a:lnTo>
                    <a:lnTo>
                      <a:pt x="283" y="124"/>
                    </a:lnTo>
                    <a:lnTo>
                      <a:pt x="286" y="124"/>
                    </a:lnTo>
                    <a:lnTo>
                      <a:pt x="289" y="124"/>
                    </a:lnTo>
                    <a:lnTo>
                      <a:pt x="291" y="124"/>
                    </a:lnTo>
                    <a:lnTo>
                      <a:pt x="294" y="124"/>
                    </a:lnTo>
                    <a:lnTo>
                      <a:pt x="296" y="124"/>
                    </a:lnTo>
                    <a:lnTo>
                      <a:pt x="299" y="124"/>
                    </a:lnTo>
                    <a:lnTo>
                      <a:pt x="302" y="124"/>
                    </a:lnTo>
                    <a:lnTo>
                      <a:pt x="304" y="124"/>
                    </a:lnTo>
                    <a:lnTo>
                      <a:pt x="307" y="124"/>
                    </a:lnTo>
                    <a:lnTo>
                      <a:pt x="309" y="124"/>
                    </a:lnTo>
                    <a:lnTo>
                      <a:pt x="312" y="124"/>
                    </a:lnTo>
                    <a:lnTo>
                      <a:pt x="315" y="124"/>
                    </a:lnTo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8245" name="Freeform 253"/>
            <p:cNvSpPr>
              <a:spLocks/>
            </p:cNvSpPr>
            <p:nvPr/>
          </p:nvSpPr>
          <p:spPr bwMode="auto">
            <a:xfrm>
              <a:off x="3715" y="2808"/>
              <a:ext cx="145" cy="1"/>
            </a:xfrm>
            <a:custGeom>
              <a:avLst/>
              <a:gdLst>
                <a:gd name="T0" fmla="*/ 0 w 145"/>
                <a:gd name="T1" fmla="*/ 0 h 1"/>
                <a:gd name="T2" fmla="*/ 2 w 145"/>
                <a:gd name="T3" fmla="*/ 0 h 1"/>
                <a:gd name="T4" fmla="*/ 5 w 145"/>
                <a:gd name="T5" fmla="*/ 0 h 1"/>
                <a:gd name="T6" fmla="*/ 7 w 145"/>
                <a:gd name="T7" fmla="*/ 0 h 1"/>
                <a:gd name="T8" fmla="*/ 10 w 145"/>
                <a:gd name="T9" fmla="*/ 0 h 1"/>
                <a:gd name="T10" fmla="*/ 13 w 145"/>
                <a:gd name="T11" fmla="*/ 0 h 1"/>
                <a:gd name="T12" fmla="*/ 15 w 145"/>
                <a:gd name="T13" fmla="*/ 0 h 1"/>
                <a:gd name="T14" fmla="*/ 18 w 145"/>
                <a:gd name="T15" fmla="*/ 0 h 1"/>
                <a:gd name="T16" fmla="*/ 20 w 145"/>
                <a:gd name="T17" fmla="*/ 0 h 1"/>
                <a:gd name="T18" fmla="*/ 23 w 145"/>
                <a:gd name="T19" fmla="*/ 0 h 1"/>
                <a:gd name="T20" fmla="*/ 26 w 145"/>
                <a:gd name="T21" fmla="*/ 0 h 1"/>
                <a:gd name="T22" fmla="*/ 28 w 145"/>
                <a:gd name="T23" fmla="*/ 0 h 1"/>
                <a:gd name="T24" fmla="*/ 31 w 145"/>
                <a:gd name="T25" fmla="*/ 0 h 1"/>
                <a:gd name="T26" fmla="*/ 33 w 145"/>
                <a:gd name="T27" fmla="*/ 0 h 1"/>
                <a:gd name="T28" fmla="*/ 36 w 145"/>
                <a:gd name="T29" fmla="*/ 0 h 1"/>
                <a:gd name="T30" fmla="*/ 39 w 145"/>
                <a:gd name="T31" fmla="*/ 0 h 1"/>
                <a:gd name="T32" fmla="*/ 41 w 145"/>
                <a:gd name="T33" fmla="*/ 0 h 1"/>
                <a:gd name="T34" fmla="*/ 44 w 145"/>
                <a:gd name="T35" fmla="*/ 0 h 1"/>
                <a:gd name="T36" fmla="*/ 46 w 145"/>
                <a:gd name="T37" fmla="*/ 0 h 1"/>
                <a:gd name="T38" fmla="*/ 49 w 145"/>
                <a:gd name="T39" fmla="*/ 0 h 1"/>
                <a:gd name="T40" fmla="*/ 52 w 145"/>
                <a:gd name="T41" fmla="*/ 0 h 1"/>
                <a:gd name="T42" fmla="*/ 54 w 145"/>
                <a:gd name="T43" fmla="*/ 0 h 1"/>
                <a:gd name="T44" fmla="*/ 57 w 145"/>
                <a:gd name="T45" fmla="*/ 0 h 1"/>
                <a:gd name="T46" fmla="*/ 59 w 145"/>
                <a:gd name="T47" fmla="*/ 0 h 1"/>
                <a:gd name="T48" fmla="*/ 62 w 145"/>
                <a:gd name="T49" fmla="*/ 0 h 1"/>
                <a:gd name="T50" fmla="*/ 65 w 145"/>
                <a:gd name="T51" fmla="*/ 0 h 1"/>
                <a:gd name="T52" fmla="*/ 67 w 145"/>
                <a:gd name="T53" fmla="*/ 0 h 1"/>
                <a:gd name="T54" fmla="*/ 70 w 145"/>
                <a:gd name="T55" fmla="*/ 0 h 1"/>
                <a:gd name="T56" fmla="*/ 72 w 145"/>
                <a:gd name="T57" fmla="*/ 0 h 1"/>
                <a:gd name="T58" fmla="*/ 75 w 145"/>
                <a:gd name="T59" fmla="*/ 0 h 1"/>
                <a:gd name="T60" fmla="*/ 78 w 145"/>
                <a:gd name="T61" fmla="*/ 0 h 1"/>
                <a:gd name="T62" fmla="*/ 80 w 145"/>
                <a:gd name="T63" fmla="*/ 0 h 1"/>
                <a:gd name="T64" fmla="*/ 83 w 145"/>
                <a:gd name="T65" fmla="*/ 0 h 1"/>
                <a:gd name="T66" fmla="*/ 85 w 145"/>
                <a:gd name="T67" fmla="*/ 0 h 1"/>
                <a:gd name="T68" fmla="*/ 88 w 145"/>
                <a:gd name="T69" fmla="*/ 0 h 1"/>
                <a:gd name="T70" fmla="*/ 91 w 145"/>
                <a:gd name="T71" fmla="*/ 0 h 1"/>
                <a:gd name="T72" fmla="*/ 93 w 145"/>
                <a:gd name="T73" fmla="*/ 0 h 1"/>
                <a:gd name="T74" fmla="*/ 96 w 145"/>
                <a:gd name="T75" fmla="*/ 0 h 1"/>
                <a:gd name="T76" fmla="*/ 98 w 145"/>
                <a:gd name="T77" fmla="*/ 0 h 1"/>
                <a:gd name="T78" fmla="*/ 101 w 145"/>
                <a:gd name="T79" fmla="*/ 0 h 1"/>
                <a:gd name="T80" fmla="*/ 104 w 145"/>
                <a:gd name="T81" fmla="*/ 0 h 1"/>
                <a:gd name="T82" fmla="*/ 106 w 145"/>
                <a:gd name="T83" fmla="*/ 0 h 1"/>
                <a:gd name="T84" fmla="*/ 109 w 145"/>
                <a:gd name="T85" fmla="*/ 0 h 1"/>
                <a:gd name="T86" fmla="*/ 111 w 145"/>
                <a:gd name="T87" fmla="*/ 0 h 1"/>
                <a:gd name="T88" fmla="*/ 114 w 145"/>
                <a:gd name="T89" fmla="*/ 0 h 1"/>
                <a:gd name="T90" fmla="*/ 117 w 145"/>
                <a:gd name="T91" fmla="*/ 0 h 1"/>
                <a:gd name="T92" fmla="*/ 119 w 145"/>
                <a:gd name="T93" fmla="*/ 0 h 1"/>
                <a:gd name="T94" fmla="*/ 122 w 145"/>
                <a:gd name="T95" fmla="*/ 0 h 1"/>
                <a:gd name="T96" fmla="*/ 124 w 145"/>
                <a:gd name="T97" fmla="*/ 0 h 1"/>
                <a:gd name="T98" fmla="*/ 127 w 145"/>
                <a:gd name="T99" fmla="*/ 0 h 1"/>
                <a:gd name="T100" fmla="*/ 130 w 145"/>
                <a:gd name="T101" fmla="*/ 0 h 1"/>
                <a:gd name="T102" fmla="*/ 132 w 145"/>
                <a:gd name="T103" fmla="*/ 0 h 1"/>
                <a:gd name="T104" fmla="*/ 135 w 145"/>
                <a:gd name="T105" fmla="*/ 0 h 1"/>
                <a:gd name="T106" fmla="*/ 137 w 145"/>
                <a:gd name="T107" fmla="*/ 0 h 1"/>
                <a:gd name="T108" fmla="*/ 140 w 145"/>
                <a:gd name="T109" fmla="*/ 0 h 1"/>
                <a:gd name="T110" fmla="*/ 143 w 145"/>
                <a:gd name="T111" fmla="*/ 0 h 1"/>
                <a:gd name="T112" fmla="*/ 145 w 145"/>
                <a:gd name="T113" fmla="*/ 0 h 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5"/>
                <a:gd name="T172" fmla="*/ 0 h 1"/>
                <a:gd name="T173" fmla="*/ 145 w 145"/>
                <a:gd name="T174" fmla="*/ 1 h 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5" h="1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4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5" y="0"/>
                  </a:lnTo>
                </a:path>
              </a:pathLst>
            </a:cu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46" name="Line 268"/>
            <p:cNvSpPr>
              <a:spLocks noChangeShapeType="1"/>
            </p:cNvSpPr>
            <p:nvPr/>
          </p:nvSpPr>
          <p:spPr bwMode="auto">
            <a:xfrm>
              <a:off x="3532" y="2790"/>
              <a:ext cx="0" cy="31"/>
            </a:xfrm>
            <a:prstGeom prst="line">
              <a:avLst/>
            </a:prstGeom>
            <a:noFill/>
            <a:ln w="127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47" name="Line 269"/>
            <p:cNvSpPr>
              <a:spLocks noChangeShapeType="1"/>
            </p:cNvSpPr>
            <p:nvPr/>
          </p:nvSpPr>
          <p:spPr bwMode="auto">
            <a:xfrm>
              <a:off x="3220" y="2790"/>
              <a:ext cx="0" cy="31"/>
            </a:xfrm>
            <a:prstGeom prst="line">
              <a:avLst/>
            </a:prstGeom>
            <a:noFill/>
            <a:ln w="127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49" name="Text Box 271"/>
            <p:cNvSpPr txBox="1">
              <a:spLocks noChangeArrowheads="1"/>
            </p:cNvSpPr>
            <p:nvPr/>
          </p:nvSpPr>
          <p:spPr bwMode="auto">
            <a:xfrm>
              <a:off x="2341" y="1536"/>
              <a:ext cx="482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i="1">
                  <a:solidFill>
                    <a:srgbClr val="CC00CC"/>
                  </a:solidFill>
                </a:rPr>
                <a:t>π</a:t>
              </a:r>
              <a:r>
                <a:rPr lang="pl-PL" sz="1600" b="1" i="1">
                  <a:solidFill>
                    <a:srgbClr val="CC00CC"/>
                  </a:solidFill>
                </a:rPr>
                <a:t>/W</a:t>
              </a:r>
              <a:endParaRPr lang="el-GR" sz="1600" b="1" i="1">
                <a:solidFill>
                  <a:srgbClr val="CC00CC"/>
                </a:solidFill>
              </a:endParaRPr>
            </a:p>
          </p:txBody>
        </p:sp>
        <p:sp>
          <p:nvSpPr>
            <p:cNvPr id="8250" name="Text Box 273"/>
            <p:cNvSpPr txBox="1">
              <a:spLocks noChangeArrowheads="1"/>
            </p:cNvSpPr>
            <p:nvPr/>
          </p:nvSpPr>
          <p:spPr bwMode="auto">
            <a:xfrm>
              <a:off x="2285" y="1395"/>
              <a:ext cx="14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>
                  <a:cs typeface="Times New Roman" pitchFamily="18" charset="0"/>
                </a:rPr>
                <a:t>H</a:t>
              </a:r>
              <a:r>
                <a:rPr lang="pl-PL" sz="1600" b="1" baseline="-25000" dirty="0"/>
                <a:t>N</a:t>
              </a:r>
              <a:r>
                <a:rPr lang="pl-PL" sz="1600" b="1" dirty="0">
                  <a:cs typeface="Times New Roman" pitchFamily="18" charset="0"/>
                </a:rPr>
                <a:t>(</a:t>
              </a:r>
              <a:r>
                <a:rPr lang="el-GR" sz="1600" b="1" i="1" dirty="0">
                  <a:cs typeface="Times New Roman" pitchFamily="18" charset="0"/>
                </a:rPr>
                <a:t>ω</a:t>
              </a:r>
              <a:r>
                <a:rPr lang="pl-PL" sz="1600" b="1" dirty="0">
                  <a:cs typeface="Times New Roman" pitchFamily="18" charset="0"/>
                </a:rPr>
                <a:t>) = </a:t>
              </a:r>
              <a:r>
                <a:rPr lang="pl-PL" sz="1600" b="1" i="1" dirty="0">
                  <a:cs typeface="Times New Roman" pitchFamily="18" charset="0"/>
                </a:rPr>
                <a:t>H</a:t>
              </a:r>
              <a:r>
                <a:rPr lang="pl-PL" sz="1600" b="1" dirty="0"/>
                <a:t>(</a:t>
              </a:r>
              <a:r>
                <a:rPr lang="el-GR" sz="1600" b="1" i="1" dirty="0"/>
                <a:t>ω</a:t>
              </a:r>
              <a:r>
                <a:rPr lang="pl-PL" sz="1600" b="1" dirty="0"/>
                <a:t>) + </a:t>
              </a:r>
              <a:r>
                <a:rPr lang="pl-PL" sz="1600" b="1" i="1" dirty="0"/>
                <a:t>R</a:t>
              </a:r>
              <a:r>
                <a:rPr lang="pl-PL" sz="1600" b="1" dirty="0" smtClean="0"/>
                <a:t>(</a:t>
              </a:r>
              <a:r>
                <a:rPr lang="el-GR" sz="1600" b="1" i="1" dirty="0"/>
                <a:t>ω</a:t>
              </a:r>
              <a:r>
                <a:rPr lang="pl-PL" sz="1600" b="1" dirty="0"/>
                <a:t>)</a:t>
              </a:r>
              <a:endParaRPr lang="el-GR" sz="1600" b="1" dirty="0"/>
            </a:p>
          </p:txBody>
        </p:sp>
        <p:sp>
          <p:nvSpPr>
            <p:cNvPr id="8248" name="Text Box 270"/>
            <p:cNvSpPr txBox="1">
              <a:spLocks noChangeArrowheads="1"/>
            </p:cNvSpPr>
            <p:nvPr/>
          </p:nvSpPr>
          <p:spPr bwMode="auto">
            <a:xfrm>
              <a:off x="3115" y="2620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 b="1" i="1" dirty="0">
                  <a:solidFill>
                    <a:srgbClr val="FF00FF"/>
                  </a:solidFill>
                  <a:cs typeface="Times New Roman" pitchFamily="18" charset="0"/>
                </a:rPr>
                <a:t>W</a:t>
              </a:r>
              <a:endParaRPr lang="el-GR" sz="1600" b="1" i="1" baseline="-25000" dirty="0">
                <a:solidFill>
                  <a:srgbClr val="FF00FF"/>
                </a:solidFill>
                <a:cs typeface="Times New Roman" pitchFamily="18" charset="0"/>
              </a:endParaRPr>
            </a:p>
          </p:txBody>
        </p:sp>
      </p:grpSp>
      <p:sp>
        <p:nvSpPr>
          <p:cNvPr id="8202" name="Text Box 275"/>
          <p:cNvSpPr txBox="1">
            <a:spLocks noChangeArrowheads="1"/>
          </p:cNvSpPr>
          <p:nvPr/>
        </p:nvSpPr>
        <p:spPr bwMode="auto">
          <a:xfrm>
            <a:off x="778998" y="2314693"/>
            <a:ext cx="631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i="1" dirty="0"/>
              <a:t>R</a:t>
            </a:r>
            <a:r>
              <a:rPr lang="pl-PL" sz="1600" b="1" dirty="0" smtClean="0"/>
              <a:t>(</a:t>
            </a:r>
            <a:r>
              <a:rPr lang="el-GR" sz="1600" b="1" i="1" dirty="0"/>
              <a:t>ω</a:t>
            </a:r>
            <a:r>
              <a:rPr lang="pl-PL" sz="1600" b="1" dirty="0"/>
              <a:t>)</a:t>
            </a:r>
            <a:endParaRPr lang="el-GR" sz="1600" b="1" dirty="0"/>
          </a:p>
        </p:txBody>
      </p:sp>
      <p:grpSp>
        <p:nvGrpSpPr>
          <p:cNvPr id="8203" name="Group 302"/>
          <p:cNvGrpSpPr>
            <a:grpSpLocks/>
          </p:cNvGrpSpPr>
          <p:nvPr/>
        </p:nvGrpSpPr>
        <p:grpSpPr bwMode="auto">
          <a:xfrm>
            <a:off x="1250485" y="2524591"/>
            <a:ext cx="2025650" cy="1309687"/>
            <a:chOff x="866" y="2185"/>
            <a:chExt cx="1276" cy="825"/>
          </a:xfrm>
        </p:grpSpPr>
        <p:sp>
          <p:nvSpPr>
            <p:cNvPr id="8226" name="Line 105"/>
            <p:cNvSpPr>
              <a:spLocks noChangeShapeType="1"/>
            </p:cNvSpPr>
            <p:nvPr/>
          </p:nvSpPr>
          <p:spPr bwMode="auto">
            <a:xfrm flipV="1">
              <a:off x="895" y="2185"/>
              <a:ext cx="0" cy="8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27" name="Line 106"/>
            <p:cNvSpPr>
              <a:spLocks noChangeShapeType="1"/>
            </p:cNvSpPr>
            <p:nvPr/>
          </p:nvSpPr>
          <p:spPr bwMode="auto">
            <a:xfrm>
              <a:off x="895" y="2554"/>
              <a:ext cx="107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28" name="Freeform 168"/>
            <p:cNvSpPr>
              <a:spLocks/>
            </p:cNvSpPr>
            <p:nvPr/>
          </p:nvSpPr>
          <p:spPr bwMode="auto">
            <a:xfrm>
              <a:off x="895" y="2556"/>
              <a:ext cx="230" cy="1"/>
            </a:xfrm>
            <a:custGeom>
              <a:avLst/>
              <a:gdLst>
                <a:gd name="T0" fmla="*/ 4 w 232"/>
                <a:gd name="T1" fmla="*/ 0 h 1"/>
                <a:gd name="T2" fmla="*/ 9 w 232"/>
                <a:gd name="T3" fmla="*/ 0 h 1"/>
                <a:gd name="T4" fmla="*/ 15 w 232"/>
                <a:gd name="T5" fmla="*/ 0 h 1"/>
                <a:gd name="T6" fmla="*/ 20 w 232"/>
                <a:gd name="T7" fmla="*/ 0 h 1"/>
                <a:gd name="T8" fmla="*/ 26 w 232"/>
                <a:gd name="T9" fmla="*/ 0 h 1"/>
                <a:gd name="T10" fmla="*/ 31 w 232"/>
                <a:gd name="T11" fmla="*/ 0 h 1"/>
                <a:gd name="T12" fmla="*/ 37 w 232"/>
                <a:gd name="T13" fmla="*/ 0 h 1"/>
                <a:gd name="T14" fmla="*/ 42 w 232"/>
                <a:gd name="T15" fmla="*/ 0 h 1"/>
                <a:gd name="T16" fmla="*/ 48 w 232"/>
                <a:gd name="T17" fmla="*/ 0 h 1"/>
                <a:gd name="T18" fmla="*/ 53 w 232"/>
                <a:gd name="T19" fmla="*/ 0 h 1"/>
                <a:gd name="T20" fmla="*/ 58 w 232"/>
                <a:gd name="T21" fmla="*/ 0 h 1"/>
                <a:gd name="T22" fmla="*/ 63 w 232"/>
                <a:gd name="T23" fmla="*/ 0 h 1"/>
                <a:gd name="T24" fmla="*/ 69 w 232"/>
                <a:gd name="T25" fmla="*/ 0 h 1"/>
                <a:gd name="T26" fmla="*/ 74 w 232"/>
                <a:gd name="T27" fmla="*/ 0 h 1"/>
                <a:gd name="T28" fmla="*/ 80 w 232"/>
                <a:gd name="T29" fmla="*/ 0 h 1"/>
                <a:gd name="T30" fmla="*/ 85 w 232"/>
                <a:gd name="T31" fmla="*/ 0 h 1"/>
                <a:gd name="T32" fmla="*/ 90 w 232"/>
                <a:gd name="T33" fmla="*/ 0 h 1"/>
                <a:gd name="T34" fmla="*/ 96 w 232"/>
                <a:gd name="T35" fmla="*/ 0 h 1"/>
                <a:gd name="T36" fmla="*/ 101 w 232"/>
                <a:gd name="T37" fmla="*/ 0 h 1"/>
                <a:gd name="T38" fmla="*/ 107 w 232"/>
                <a:gd name="T39" fmla="*/ 0 h 1"/>
                <a:gd name="T40" fmla="*/ 112 w 232"/>
                <a:gd name="T41" fmla="*/ 0 h 1"/>
                <a:gd name="T42" fmla="*/ 118 w 232"/>
                <a:gd name="T43" fmla="*/ 0 h 1"/>
                <a:gd name="T44" fmla="*/ 123 w 232"/>
                <a:gd name="T45" fmla="*/ 0 h 1"/>
                <a:gd name="T46" fmla="*/ 129 w 232"/>
                <a:gd name="T47" fmla="*/ 0 h 1"/>
                <a:gd name="T48" fmla="*/ 134 w 232"/>
                <a:gd name="T49" fmla="*/ 0 h 1"/>
                <a:gd name="T50" fmla="*/ 140 w 232"/>
                <a:gd name="T51" fmla="*/ 0 h 1"/>
                <a:gd name="T52" fmla="*/ 145 w 232"/>
                <a:gd name="T53" fmla="*/ 0 h 1"/>
                <a:gd name="T54" fmla="*/ 151 w 232"/>
                <a:gd name="T55" fmla="*/ 0 h 1"/>
                <a:gd name="T56" fmla="*/ 156 w 232"/>
                <a:gd name="T57" fmla="*/ 0 h 1"/>
                <a:gd name="T58" fmla="*/ 162 w 232"/>
                <a:gd name="T59" fmla="*/ 0 h 1"/>
                <a:gd name="T60" fmla="*/ 167 w 232"/>
                <a:gd name="T61" fmla="*/ 0 h 1"/>
                <a:gd name="T62" fmla="*/ 172 w 232"/>
                <a:gd name="T63" fmla="*/ 0 h 1"/>
                <a:gd name="T64" fmla="*/ 177 w 232"/>
                <a:gd name="T65" fmla="*/ 0 h 1"/>
                <a:gd name="T66" fmla="*/ 182 w 232"/>
                <a:gd name="T67" fmla="*/ 0 h 1"/>
                <a:gd name="T68" fmla="*/ 188 w 232"/>
                <a:gd name="T69" fmla="*/ 0 h 1"/>
                <a:gd name="T70" fmla="*/ 193 w 232"/>
                <a:gd name="T71" fmla="*/ 0 h 1"/>
                <a:gd name="T72" fmla="*/ 199 w 232"/>
                <a:gd name="T73" fmla="*/ 0 h 1"/>
                <a:gd name="T74" fmla="*/ 204 w 232"/>
                <a:gd name="T75" fmla="*/ 0 h 1"/>
                <a:gd name="T76" fmla="*/ 210 w 232"/>
                <a:gd name="T77" fmla="*/ 0 h 1"/>
                <a:gd name="T78" fmla="*/ 215 w 232"/>
                <a:gd name="T79" fmla="*/ 0 h 1"/>
                <a:gd name="T80" fmla="*/ 221 w 232"/>
                <a:gd name="T81" fmla="*/ 0 h 1"/>
                <a:gd name="T82" fmla="*/ 226 w 232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2"/>
                <a:gd name="T127" fmla="*/ 0 h 1"/>
                <a:gd name="T128" fmla="*/ 232 w 232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2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9" y="0"/>
                  </a:lnTo>
                  <a:lnTo>
                    <a:pt x="181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3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10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7" y="0"/>
                  </a:lnTo>
                  <a:lnTo>
                    <a:pt x="219" y="0"/>
                  </a:lnTo>
                  <a:lnTo>
                    <a:pt x="221" y="0"/>
                  </a:lnTo>
                  <a:lnTo>
                    <a:pt x="223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29" name="Freeform 169"/>
            <p:cNvSpPr>
              <a:spLocks/>
            </p:cNvSpPr>
            <p:nvPr/>
          </p:nvSpPr>
          <p:spPr bwMode="auto">
            <a:xfrm>
              <a:off x="1125" y="2556"/>
              <a:ext cx="229" cy="7"/>
            </a:xfrm>
            <a:custGeom>
              <a:avLst/>
              <a:gdLst>
                <a:gd name="T0" fmla="*/ 3 w 231"/>
                <a:gd name="T1" fmla="*/ 0 h 8"/>
                <a:gd name="T2" fmla="*/ 9 w 231"/>
                <a:gd name="T3" fmla="*/ 0 h 8"/>
                <a:gd name="T4" fmla="*/ 14 w 231"/>
                <a:gd name="T5" fmla="*/ 0 h 8"/>
                <a:gd name="T6" fmla="*/ 20 w 231"/>
                <a:gd name="T7" fmla="*/ 0 h 8"/>
                <a:gd name="T8" fmla="*/ 25 w 231"/>
                <a:gd name="T9" fmla="*/ 0 h 8"/>
                <a:gd name="T10" fmla="*/ 31 w 231"/>
                <a:gd name="T11" fmla="*/ 0 h 8"/>
                <a:gd name="T12" fmla="*/ 36 w 231"/>
                <a:gd name="T13" fmla="*/ 0 h 8"/>
                <a:gd name="T14" fmla="*/ 42 w 231"/>
                <a:gd name="T15" fmla="*/ 0 h 8"/>
                <a:gd name="T16" fmla="*/ 47 w 231"/>
                <a:gd name="T17" fmla="*/ 0 h 8"/>
                <a:gd name="T18" fmla="*/ 53 w 231"/>
                <a:gd name="T19" fmla="*/ 0 h 8"/>
                <a:gd name="T20" fmla="*/ 57 w 231"/>
                <a:gd name="T21" fmla="*/ 0 h 8"/>
                <a:gd name="T22" fmla="*/ 63 w 231"/>
                <a:gd name="T23" fmla="*/ 0 h 8"/>
                <a:gd name="T24" fmla="*/ 68 w 231"/>
                <a:gd name="T25" fmla="*/ 0 h 8"/>
                <a:gd name="T26" fmla="*/ 74 w 231"/>
                <a:gd name="T27" fmla="*/ 0 h 8"/>
                <a:gd name="T28" fmla="*/ 79 w 231"/>
                <a:gd name="T29" fmla="*/ 0 h 8"/>
                <a:gd name="T30" fmla="*/ 84 w 231"/>
                <a:gd name="T31" fmla="*/ 0 h 8"/>
                <a:gd name="T32" fmla="*/ 90 w 231"/>
                <a:gd name="T33" fmla="*/ 0 h 8"/>
                <a:gd name="T34" fmla="*/ 95 w 231"/>
                <a:gd name="T35" fmla="*/ 0 h 8"/>
                <a:gd name="T36" fmla="*/ 101 w 231"/>
                <a:gd name="T37" fmla="*/ 0 h 8"/>
                <a:gd name="T38" fmla="*/ 106 w 231"/>
                <a:gd name="T39" fmla="*/ 0 h 8"/>
                <a:gd name="T40" fmla="*/ 112 w 231"/>
                <a:gd name="T41" fmla="*/ 0 h 8"/>
                <a:gd name="T42" fmla="*/ 117 w 231"/>
                <a:gd name="T43" fmla="*/ 0 h 8"/>
                <a:gd name="T44" fmla="*/ 123 w 231"/>
                <a:gd name="T45" fmla="*/ 0 h 8"/>
                <a:gd name="T46" fmla="*/ 128 w 231"/>
                <a:gd name="T47" fmla="*/ 0 h 8"/>
                <a:gd name="T48" fmla="*/ 134 w 231"/>
                <a:gd name="T49" fmla="*/ 0 h 8"/>
                <a:gd name="T50" fmla="*/ 139 w 231"/>
                <a:gd name="T51" fmla="*/ 0 h 8"/>
                <a:gd name="T52" fmla="*/ 145 w 231"/>
                <a:gd name="T53" fmla="*/ 0 h 8"/>
                <a:gd name="T54" fmla="*/ 150 w 231"/>
                <a:gd name="T55" fmla="*/ 0 h 8"/>
                <a:gd name="T56" fmla="*/ 156 w 231"/>
                <a:gd name="T57" fmla="*/ 0 h 8"/>
                <a:gd name="T58" fmla="*/ 161 w 231"/>
                <a:gd name="T59" fmla="*/ 0 h 8"/>
                <a:gd name="T60" fmla="*/ 167 w 231"/>
                <a:gd name="T61" fmla="*/ 0 h 8"/>
                <a:gd name="T62" fmla="*/ 172 w 231"/>
                <a:gd name="T63" fmla="*/ 0 h 8"/>
                <a:gd name="T64" fmla="*/ 176 w 231"/>
                <a:gd name="T65" fmla="*/ 0 h 8"/>
                <a:gd name="T66" fmla="*/ 182 w 231"/>
                <a:gd name="T67" fmla="*/ 0 h 8"/>
                <a:gd name="T68" fmla="*/ 187 w 231"/>
                <a:gd name="T69" fmla="*/ 0 h 8"/>
                <a:gd name="T70" fmla="*/ 193 w 231"/>
                <a:gd name="T71" fmla="*/ 0 h 8"/>
                <a:gd name="T72" fmla="*/ 198 w 231"/>
                <a:gd name="T73" fmla="*/ 0 h 8"/>
                <a:gd name="T74" fmla="*/ 204 w 231"/>
                <a:gd name="T75" fmla="*/ 0 h 8"/>
                <a:gd name="T76" fmla="*/ 209 w 231"/>
                <a:gd name="T77" fmla="*/ 2 h 8"/>
                <a:gd name="T78" fmla="*/ 215 w 231"/>
                <a:gd name="T79" fmla="*/ 2 h 8"/>
                <a:gd name="T80" fmla="*/ 220 w 231"/>
                <a:gd name="T81" fmla="*/ 4 h 8"/>
                <a:gd name="T82" fmla="*/ 226 w 231"/>
                <a:gd name="T83" fmla="*/ 7 h 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1"/>
                <a:gd name="T127" fmla="*/ 0 h 8"/>
                <a:gd name="T128" fmla="*/ 231 w 231"/>
                <a:gd name="T129" fmla="*/ 8 h 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1" h="8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7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1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11" y="2"/>
                  </a:lnTo>
                  <a:lnTo>
                    <a:pt x="213" y="2"/>
                  </a:lnTo>
                  <a:lnTo>
                    <a:pt x="215" y="2"/>
                  </a:lnTo>
                  <a:lnTo>
                    <a:pt x="217" y="2"/>
                  </a:lnTo>
                  <a:lnTo>
                    <a:pt x="219" y="2"/>
                  </a:lnTo>
                  <a:lnTo>
                    <a:pt x="220" y="4"/>
                  </a:lnTo>
                  <a:lnTo>
                    <a:pt x="222" y="4"/>
                  </a:lnTo>
                  <a:lnTo>
                    <a:pt x="224" y="6"/>
                  </a:lnTo>
                  <a:lnTo>
                    <a:pt x="226" y="6"/>
                  </a:lnTo>
                  <a:lnTo>
                    <a:pt x="228" y="8"/>
                  </a:lnTo>
                  <a:lnTo>
                    <a:pt x="229" y="8"/>
                  </a:lnTo>
                  <a:lnTo>
                    <a:pt x="231" y="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30" name="Freeform 170"/>
            <p:cNvSpPr>
              <a:spLocks/>
            </p:cNvSpPr>
            <p:nvPr/>
          </p:nvSpPr>
          <p:spPr bwMode="auto">
            <a:xfrm>
              <a:off x="1354" y="2563"/>
              <a:ext cx="162" cy="238"/>
            </a:xfrm>
            <a:custGeom>
              <a:avLst/>
              <a:gdLst>
                <a:gd name="T0" fmla="*/ 4 w 163"/>
                <a:gd name="T1" fmla="*/ 2 h 260"/>
                <a:gd name="T2" fmla="*/ 9 w 163"/>
                <a:gd name="T3" fmla="*/ 5 h 260"/>
                <a:gd name="T4" fmla="*/ 15 w 163"/>
                <a:gd name="T5" fmla="*/ 10 h 260"/>
                <a:gd name="T6" fmla="*/ 20 w 163"/>
                <a:gd name="T7" fmla="*/ 14 h 260"/>
                <a:gd name="T8" fmla="*/ 26 w 163"/>
                <a:gd name="T9" fmla="*/ 18 h 260"/>
                <a:gd name="T10" fmla="*/ 31 w 163"/>
                <a:gd name="T11" fmla="*/ 24 h 260"/>
                <a:gd name="T12" fmla="*/ 37 w 163"/>
                <a:gd name="T13" fmla="*/ 28 h 260"/>
                <a:gd name="T14" fmla="*/ 42 w 163"/>
                <a:gd name="T15" fmla="*/ 34 h 260"/>
                <a:gd name="T16" fmla="*/ 48 w 163"/>
                <a:gd name="T17" fmla="*/ 40 h 260"/>
                <a:gd name="T18" fmla="*/ 53 w 163"/>
                <a:gd name="T19" fmla="*/ 46 h 260"/>
                <a:gd name="T20" fmla="*/ 57 w 163"/>
                <a:gd name="T21" fmla="*/ 50 h 260"/>
                <a:gd name="T22" fmla="*/ 60 w 163"/>
                <a:gd name="T23" fmla="*/ 56 h 260"/>
                <a:gd name="T24" fmla="*/ 64 w 163"/>
                <a:gd name="T25" fmla="*/ 60 h 260"/>
                <a:gd name="T26" fmla="*/ 68 w 163"/>
                <a:gd name="T27" fmla="*/ 66 h 260"/>
                <a:gd name="T28" fmla="*/ 71 w 163"/>
                <a:gd name="T29" fmla="*/ 70 h 260"/>
                <a:gd name="T30" fmla="*/ 75 w 163"/>
                <a:gd name="T31" fmla="*/ 76 h 260"/>
                <a:gd name="T32" fmla="*/ 79 w 163"/>
                <a:gd name="T33" fmla="*/ 81 h 260"/>
                <a:gd name="T34" fmla="*/ 81 w 163"/>
                <a:gd name="T35" fmla="*/ 86 h 260"/>
                <a:gd name="T36" fmla="*/ 85 w 163"/>
                <a:gd name="T37" fmla="*/ 91 h 260"/>
                <a:gd name="T38" fmla="*/ 87 w 163"/>
                <a:gd name="T39" fmla="*/ 98 h 260"/>
                <a:gd name="T40" fmla="*/ 90 w 163"/>
                <a:gd name="T41" fmla="*/ 103 h 260"/>
                <a:gd name="T42" fmla="*/ 94 w 163"/>
                <a:gd name="T43" fmla="*/ 108 h 260"/>
                <a:gd name="T44" fmla="*/ 98 w 163"/>
                <a:gd name="T45" fmla="*/ 113 h 260"/>
                <a:gd name="T46" fmla="*/ 100 w 163"/>
                <a:gd name="T47" fmla="*/ 120 h 260"/>
                <a:gd name="T48" fmla="*/ 103 w 163"/>
                <a:gd name="T49" fmla="*/ 124 h 260"/>
                <a:gd name="T50" fmla="*/ 107 w 163"/>
                <a:gd name="T51" fmla="*/ 131 h 260"/>
                <a:gd name="T52" fmla="*/ 111 w 163"/>
                <a:gd name="T53" fmla="*/ 136 h 260"/>
                <a:gd name="T54" fmla="*/ 114 w 163"/>
                <a:gd name="T55" fmla="*/ 143 h 260"/>
                <a:gd name="T56" fmla="*/ 116 w 163"/>
                <a:gd name="T57" fmla="*/ 148 h 260"/>
                <a:gd name="T58" fmla="*/ 120 w 163"/>
                <a:gd name="T59" fmla="*/ 155 h 260"/>
                <a:gd name="T60" fmla="*/ 123 w 163"/>
                <a:gd name="T61" fmla="*/ 162 h 260"/>
                <a:gd name="T62" fmla="*/ 127 w 163"/>
                <a:gd name="T63" fmla="*/ 167 h 260"/>
                <a:gd name="T64" fmla="*/ 131 w 163"/>
                <a:gd name="T65" fmla="*/ 174 h 260"/>
                <a:gd name="T66" fmla="*/ 132 w 163"/>
                <a:gd name="T67" fmla="*/ 180 h 260"/>
                <a:gd name="T68" fmla="*/ 136 w 163"/>
                <a:gd name="T69" fmla="*/ 187 h 260"/>
                <a:gd name="T70" fmla="*/ 140 w 163"/>
                <a:gd name="T71" fmla="*/ 194 h 260"/>
                <a:gd name="T72" fmla="*/ 143 w 163"/>
                <a:gd name="T73" fmla="*/ 200 h 260"/>
                <a:gd name="T74" fmla="*/ 145 w 163"/>
                <a:gd name="T75" fmla="*/ 207 h 260"/>
                <a:gd name="T76" fmla="*/ 149 w 163"/>
                <a:gd name="T77" fmla="*/ 214 h 260"/>
                <a:gd name="T78" fmla="*/ 152 w 163"/>
                <a:gd name="T79" fmla="*/ 221 h 260"/>
                <a:gd name="T80" fmla="*/ 156 w 163"/>
                <a:gd name="T81" fmla="*/ 227 h 260"/>
                <a:gd name="T82" fmla="*/ 160 w 163"/>
                <a:gd name="T83" fmla="*/ 234 h 2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"/>
                <a:gd name="T127" fmla="*/ 0 h 260"/>
                <a:gd name="T128" fmla="*/ 163 w 163"/>
                <a:gd name="T129" fmla="*/ 260 h 2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" h="260">
                  <a:moveTo>
                    <a:pt x="0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4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7"/>
                  </a:lnTo>
                  <a:lnTo>
                    <a:pt x="13" y="9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9" y="13"/>
                  </a:lnTo>
                  <a:lnTo>
                    <a:pt x="20" y="15"/>
                  </a:lnTo>
                  <a:lnTo>
                    <a:pt x="22" y="16"/>
                  </a:lnTo>
                  <a:lnTo>
                    <a:pt x="24" y="18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29" y="24"/>
                  </a:lnTo>
                  <a:lnTo>
                    <a:pt x="31" y="26"/>
                  </a:lnTo>
                  <a:lnTo>
                    <a:pt x="33" y="26"/>
                  </a:lnTo>
                  <a:lnTo>
                    <a:pt x="35" y="29"/>
                  </a:lnTo>
                  <a:lnTo>
                    <a:pt x="37" y="31"/>
                  </a:lnTo>
                  <a:lnTo>
                    <a:pt x="39" y="33"/>
                  </a:lnTo>
                  <a:lnTo>
                    <a:pt x="40" y="35"/>
                  </a:lnTo>
                  <a:lnTo>
                    <a:pt x="42" y="37"/>
                  </a:lnTo>
                  <a:lnTo>
                    <a:pt x="44" y="39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7" y="53"/>
                  </a:lnTo>
                  <a:lnTo>
                    <a:pt x="57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60" y="61"/>
                  </a:lnTo>
                  <a:lnTo>
                    <a:pt x="60" y="62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6" y="70"/>
                  </a:lnTo>
                  <a:lnTo>
                    <a:pt x="68" y="72"/>
                  </a:lnTo>
                  <a:lnTo>
                    <a:pt x="70" y="74"/>
                  </a:lnTo>
                  <a:lnTo>
                    <a:pt x="70" y="75"/>
                  </a:lnTo>
                  <a:lnTo>
                    <a:pt x="71" y="77"/>
                  </a:lnTo>
                  <a:lnTo>
                    <a:pt x="71" y="79"/>
                  </a:lnTo>
                  <a:lnTo>
                    <a:pt x="73" y="81"/>
                  </a:lnTo>
                  <a:lnTo>
                    <a:pt x="75" y="83"/>
                  </a:lnTo>
                  <a:lnTo>
                    <a:pt x="77" y="85"/>
                  </a:lnTo>
                  <a:lnTo>
                    <a:pt x="77" y="86"/>
                  </a:lnTo>
                  <a:lnTo>
                    <a:pt x="79" y="88"/>
                  </a:lnTo>
                  <a:lnTo>
                    <a:pt x="81" y="90"/>
                  </a:lnTo>
                  <a:lnTo>
                    <a:pt x="81" y="92"/>
                  </a:lnTo>
                  <a:lnTo>
                    <a:pt x="82" y="94"/>
                  </a:lnTo>
                  <a:lnTo>
                    <a:pt x="82" y="96"/>
                  </a:lnTo>
                  <a:lnTo>
                    <a:pt x="84" y="97"/>
                  </a:lnTo>
                  <a:lnTo>
                    <a:pt x="86" y="99"/>
                  </a:lnTo>
                  <a:lnTo>
                    <a:pt x="86" y="101"/>
                  </a:lnTo>
                  <a:lnTo>
                    <a:pt x="88" y="105"/>
                  </a:lnTo>
                  <a:lnTo>
                    <a:pt x="88" y="107"/>
                  </a:lnTo>
                  <a:lnTo>
                    <a:pt x="90" y="108"/>
                  </a:lnTo>
                  <a:lnTo>
                    <a:pt x="91" y="110"/>
                  </a:lnTo>
                  <a:lnTo>
                    <a:pt x="91" y="112"/>
                  </a:lnTo>
                  <a:lnTo>
                    <a:pt x="93" y="114"/>
                  </a:lnTo>
                  <a:lnTo>
                    <a:pt x="93" y="116"/>
                  </a:lnTo>
                  <a:lnTo>
                    <a:pt x="95" y="118"/>
                  </a:lnTo>
                  <a:lnTo>
                    <a:pt x="97" y="120"/>
                  </a:lnTo>
                  <a:lnTo>
                    <a:pt x="97" y="121"/>
                  </a:lnTo>
                  <a:lnTo>
                    <a:pt x="99" y="123"/>
                  </a:lnTo>
                  <a:lnTo>
                    <a:pt x="99" y="125"/>
                  </a:lnTo>
                  <a:lnTo>
                    <a:pt x="101" y="129"/>
                  </a:lnTo>
                  <a:lnTo>
                    <a:pt x="101" y="131"/>
                  </a:lnTo>
                  <a:lnTo>
                    <a:pt x="102" y="132"/>
                  </a:lnTo>
                  <a:lnTo>
                    <a:pt x="104" y="134"/>
                  </a:lnTo>
                  <a:lnTo>
                    <a:pt x="104" y="136"/>
                  </a:lnTo>
                  <a:lnTo>
                    <a:pt x="106" y="138"/>
                  </a:lnTo>
                  <a:lnTo>
                    <a:pt x="106" y="140"/>
                  </a:lnTo>
                  <a:lnTo>
                    <a:pt x="108" y="143"/>
                  </a:lnTo>
                  <a:lnTo>
                    <a:pt x="110" y="145"/>
                  </a:lnTo>
                  <a:lnTo>
                    <a:pt x="110" y="147"/>
                  </a:lnTo>
                  <a:lnTo>
                    <a:pt x="112" y="149"/>
                  </a:lnTo>
                  <a:lnTo>
                    <a:pt x="112" y="151"/>
                  </a:lnTo>
                  <a:lnTo>
                    <a:pt x="113" y="153"/>
                  </a:lnTo>
                  <a:lnTo>
                    <a:pt x="115" y="156"/>
                  </a:lnTo>
                  <a:lnTo>
                    <a:pt x="115" y="158"/>
                  </a:lnTo>
                  <a:lnTo>
                    <a:pt x="117" y="160"/>
                  </a:lnTo>
                  <a:lnTo>
                    <a:pt x="117" y="162"/>
                  </a:lnTo>
                  <a:lnTo>
                    <a:pt x="119" y="164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22" y="171"/>
                  </a:lnTo>
                  <a:lnTo>
                    <a:pt x="122" y="173"/>
                  </a:lnTo>
                  <a:lnTo>
                    <a:pt x="124" y="177"/>
                  </a:lnTo>
                  <a:lnTo>
                    <a:pt x="126" y="178"/>
                  </a:lnTo>
                  <a:lnTo>
                    <a:pt x="126" y="180"/>
                  </a:lnTo>
                  <a:lnTo>
                    <a:pt x="128" y="182"/>
                  </a:lnTo>
                  <a:lnTo>
                    <a:pt x="128" y="186"/>
                  </a:lnTo>
                  <a:lnTo>
                    <a:pt x="130" y="188"/>
                  </a:lnTo>
                  <a:lnTo>
                    <a:pt x="132" y="190"/>
                  </a:lnTo>
                  <a:lnTo>
                    <a:pt x="132" y="191"/>
                  </a:lnTo>
                  <a:lnTo>
                    <a:pt x="133" y="195"/>
                  </a:lnTo>
                  <a:lnTo>
                    <a:pt x="133" y="197"/>
                  </a:lnTo>
                  <a:lnTo>
                    <a:pt x="135" y="199"/>
                  </a:lnTo>
                  <a:lnTo>
                    <a:pt x="137" y="202"/>
                  </a:lnTo>
                  <a:lnTo>
                    <a:pt x="137" y="204"/>
                  </a:lnTo>
                  <a:lnTo>
                    <a:pt x="139" y="206"/>
                  </a:lnTo>
                  <a:lnTo>
                    <a:pt x="139" y="208"/>
                  </a:lnTo>
                  <a:lnTo>
                    <a:pt x="141" y="212"/>
                  </a:lnTo>
                  <a:lnTo>
                    <a:pt x="143" y="213"/>
                  </a:lnTo>
                  <a:lnTo>
                    <a:pt x="143" y="215"/>
                  </a:lnTo>
                  <a:lnTo>
                    <a:pt x="144" y="219"/>
                  </a:lnTo>
                  <a:lnTo>
                    <a:pt x="144" y="221"/>
                  </a:lnTo>
                  <a:lnTo>
                    <a:pt x="146" y="223"/>
                  </a:lnTo>
                  <a:lnTo>
                    <a:pt x="146" y="226"/>
                  </a:lnTo>
                  <a:lnTo>
                    <a:pt x="148" y="228"/>
                  </a:lnTo>
                  <a:lnTo>
                    <a:pt x="150" y="230"/>
                  </a:lnTo>
                  <a:lnTo>
                    <a:pt x="150" y="234"/>
                  </a:lnTo>
                  <a:lnTo>
                    <a:pt x="152" y="236"/>
                  </a:lnTo>
                  <a:lnTo>
                    <a:pt x="152" y="237"/>
                  </a:lnTo>
                  <a:lnTo>
                    <a:pt x="153" y="241"/>
                  </a:lnTo>
                  <a:lnTo>
                    <a:pt x="155" y="243"/>
                  </a:lnTo>
                  <a:lnTo>
                    <a:pt x="155" y="245"/>
                  </a:lnTo>
                  <a:lnTo>
                    <a:pt x="157" y="248"/>
                  </a:lnTo>
                  <a:lnTo>
                    <a:pt x="157" y="250"/>
                  </a:lnTo>
                  <a:lnTo>
                    <a:pt x="159" y="252"/>
                  </a:lnTo>
                  <a:lnTo>
                    <a:pt x="161" y="256"/>
                  </a:lnTo>
                  <a:lnTo>
                    <a:pt x="161" y="258"/>
                  </a:lnTo>
                  <a:lnTo>
                    <a:pt x="163" y="26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31" name="Freeform 171"/>
            <p:cNvSpPr>
              <a:spLocks/>
            </p:cNvSpPr>
            <p:nvPr/>
          </p:nvSpPr>
          <p:spPr bwMode="auto">
            <a:xfrm>
              <a:off x="1516" y="2262"/>
              <a:ext cx="136" cy="591"/>
            </a:xfrm>
            <a:custGeom>
              <a:avLst/>
              <a:gdLst>
                <a:gd name="T0" fmla="*/ 1 w 136"/>
                <a:gd name="T1" fmla="*/ 543 h 645"/>
                <a:gd name="T2" fmla="*/ 5 w 136"/>
                <a:gd name="T3" fmla="*/ 550 h 645"/>
                <a:gd name="T4" fmla="*/ 9 w 136"/>
                <a:gd name="T5" fmla="*/ 557 h 645"/>
                <a:gd name="T6" fmla="*/ 10 w 136"/>
                <a:gd name="T7" fmla="*/ 565 h 645"/>
                <a:gd name="T8" fmla="*/ 14 w 136"/>
                <a:gd name="T9" fmla="*/ 572 h 645"/>
                <a:gd name="T10" fmla="*/ 18 w 136"/>
                <a:gd name="T11" fmla="*/ 579 h 645"/>
                <a:gd name="T12" fmla="*/ 21 w 136"/>
                <a:gd name="T13" fmla="*/ 586 h 645"/>
                <a:gd name="T14" fmla="*/ 25 w 136"/>
                <a:gd name="T15" fmla="*/ 0 h 645"/>
                <a:gd name="T16" fmla="*/ 27 w 136"/>
                <a:gd name="T17" fmla="*/ 6 h 645"/>
                <a:gd name="T18" fmla="*/ 31 w 136"/>
                <a:gd name="T19" fmla="*/ 14 h 645"/>
                <a:gd name="T20" fmla="*/ 34 w 136"/>
                <a:gd name="T21" fmla="*/ 20 h 645"/>
                <a:gd name="T22" fmla="*/ 38 w 136"/>
                <a:gd name="T23" fmla="*/ 27 h 645"/>
                <a:gd name="T24" fmla="*/ 40 w 136"/>
                <a:gd name="T25" fmla="*/ 34 h 645"/>
                <a:gd name="T26" fmla="*/ 43 w 136"/>
                <a:gd name="T27" fmla="*/ 40 h 645"/>
                <a:gd name="T28" fmla="*/ 47 w 136"/>
                <a:gd name="T29" fmla="*/ 48 h 645"/>
                <a:gd name="T30" fmla="*/ 51 w 136"/>
                <a:gd name="T31" fmla="*/ 54 h 645"/>
                <a:gd name="T32" fmla="*/ 54 w 136"/>
                <a:gd name="T33" fmla="*/ 60 h 645"/>
                <a:gd name="T34" fmla="*/ 56 w 136"/>
                <a:gd name="T35" fmla="*/ 69 h 645"/>
                <a:gd name="T36" fmla="*/ 60 w 136"/>
                <a:gd name="T37" fmla="*/ 76 h 645"/>
                <a:gd name="T38" fmla="*/ 63 w 136"/>
                <a:gd name="T39" fmla="*/ 82 h 645"/>
                <a:gd name="T40" fmla="*/ 67 w 136"/>
                <a:gd name="T41" fmla="*/ 88 h 645"/>
                <a:gd name="T42" fmla="*/ 69 w 136"/>
                <a:gd name="T43" fmla="*/ 94 h 645"/>
                <a:gd name="T44" fmla="*/ 72 w 136"/>
                <a:gd name="T45" fmla="*/ 101 h 645"/>
                <a:gd name="T46" fmla="*/ 76 w 136"/>
                <a:gd name="T47" fmla="*/ 108 h 645"/>
                <a:gd name="T48" fmla="*/ 80 w 136"/>
                <a:gd name="T49" fmla="*/ 115 h 645"/>
                <a:gd name="T50" fmla="*/ 83 w 136"/>
                <a:gd name="T51" fmla="*/ 122 h 645"/>
                <a:gd name="T52" fmla="*/ 85 w 136"/>
                <a:gd name="T53" fmla="*/ 126 h 645"/>
                <a:gd name="T54" fmla="*/ 89 w 136"/>
                <a:gd name="T55" fmla="*/ 133 h 645"/>
                <a:gd name="T56" fmla="*/ 93 w 136"/>
                <a:gd name="T57" fmla="*/ 140 h 645"/>
                <a:gd name="T58" fmla="*/ 96 w 136"/>
                <a:gd name="T59" fmla="*/ 145 h 645"/>
                <a:gd name="T60" fmla="*/ 100 w 136"/>
                <a:gd name="T61" fmla="*/ 152 h 645"/>
                <a:gd name="T62" fmla="*/ 102 w 136"/>
                <a:gd name="T63" fmla="*/ 157 h 645"/>
                <a:gd name="T64" fmla="*/ 105 w 136"/>
                <a:gd name="T65" fmla="*/ 164 h 645"/>
                <a:gd name="T66" fmla="*/ 109 w 136"/>
                <a:gd name="T67" fmla="*/ 169 h 645"/>
                <a:gd name="T68" fmla="*/ 113 w 136"/>
                <a:gd name="T69" fmla="*/ 176 h 645"/>
                <a:gd name="T70" fmla="*/ 114 w 136"/>
                <a:gd name="T71" fmla="*/ 181 h 645"/>
                <a:gd name="T72" fmla="*/ 118 w 136"/>
                <a:gd name="T73" fmla="*/ 186 h 645"/>
                <a:gd name="T74" fmla="*/ 122 w 136"/>
                <a:gd name="T75" fmla="*/ 191 h 645"/>
                <a:gd name="T76" fmla="*/ 125 w 136"/>
                <a:gd name="T77" fmla="*/ 196 h 645"/>
                <a:gd name="T78" fmla="*/ 129 w 136"/>
                <a:gd name="T79" fmla="*/ 201 h 645"/>
                <a:gd name="T80" fmla="*/ 131 w 136"/>
                <a:gd name="T81" fmla="*/ 206 h 645"/>
                <a:gd name="T82" fmla="*/ 134 w 136"/>
                <a:gd name="T83" fmla="*/ 211 h 6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6"/>
                <a:gd name="T127" fmla="*/ 0 h 645"/>
                <a:gd name="T128" fmla="*/ 136 w 136"/>
                <a:gd name="T129" fmla="*/ 645 h 64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6" h="645">
                  <a:moveTo>
                    <a:pt x="0" y="588"/>
                  </a:moveTo>
                  <a:lnTo>
                    <a:pt x="0" y="591"/>
                  </a:lnTo>
                  <a:lnTo>
                    <a:pt x="1" y="593"/>
                  </a:lnTo>
                  <a:lnTo>
                    <a:pt x="3" y="597"/>
                  </a:lnTo>
                  <a:lnTo>
                    <a:pt x="3" y="599"/>
                  </a:lnTo>
                  <a:lnTo>
                    <a:pt x="5" y="600"/>
                  </a:lnTo>
                  <a:lnTo>
                    <a:pt x="5" y="604"/>
                  </a:lnTo>
                  <a:lnTo>
                    <a:pt x="7" y="606"/>
                  </a:lnTo>
                  <a:lnTo>
                    <a:pt x="9" y="608"/>
                  </a:lnTo>
                  <a:lnTo>
                    <a:pt x="9" y="611"/>
                  </a:lnTo>
                  <a:lnTo>
                    <a:pt x="10" y="613"/>
                  </a:lnTo>
                  <a:lnTo>
                    <a:pt x="10" y="617"/>
                  </a:lnTo>
                  <a:lnTo>
                    <a:pt x="12" y="619"/>
                  </a:lnTo>
                  <a:lnTo>
                    <a:pt x="14" y="621"/>
                  </a:lnTo>
                  <a:lnTo>
                    <a:pt x="14" y="624"/>
                  </a:lnTo>
                  <a:lnTo>
                    <a:pt x="16" y="626"/>
                  </a:lnTo>
                  <a:lnTo>
                    <a:pt x="16" y="628"/>
                  </a:lnTo>
                  <a:lnTo>
                    <a:pt x="18" y="632"/>
                  </a:lnTo>
                  <a:lnTo>
                    <a:pt x="20" y="634"/>
                  </a:lnTo>
                  <a:lnTo>
                    <a:pt x="20" y="637"/>
                  </a:lnTo>
                  <a:lnTo>
                    <a:pt x="21" y="639"/>
                  </a:lnTo>
                  <a:lnTo>
                    <a:pt x="21" y="641"/>
                  </a:lnTo>
                  <a:lnTo>
                    <a:pt x="23" y="645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31" y="15"/>
                  </a:lnTo>
                  <a:lnTo>
                    <a:pt x="32" y="17"/>
                  </a:lnTo>
                  <a:lnTo>
                    <a:pt x="32" y="20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6" y="28"/>
                  </a:lnTo>
                  <a:lnTo>
                    <a:pt x="38" y="29"/>
                  </a:lnTo>
                  <a:lnTo>
                    <a:pt x="38" y="31"/>
                  </a:lnTo>
                  <a:lnTo>
                    <a:pt x="40" y="35"/>
                  </a:lnTo>
                  <a:lnTo>
                    <a:pt x="40" y="37"/>
                  </a:lnTo>
                  <a:lnTo>
                    <a:pt x="41" y="40"/>
                  </a:lnTo>
                  <a:lnTo>
                    <a:pt x="43" y="42"/>
                  </a:lnTo>
                  <a:lnTo>
                    <a:pt x="43" y="44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7" y="52"/>
                  </a:lnTo>
                  <a:lnTo>
                    <a:pt x="49" y="55"/>
                  </a:lnTo>
                  <a:lnTo>
                    <a:pt x="49" y="57"/>
                  </a:lnTo>
                  <a:lnTo>
                    <a:pt x="51" y="59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4" y="66"/>
                  </a:lnTo>
                  <a:lnTo>
                    <a:pt x="54" y="70"/>
                  </a:lnTo>
                  <a:lnTo>
                    <a:pt x="56" y="72"/>
                  </a:lnTo>
                  <a:lnTo>
                    <a:pt x="56" y="75"/>
                  </a:lnTo>
                  <a:lnTo>
                    <a:pt x="58" y="77"/>
                  </a:lnTo>
                  <a:lnTo>
                    <a:pt x="60" y="79"/>
                  </a:lnTo>
                  <a:lnTo>
                    <a:pt x="60" y="83"/>
                  </a:lnTo>
                  <a:lnTo>
                    <a:pt x="62" y="85"/>
                  </a:lnTo>
                  <a:lnTo>
                    <a:pt x="62" y="87"/>
                  </a:lnTo>
                  <a:lnTo>
                    <a:pt x="63" y="90"/>
                  </a:lnTo>
                  <a:lnTo>
                    <a:pt x="65" y="92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71" y="107"/>
                  </a:lnTo>
                  <a:lnTo>
                    <a:pt x="72" y="109"/>
                  </a:lnTo>
                  <a:lnTo>
                    <a:pt x="72" y="110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6" y="118"/>
                  </a:lnTo>
                  <a:lnTo>
                    <a:pt x="78" y="120"/>
                  </a:lnTo>
                  <a:lnTo>
                    <a:pt x="78" y="123"/>
                  </a:lnTo>
                  <a:lnTo>
                    <a:pt x="80" y="125"/>
                  </a:lnTo>
                  <a:lnTo>
                    <a:pt x="80" y="127"/>
                  </a:lnTo>
                  <a:lnTo>
                    <a:pt x="82" y="129"/>
                  </a:lnTo>
                  <a:lnTo>
                    <a:pt x="83" y="133"/>
                  </a:lnTo>
                  <a:lnTo>
                    <a:pt x="83" y="134"/>
                  </a:lnTo>
                  <a:lnTo>
                    <a:pt x="85" y="136"/>
                  </a:lnTo>
                  <a:lnTo>
                    <a:pt x="85" y="138"/>
                  </a:lnTo>
                  <a:lnTo>
                    <a:pt x="87" y="142"/>
                  </a:lnTo>
                  <a:lnTo>
                    <a:pt x="89" y="144"/>
                  </a:lnTo>
                  <a:lnTo>
                    <a:pt x="89" y="145"/>
                  </a:lnTo>
                  <a:lnTo>
                    <a:pt x="91" y="147"/>
                  </a:lnTo>
                  <a:lnTo>
                    <a:pt x="91" y="151"/>
                  </a:lnTo>
                  <a:lnTo>
                    <a:pt x="93" y="153"/>
                  </a:lnTo>
                  <a:lnTo>
                    <a:pt x="94" y="155"/>
                  </a:lnTo>
                  <a:lnTo>
                    <a:pt x="94" y="157"/>
                  </a:lnTo>
                  <a:lnTo>
                    <a:pt x="96" y="158"/>
                  </a:lnTo>
                  <a:lnTo>
                    <a:pt x="96" y="162"/>
                  </a:lnTo>
                  <a:lnTo>
                    <a:pt x="98" y="164"/>
                  </a:lnTo>
                  <a:lnTo>
                    <a:pt x="100" y="166"/>
                  </a:lnTo>
                  <a:lnTo>
                    <a:pt x="100" y="168"/>
                  </a:lnTo>
                  <a:lnTo>
                    <a:pt x="102" y="169"/>
                  </a:lnTo>
                  <a:lnTo>
                    <a:pt x="102" y="171"/>
                  </a:lnTo>
                  <a:lnTo>
                    <a:pt x="103" y="175"/>
                  </a:lnTo>
                  <a:lnTo>
                    <a:pt x="105" y="177"/>
                  </a:lnTo>
                  <a:lnTo>
                    <a:pt x="105" y="179"/>
                  </a:lnTo>
                  <a:lnTo>
                    <a:pt x="107" y="180"/>
                  </a:lnTo>
                  <a:lnTo>
                    <a:pt x="107" y="182"/>
                  </a:lnTo>
                  <a:lnTo>
                    <a:pt x="109" y="184"/>
                  </a:lnTo>
                  <a:lnTo>
                    <a:pt x="111" y="186"/>
                  </a:lnTo>
                  <a:lnTo>
                    <a:pt x="111" y="190"/>
                  </a:lnTo>
                  <a:lnTo>
                    <a:pt x="113" y="192"/>
                  </a:lnTo>
                  <a:lnTo>
                    <a:pt x="113" y="193"/>
                  </a:lnTo>
                  <a:lnTo>
                    <a:pt x="114" y="195"/>
                  </a:lnTo>
                  <a:lnTo>
                    <a:pt x="114" y="197"/>
                  </a:lnTo>
                  <a:lnTo>
                    <a:pt x="116" y="199"/>
                  </a:lnTo>
                  <a:lnTo>
                    <a:pt x="118" y="201"/>
                  </a:lnTo>
                  <a:lnTo>
                    <a:pt x="118" y="203"/>
                  </a:lnTo>
                  <a:lnTo>
                    <a:pt x="120" y="204"/>
                  </a:lnTo>
                  <a:lnTo>
                    <a:pt x="120" y="206"/>
                  </a:lnTo>
                  <a:lnTo>
                    <a:pt x="122" y="208"/>
                  </a:lnTo>
                  <a:lnTo>
                    <a:pt x="124" y="210"/>
                  </a:lnTo>
                  <a:lnTo>
                    <a:pt x="124" y="212"/>
                  </a:lnTo>
                  <a:lnTo>
                    <a:pt x="125" y="214"/>
                  </a:lnTo>
                  <a:lnTo>
                    <a:pt x="125" y="215"/>
                  </a:lnTo>
                  <a:lnTo>
                    <a:pt x="127" y="217"/>
                  </a:lnTo>
                  <a:lnTo>
                    <a:pt x="129" y="219"/>
                  </a:lnTo>
                  <a:lnTo>
                    <a:pt x="129" y="221"/>
                  </a:lnTo>
                  <a:lnTo>
                    <a:pt x="131" y="223"/>
                  </a:lnTo>
                  <a:lnTo>
                    <a:pt x="131" y="225"/>
                  </a:lnTo>
                  <a:lnTo>
                    <a:pt x="133" y="227"/>
                  </a:lnTo>
                  <a:lnTo>
                    <a:pt x="134" y="228"/>
                  </a:lnTo>
                  <a:lnTo>
                    <a:pt x="134" y="230"/>
                  </a:lnTo>
                  <a:lnTo>
                    <a:pt x="136" y="232"/>
                  </a:lnTo>
                  <a:lnTo>
                    <a:pt x="136" y="234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32" name="Freeform 172"/>
            <p:cNvSpPr>
              <a:spLocks/>
            </p:cNvSpPr>
            <p:nvPr/>
          </p:nvSpPr>
          <p:spPr bwMode="auto">
            <a:xfrm>
              <a:off x="1652" y="2477"/>
              <a:ext cx="218" cy="79"/>
            </a:xfrm>
            <a:custGeom>
              <a:avLst/>
              <a:gdLst>
                <a:gd name="T0" fmla="*/ 4 w 221"/>
                <a:gd name="T1" fmla="*/ 4 h 86"/>
                <a:gd name="T2" fmla="*/ 6 w 221"/>
                <a:gd name="T3" fmla="*/ 8 h 86"/>
                <a:gd name="T4" fmla="*/ 11 w 221"/>
                <a:gd name="T5" fmla="*/ 14 h 86"/>
                <a:gd name="T6" fmla="*/ 15 w 221"/>
                <a:gd name="T7" fmla="*/ 18 h 86"/>
                <a:gd name="T8" fmla="*/ 19 w 221"/>
                <a:gd name="T9" fmla="*/ 24 h 86"/>
                <a:gd name="T10" fmla="*/ 22 w 221"/>
                <a:gd name="T11" fmla="*/ 28 h 86"/>
                <a:gd name="T12" fmla="*/ 28 w 221"/>
                <a:gd name="T13" fmla="*/ 34 h 86"/>
                <a:gd name="T14" fmla="*/ 31 w 221"/>
                <a:gd name="T15" fmla="*/ 39 h 86"/>
                <a:gd name="T16" fmla="*/ 36 w 221"/>
                <a:gd name="T17" fmla="*/ 44 h 86"/>
                <a:gd name="T18" fmla="*/ 41 w 221"/>
                <a:gd name="T19" fmla="*/ 51 h 86"/>
                <a:gd name="T20" fmla="*/ 47 w 221"/>
                <a:gd name="T21" fmla="*/ 54 h 86"/>
                <a:gd name="T22" fmla="*/ 52 w 221"/>
                <a:gd name="T23" fmla="*/ 59 h 86"/>
                <a:gd name="T24" fmla="*/ 58 w 221"/>
                <a:gd name="T25" fmla="*/ 62 h 86"/>
                <a:gd name="T26" fmla="*/ 63 w 221"/>
                <a:gd name="T27" fmla="*/ 68 h 86"/>
                <a:gd name="T28" fmla="*/ 69 w 221"/>
                <a:gd name="T29" fmla="*/ 71 h 86"/>
                <a:gd name="T30" fmla="*/ 74 w 221"/>
                <a:gd name="T31" fmla="*/ 73 h 86"/>
                <a:gd name="T32" fmla="*/ 79 w 221"/>
                <a:gd name="T33" fmla="*/ 76 h 86"/>
                <a:gd name="T34" fmla="*/ 85 w 221"/>
                <a:gd name="T35" fmla="*/ 78 h 86"/>
                <a:gd name="T36" fmla="*/ 90 w 221"/>
                <a:gd name="T37" fmla="*/ 78 h 86"/>
                <a:gd name="T38" fmla="*/ 96 w 221"/>
                <a:gd name="T39" fmla="*/ 79 h 86"/>
                <a:gd name="T40" fmla="*/ 101 w 221"/>
                <a:gd name="T41" fmla="*/ 79 h 86"/>
                <a:gd name="T42" fmla="*/ 107 w 221"/>
                <a:gd name="T43" fmla="*/ 79 h 86"/>
                <a:gd name="T44" fmla="*/ 111 w 221"/>
                <a:gd name="T45" fmla="*/ 79 h 86"/>
                <a:gd name="T46" fmla="*/ 117 w 221"/>
                <a:gd name="T47" fmla="*/ 79 h 86"/>
                <a:gd name="T48" fmla="*/ 122 w 221"/>
                <a:gd name="T49" fmla="*/ 79 h 86"/>
                <a:gd name="T50" fmla="*/ 128 w 221"/>
                <a:gd name="T51" fmla="*/ 79 h 86"/>
                <a:gd name="T52" fmla="*/ 133 w 221"/>
                <a:gd name="T53" fmla="*/ 79 h 86"/>
                <a:gd name="T54" fmla="*/ 139 w 221"/>
                <a:gd name="T55" fmla="*/ 79 h 86"/>
                <a:gd name="T56" fmla="*/ 144 w 221"/>
                <a:gd name="T57" fmla="*/ 79 h 86"/>
                <a:gd name="T58" fmla="*/ 150 w 221"/>
                <a:gd name="T59" fmla="*/ 79 h 86"/>
                <a:gd name="T60" fmla="*/ 155 w 221"/>
                <a:gd name="T61" fmla="*/ 79 h 86"/>
                <a:gd name="T62" fmla="*/ 161 w 221"/>
                <a:gd name="T63" fmla="*/ 79 h 86"/>
                <a:gd name="T64" fmla="*/ 166 w 221"/>
                <a:gd name="T65" fmla="*/ 79 h 86"/>
                <a:gd name="T66" fmla="*/ 171 w 221"/>
                <a:gd name="T67" fmla="*/ 79 h 86"/>
                <a:gd name="T68" fmla="*/ 177 w 221"/>
                <a:gd name="T69" fmla="*/ 79 h 86"/>
                <a:gd name="T70" fmla="*/ 182 w 221"/>
                <a:gd name="T71" fmla="*/ 79 h 86"/>
                <a:gd name="T72" fmla="*/ 187 w 221"/>
                <a:gd name="T73" fmla="*/ 79 h 86"/>
                <a:gd name="T74" fmla="*/ 192 w 221"/>
                <a:gd name="T75" fmla="*/ 79 h 86"/>
                <a:gd name="T76" fmla="*/ 198 w 221"/>
                <a:gd name="T77" fmla="*/ 79 h 86"/>
                <a:gd name="T78" fmla="*/ 203 w 221"/>
                <a:gd name="T79" fmla="*/ 79 h 86"/>
                <a:gd name="T80" fmla="*/ 209 w 221"/>
                <a:gd name="T81" fmla="*/ 79 h 86"/>
                <a:gd name="T82" fmla="*/ 214 w 221"/>
                <a:gd name="T83" fmla="*/ 79 h 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1"/>
                <a:gd name="T127" fmla="*/ 0 h 86"/>
                <a:gd name="T128" fmla="*/ 221 w 221"/>
                <a:gd name="T129" fmla="*/ 86 h 8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1" h="86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7" y="24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20" y="29"/>
                  </a:lnTo>
                  <a:lnTo>
                    <a:pt x="22" y="31"/>
                  </a:lnTo>
                  <a:lnTo>
                    <a:pt x="24" y="33"/>
                  </a:lnTo>
                  <a:lnTo>
                    <a:pt x="24" y="35"/>
                  </a:lnTo>
                  <a:lnTo>
                    <a:pt x="28" y="37"/>
                  </a:lnTo>
                  <a:lnTo>
                    <a:pt x="28" y="39"/>
                  </a:lnTo>
                  <a:lnTo>
                    <a:pt x="29" y="40"/>
                  </a:lnTo>
                  <a:lnTo>
                    <a:pt x="31" y="42"/>
                  </a:lnTo>
                  <a:lnTo>
                    <a:pt x="35" y="46"/>
                  </a:lnTo>
                  <a:lnTo>
                    <a:pt x="35" y="48"/>
                  </a:lnTo>
                  <a:lnTo>
                    <a:pt x="37" y="48"/>
                  </a:lnTo>
                  <a:lnTo>
                    <a:pt x="39" y="51"/>
                  </a:lnTo>
                  <a:lnTo>
                    <a:pt x="40" y="53"/>
                  </a:lnTo>
                  <a:lnTo>
                    <a:pt x="42" y="55"/>
                  </a:lnTo>
                  <a:lnTo>
                    <a:pt x="44" y="57"/>
                  </a:lnTo>
                  <a:lnTo>
                    <a:pt x="46" y="59"/>
                  </a:lnTo>
                  <a:lnTo>
                    <a:pt x="48" y="59"/>
                  </a:lnTo>
                  <a:lnTo>
                    <a:pt x="49" y="63"/>
                  </a:lnTo>
                  <a:lnTo>
                    <a:pt x="51" y="64"/>
                  </a:lnTo>
                  <a:lnTo>
                    <a:pt x="53" y="64"/>
                  </a:lnTo>
                  <a:lnTo>
                    <a:pt x="55" y="66"/>
                  </a:lnTo>
                  <a:lnTo>
                    <a:pt x="57" y="68"/>
                  </a:lnTo>
                  <a:lnTo>
                    <a:pt x="59" y="68"/>
                  </a:lnTo>
                  <a:lnTo>
                    <a:pt x="60" y="70"/>
                  </a:lnTo>
                  <a:lnTo>
                    <a:pt x="62" y="72"/>
                  </a:lnTo>
                  <a:lnTo>
                    <a:pt x="64" y="74"/>
                  </a:lnTo>
                  <a:lnTo>
                    <a:pt x="66" y="74"/>
                  </a:lnTo>
                  <a:lnTo>
                    <a:pt x="68" y="75"/>
                  </a:lnTo>
                  <a:lnTo>
                    <a:pt x="70" y="77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5" y="79"/>
                  </a:lnTo>
                  <a:lnTo>
                    <a:pt x="77" y="81"/>
                  </a:lnTo>
                  <a:lnTo>
                    <a:pt x="79" y="81"/>
                  </a:lnTo>
                  <a:lnTo>
                    <a:pt x="80" y="83"/>
                  </a:lnTo>
                  <a:lnTo>
                    <a:pt x="82" y="83"/>
                  </a:lnTo>
                  <a:lnTo>
                    <a:pt x="84" y="83"/>
                  </a:lnTo>
                  <a:lnTo>
                    <a:pt x="86" y="85"/>
                  </a:lnTo>
                  <a:lnTo>
                    <a:pt x="88" y="85"/>
                  </a:lnTo>
                  <a:lnTo>
                    <a:pt x="90" y="85"/>
                  </a:lnTo>
                  <a:lnTo>
                    <a:pt x="91" y="85"/>
                  </a:lnTo>
                  <a:lnTo>
                    <a:pt x="93" y="85"/>
                  </a:lnTo>
                  <a:lnTo>
                    <a:pt x="95" y="86"/>
                  </a:lnTo>
                  <a:lnTo>
                    <a:pt x="97" y="86"/>
                  </a:lnTo>
                  <a:lnTo>
                    <a:pt x="99" y="86"/>
                  </a:lnTo>
                  <a:lnTo>
                    <a:pt x="101" y="86"/>
                  </a:lnTo>
                  <a:lnTo>
                    <a:pt x="102" y="86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10" y="86"/>
                  </a:lnTo>
                  <a:lnTo>
                    <a:pt x="111" y="86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21" y="86"/>
                  </a:lnTo>
                  <a:lnTo>
                    <a:pt x="122" y="86"/>
                  </a:lnTo>
                  <a:lnTo>
                    <a:pt x="124" y="86"/>
                  </a:lnTo>
                  <a:lnTo>
                    <a:pt x="126" y="86"/>
                  </a:lnTo>
                  <a:lnTo>
                    <a:pt x="128" y="86"/>
                  </a:lnTo>
                  <a:lnTo>
                    <a:pt x="130" y="86"/>
                  </a:lnTo>
                  <a:lnTo>
                    <a:pt x="132" y="86"/>
                  </a:lnTo>
                  <a:lnTo>
                    <a:pt x="133" y="86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9" y="86"/>
                  </a:lnTo>
                  <a:lnTo>
                    <a:pt x="141" y="86"/>
                  </a:lnTo>
                  <a:lnTo>
                    <a:pt x="142" y="86"/>
                  </a:lnTo>
                  <a:lnTo>
                    <a:pt x="144" y="86"/>
                  </a:lnTo>
                  <a:lnTo>
                    <a:pt x="146" y="86"/>
                  </a:lnTo>
                  <a:lnTo>
                    <a:pt x="148" y="86"/>
                  </a:lnTo>
                  <a:lnTo>
                    <a:pt x="150" y="86"/>
                  </a:lnTo>
                  <a:lnTo>
                    <a:pt x="152" y="86"/>
                  </a:lnTo>
                  <a:lnTo>
                    <a:pt x="153" y="86"/>
                  </a:lnTo>
                  <a:lnTo>
                    <a:pt x="155" y="86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6"/>
                  </a:lnTo>
                  <a:lnTo>
                    <a:pt x="163" y="86"/>
                  </a:lnTo>
                  <a:lnTo>
                    <a:pt x="164" y="86"/>
                  </a:lnTo>
                  <a:lnTo>
                    <a:pt x="166" y="86"/>
                  </a:lnTo>
                  <a:lnTo>
                    <a:pt x="168" y="86"/>
                  </a:lnTo>
                  <a:lnTo>
                    <a:pt x="170" y="86"/>
                  </a:lnTo>
                  <a:lnTo>
                    <a:pt x="172" y="86"/>
                  </a:lnTo>
                  <a:lnTo>
                    <a:pt x="173" y="86"/>
                  </a:lnTo>
                  <a:lnTo>
                    <a:pt x="175" y="86"/>
                  </a:lnTo>
                  <a:lnTo>
                    <a:pt x="177" y="86"/>
                  </a:lnTo>
                  <a:lnTo>
                    <a:pt x="179" y="86"/>
                  </a:lnTo>
                  <a:lnTo>
                    <a:pt x="181" y="86"/>
                  </a:lnTo>
                  <a:lnTo>
                    <a:pt x="183" y="86"/>
                  </a:lnTo>
                  <a:lnTo>
                    <a:pt x="184" y="86"/>
                  </a:lnTo>
                  <a:lnTo>
                    <a:pt x="186" y="86"/>
                  </a:lnTo>
                  <a:lnTo>
                    <a:pt x="188" y="86"/>
                  </a:lnTo>
                  <a:lnTo>
                    <a:pt x="190" y="86"/>
                  </a:lnTo>
                  <a:lnTo>
                    <a:pt x="192" y="86"/>
                  </a:lnTo>
                  <a:lnTo>
                    <a:pt x="194" y="86"/>
                  </a:lnTo>
                  <a:lnTo>
                    <a:pt x="195" y="86"/>
                  </a:lnTo>
                  <a:lnTo>
                    <a:pt x="197" y="86"/>
                  </a:lnTo>
                  <a:lnTo>
                    <a:pt x="199" y="86"/>
                  </a:lnTo>
                  <a:lnTo>
                    <a:pt x="201" y="86"/>
                  </a:lnTo>
                  <a:lnTo>
                    <a:pt x="203" y="86"/>
                  </a:lnTo>
                  <a:lnTo>
                    <a:pt x="204" y="86"/>
                  </a:lnTo>
                  <a:lnTo>
                    <a:pt x="206" y="86"/>
                  </a:lnTo>
                  <a:lnTo>
                    <a:pt x="208" y="86"/>
                  </a:lnTo>
                  <a:lnTo>
                    <a:pt x="210" y="86"/>
                  </a:lnTo>
                  <a:lnTo>
                    <a:pt x="212" y="86"/>
                  </a:lnTo>
                  <a:lnTo>
                    <a:pt x="214" y="86"/>
                  </a:lnTo>
                  <a:lnTo>
                    <a:pt x="215" y="86"/>
                  </a:lnTo>
                  <a:lnTo>
                    <a:pt x="217" y="86"/>
                  </a:lnTo>
                  <a:lnTo>
                    <a:pt x="219" y="86"/>
                  </a:lnTo>
                  <a:lnTo>
                    <a:pt x="221" y="8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33" name="Text Box 260"/>
            <p:cNvSpPr txBox="1">
              <a:spLocks noChangeArrowheads="1"/>
            </p:cNvSpPr>
            <p:nvPr/>
          </p:nvSpPr>
          <p:spPr bwMode="auto">
            <a:xfrm>
              <a:off x="866" y="2217"/>
              <a:ext cx="4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i="1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pl-PL" sz="1600">
                  <a:solidFill>
                    <a:srgbClr val="FF0000"/>
                  </a:solidFill>
                  <a:cs typeface="Times New Roman" pitchFamily="18" charset="0"/>
                </a:rPr>
                <a:t>/2</a:t>
              </a:r>
              <a:r>
                <a:rPr lang="pl-PL" sz="1600" i="1">
                  <a:solidFill>
                    <a:srgbClr val="FF0000"/>
                  </a:solidFill>
                  <a:cs typeface="Times New Roman" pitchFamily="18" charset="0"/>
                </a:rPr>
                <a:t>W</a:t>
              </a:r>
              <a:endParaRPr lang="el-GR" sz="1600" i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8234" name="Text Box 262"/>
            <p:cNvSpPr txBox="1">
              <a:spLocks noChangeArrowheads="1"/>
            </p:cNvSpPr>
            <p:nvPr/>
          </p:nvSpPr>
          <p:spPr bwMode="auto">
            <a:xfrm>
              <a:off x="1036" y="2586"/>
              <a:ext cx="4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>
                  <a:solidFill>
                    <a:srgbClr val="FF0000"/>
                  </a:solidFill>
                  <a:cs typeface="Times New Roman" pitchFamily="18" charset="0"/>
                </a:rPr>
                <a:t>W-</a:t>
              </a:r>
              <a:r>
                <a:rPr lang="el-GR" sz="1600" b="1" i="1" dirty="0">
                  <a:solidFill>
                    <a:srgbClr val="FF0000"/>
                  </a:solidFill>
                  <a:cs typeface="Times New Roman" pitchFamily="18" charset="0"/>
                </a:rPr>
                <a:t>ω</a:t>
              </a:r>
              <a:r>
                <a:rPr lang="pl-PL" sz="1600" b="1" baseline="-25000" dirty="0">
                  <a:solidFill>
                    <a:srgbClr val="FF0000"/>
                  </a:solidFill>
                  <a:cs typeface="Times New Roman" pitchFamily="18" charset="0"/>
                </a:rPr>
                <a:t>r</a:t>
              </a:r>
              <a:endParaRPr lang="el-GR" sz="1600" b="1" baseline="-25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8235" name="Line 263"/>
            <p:cNvSpPr>
              <a:spLocks noChangeShapeType="1"/>
            </p:cNvSpPr>
            <p:nvPr/>
          </p:nvSpPr>
          <p:spPr bwMode="auto">
            <a:xfrm flipH="1">
              <a:off x="1320" y="2534"/>
              <a:ext cx="0" cy="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36" name="Line 264"/>
            <p:cNvSpPr>
              <a:spLocks noChangeShapeType="1"/>
            </p:cNvSpPr>
            <p:nvPr/>
          </p:nvSpPr>
          <p:spPr bwMode="auto">
            <a:xfrm flipH="1">
              <a:off x="1745" y="2534"/>
              <a:ext cx="0" cy="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37" name="Text Box 265"/>
            <p:cNvSpPr txBox="1">
              <a:spLocks noChangeArrowheads="1"/>
            </p:cNvSpPr>
            <p:nvPr/>
          </p:nvSpPr>
          <p:spPr bwMode="auto">
            <a:xfrm>
              <a:off x="1660" y="2534"/>
              <a:ext cx="4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>
                  <a:solidFill>
                    <a:srgbClr val="FF0000"/>
                  </a:solidFill>
                  <a:cs typeface="Times New Roman" pitchFamily="18" charset="0"/>
                </a:rPr>
                <a:t>W</a:t>
              </a:r>
              <a:r>
                <a:rPr lang="pl-PL" sz="1600" b="1">
                  <a:solidFill>
                    <a:srgbClr val="FF0000"/>
                  </a:solidFill>
                  <a:cs typeface="Times New Roman" pitchFamily="18" charset="0"/>
                </a:rPr>
                <a:t>+</a:t>
              </a:r>
              <a:r>
                <a:rPr lang="el-GR" sz="1600" b="1" i="1">
                  <a:solidFill>
                    <a:srgbClr val="FF0000"/>
                  </a:solidFill>
                  <a:cs typeface="Times New Roman" pitchFamily="18" charset="0"/>
                </a:rPr>
                <a:t>ω</a:t>
              </a:r>
              <a:r>
                <a:rPr lang="pl-PL" sz="1600" b="1" baseline="-25000">
                  <a:solidFill>
                    <a:srgbClr val="FF0000"/>
                  </a:solidFill>
                  <a:cs typeface="Times New Roman" pitchFamily="18" charset="0"/>
                </a:rPr>
                <a:t>r</a:t>
              </a:r>
              <a:endParaRPr lang="el-GR" sz="1600" b="1" baseline="-2500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8238" name="Text Box 276"/>
            <p:cNvSpPr txBox="1">
              <a:spLocks noChangeArrowheads="1"/>
            </p:cNvSpPr>
            <p:nvPr/>
          </p:nvSpPr>
          <p:spPr bwMode="auto">
            <a:xfrm>
              <a:off x="1872" y="2352"/>
              <a:ext cx="2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1" i="1"/>
                <a:t>ω</a:t>
              </a:r>
            </a:p>
          </p:txBody>
        </p:sp>
      </p:grpSp>
      <p:grpSp>
        <p:nvGrpSpPr>
          <p:cNvPr id="8204" name="Group 301"/>
          <p:cNvGrpSpPr>
            <a:grpSpLocks/>
          </p:cNvGrpSpPr>
          <p:nvPr/>
        </p:nvGrpSpPr>
        <p:grpSpPr bwMode="auto">
          <a:xfrm>
            <a:off x="1285255" y="811560"/>
            <a:ext cx="1876425" cy="1449388"/>
            <a:chOff x="895" y="1104"/>
            <a:chExt cx="1182" cy="913"/>
          </a:xfrm>
        </p:grpSpPr>
        <p:sp>
          <p:nvSpPr>
            <p:cNvPr id="8215" name="Rectangle 25"/>
            <p:cNvSpPr>
              <a:spLocks noChangeArrowheads="1"/>
            </p:cNvSpPr>
            <p:nvPr/>
          </p:nvSpPr>
          <p:spPr bwMode="auto">
            <a:xfrm>
              <a:off x="895" y="1170"/>
              <a:ext cx="1078" cy="7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16" name="Line 28"/>
            <p:cNvSpPr>
              <a:spLocks noChangeShapeType="1"/>
            </p:cNvSpPr>
            <p:nvPr/>
          </p:nvSpPr>
          <p:spPr bwMode="auto">
            <a:xfrm flipV="1">
              <a:off x="895" y="1170"/>
              <a:ext cx="1" cy="7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17" name="Line 29"/>
            <p:cNvSpPr>
              <a:spLocks noChangeShapeType="1"/>
            </p:cNvSpPr>
            <p:nvPr/>
          </p:nvSpPr>
          <p:spPr bwMode="auto">
            <a:xfrm>
              <a:off x="895" y="1962"/>
              <a:ext cx="107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18" name="Freeform 91"/>
            <p:cNvSpPr>
              <a:spLocks/>
            </p:cNvSpPr>
            <p:nvPr/>
          </p:nvSpPr>
          <p:spPr bwMode="auto">
            <a:xfrm>
              <a:off x="895" y="1369"/>
              <a:ext cx="230" cy="2"/>
            </a:xfrm>
            <a:custGeom>
              <a:avLst/>
              <a:gdLst>
                <a:gd name="T0" fmla="*/ 4 w 197"/>
                <a:gd name="T1" fmla="*/ 0 h 2"/>
                <a:gd name="T2" fmla="*/ 9 w 197"/>
                <a:gd name="T3" fmla="*/ 0 h 2"/>
                <a:gd name="T4" fmla="*/ 14 w 197"/>
                <a:gd name="T5" fmla="*/ 0 h 2"/>
                <a:gd name="T6" fmla="*/ 20 w 197"/>
                <a:gd name="T7" fmla="*/ 0 h 2"/>
                <a:gd name="T8" fmla="*/ 26 w 197"/>
                <a:gd name="T9" fmla="*/ 0 h 2"/>
                <a:gd name="T10" fmla="*/ 30 w 197"/>
                <a:gd name="T11" fmla="*/ 0 h 2"/>
                <a:gd name="T12" fmla="*/ 36 w 197"/>
                <a:gd name="T13" fmla="*/ 0 h 2"/>
                <a:gd name="T14" fmla="*/ 42 w 197"/>
                <a:gd name="T15" fmla="*/ 0 h 2"/>
                <a:gd name="T16" fmla="*/ 47 w 197"/>
                <a:gd name="T17" fmla="*/ 0 h 2"/>
                <a:gd name="T18" fmla="*/ 53 w 197"/>
                <a:gd name="T19" fmla="*/ 0 h 2"/>
                <a:gd name="T20" fmla="*/ 58 w 197"/>
                <a:gd name="T21" fmla="*/ 0 h 2"/>
                <a:gd name="T22" fmla="*/ 63 w 197"/>
                <a:gd name="T23" fmla="*/ 0 h 2"/>
                <a:gd name="T24" fmla="*/ 69 w 197"/>
                <a:gd name="T25" fmla="*/ 0 h 2"/>
                <a:gd name="T26" fmla="*/ 74 w 197"/>
                <a:gd name="T27" fmla="*/ 0 h 2"/>
                <a:gd name="T28" fmla="*/ 79 w 197"/>
                <a:gd name="T29" fmla="*/ 0 h 2"/>
                <a:gd name="T30" fmla="*/ 85 w 197"/>
                <a:gd name="T31" fmla="*/ 0 h 2"/>
                <a:gd name="T32" fmla="*/ 90 w 197"/>
                <a:gd name="T33" fmla="*/ 0 h 2"/>
                <a:gd name="T34" fmla="*/ 96 w 197"/>
                <a:gd name="T35" fmla="*/ 0 h 2"/>
                <a:gd name="T36" fmla="*/ 102 w 197"/>
                <a:gd name="T37" fmla="*/ 0 h 2"/>
                <a:gd name="T38" fmla="*/ 106 w 197"/>
                <a:gd name="T39" fmla="*/ 0 h 2"/>
                <a:gd name="T40" fmla="*/ 112 w 197"/>
                <a:gd name="T41" fmla="*/ 0 h 2"/>
                <a:gd name="T42" fmla="*/ 118 w 197"/>
                <a:gd name="T43" fmla="*/ 0 h 2"/>
                <a:gd name="T44" fmla="*/ 123 w 197"/>
                <a:gd name="T45" fmla="*/ 0 h 2"/>
                <a:gd name="T46" fmla="*/ 128 w 197"/>
                <a:gd name="T47" fmla="*/ 0 h 2"/>
                <a:gd name="T48" fmla="*/ 134 w 197"/>
                <a:gd name="T49" fmla="*/ 0 h 2"/>
                <a:gd name="T50" fmla="*/ 139 w 197"/>
                <a:gd name="T51" fmla="*/ 0 h 2"/>
                <a:gd name="T52" fmla="*/ 145 w 197"/>
                <a:gd name="T53" fmla="*/ 0 h 2"/>
                <a:gd name="T54" fmla="*/ 151 w 197"/>
                <a:gd name="T55" fmla="*/ 0 h 2"/>
                <a:gd name="T56" fmla="*/ 155 w 197"/>
                <a:gd name="T57" fmla="*/ 0 h 2"/>
                <a:gd name="T58" fmla="*/ 161 w 197"/>
                <a:gd name="T59" fmla="*/ 0 h 2"/>
                <a:gd name="T60" fmla="*/ 167 w 197"/>
                <a:gd name="T61" fmla="*/ 0 h 2"/>
                <a:gd name="T62" fmla="*/ 172 w 197"/>
                <a:gd name="T63" fmla="*/ 0 h 2"/>
                <a:gd name="T64" fmla="*/ 177 w 197"/>
                <a:gd name="T65" fmla="*/ 0 h 2"/>
                <a:gd name="T66" fmla="*/ 182 w 197"/>
                <a:gd name="T67" fmla="*/ 0 h 2"/>
                <a:gd name="T68" fmla="*/ 188 w 197"/>
                <a:gd name="T69" fmla="*/ 0 h 2"/>
                <a:gd name="T70" fmla="*/ 194 w 197"/>
                <a:gd name="T71" fmla="*/ 0 h 2"/>
                <a:gd name="T72" fmla="*/ 198 w 197"/>
                <a:gd name="T73" fmla="*/ 0 h 2"/>
                <a:gd name="T74" fmla="*/ 204 w 197"/>
                <a:gd name="T75" fmla="*/ 0 h 2"/>
                <a:gd name="T76" fmla="*/ 210 w 197"/>
                <a:gd name="T77" fmla="*/ 0 h 2"/>
                <a:gd name="T78" fmla="*/ 215 w 197"/>
                <a:gd name="T79" fmla="*/ 0 h 2"/>
                <a:gd name="T80" fmla="*/ 221 w 197"/>
                <a:gd name="T81" fmla="*/ 0 h 2"/>
                <a:gd name="T82" fmla="*/ 226 w 197"/>
                <a:gd name="T83" fmla="*/ 0 h 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7"/>
                <a:gd name="T127" fmla="*/ 0 h 2"/>
                <a:gd name="T128" fmla="*/ 197 w 197"/>
                <a:gd name="T129" fmla="*/ 2 h 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7" h="2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7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7" y="0"/>
                  </a:lnTo>
                  <a:lnTo>
                    <a:pt x="149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1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7" y="0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7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19" name="Freeform 92"/>
            <p:cNvSpPr>
              <a:spLocks/>
            </p:cNvSpPr>
            <p:nvPr/>
          </p:nvSpPr>
          <p:spPr bwMode="auto">
            <a:xfrm>
              <a:off x="1125" y="1369"/>
              <a:ext cx="231" cy="2"/>
            </a:xfrm>
            <a:custGeom>
              <a:avLst/>
              <a:gdLst>
                <a:gd name="T0" fmla="*/ 4 w 197"/>
                <a:gd name="T1" fmla="*/ 0 h 2"/>
                <a:gd name="T2" fmla="*/ 8 w 197"/>
                <a:gd name="T3" fmla="*/ 0 h 2"/>
                <a:gd name="T4" fmla="*/ 14 w 197"/>
                <a:gd name="T5" fmla="*/ 0 h 2"/>
                <a:gd name="T6" fmla="*/ 20 w 197"/>
                <a:gd name="T7" fmla="*/ 0 h 2"/>
                <a:gd name="T8" fmla="*/ 25 w 197"/>
                <a:gd name="T9" fmla="*/ 0 h 2"/>
                <a:gd name="T10" fmla="*/ 30 w 197"/>
                <a:gd name="T11" fmla="*/ 0 h 2"/>
                <a:gd name="T12" fmla="*/ 36 w 197"/>
                <a:gd name="T13" fmla="*/ 0 h 2"/>
                <a:gd name="T14" fmla="*/ 41 w 197"/>
                <a:gd name="T15" fmla="*/ 0 h 2"/>
                <a:gd name="T16" fmla="*/ 47 w 197"/>
                <a:gd name="T17" fmla="*/ 0 h 2"/>
                <a:gd name="T18" fmla="*/ 53 w 197"/>
                <a:gd name="T19" fmla="*/ 0 h 2"/>
                <a:gd name="T20" fmla="*/ 57 w 197"/>
                <a:gd name="T21" fmla="*/ 0 h 2"/>
                <a:gd name="T22" fmla="*/ 63 w 197"/>
                <a:gd name="T23" fmla="*/ 0 h 2"/>
                <a:gd name="T24" fmla="*/ 69 w 197"/>
                <a:gd name="T25" fmla="*/ 0 h 2"/>
                <a:gd name="T26" fmla="*/ 74 w 197"/>
                <a:gd name="T27" fmla="*/ 0 h 2"/>
                <a:gd name="T28" fmla="*/ 80 w 197"/>
                <a:gd name="T29" fmla="*/ 0 h 2"/>
                <a:gd name="T30" fmla="*/ 86 w 197"/>
                <a:gd name="T31" fmla="*/ 0 h 2"/>
                <a:gd name="T32" fmla="*/ 90 w 197"/>
                <a:gd name="T33" fmla="*/ 0 h 2"/>
                <a:gd name="T34" fmla="*/ 96 w 197"/>
                <a:gd name="T35" fmla="*/ 0 h 2"/>
                <a:gd name="T36" fmla="*/ 102 w 197"/>
                <a:gd name="T37" fmla="*/ 0 h 2"/>
                <a:gd name="T38" fmla="*/ 107 w 197"/>
                <a:gd name="T39" fmla="*/ 0 h 2"/>
                <a:gd name="T40" fmla="*/ 113 w 197"/>
                <a:gd name="T41" fmla="*/ 0 h 2"/>
                <a:gd name="T42" fmla="*/ 117 w 197"/>
                <a:gd name="T43" fmla="*/ 0 h 2"/>
                <a:gd name="T44" fmla="*/ 123 w 197"/>
                <a:gd name="T45" fmla="*/ 0 h 2"/>
                <a:gd name="T46" fmla="*/ 129 w 197"/>
                <a:gd name="T47" fmla="*/ 0 h 2"/>
                <a:gd name="T48" fmla="*/ 134 w 197"/>
                <a:gd name="T49" fmla="*/ 0 h 2"/>
                <a:gd name="T50" fmla="*/ 140 w 197"/>
                <a:gd name="T51" fmla="*/ 0 h 2"/>
                <a:gd name="T52" fmla="*/ 145 w 197"/>
                <a:gd name="T53" fmla="*/ 0 h 2"/>
                <a:gd name="T54" fmla="*/ 150 w 197"/>
                <a:gd name="T55" fmla="*/ 0 h 2"/>
                <a:gd name="T56" fmla="*/ 156 w 197"/>
                <a:gd name="T57" fmla="*/ 0 h 2"/>
                <a:gd name="T58" fmla="*/ 162 w 197"/>
                <a:gd name="T59" fmla="*/ 0 h 2"/>
                <a:gd name="T60" fmla="*/ 167 w 197"/>
                <a:gd name="T61" fmla="*/ 0 h 2"/>
                <a:gd name="T62" fmla="*/ 172 w 197"/>
                <a:gd name="T63" fmla="*/ 0 h 2"/>
                <a:gd name="T64" fmla="*/ 178 w 197"/>
                <a:gd name="T65" fmla="*/ 0 h 2"/>
                <a:gd name="T66" fmla="*/ 183 w 197"/>
                <a:gd name="T67" fmla="*/ 0 h 2"/>
                <a:gd name="T68" fmla="*/ 189 w 197"/>
                <a:gd name="T69" fmla="*/ 0 h 2"/>
                <a:gd name="T70" fmla="*/ 195 w 197"/>
                <a:gd name="T71" fmla="*/ 0 h 2"/>
                <a:gd name="T72" fmla="*/ 199 w 197"/>
                <a:gd name="T73" fmla="*/ 0 h 2"/>
                <a:gd name="T74" fmla="*/ 205 w 197"/>
                <a:gd name="T75" fmla="*/ 0 h 2"/>
                <a:gd name="T76" fmla="*/ 210 w 197"/>
                <a:gd name="T77" fmla="*/ 0 h 2"/>
                <a:gd name="T78" fmla="*/ 216 w 197"/>
                <a:gd name="T79" fmla="*/ 0 h 2"/>
                <a:gd name="T80" fmla="*/ 222 w 197"/>
                <a:gd name="T81" fmla="*/ 0 h 2"/>
                <a:gd name="T82" fmla="*/ 226 w 197"/>
                <a:gd name="T83" fmla="*/ 0 h 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7"/>
                <a:gd name="T127" fmla="*/ 0 h 2"/>
                <a:gd name="T128" fmla="*/ 197 w 197"/>
                <a:gd name="T129" fmla="*/ 2 h 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7" h="2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7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81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7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7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20" name="Freeform 93"/>
            <p:cNvSpPr>
              <a:spLocks/>
            </p:cNvSpPr>
            <p:nvPr/>
          </p:nvSpPr>
          <p:spPr bwMode="auto">
            <a:xfrm>
              <a:off x="1356" y="1369"/>
              <a:ext cx="229" cy="593"/>
            </a:xfrm>
            <a:custGeom>
              <a:avLst/>
              <a:gdLst>
                <a:gd name="T0" fmla="*/ 4 w 196"/>
                <a:gd name="T1" fmla="*/ 0 h 550"/>
                <a:gd name="T2" fmla="*/ 8 w 196"/>
                <a:gd name="T3" fmla="*/ 0 h 550"/>
                <a:gd name="T4" fmla="*/ 14 w 196"/>
                <a:gd name="T5" fmla="*/ 0 h 550"/>
                <a:gd name="T6" fmla="*/ 20 w 196"/>
                <a:gd name="T7" fmla="*/ 0 h 550"/>
                <a:gd name="T8" fmla="*/ 25 w 196"/>
                <a:gd name="T9" fmla="*/ 0 h 550"/>
                <a:gd name="T10" fmla="*/ 30 w 196"/>
                <a:gd name="T11" fmla="*/ 0 h 550"/>
                <a:gd name="T12" fmla="*/ 36 w 196"/>
                <a:gd name="T13" fmla="*/ 0 h 550"/>
                <a:gd name="T14" fmla="*/ 41 w 196"/>
                <a:gd name="T15" fmla="*/ 0 h 550"/>
                <a:gd name="T16" fmla="*/ 47 w 196"/>
                <a:gd name="T17" fmla="*/ 0 h 550"/>
                <a:gd name="T18" fmla="*/ 51 w 196"/>
                <a:gd name="T19" fmla="*/ 0 h 550"/>
                <a:gd name="T20" fmla="*/ 57 w 196"/>
                <a:gd name="T21" fmla="*/ 0 h 550"/>
                <a:gd name="T22" fmla="*/ 63 w 196"/>
                <a:gd name="T23" fmla="*/ 0 h 550"/>
                <a:gd name="T24" fmla="*/ 68 w 196"/>
                <a:gd name="T25" fmla="*/ 0 h 550"/>
                <a:gd name="T26" fmla="*/ 74 w 196"/>
                <a:gd name="T27" fmla="*/ 0 h 550"/>
                <a:gd name="T28" fmla="*/ 79 w 196"/>
                <a:gd name="T29" fmla="*/ 0 h 550"/>
                <a:gd name="T30" fmla="*/ 84 w 196"/>
                <a:gd name="T31" fmla="*/ 0 h 550"/>
                <a:gd name="T32" fmla="*/ 90 w 196"/>
                <a:gd name="T33" fmla="*/ 0 h 550"/>
                <a:gd name="T34" fmla="*/ 96 w 196"/>
                <a:gd name="T35" fmla="*/ 0 h 550"/>
                <a:gd name="T36" fmla="*/ 100 w 196"/>
                <a:gd name="T37" fmla="*/ 0 h 550"/>
                <a:gd name="T38" fmla="*/ 106 w 196"/>
                <a:gd name="T39" fmla="*/ 0 h 550"/>
                <a:gd name="T40" fmla="*/ 112 w 196"/>
                <a:gd name="T41" fmla="*/ 0 h 550"/>
                <a:gd name="T42" fmla="*/ 117 w 196"/>
                <a:gd name="T43" fmla="*/ 0 h 550"/>
                <a:gd name="T44" fmla="*/ 123 w 196"/>
                <a:gd name="T45" fmla="*/ 0 h 550"/>
                <a:gd name="T46" fmla="*/ 129 w 196"/>
                <a:gd name="T47" fmla="*/ 0 h 550"/>
                <a:gd name="T48" fmla="*/ 133 w 196"/>
                <a:gd name="T49" fmla="*/ 0 h 550"/>
                <a:gd name="T50" fmla="*/ 139 w 196"/>
                <a:gd name="T51" fmla="*/ 0 h 550"/>
                <a:gd name="T52" fmla="*/ 144 w 196"/>
                <a:gd name="T53" fmla="*/ 0 h 550"/>
                <a:gd name="T54" fmla="*/ 150 w 196"/>
                <a:gd name="T55" fmla="*/ 0 h 550"/>
                <a:gd name="T56" fmla="*/ 155 w 196"/>
                <a:gd name="T57" fmla="*/ 0 h 550"/>
                <a:gd name="T58" fmla="*/ 160 w 196"/>
                <a:gd name="T59" fmla="*/ 0 h 550"/>
                <a:gd name="T60" fmla="*/ 166 w 196"/>
                <a:gd name="T61" fmla="*/ 0 h 550"/>
                <a:gd name="T62" fmla="*/ 172 w 196"/>
                <a:gd name="T63" fmla="*/ 0 h 550"/>
                <a:gd name="T64" fmla="*/ 176 w 196"/>
                <a:gd name="T65" fmla="*/ 0 h 550"/>
                <a:gd name="T66" fmla="*/ 182 w 196"/>
                <a:gd name="T67" fmla="*/ 0 h 550"/>
                <a:gd name="T68" fmla="*/ 188 w 196"/>
                <a:gd name="T69" fmla="*/ 593 h 550"/>
                <a:gd name="T70" fmla="*/ 193 w 196"/>
                <a:gd name="T71" fmla="*/ 593 h 550"/>
                <a:gd name="T72" fmla="*/ 199 w 196"/>
                <a:gd name="T73" fmla="*/ 593 h 550"/>
                <a:gd name="T74" fmla="*/ 204 w 196"/>
                <a:gd name="T75" fmla="*/ 593 h 550"/>
                <a:gd name="T76" fmla="*/ 209 w 196"/>
                <a:gd name="T77" fmla="*/ 593 h 550"/>
                <a:gd name="T78" fmla="*/ 215 w 196"/>
                <a:gd name="T79" fmla="*/ 593 h 550"/>
                <a:gd name="T80" fmla="*/ 221 w 196"/>
                <a:gd name="T81" fmla="*/ 593 h 550"/>
                <a:gd name="T82" fmla="*/ 225 w 196"/>
                <a:gd name="T83" fmla="*/ 593 h 5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6"/>
                <a:gd name="T127" fmla="*/ 0 h 550"/>
                <a:gd name="T128" fmla="*/ 196 w 196"/>
                <a:gd name="T129" fmla="*/ 550 h 55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6" h="550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59" y="550"/>
                  </a:lnTo>
                  <a:lnTo>
                    <a:pt x="161" y="550"/>
                  </a:lnTo>
                  <a:lnTo>
                    <a:pt x="162" y="550"/>
                  </a:lnTo>
                  <a:lnTo>
                    <a:pt x="164" y="550"/>
                  </a:lnTo>
                  <a:lnTo>
                    <a:pt x="165" y="550"/>
                  </a:lnTo>
                  <a:lnTo>
                    <a:pt x="167" y="550"/>
                  </a:lnTo>
                  <a:lnTo>
                    <a:pt x="168" y="550"/>
                  </a:lnTo>
                  <a:lnTo>
                    <a:pt x="170" y="550"/>
                  </a:lnTo>
                  <a:lnTo>
                    <a:pt x="172" y="550"/>
                  </a:lnTo>
                  <a:lnTo>
                    <a:pt x="173" y="550"/>
                  </a:lnTo>
                  <a:lnTo>
                    <a:pt x="175" y="550"/>
                  </a:lnTo>
                  <a:lnTo>
                    <a:pt x="176" y="550"/>
                  </a:lnTo>
                  <a:lnTo>
                    <a:pt x="178" y="550"/>
                  </a:lnTo>
                  <a:lnTo>
                    <a:pt x="179" y="550"/>
                  </a:lnTo>
                  <a:lnTo>
                    <a:pt x="181" y="550"/>
                  </a:lnTo>
                  <a:lnTo>
                    <a:pt x="182" y="550"/>
                  </a:lnTo>
                  <a:lnTo>
                    <a:pt x="184" y="550"/>
                  </a:lnTo>
                  <a:lnTo>
                    <a:pt x="185" y="550"/>
                  </a:lnTo>
                  <a:lnTo>
                    <a:pt x="187" y="550"/>
                  </a:lnTo>
                  <a:lnTo>
                    <a:pt x="189" y="550"/>
                  </a:lnTo>
                  <a:lnTo>
                    <a:pt x="190" y="550"/>
                  </a:lnTo>
                  <a:lnTo>
                    <a:pt x="192" y="550"/>
                  </a:lnTo>
                  <a:lnTo>
                    <a:pt x="193" y="550"/>
                  </a:lnTo>
                  <a:lnTo>
                    <a:pt x="195" y="550"/>
                  </a:lnTo>
                  <a:lnTo>
                    <a:pt x="196" y="55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21" name="Freeform 94"/>
            <p:cNvSpPr>
              <a:spLocks/>
            </p:cNvSpPr>
            <p:nvPr/>
          </p:nvSpPr>
          <p:spPr bwMode="auto">
            <a:xfrm>
              <a:off x="1585" y="1962"/>
              <a:ext cx="230" cy="1"/>
            </a:xfrm>
            <a:custGeom>
              <a:avLst/>
              <a:gdLst>
                <a:gd name="T0" fmla="*/ 4 w 197"/>
                <a:gd name="T1" fmla="*/ 0 h 1"/>
                <a:gd name="T2" fmla="*/ 9 w 197"/>
                <a:gd name="T3" fmla="*/ 0 h 1"/>
                <a:gd name="T4" fmla="*/ 15 w 197"/>
                <a:gd name="T5" fmla="*/ 0 h 1"/>
                <a:gd name="T6" fmla="*/ 20 w 197"/>
                <a:gd name="T7" fmla="*/ 0 h 1"/>
                <a:gd name="T8" fmla="*/ 26 w 197"/>
                <a:gd name="T9" fmla="*/ 0 h 1"/>
                <a:gd name="T10" fmla="*/ 32 w 197"/>
                <a:gd name="T11" fmla="*/ 0 h 1"/>
                <a:gd name="T12" fmla="*/ 36 w 197"/>
                <a:gd name="T13" fmla="*/ 0 h 1"/>
                <a:gd name="T14" fmla="*/ 42 w 197"/>
                <a:gd name="T15" fmla="*/ 0 h 1"/>
                <a:gd name="T16" fmla="*/ 48 w 197"/>
                <a:gd name="T17" fmla="*/ 0 h 1"/>
                <a:gd name="T18" fmla="*/ 53 w 197"/>
                <a:gd name="T19" fmla="*/ 0 h 1"/>
                <a:gd name="T20" fmla="*/ 58 w 197"/>
                <a:gd name="T21" fmla="*/ 0 h 1"/>
                <a:gd name="T22" fmla="*/ 64 w 197"/>
                <a:gd name="T23" fmla="*/ 0 h 1"/>
                <a:gd name="T24" fmla="*/ 69 w 197"/>
                <a:gd name="T25" fmla="*/ 0 h 1"/>
                <a:gd name="T26" fmla="*/ 75 w 197"/>
                <a:gd name="T27" fmla="*/ 0 h 1"/>
                <a:gd name="T28" fmla="*/ 79 w 197"/>
                <a:gd name="T29" fmla="*/ 0 h 1"/>
                <a:gd name="T30" fmla="*/ 85 w 197"/>
                <a:gd name="T31" fmla="*/ 0 h 1"/>
                <a:gd name="T32" fmla="*/ 91 w 197"/>
                <a:gd name="T33" fmla="*/ 0 h 1"/>
                <a:gd name="T34" fmla="*/ 96 w 197"/>
                <a:gd name="T35" fmla="*/ 0 h 1"/>
                <a:gd name="T36" fmla="*/ 102 w 197"/>
                <a:gd name="T37" fmla="*/ 0 h 1"/>
                <a:gd name="T38" fmla="*/ 107 w 197"/>
                <a:gd name="T39" fmla="*/ 0 h 1"/>
                <a:gd name="T40" fmla="*/ 112 w 197"/>
                <a:gd name="T41" fmla="*/ 0 h 1"/>
                <a:gd name="T42" fmla="*/ 118 w 197"/>
                <a:gd name="T43" fmla="*/ 0 h 1"/>
                <a:gd name="T44" fmla="*/ 124 w 197"/>
                <a:gd name="T45" fmla="*/ 0 h 1"/>
                <a:gd name="T46" fmla="*/ 128 w 197"/>
                <a:gd name="T47" fmla="*/ 0 h 1"/>
                <a:gd name="T48" fmla="*/ 134 w 197"/>
                <a:gd name="T49" fmla="*/ 0 h 1"/>
                <a:gd name="T50" fmla="*/ 140 w 197"/>
                <a:gd name="T51" fmla="*/ 0 h 1"/>
                <a:gd name="T52" fmla="*/ 145 w 197"/>
                <a:gd name="T53" fmla="*/ 0 h 1"/>
                <a:gd name="T54" fmla="*/ 151 w 197"/>
                <a:gd name="T55" fmla="*/ 0 h 1"/>
                <a:gd name="T56" fmla="*/ 156 w 197"/>
                <a:gd name="T57" fmla="*/ 0 h 1"/>
                <a:gd name="T58" fmla="*/ 161 w 197"/>
                <a:gd name="T59" fmla="*/ 0 h 1"/>
                <a:gd name="T60" fmla="*/ 167 w 197"/>
                <a:gd name="T61" fmla="*/ 0 h 1"/>
                <a:gd name="T62" fmla="*/ 173 w 197"/>
                <a:gd name="T63" fmla="*/ 0 h 1"/>
                <a:gd name="T64" fmla="*/ 177 w 197"/>
                <a:gd name="T65" fmla="*/ 0 h 1"/>
                <a:gd name="T66" fmla="*/ 183 w 197"/>
                <a:gd name="T67" fmla="*/ 0 h 1"/>
                <a:gd name="T68" fmla="*/ 188 w 197"/>
                <a:gd name="T69" fmla="*/ 0 h 1"/>
                <a:gd name="T70" fmla="*/ 194 w 197"/>
                <a:gd name="T71" fmla="*/ 0 h 1"/>
                <a:gd name="T72" fmla="*/ 200 w 197"/>
                <a:gd name="T73" fmla="*/ 0 h 1"/>
                <a:gd name="T74" fmla="*/ 204 w 197"/>
                <a:gd name="T75" fmla="*/ 0 h 1"/>
                <a:gd name="T76" fmla="*/ 210 w 197"/>
                <a:gd name="T77" fmla="*/ 0 h 1"/>
                <a:gd name="T78" fmla="*/ 216 w 197"/>
                <a:gd name="T79" fmla="*/ 0 h 1"/>
                <a:gd name="T80" fmla="*/ 221 w 197"/>
                <a:gd name="T81" fmla="*/ 0 h 1"/>
                <a:gd name="T82" fmla="*/ 226 w 197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7"/>
                <a:gd name="T127" fmla="*/ 0 h 1"/>
                <a:gd name="T128" fmla="*/ 197 w 197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7" h="1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2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5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1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3" y="0"/>
                  </a:lnTo>
                  <a:lnTo>
                    <a:pt x="185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6" y="0"/>
                  </a:lnTo>
                  <a:lnTo>
                    <a:pt x="197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22" name="Text Box 257"/>
            <p:cNvSpPr txBox="1">
              <a:spLocks noChangeArrowheads="1"/>
            </p:cNvSpPr>
            <p:nvPr/>
          </p:nvSpPr>
          <p:spPr bwMode="auto">
            <a:xfrm>
              <a:off x="912" y="1392"/>
              <a:ext cx="369" cy="2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i="1">
                  <a:solidFill>
                    <a:srgbClr val="0033CC"/>
                  </a:solidFill>
                  <a:cs typeface="Times New Roman" pitchFamily="18" charset="0"/>
                </a:rPr>
                <a:t>π</a:t>
              </a:r>
              <a:r>
                <a:rPr lang="pl-PL" sz="1600" b="1">
                  <a:solidFill>
                    <a:srgbClr val="0033CC"/>
                  </a:solidFill>
                  <a:cs typeface="Times New Roman" pitchFamily="18" charset="0"/>
                </a:rPr>
                <a:t>/</a:t>
              </a:r>
              <a:r>
                <a:rPr lang="pl-PL" sz="1600" b="1" i="1">
                  <a:solidFill>
                    <a:srgbClr val="0033CC"/>
                  </a:solidFill>
                  <a:cs typeface="Times New Roman" pitchFamily="18" charset="0"/>
                </a:rPr>
                <a:t>W</a:t>
              </a:r>
              <a:endParaRPr lang="el-GR" sz="1600" b="1" i="1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8223" name="Text Box 258"/>
            <p:cNvSpPr txBox="1">
              <a:spLocks noChangeArrowheads="1"/>
            </p:cNvSpPr>
            <p:nvPr/>
          </p:nvSpPr>
          <p:spPr bwMode="auto">
            <a:xfrm>
              <a:off x="1519" y="1805"/>
              <a:ext cx="3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>
                  <a:solidFill>
                    <a:srgbClr val="0033CC"/>
                  </a:solidFill>
                  <a:cs typeface="Times New Roman" pitchFamily="18" charset="0"/>
                </a:rPr>
                <a:t>W</a:t>
              </a:r>
              <a:endParaRPr lang="el-GR" sz="1600" b="1" i="1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8224" name="Text Box 279"/>
            <p:cNvSpPr txBox="1">
              <a:spLocks noChangeArrowheads="1"/>
            </p:cNvSpPr>
            <p:nvPr/>
          </p:nvSpPr>
          <p:spPr bwMode="auto">
            <a:xfrm>
              <a:off x="912" y="1104"/>
              <a:ext cx="39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/>
                <a:t>H</a:t>
              </a:r>
              <a:r>
                <a:rPr lang="pl-PL" sz="1600" b="1"/>
                <a:t>(</a:t>
              </a:r>
              <a:r>
                <a:rPr lang="el-GR" sz="1600" b="1" i="1"/>
                <a:t>ω</a:t>
              </a:r>
              <a:r>
                <a:rPr lang="pl-PL" sz="1600" b="1"/>
                <a:t>)</a:t>
              </a:r>
              <a:endParaRPr lang="el-GR" sz="1600" b="1"/>
            </a:p>
          </p:txBody>
        </p:sp>
        <p:sp>
          <p:nvSpPr>
            <p:cNvPr id="8225" name="Text Box 280"/>
            <p:cNvSpPr txBox="1">
              <a:spLocks noChangeArrowheads="1"/>
            </p:cNvSpPr>
            <p:nvPr/>
          </p:nvSpPr>
          <p:spPr bwMode="auto">
            <a:xfrm>
              <a:off x="1872" y="1728"/>
              <a:ext cx="20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1" i="1"/>
                <a:t>ω</a:t>
              </a:r>
            </a:p>
          </p:txBody>
        </p:sp>
      </p:grpSp>
      <p:sp>
        <p:nvSpPr>
          <p:cNvPr id="8205" name="Text Box 283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grpSp>
        <p:nvGrpSpPr>
          <p:cNvPr id="8208" name="Group 310"/>
          <p:cNvGrpSpPr>
            <a:grpSpLocks/>
          </p:cNvGrpSpPr>
          <p:nvPr/>
        </p:nvGrpSpPr>
        <p:grpSpPr bwMode="auto">
          <a:xfrm>
            <a:off x="4477872" y="1878360"/>
            <a:ext cx="2225675" cy="1643063"/>
            <a:chOff x="2409" y="1869"/>
            <a:chExt cx="1402" cy="1035"/>
          </a:xfrm>
        </p:grpSpPr>
        <p:sp>
          <p:nvSpPr>
            <p:cNvPr id="8210" name="Freeform 305"/>
            <p:cNvSpPr>
              <a:spLocks/>
            </p:cNvSpPr>
            <p:nvPr/>
          </p:nvSpPr>
          <p:spPr bwMode="auto">
            <a:xfrm flipH="1">
              <a:off x="3481" y="1869"/>
              <a:ext cx="330" cy="1"/>
            </a:xfrm>
            <a:custGeom>
              <a:avLst/>
              <a:gdLst>
                <a:gd name="T0" fmla="*/ 5 w 330"/>
                <a:gd name="T1" fmla="*/ 0 h 1"/>
                <a:gd name="T2" fmla="*/ 13 w 330"/>
                <a:gd name="T3" fmla="*/ 0 h 1"/>
                <a:gd name="T4" fmla="*/ 21 w 330"/>
                <a:gd name="T5" fmla="*/ 0 h 1"/>
                <a:gd name="T6" fmla="*/ 29 w 330"/>
                <a:gd name="T7" fmla="*/ 0 h 1"/>
                <a:gd name="T8" fmla="*/ 36 w 330"/>
                <a:gd name="T9" fmla="*/ 0 h 1"/>
                <a:gd name="T10" fmla="*/ 44 w 330"/>
                <a:gd name="T11" fmla="*/ 0 h 1"/>
                <a:gd name="T12" fmla="*/ 52 w 330"/>
                <a:gd name="T13" fmla="*/ 0 h 1"/>
                <a:gd name="T14" fmla="*/ 60 w 330"/>
                <a:gd name="T15" fmla="*/ 0 h 1"/>
                <a:gd name="T16" fmla="*/ 68 w 330"/>
                <a:gd name="T17" fmla="*/ 0 h 1"/>
                <a:gd name="T18" fmla="*/ 75 w 330"/>
                <a:gd name="T19" fmla="*/ 0 h 1"/>
                <a:gd name="T20" fmla="*/ 83 w 330"/>
                <a:gd name="T21" fmla="*/ 0 h 1"/>
                <a:gd name="T22" fmla="*/ 91 w 330"/>
                <a:gd name="T23" fmla="*/ 0 h 1"/>
                <a:gd name="T24" fmla="*/ 99 w 330"/>
                <a:gd name="T25" fmla="*/ 0 h 1"/>
                <a:gd name="T26" fmla="*/ 107 w 330"/>
                <a:gd name="T27" fmla="*/ 0 h 1"/>
                <a:gd name="T28" fmla="*/ 114 w 330"/>
                <a:gd name="T29" fmla="*/ 0 h 1"/>
                <a:gd name="T30" fmla="*/ 122 w 330"/>
                <a:gd name="T31" fmla="*/ 0 h 1"/>
                <a:gd name="T32" fmla="*/ 130 w 330"/>
                <a:gd name="T33" fmla="*/ 0 h 1"/>
                <a:gd name="T34" fmla="*/ 138 w 330"/>
                <a:gd name="T35" fmla="*/ 0 h 1"/>
                <a:gd name="T36" fmla="*/ 146 w 330"/>
                <a:gd name="T37" fmla="*/ 0 h 1"/>
                <a:gd name="T38" fmla="*/ 153 w 330"/>
                <a:gd name="T39" fmla="*/ 0 h 1"/>
                <a:gd name="T40" fmla="*/ 161 w 330"/>
                <a:gd name="T41" fmla="*/ 0 h 1"/>
                <a:gd name="T42" fmla="*/ 169 w 330"/>
                <a:gd name="T43" fmla="*/ 0 h 1"/>
                <a:gd name="T44" fmla="*/ 177 w 330"/>
                <a:gd name="T45" fmla="*/ 0 h 1"/>
                <a:gd name="T46" fmla="*/ 185 w 330"/>
                <a:gd name="T47" fmla="*/ 0 h 1"/>
                <a:gd name="T48" fmla="*/ 192 w 330"/>
                <a:gd name="T49" fmla="*/ 0 h 1"/>
                <a:gd name="T50" fmla="*/ 200 w 330"/>
                <a:gd name="T51" fmla="*/ 0 h 1"/>
                <a:gd name="T52" fmla="*/ 208 w 330"/>
                <a:gd name="T53" fmla="*/ 0 h 1"/>
                <a:gd name="T54" fmla="*/ 216 w 330"/>
                <a:gd name="T55" fmla="*/ 0 h 1"/>
                <a:gd name="T56" fmla="*/ 224 w 330"/>
                <a:gd name="T57" fmla="*/ 0 h 1"/>
                <a:gd name="T58" fmla="*/ 231 w 330"/>
                <a:gd name="T59" fmla="*/ 0 h 1"/>
                <a:gd name="T60" fmla="*/ 239 w 330"/>
                <a:gd name="T61" fmla="*/ 0 h 1"/>
                <a:gd name="T62" fmla="*/ 247 w 330"/>
                <a:gd name="T63" fmla="*/ 0 h 1"/>
                <a:gd name="T64" fmla="*/ 255 w 330"/>
                <a:gd name="T65" fmla="*/ 0 h 1"/>
                <a:gd name="T66" fmla="*/ 263 w 330"/>
                <a:gd name="T67" fmla="*/ 0 h 1"/>
                <a:gd name="T68" fmla="*/ 270 w 330"/>
                <a:gd name="T69" fmla="*/ 0 h 1"/>
                <a:gd name="T70" fmla="*/ 278 w 330"/>
                <a:gd name="T71" fmla="*/ 0 h 1"/>
                <a:gd name="T72" fmla="*/ 286 w 330"/>
                <a:gd name="T73" fmla="*/ 0 h 1"/>
                <a:gd name="T74" fmla="*/ 294 w 330"/>
                <a:gd name="T75" fmla="*/ 0 h 1"/>
                <a:gd name="T76" fmla="*/ 302 w 330"/>
                <a:gd name="T77" fmla="*/ 0 h 1"/>
                <a:gd name="T78" fmla="*/ 309 w 330"/>
                <a:gd name="T79" fmla="*/ 0 h 1"/>
                <a:gd name="T80" fmla="*/ 317 w 330"/>
                <a:gd name="T81" fmla="*/ 0 h 1"/>
                <a:gd name="T82" fmla="*/ 325 w 330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0"/>
                <a:gd name="T127" fmla="*/ 0 h 1"/>
                <a:gd name="T128" fmla="*/ 330 w 330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0" h="1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3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7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6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7" y="0"/>
                  </a:lnTo>
                  <a:lnTo>
                    <a:pt x="179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7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3" y="0"/>
                  </a:lnTo>
                  <a:lnTo>
                    <a:pt x="205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26" y="0"/>
                  </a:lnTo>
                  <a:lnTo>
                    <a:pt x="229" y="0"/>
                  </a:lnTo>
                  <a:lnTo>
                    <a:pt x="231" y="0"/>
                  </a:lnTo>
                  <a:lnTo>
                    <a:pt x="234" y="0"/>
                  </a:lnTo>
                  <a:lnTo>
                    <a:pt x="237" y="0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4" y="0"/>
                  </a:lnTo>
                  <a:lnTo>
                    <a:pt x="247" y="0"/>
                  </a:lnTo>
                  <a:lnTo>
                    <a:pt x="250" y="0"/>
                  </a:lnTo>
                  <a:lnTo>
                    <a:pt x="252" y="0"/>
                  </a:lnTo>
                  <a:lnTo>
                    <a:pt x="255" y="0"/>
                  </a:lnTo>
                  <a:lnTo>
                    <a:pt x="257" y="0"/>
                  </a:lnTo>
                  <a:lnTo>
                    <a:pt x="260" y="0"/>
                  </a:lnTo>
                  <a:lnTo>
                    <a:pt x="263" y="0"/>
                  </a:lnTo>
                  <a:lnTo>
                    <a:pt x="265" y="0"/>
                  </a:lnTo>
                  <a:lnTo>
                    <a:pt x="268" y="0"/>
                  </a:lnTo>
                  <a:lnTo>
                    <a:pt x="270" y="0"/>
                  </a:lnTo>
                  <a:lnTo>
                    <a:pt x="273" y="0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81" y="0"/>
                  </a:lnTo>
                  <a:lnTo>
                    <a:pt x="283" y="0"/>
                  </a:lnTo>
                  <a:lnTo>
                    <a:pt x="286" y="0"/>
                  </a:lnTo>
                  <a:lnTo>
                    <a:pt x="289" y="0"/>
                  </a:lnTo>
                  <a:lnTo>
                    <a:pt x="291" y="0"/>
                  </a:lnTo>
                  <a:lnTo>
                    <a:pt x="294" y="0"/>
                  </a:lnTo>
                  <a:lnTo>
                    <a:pt x="296" y="0"/>
                  </a:lnTo>
                  <a:lnTo>
                    <a:pt x="299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07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5" y="0"/>
                  </a:lnTo>
                  <a:lnTo>
                    <a:pt x="317" y="0"/>
                  </a:lnTo>
                  <a:lnTo>
                    <a:pt x="320" y="0"/>
                  </a:lnTo>
                  <a:lnTo>
                    <a:pt x="322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30" y="0"/>
                  </a:lnTo>
                </a:path>
              </a:pathLst>
            </a:custGeom>
            <a:noFill/>
            <a:ln w="2857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11" name="Freeform 306"/>
            <p:cNvSpPr>
              <a:spLocks/>
            </p:cNvSpPr>
            <p:nvPr/>
          </p:nvSpPr>
          <p:spPr bwMode="auto">
            <a:xfrm flipH="1">
              <a:off x="3151" y="1869"/>
              <a:ext cx="330" cy="11"/>
            </a:xfrm>
            <a:custGeom>
              <a:avLst/>
              <a:gdLst>
                <a:gd name="T0" fmla="*/ 5 w 330"/>
                <a:gd name="T1" fmla="*/ 0 h 10"/>
                <a:gd name="T2" fmla="*/ 13 w 330"/>
                <a:gd name="T3" fmla="*/ 0 h 10"/>
                <a:gd name="T4" fmla="*/ 21 w 330"/>
                <a:gd name="T5" fmla="*/ 0 h 10"/>
                <a:gd name="T6" fmla="*/ 29 w 330"/>
                <a:gd name="T7" fmla="*/ 0 h 10"/>
                <a:gd name="T8" fmla="*/ 37 w 330"/>
                <a:gd name="T9" fmla="*/ 0 h 10"/>
                <a:gd name="T10" fmla="*/ 44 w 330"/>
                <a:gd name="T11" fmla="*/ 0 h 10"/>
                <a:gd name="T12" fmla="*/ 52 w 330"/>
                <a:gd name="T13" fmla="*/ 0 h 10"/>
                <a:gd name="T14" fmla="*/ 60 w 330"/>
                <a:gd name="T15" fmla="*/ 0 h 10"/>
                <a:gd name="T16" fmla="*/ 68 w 330"/>
                <a:gd name="T17" fmla="*/ 0 h 10"/>
                <a:gd name="T18" fmla="*/ 76 w 330"/>
                <a:gd name="T19" fmla="*/ 0 h 10"/>
                <a:gd name="T20" fmla="*/ 83 w 330"/>
                <a:gd name="T21" fmla="*/ 0 h 10"/>
                <a:gd name="T22" fmla="*/ 91 w 330"/>
                <a:gd name="T23" fmla="*/ 0 h 10"/>
                <a:gd name="T24" fmla="*/ 99 w 330"/>
                <a:gd name="T25" fmla="*/ 0 h 10"/>
                <a:gd name="T26" fmla="*/ 107 w 330"/>
                <a:gd name="T27" fmla="*/ 0 h 10"/>
                <a:gd name="T28" fmla="*/ 115 w 330"/>
                <a:gd name="T29" fmla="*/ 0 h 10"/>
                <a:gd name="T30" fmla="*/ 122 w 330"/>
                <a:gd name="T31" fmla="*/ 0 h 10"/>
                <a:gd name="T32" fmla="*/ 130 w 330"/>
                <a:gd name="T33" fmla="*/ 0 h 10"/>
                <a:gd name="T34" fmla="*/ 138 w 330"/>
                <a:gd name="T35" fmla="*/ 0 h 10"/>
                <a:gd name="T36" fmla="*/ 146 w 330"/>
                <a:gd name="T37" fmla="*/ 0 h 10"/>
                <a:gd name="T38" fmla="*/ 154 w 330"/>
                <a:gd name="T39" fmla="*/ 0 h 10"/>
                <a:gd name="T40" fmla="*/ 161 w 330"/>
                <a:gd name="T41" fmla="*/ 0 h 10"/>
                <a:gd name="T42" fmla="*/ 169 w 330"/>
                <a:gd name="T43" fmla="*/ 0 h 10"/>
                <a:gd name="T44" fmla="*/ 177 w 330"/>
                <a:gd name="T45" fmla="*/ 0 h 10"/>
                <a:gd name="T46" fmla="*/ 185 w 330"/>
                <a:gd name="T47" fmla="*/ 0 h 10"/>
                <a:gd name="T48" fmla="*/ 193 w 330"/>
                <a:gd name="T49" fmla="*/ 0 h 10"/>
                <a:gd name="T50" fmla="*/ 200 w 330"/>
                <a:gd name="T51" fmla="*/ 0 h 10"/>
                <a:gd name="T52" fmla="*/ 208 w 330"/>
                <a:gd name="T53" fmla="*/ 0 h 10"/>
                <a:gd name="T54" fmla="*/ 216 w 330"/>
                <a:gd name="T55" fmla="*/ 0 h 10"/>
                <a:gd name="T56" fmla="*/ 224 w 330"/>
                <a:gd name="T57" fmla="*/ 0 h 10"/>
                <a:gd name="T58" fmla="*/ 232 w 330"/>
                <a:gd name="T59" fmla="*/ 0 h 10"/>
                <a:gd name="T60" fmla="*/ 239 w 330"/>
                <a:gd name="T61" fmla="*/ 0 h 10"/>
                <a:gd name="T62" fmla="*/ 247 w 330"/>
                <a:gd name="T63" fmla="*/ 0 h 10"/>
                <a:gd name="T64" fmla="*/ 255 w 330"/>
                <a:gd name="T65" fmla="*/ 0 h 10"/>
                <a:gd name="T66" fmla="*/ 263 w 330"/>
                <a:gd name="T67" fmla="*/ 0 h 10"/>
                <a:gd name="T68" fmla="*/ 271 w 330"/>
                <a:gd name="T69" fmla="*/ 0 h 10"/>
                <a:gd name="T70" fmla="*/ 278 w 330"/>
                <a:gd name="T71" fmla="*/ 0 h 10"/>
                <a:gd name="T72" fmla="*/ 286 w 330"/>
                <a:gd name="T73" fmla="*/ 0 h 10"/>
                <a:gd name="T74" fmla="*/ 294 w 330"/>
                <a:gd name="T75" fmla="*/ 0 h 10"/>
                <a:gd name="T76" fmla="*/ 302 w 330"/>
                <a:gd name="T77" fmla="*/ 3 h 10"/>
                <a:gd name="T78" fmla="*/ 310 w 330"/>
                <a:gd name="T79" fmla="*/ 3 h 10"/>
                <a:gd name="T80" fmla="*/ 317 w 330"/>
                <a:gd name="T81" fmla="*/ 6 h 10"/>
                <a:gd name="T82" fmla="*/ 325 w 330"/>
                <a:gd name="T83" fmla="*/ 11 h 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0"/>
                <a:gd name="T127" fmla="*/ 0 h 10"/>
                <a:gd name="T128" fmla="*/ 330 w 330"/>
                <a:gd name="T129" fmla="*/ 10 h 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0" h="1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3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9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5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4" y="0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7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7" y="0"/>
                  </a:lnTo>
                  <a:lnTo>
                    <a:pt x="190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3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6" y="0"/>
                  </a:lnTo>
                  <a:lnTo>
                    <a:pt x="219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26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4" y="0"/>
                  </a:lnTo>
                  <a:lnTo>
                    <a:pt x="237" y="0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0"/>
                  </a:lnTo>
                  <a:lnTo>
                    <a:pt x="247" y="0"/>
                  </a:lnTo>
                  <a:lnTo>
                    <a:pt x="250" y="0"/>
                  </a:lnTo>
                  <a:lnTo>
                    <a:pt x="252" y="0"/>
                  </a:lnTo>
                  <a:lnTo>
                    <a:pt x="255" y="0"/>
                  </a:lnTo>
                  <a:lnTo>
                    <a:pt x="258" y="0"/>
                  </a:lnTo>
                  <a:lnTo>
                    <a:pt x="260" y="0"/>
                  </a:lnTo>
                  <a:lnTo>
                    <a:pt x="263" y="0"/>
                  </a:lnTo>
                  <a:lnTo>
                    <a:pt x="265" y="0"/>
                  </a:lnTo>
                  <a:lnTo>
                    <a:pt x="268" y="0"/>
                  </a:lnTo>
                  <a:lnTo>
                    <a:pt x="271" y="0"/>
                  </a:lnTo>
                  <a:lnTo>
                    <a:pt x="273" y="0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81" y="0"/>
                  </a:lnTo>
                  <a:lnTo>
                    <a:pt x="284" y="0"/>
                  </a:lnTo>
                  <a:lnTo>
                    <a:pt x="286" y="0"/>
                  </a:lnTo>
                  <a:lnTo>
                    <a:pt x="289" y="0"/>
                  </a:lnTo>
                  <a:lnTo>
                    <a:pt x="291" y="0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299" y="0"/>
                  </a:lnTo>
                  <a:lnTo>
                    <a:pt x="302" y="3"/>
                  </a:lnTo>
                  <a:lnTo>
                    <a:pt x="304" y="3"/>
                  </a:lnTo>
                  <a:lnTo>
                    <a:pt x="307" y="3"/>
                  </a:lnTo>
                  <a:lnTo>
                    <a:pt x="310" y="3"/>
                  </a:lnTo>
                  <a:lnTo>
                    <a:pt x="312" y="5"/>
                  </a:lnTo>
                  <a:lnTo>
                    <a:pt x="315" y="5"/>
                  </a:lnTo>
                  <a:lnTo>
                    <a:pt x="317" y="5"/>
                  </a:lnTo>
                  <a:lnTo>
                    <a:pt x="320" y="8"/>
                  </a:lnTo>
                  <a:lnTo>
                    <a:pt x="323" y="8"/>
                  </a:lnTo>
                  <a:lnTo>
                    <a:pt x="325" y="10"/>
                  </a:lnTo>
                  <a:lnTo>
                    <a:pt x="328" y="10"/>
                  </a:lnTo>
                  <a:lnTo>
                    <a:pt x="330" y="10"/>
                  </a:lnTo>
                </a:path>
              </a:pathLst>
            </a:custGeom>
            <a:noFill/>
            <a:ln w="2857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12" name="Freeform 307"/>
            <p:cNvSpPr>
              <a:spLocks/>
            </p:cNvSpPr>
            <p:nvPr/>
          </p:nvSpPr>
          <p:spPr bwMode="auto">
            <a:xfrm flipH="1">
              <a:off x="2919" y="1880"/>
              <a:ext cx="232" cy="415"/>
            </a:xfrm>
            <a:custGeom>
              <a:avLst/>
              <a:gdLst>
                <a:gd name="T0" fmla="*/ 6 w 232"/>
                <a:gd name="T1" fmla="*/ 3 h 371"/>
                <a:gd name="T2" fmla="*/ 13 w 232"/>
                <a:gd name="T3" fmla="*/ 9 h 371"/>
                <a:gd name="T4" fmla="*/ 21 w 232"/>
                <a:gd name="T5" fmla="*/ 18 h 371"/>
                <a:gd name="T6" fmla="*/ 29 w 232"/>
                <a:gd name="T7" fmla="*/ 23 h 371"/>
                <a:gd name="T8" fmla="*/ 37 w 232"/>
                <a:gd name="T9" fmla="*/ 32 h 371"/>
                <a:gd name="T10" fmla="*/ 45 w 232"/>
                <a:gd name="T11" fmla="*/ 41 h 371"/>
                <a:gd name="T12" fmla="*/ 52 w 232"/>
                <a:gd name="T13" fmla="*/ 50 h 371"/>
                <a:gd name="T14" fmla="*/ 60 w 232"/>
                <a:gd name="T15" fmla="*/ 59 h 371"/>
                <a:gd name="T16" fmla="*/ 68 w 232"/>
                <a:gd name="T17" fmla="*/ 70 h 371"/>
                <a:gd name="T18" fmla="*/ 76 w 232"/>
                <a:gd name="T19" fmla="*/ 79 h 371"/>
                <a:gd name="T20" fmla="*/ 81 w 232"/>
                <a:gd name="T21" fmla="*/ 88 h 371"/>
                <a:gd name="T22" fmla="*/ 86 w 232"/>
                <a:gd name="T23" fmla="*/ 97 h 371"/>
                <a:gd name="T24" fmla="*/ 92 w 232"/>
                <a:gd name="T25" fmla="*/ 106 h 371"/>
                <a:gd name="T26" fmla="*/ 97 w 232"/>
                <a:gd name="T27" fmla="*/ 115 h 371"/>
                <a:gd name="T28" fmla="*/ 102 w 232"/>
                <a:gd name="T29" fmla="*/ 124 h 371"/>
                <a:gd name="T30" fmla="*/ 107 w 232"/>
                <a:gd name="T31" fmla="*/ 133 h 371"/>
                <a:gd name="T32" fmla="*/ 112 w 232"/>
                <a:gd name="T33" fmla="*/ 141 h 371"/>
                <a:gd name="T34" fmla="*/ 118 w 232"/>
                <a:gd name="T35" fmla="*/ 150 h 371"/>
                <a:gd name="T36" fmla="*/ 123 w 232"/>
                <a:gd name="T37" fmla="*/ 159 h 371"/>
                <a:gd name="T38" fmla="*/ 125 w 232"/>
                <a:gd name="T39" fmla="*/ 171 h 371"/>
                <a:gd name="T40" fmla="*/ 131 w 232"/>
                <a:gd name="T41" fmla="*/ 180 h 371"/>
                <a:gd name="T42" fmla="*/ 136 w 232"/>
                <a:gd name="T43" fmla="*/ 189 h 371"/>
                <a:gd name="T44" fmla="*/ 141 w 232"/>
                <a:gd name="T45" fmla="*/ 197 h 371"/>
                <a:gd name="T46" fmla="*/ 144 w 232"/>
                <a:gd name="T47" fmla="*/ 209 h 371"/>
                <a:gd name="T48" fmla="*/ 149 w 232"/>
                <a:gd name="T49" fmla="*/ 218 h 371"/>
                <a:gd name="T50" fmla="*/ 154 w 232"/>
                <a:gd name="T51" fmla="*/ 229 h 371"/>
                <a:gd name="T52" fmla="*/ 159 w 232"/>
                <a:gd name="T53" fmla="*/ 238 h 371"/>
                <a:gd name="T54" fmla="*/ 164 w 232"/>
                <a:gd name="T55" fmla="*/ 251 h 371"/>
                <a:gd name="T56" fmla="*/ 167 w 232"/>
                <a:gd name="T57" fmla="*/ 260 h 371"/>
                <a:gd name="T58" fmla="*/ 172 w 232"/>
                <a:gd name="T59" fmla="*/ 271 h 371"/>
                <a:gd name="T60" fmla="*/ 177 w 232"/>
                <a:gd name="T61" fmla="*/ 283 h 371"/>
                <a:gd name="T62" fmla="*/ 183 w 232"/>
                <a:gd name="T63" fmla="*/ 291 h 371"/>
                <a:gd name="T64" fmla="*/ 188 w 232"/>
                <a:gd name="T65" fmla="*/ 303 h 371"/>
                <a:gd name="T66" fmla="*/ 190 w 232"/>
                <a:gd name="T67" fmla="*/ 314 h 371"/>
                <a:gd name="T68" fmla="*/ 196 w 232"/>
                <a:gd name="T69" fmla="*/ 327 h 371"/>
                <a:gd name="T70" fmla="*/ 201 w 232"/>
                <a:gd name="T71" fmla="*/ 338 h 371"/>
                <a:gd name="T72" fmla="*/ 206 w 232"/>
                <a:gd name="T73" fmla="*/ 350 h 371"/>
                <a:gd name="T74" fmla="*/ 209 w 232"/>
                <a:gd name="T75" fmla="*/ 362 h 371"/>
                <a:gd name="T76" fmla="*/ 214 w 232"/>
                <a:gd name="T77" fmla="*/ 374 h 371"/>
                <a:gd name="T78" fmla="*/ 219 w 232"/>
                <a:gd name="T79" fmla="*/ 386 h 371"/>
                <a:gd name="T80" fmla="*/ 224 w 232"/>
                <a:gd name="T81" fmla="*/ 397 h 371"/>
                <a:gd name="T82" fmla="*/ 229 w 232"/>
                <a:gd name="T83" fmla="*/ 409 h 37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2"/>
                <a:gd name="T127" fmla="*/ 0 h 371"/>
                <a:gd name="T128" fmla="*/ 232 w 232"/>
                <a:gd name="T129" fmla="*/ 371 h 37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2" h="371">
                  <a:moveTo>
                    <a:pt x="0" y="0"/>
                  </a:moveTo>
                  <a:lnTo>
                    <a:pt x="3" y="3"/>
                  </a:lnTo>
                  <a:lnTo>
                    <a:pt x="6" y="3"/>
                  </a:lnTo>
                  <a:lnTo>
                    <a:pt x="8" y="6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6" y="11"/>
                  </a:lnTo>
                  <a:lnTo>
                    <a:pt x="19" y="14"/>
                  </a:lnTo>
                  <a:lnTo>
                    <a:pt x="21" y="16"/>
                  </a:lnTo>
                  <a:lnTo>
                    <a:pt x="24" y="16"/>
                  </a:lnTo>
                  <a:lnTo>
                    <a:pt x="26" y="19"/>
                  </a:lnTo>
                  <a:lnTo>
                    <a:pt x="29" y="21"/>
                  </a:lnTo>
                  <a:lnTo>
                    <a:pt x="32" y="24"/>
                  </a:lnTo>
                  <a:lnTo>
                    <a:pt x="34" y="27"/>
                  </a:lnTo>
                  <a:lnTo>
                    <a:pt x="37" y="29"/>
                  </a:lnTo>
                  <a:lnTo>
                    <a:pt x="39" y="32"/>
                  </a:lnTo>
                  <a:lnTo>
                    <a:pt x="42" y="35"/>
                  </a:lnTo>
                  <a:lnTo>
                    <a:pt x="45" y="37"/>
                  </a:lnTo>
                  <a:lnTo>
                    <a:pt x="47" y="37"/>
                  </a:lnTo>
                  <a:lnTo>
                    <a:pt x="50" y="42"/>
                  </a:lnTo>
                  <a:lnTo>
                    <a:pt x="52" y="45"/>
                  </a:lnTo>
                  <a:lnTo>
                    <a:pt x="55" y="48"/>
                  </a:lnTo>
                  <a:lnTo>
                    <a:pt x="58" y="50"/>
                  </a:lnTo>
                  <a:lnTo>
                    <a:pt x="60" y="53"/>
                  </a:lnTo>
                  <a:lnTo>
                    <a:pt x="63" y="56"/>
                  </a:lnTo>
                  <a:lnTo>
                    <a:pt x="68" y="61"/>
                  </a:lnTo>
                  <a:lnTo>
                    <a:pt x="68" y="63"/>
                  </a:lnTo>
                  <a:lnTo>
                    <a:pt x="71" y="66"/>
                  </a:lnTo>
                  <a:lnTo>
                    <a:pt x="73" y="69"/>
                  </a:lnTo>
                  <a:lnTo>
                    <a:pt x="76" y="71"/>
                  </a:lnTo>
                  <a:lnTo>
                    <a:pt x="76" y="74"/>
                  </a:lnTo>
                  <a:lnTo>
                    <a:pt x="79" y="77"/>
                  </a:lnTo>
                  <a:lnTo>
                    <a:pt x="81" y="79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6" y="87"/>
                  </a:lnTo>
                  <a:lnTo>
                    <a:pt x="86" y="90"/>
                  </a:lnTo>
                  <a:lnTo>
                    <a:pt x="92" y="92"/>
                  </a:lnTo>
                  <a:lnTo>
                    <a:pt x="92" y="95"/>
                  </a:lnTo>
                  <a:lnTo>
                    <a:pt x="94" y="98"/>
                  </a:lnTo>
                  <a:lnTo>
                    <a:pt x="94" y="100"/>
                  </a:lnTo>
                  <a:lnTo>
                    <a:pt x="97" y="103"/>
                  </a:lnTo>
                  <a:lnTo>
                    <a:pt x="99" y="105"/>
                  </a:lnTo>
                  <a:lnTo>
                    <a:pt x="99" y="108"/>
                  </a:lnTo>
                  <a:lnTo>
                    <a:pt x="102" y="111"/>
                  </a:lnTo>
                  <a:lnTo>
                    <a:pt x="102" y="113"/>
                  </a:lnTo>
                  <a:lnTo>
                    <a:pt x="105" y="116"/>
                  </a:lnTo>
                  <a:lnTo>
                    <a:pt x="107" y="119"/>
                  </a:lnTo>
                  <a:lnTo>
                    <a:pt x="110" y="121"/>
                  </a:lnTo>
                  <a:lnTo>
                    <a:pt x="110" y="124"/>
                  </a:lnTo>
                  <a:lnTo>
                    <a:pt x="112" y="126"/>
                  </a:lnTo>
                  <a:lnTo>
                    <a:pt x="115" y="129"/>
                  </a:lnTo>
                  <a:lnTo>
                    <a:pt x="115" y="132"/>
                  </a:lnTo>
                  <a:lnTo>
                    <a:pt x="118" y="134"/>
                  </a:lnTo>
                  <a:lnTo>
                    <a:pt x="118" y="137"/>
                  </a:lnTo>
                  <a:lnTo>
                    <a:pt x="120" y="140"/>
                  </a:lnTo>
                  <a:lnTo>
                    <a:pt x="123" y="142"/>
                  </a:lnTo>
                  <a:lnTo>
                    <a:pt x="123" y="145"/>
                  </a:lnTo>
                  <a:lnTo>
                    <a:pt x="125" y="150"/>
                  </a:lnTo>
                  <a:lnTo>
                    <a:pt x="125" y="153"/>
                  </a:lnTo>
                  <a:lnTo>
                    <a:pt x="128" y="155"/>
                  </a:lnTo>
                  <a:lnTo>
                    <a:pt x="131" y="158"/>
                  </a:lnTo>
                  <a:lnTo>
                    <a:pt x="131" y="161"/>
                  </a:lnTo>
                  <a:lnTo>
                    <a:pt x="133" y="163"/>
                  </a:lnTo>
                  <a:lnTo>
                    <a:pt x="133" y="166"/>
                  </a:lnTo>
                  <a:lnTo>
                    <a:pt x="136" y="169"/>
                  </a:lnTo>
                  <a:lnTo>
                    <a:pt x="138" y="171"/>
                  </a:lnTo>
                  <a:lnTo>
                    <a:pt x="138" y="174"/>
                  </a:lnTo>
                  <a:lnTo>
                    <a:pt x="141" y="176"/>
                  </a:lnTo>
                  <a:lnTo>
                    <a:pt x="141" y="179"/>
                  </a:lnTo>
                  <a:lnTo>
                    <a:pt x="144" y="184"/>
                  </a:lnTo>
                  <a:lnTo>
                    <a:pt x="144" y="187"/>
                  </a:lnTo>
                  <a:lnTo>
                    <a:pt x="146" y="190"/>
                  </a:lnTo>
                  <a:lnTo>
                    <a:pt x="149" y="192"/>
                  </a:lnTo>
                  <a:lnTo>
                    <a:pt x="149" y="195"/>
                  </a:lnTo>
                  <a:lnTo>
                    <a:pt x="151" y="197"/>
                  </a:lnTo>
                  <a:lnTo>
                    <a:pt x="151" y="200"/>
                  </a:lnTo>
                  <a:lnTo>
                    <a:pt x="154" y="205"/>
                  </a:lnTo>
                  <a:lnTo>
                    <a:pt x="157" y="208"/>
                  </a:lnTo>
                  <a:lnTo>
                    <a:pt x="157" y="211"/>
                  </a:lnTo>
                  <a:lnTo>
                    <a:pt x="159" y="213"/>
                  </a:lnTo>
                  <a:lnTo>
                    <a:pt x="159" y="216"/>
                  </a:lnTo>
                  <a:lnTo>
                    <a:pt x="162" y="218"/>
                  </a:lnTo>
                  <a:lnTo>
                    <a:pt x="164" y="224"/>
                  </a:lnTo>
                  <a:lnTo>
                    <a:pt x="164" y="226"/>
                  </a:lnTo>
                  <a:lnTo>
                    <a:pt x="167" y="229"/>
                  </a:lnTo>
                  <a:lnTo>
                    <a:pt x="167" y="232"/>
                  </a:lnTo>
                  <a:lnTo>
                    <a:pt x="170" y="234"/>
                  </a:lnTo>
                  <a:lnTo>
                    <a:pt x="172" y="239"/>
                  </a:lnTo>
                  <a:lnTo>
                    <a:pt x="172" y="242"/>
                  </a:lnTo>
                  <a:lnTo>
                    <a:pt x="175" y="245"/>
                  </a:lnTo>
                  <a:lnTo>
                    <a:pt x="175" y="247"/>
                  </a:lnTo>
                  <a:lnTo>
                    <a:pt x="177" y="253"/>
                  </a:lnTo>
                  <a:lnTo>
                    <a:pt x="180" y="255"/>
                  </a:lnTo>
                  <a:lnTo>
                    <a:pt x="180" y="258"/>
                  </a:lnTo>
                  <a:lnTo>
                    <a:pt x="183" y="260"/>
                  </a:lnTo>
                  <a:lnTo>
                    <a:pt x="183" y="266"/>
                  </a:lnTo>
                  <a:lnTo>
                    <a:pt x="185" y="268"/>
                  </a:lnTo>
                  <a:lnTo>
                    <a:pt x="188" y="271"/>
                  </a:lnTo>
                  <a:lnTo>
                    <a:pt x="188" y="274"/>
                  </a:lnTo>
                  <a:lnTo>
                    <a:pt x="190" y="279"/>
                  </a:lnTo>
                  <a:lnTo>
                    <a:pt x="190" y="281"/>
                  </a:lnTo>
                  <a:lnTo>
                    <a:pt x="193" y="284"/>
                  </a:lnTo>
                  <a:lnTo>
                    <a:pt x="196" y="289"/>
                  </a:lnTo>
                  <a:lnTo>
                    <a:pt x="196" y="292"/>
                  </a:lnTo>
                  <a:lnTo>
                    <a:pt x="198" y="295"/>
                  </a:lnTo>
                  <a:lnTo>
                    <a:pt x="198" y="297"/>
                  </a:lnTo>
                  <a:lnTo>
                    <a:pt x="201" y="302"/>
                  </a:lnTo>
                  <a:lnTo>
                    <a:pt x="203" y="305"/>
                  </a:lnTo>
                  <a:lnTo>
                    <a:pt x="203" y="308"/>
                  </a:lnTo>
                  <a:lnTo>
                    <a:pt x="206" y="313"/>
                  </a:lnTo>
                  <a:lnTo>
                    <a:pt x="206" y="316"/>
                  </a:lnTo>
                  <a:lnTo>
                    <a:pt x="209" y="318"/>
                  </a:lnTo>
                  <a:lnTo>
                    <a:pt x="209" y="324"/>
                  </a:lnTo>
                  <a:lnTo>
                    <a:pt x="211" y="326"/>
                  </a:lnTo>
                  <a:lnTo>
                    <a:pt x="214" y="329"/>
                  </a:lnTo>
                  <a:lnTo>
                    <a:pt x="214" y="334"/>
                  </a:lnTo>
                  <a:lnTo>
                    <a:pt x="216" y="337"/>
                  </a:lnTo>
                  <a:lnTo>
                    <a:pt x="216" y="339"/>
                  </a:lnTo>
                  <a:lnTo>
                    <a:pt x="219" y="345"/>
                  </a:lnTo>
                  <a:lnTo>
                    <a:pt x="222" y="347"/>
                  </a:lnTo>
                  <a:lnTo>
                    <a:pt x="222" y="350"/>
                  </a:lnTo>
                  <a:lnTo>
                    <a:pt x="224" y="355"/>
                  </a:lnTo>
                  <a:lnTo>
                    <a:pt x="224" y="358"/>
                  </a:lnTo>
                  <a:lnTo>
                    <a:pt x="227" y="360"/>
                  </a:lnTo>
                  <a:lnTo>
                    <a:pt x="229" y="366"/>
                  </a:lnTo>
                  <a:lnTo>
                    <a:pt x="229" y="368"/>
                  </a:lnTo>
                  <a:lnTo>
                    <a:pt x="232" y="371"/>
                  </a:lnTo>
                </a:path>
              </a:pathLst>
            </a:custGeom>
            <a:noFill/>
            <a:ln w="2857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13" name="Freeform 308"/>
            <p:cNvSpPr>
              <a:spLocks/>
            </p:cNvSpPr>
            <p:nvPr/>
          </p:nvSpPr>
          <p:spPr bwMode="auto">
            <a:xfrm flipH="1">
              <a:off x="2724" y="2295"/>
              <a:ext cx="195" cy="470"/>
            </a:xfrm>
            <a:custGeom>
              <a:avLst/>
              <a:gdLst>
                <a:gd name="T0" fmla="*/ 3 w 195"/>
                <a:gd name="T1" fmla="*/ 9 h 420"/>
                <a:gd name="T2" fmla="*/ 8 w 195"/>
                <a:gd name="T3" fmla="*/ 20 h 420"/>
                <a:gd name="T4" fmla="*/ 13 w 195"/>
                <a:gd name="T5" fmla="*/ 32 h 420"/>
                <a:gd name="T6" fmla="*/ 16 w 195"/>
                <a:gd name="T7" fmla="*/ 47 h 420"/>
                <a:gd name="T8" fmla="*/ 21 w 195"/>
                <a:gd name="T9" fmla="*/ 58 h 420"/>
                <a:gd name="T10" fmla="*/ 26 w 195"/>
                <a:gd name="T11" fmla="*/ 70 h 420"/>
                <a:gd name="T12" fmla="*/ 31 w 195"/>
                <a:gd name="T13" fmla="*/ 82 h 420"/>
                <a:gd name="T14" fmla="*/ 36 w 195"/>
                <a:gd name="T15" fmla="*/ 94 h 420"/>
                <a:gd name="T16" fmla="*/ 39 w 195"/>
                <a:gd name="T17" fmla="*/ 105 h 420"/>
                <a:gd name="T18" fmla="*/ 44 w 195"/>
                <a:gd name="T19" fmla="*/ 117 h 420"/>
                <a:gd name="T20" fmla="*/ 49 w 195"/>
                <a:gd name="T21" fmla="*/ 132 h 420"/>
                <a:gd name="T22" fmla="*/ 55 w 195"/>
                <a:gd name="T23" fmla="*/ 143 h 420"/>
                <a:gd name="T24" fmla="*/ 57 w 195"/>
                <a:gd name="T25" fmla="*/ 156 h 420"/>
                <a:gd name="T26" fmla="*/ 62 w 195"/>
                <a:gd name="T27" fmla="*/ 168 h 420"/>
                <a:gd name="T28" fmla="*/ 68 w 195"/>
                <a:gd name="T29" fmla="*/ 179 h 420"/>
                <a:gd name="T30" fmla="*/ 73 w 195"/>
                <a:gd name="T31" fmla="*/ 191 h 420"/>
                <a:gd name="T32" fmla="*/ 78 w 195"/>
                <a:gd name="T33" fmla="*/ 203 h 420"/>
                <a:gd name="T34" fmla="*/ 81 w 195"/>
                <a:gd name="T35" fmla="*/ 215 h 420"/>
                <a:gd name="T36" fmla="*/ 86 w 195"/>
                <a:gd name="T37" fmla="*/ 226 h 420"/>
                <a:gd name="T38" fmla="*/ 91 w 195"/>
                <a:gd name="T39" fmla="*/ 238 h 420"/>
                <a:gd name="T40" fmla="*/ 96 w 195"/>
                <a:gd name="T41" fmla="*/ 250 h 420"/>
                <a:gd name="T42" fmla="*/ 99 w 195"/>
                <a:gd name="T43" fmla="*/ 262 h 420"/>
                <a:gd name="T44" fmla="*/ 104 w 195"/>
                <a:gd name="T45" fmla="*/ 273 h 420"/>
                <a:gd name="T46" fmla="*/ 109 w 195"/>
                <a:gd name="T47" fmla="*/ 285 h 420"/>
                <a:gd name="T48" fmla="*/ 114 w 195"/>
                <a:gd name="T49" fmla="*/ 297 h 420"/>
                <a:gd name="T50" fmla="*/ 120 w 195"/>
                <a:gd name="T51" fmla="*/ 306 h 420"/>
                <a:gd name="T52" fmla="*/ 122 w 195"/>
                <a:gd name="T53" fmla="*/ 317 h 420"/>
                <a:gd name="T54" fmla="*/ 127 w 195"/>
                <a:gd name="T55" fmla="*/ 329 h 420"/>
                <a:gd name="T56" fmla="*/ 133 w 195"/>
                <a:gd name="T57" fmla="*/ 338 h 420"/>
                <a:gd name="T58" fmla="*/ 138 w 195"/>
                <a:gd name="T59" fmla="*/ 349 h 420"/>
                <a:gd name="T60" fmla="*/ 143 w 195"/>
                <a:gd name="T61" fmla="*/ 361 h 420"/>
                <a:gd name="T62" fmla="*/ 146 w 195"/>
                <a:gd name="T63" fmla="*/ 370 h 420"/>
                <a:gd name="T64" fmla="*/ 151 w 195"/>
                <a:gd name="T65" fmla="*/ 382 h 420"/>
                <a:gd name="T66" fmla="*/ 156 w 195"/>
                <a:gd name="T67" fmla="*/ 391 h 420"/>
                <a:gd name="T68" fmla="*/ 161 w 195"/>
                <a:gd name="T69" fmla="*/ 400 h 420"/>
                <a:gd name="T70" fmla="*/ 164 w 195"/>
                <a:gd name="T71" fmla="*/ 412 h 420"/>
                <a:gd name="T72" fmla="*/ 169 w 195"/>
                <a:gd name="T73" fmla="*/ 420 h 420"/>
                <a:gd name="T74" fmla="*/ 174 w 195"/>
                <a:gd name="T75" fmla="*/ 429 h 420"/>
                <a:gd name="T76" fmla="*/ 179 w 195"/>
                <a:gd name="T77" fmla="*/ 438 h 420"/>
                <a:gd name="T78" fmla="*/ 185 w 195"/>
                <a:gd name="T79" fmla="*/ 447 h 420"/>
                <a:gd name="T80" fmla="*/ 187 w 195"/>
                <a:gd name="T81" fmla="*/ 455 h 420"/>
                <a:gd name="T82" fmla="*/ 192 w 195"/>
                <a:gd name="T83" fmla="*/ 464 h 4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5"/>
                <a:gd name="T127" fmla="*/ 0 h 420"/>
                <a:gd name="T128" fmla="*/ 195 w 195"/>
                <a:gd name="T129" fmla="*/ 420 h 4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5" h="420">
                  <a:moveTo>
                    <a:pt x="0" y="0"/>
                  </a:moveTo>
                  <a:lnTo>
                    <a:pt x="0" y="5"/>
                  </a:lnTo>
                  <a:lnTo>
                    <a:pt x="3" y="8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8" y="18"/>
                  </a:lnTo>
                  <a:lnTo>
                    <a:pt x="8" y="23"/>
                  </a:lnTo>
                  <a:lnTo>
                    <a:pt x="10" y="26"/>
                  </a:lnTo>
                  <a:lnTo>
                    <a:pt x="13" y="29"/>
                  </a:lnTo>
                  <a:lnTo>
                    <a:pt x="13" y="34"/>
                  </a:lnTo>
                  <a:lnTo>
                    <a:pt x="16" y="37"/>
                  </a:lnTo>
                  <a:lnTo>
                    <a:pt x="16" y="42"/>
                  </a:lnTo>
                  <a:lnTo>
                    <a:pt x="18" y="44"/>
                  </a:lnTo>
                  <a:lnTo>
                    <a:pt x="21" y="47"/>
                  </a:lnTo>
                  <a:lnTo>
                    <a:pt x="21" y="52"/>
                  </a:lnTo>
                  <a:lnTo>
                    <a:pt x="23" y="55"/>
                  </a:lnTo>
                  <a:lnTo>
                    <a:pt x="23" y="58"/>
                  </a:lnTo>
                  <a:lnTo>
                    <a:pt x="26" y="63"/>
                  </a:lnTo>
                  <a:lnTo>
                    <a:pt x="29" y="65"/>
                  </a:lnTo>
                  <a:lnTo>
                    <a:pt x="29" y="71"/>
                  </a:lnTo>
                  <a:lnTo>
                    <a:pt x="31" y="73"/>
                  </a:lnTo>
                  <a:lnTo>
                    <a:pt x="31" y="76"/>
                  </a:lnTo>
                  <a:lnTo>
                    <a:pt x="34" y="81"/>
                  </a:lnTo>
                  <a:lnTo>
                    <a:pt x="36" y="84"/>
                  </a:lnTo>
                  <a:lnTo>
                    <a:pt x="36" y="86"/>
                  </a:lnTo>
                  <a:lnTo>
                    <a:pt x="39" y="92"/>
                  </a:lnTo>
                  <a:lnTo>
                    <a:pt x="39" y="94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4" y="105"/>
                  </a:lnTo>
                  <a:lnTo>
                    <a:pt x="47" y="110"/>
                  </a:lnTo>
                  <a:lnTo>
                    <a:pt x="47" y="113"/>
                  </a:lnTo>
                  <a:lnTo>
                    <a:pt x="49" y="118"/>
                  </a:lnTo>
                  <a:lnTo>
                    <a:pt x="49" y="121"/>
                  </a:lnTo>
                  <a:lnTo>
                    <a:pt x="52" y="123"/>
                  </a:lnTo>
                  <a:lnTo>
                    <a:pt x="55" y="128"/>
                  </a:lnTo>
                  <a:lnTo>
                    <a:pt x="55" y="131"/>
                  </a:lnTo>
                  <a:lnTo>
                    <a:pt x="57" y="134"/>
                  </a:lnTo>
                  <a:lnTo>
                    <a:pt x="57" y="139"/>
                  </a:lnTo>
                  <a:lnTo>
                    <a:pt x="60" y="142"/>
                  </a:lnTo>
                  <a:lnTo>
                    <a:pt x="62" y="144"/>
                  </a:lnTo>
                  <a:lnTo>
                    <a:pt x="62" y="150"/>
                  </a:lnTo>
                  <a:lnTo>
                    <a:pt x="65" y="152"/>
                  </a:lnTo>
                  <a:lnTo>
                    <a:pt x="65" y="157"/>
                  </a:lnTo>
                  <a:lnTo>
                    <a:pt x="68" y="160"/>
                  </a:lnTo>
                  <a:lnTo>
                    <a:pt x="70" y="163"/>
                  </a:lnTo>
                  <a:lnTo>
                    <a:pt x="70" y="168"/>
                  </a:lnTo>
                  <a:lnTo>
                    <a:pt x="73" y="171"/>
                  </a:lnTo>
                  <a:lnTo>
                    <a:pt x="73" y="173"/>
                  </a:lnTo>
                  <a:lnTo>
                    <a:pt x="75" y="178"/>
                  </a:lnTo>
                  <a:lnTo>
                    <a:pt x="78" y="181"/>
                  </a:lnTo>
                  <a:lnTo>
                    <a:pt x="78" y="184"/>
                  </a:lnTo>
                  <a:lnTo>
                    <a:pt x="81" y="189"/>
                  </a:lnTo>
                  <a:lnTo>
                    <a:pt x="81" y="192"/>
                  </a:lnTo>
                  <a:lnTo>
                    <a:pt x="83" y="194"/>
                  </a:lnTo>
                  <a:lnTo>
                    <a:pt x="86" y="199"/>
                  </a:lnTo>
                  <a:lnTo>
                    <a:pt x="86" y="202"/>
                  </a:lnTo>
                  <a:lnTo>
                    <a:pt x="88" y="205"/>
                  </a:lnTo>
                  <a:lnTo>
                    <a:pt x="88" y="210"/>
                  </a:lnTo>
                  <a:lnTo>
                    <a:pt x="91" y="213"/>
                  </a:lnTo>
                  <a:lnTo>
                    <a:pt x="94" y="215"/>
                  </a:lnTo>
                  <a:lnTo>
                    <a:pt x="94" y="220"/>
                  </a:lnTo>
                  <a:lnTo>
                    <a:pt x="96" y="223"/>
                  </a:lnTo>
                  <a:lnTo>
                    <a:pt x="96" y="226"/>
                  </a:lnTo>
                  <a:lnTo>
                    <a:pt x="99" y="231"/>
                  </a:lnTo>
                  <a:lnTo>
                    <a:pt x="99" y="234"/>
                  </a:lnTo>
                  <a:lnTo>
                    <a:pt x="101" y="236"/>
                  </a:lnTo>
                  <a:lnTo>
                    <a:pt x="104" y="241"/>
                  </a:lnTo>
                  <a:lnTo>
                    <a:pt x="104" y="244"/>
                  </a:lnTo>
                  <a:lnTo>
                    <a:pt x="107" y="247"/>
                  </a:lnTo>
                  <a:lnTo>
                    <a:pt x="107" y="249"/>
                  </a:lnTo>
                  <a:lnTo>
                    <a:pt x="109" y="255"/>
                  </a:lnTo>
                  <a:lnTo>
                    <a:pt x="112" y="257"/>
                  </a:lnTo>
                  <a:lnTo>
                    <a:pt x="112" y="260"/>
                  </a:lnTo>
                  <a:lnTo>
                    <a:pt x="114" y="265"/>
                  </a:lnTo>
                  <a:lnTo>
                    <a:pt x="114" y="268"/>
                  </a:lnTo>
                  <a:lnTo>
                    <a:pt x="117" y="270"/>
                  </a:lnTo>
                  <a:lnTo>
                    <a:pt x="120" y="273"/>
                  </a:lnTo>
                  <a:lnTo>
                    <a:pt x="120" y="278"/>
                  </a:lnTo>
                  <a:lnTo>
                    <a:pt x="122" y="281"/>
                  </a:lnTo>
                  <a:lnTo>
                    <a:pt x="122" y="283"/>
                  </a:lnTo>
                  <a:lnTo>
                    <a:pt x="125" y="286"/>
                  </a:lnTo>
                  <a:lnTo>
                    <a:pt x="127" y="291"/>
                  </a:lnTo>
                  <a:lnTo>
                    <a:pt x="127" y="294"/>
                  </a:lnTo>
                  <a:lnTo>
                    <a:pt x="130" y="297"/>
                  </a:lnTo>
                  <a:lnTo>
                    <a:pt x="130" y="299"/>
                  </a:lnTo>
                  <a:lnTo>
                    <a:pt x="133" y="302"/>
                  </a:lnTo>
                  <a:lnTo>
                    <a:pt x="135" y="307"/>
                  </a:lnTo>
                  <a:lnTo>
                    <a:pt x="135" y="310"/>
                  </a:lnTo>
                  <a:lnTo>
                    <a:pt x="138" y="312"/>
                  </a:lnTo>
                  <a:lnTo>
                    <a:pt x="138" y="315"/>
                  </a:lnTo>
                  <a:lnTo>
                    <a:pt x="140" y="318"/>
                  </a:lnTo>
                  <a:lnTo>
                    <a:pt x="143" y="323"/>
                  </a:lnTo>
                  <a:lnTo>
                    <a:pt x="143" y="325"/>
                  </a:lnTo>
                  <a:lnTo>
                    <a:pt x="146" y="328"/>
                  </a:lnTo>
                  <a:lnTo>
                    <a:pt x="146" y="331"/>
                  </a:lnTo>
                  <a:lnTo>
                    <a:pt x="148" y="333"/>
                  </a:lnTo>
                  <a:lnTo>
                    <a:pt x="151" y="336"/>
                  </a:lnTo>
                  <a:lnTo>
                    <a:pt x="151" y="341"/>
                  </a:lnTo>
                  <a:lnTo>
                    <a:pt x="153" y="344"/>
                  </a:lnTo>
                  <a:lnTo>
                    <a:pt x="153" y="347"/>
                  </a:lnTo>
                  <a:lnTo>
                    <a:pt x="156" y="349"/>
                  </a:lnTo>
                  <a:lnTo>
                    <a:pt x="159" y="352"/>
                  </a:lnTo>
                  <a:lnTo>
                    <a:pt x="159" y="354"/>
                  </a:lnTo>
                  <a:lnTo>
                    <a:pt x="161" y="357"/>
                  </a:lnTo>
                  <a:lnTo>
                    <a:pt x="161" y="360"/>
                  </a:lnTo>
                  <a:lnTo>
                    <a:pt x="164" y="362"/>
                  </a:lnTo>
                  <a:lnTo>
                    <a:pt x="164" y="368"/>
                  </a:lnTo>
                  <a:lnTo>
                    <a:pt x="166" y="370"/>
                  </a:lnTo>
                  <a:lnTo>
                    <a:pt x="169" y="373"/>
                  </a:lnTo>
                  <a:lnTo>
                    <a:pt x="169" y="375"/>
                  </a:lnTo>
                  <a:lnTo>
                    <a:pt x="172" y="378"/>
                  </a:lnTo>
                  <a:lnTo>
                    <a:pt x="172" y="381"/>
                  </a:lnTo>
                  <a:lnTo>
                    <a:pt x="174" y="383"/>
                  </a:lnTo>
                  <a:lnTo>
                    <a:pt x="177" y="386"/>
                  </a:lnTo>
                  <a:lnTo>
                    <a:pt x="177" y="389"/>
                  </a:lnTo>
                  <a:lnTo>
                    <a:pt x="179" y="391"/>
                  </a:lnTo>
                  <a:lnTo>
                    <a:pt x="179" y="394"/>
                  </a:lnTo>
                  <a:lnTo>
                    <a:pt x="182" y="396"/>
                  </a:lnTo>
                  <a:lnTo>
                    <a:pt x="185" y="399"/>
                  </a:lnTo>
                  <a:lnTo>
                    <a:pt x="185" y="402"/>
                  </a:lnTo>
                  <a:lnTo>
                    <a:pt x="187" y="404"/>
                  </a:lnTo>
                  <a:lnTo>
                    <a:pt x="187" y="407"/>
                  </a:lnTo>
                  <a:lnTo>
                    <a:pt x="190" y="410"/>
                  </a:lnTo>
                  <a:lnTo>
                    <a:pt x="192" y="412"/>
                  </a:lnTo>
                  <a:lnTo>
                    <a:pt x="192" y="415"/>
                  </a:lnTo>
                  <a:lnTo>
                    <a:pt x="195" y="417"/>
                  </a:lnTo>
                  <a:lnTo>
                    <a:pt x="195" y="420"/>
                  </a:lnTo>
                </a:path>
              </a:pathLst>
            </a:custGeom>
            <a:noFill/>
            <a:ln w="2857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214" name="Freeform 309"/>
            <p:cNvSpPr>
              <a:spLocks/>
            </p:cNvSpPr>
            <p:nvPr/>
          </p:nvSpPr>
          <p:spPr bwMode="auto">
            <a:xfrm flipH="1">
              <a:off x="2409" y="2765"/>
              <a:ext cx="315" cy="139"/>
            </a:xfrm>
            <a:custGeom>
              <a:avLst/>
              <a:gdLst>
                <a:gd name="T0" fmla="*/ 8 w 315"/>
                <a:gd name="T1" fmla="*/ 9 h 124"/>
                <a:gd name="T2" fmla="*/ 13 w 315"/>
                <a:gd name="T3" fmla="*/ 18 h 124"/>
                <a:gd name="T4" fmla="*/ 16 w 315"/>
                <a:gd name="T5" fmla="*/ 27 h 124"/>
                <a:gd name="T6" fmla="*/ 23 w 315"/>
                <a:gd name="T7" fmla="*/ 36 h 124"/>
                <a:gd name="T8" fmla="*/ 26 w 315"/>
                <a:gd name="T9" fmla="*/ 44 h 124"/>
                <a:gd name="T10" fmla="*/ 31 w 315"/>
                <a:gd name="T11" fmla="*/ 50 h 124"/>
                <a:gd name="T12" fmla="*/ 42 w 315"/>
                <a:gd name="T13" fmla="*/ 62 h 124"/>
                <a:gd name="T14" fmla="*/ 47 w 315"/>
                <a:gd name="T15" fmla="*/ 71 h 124"/>
                <a:gd name="T16" fmla="*/ 55 w 315"/>
                <a:gd name="T17" fmla="*/ 80 h 124"/>
                <a:gd name="T18" fmla="*/ 60 w 315"/>
                <a:gd name="T19" fmla="*/ 85 h 124"/>
                <a:gd name="T20" fmla="*/ 68 w 315"/>
                <a:gd name="T21" fmla="*/ 94 h 124"/>
                <a:gd name="T22" fmla="*/ 75 w 315"/>
                <a:gd name="T23" fmla="*/ 103 h 124"/>
                <a:gd name="T24" fmla="*/ 83 w 315"/>
                <a:gd name="T25" fmla="*/ 109 h 124"/>
                <a:gd name="T26" fmla="*/ 91 w 315"/>
                <a:gd name="T27" fmla="*/ 118 h 124"/>
                <a:gd name="T28" fmla="*/ 99 w 315"/>
                <a:gd name="T29" fmla="*/ 121 h 124"/>
                <a:gd name="T30" fmla="*/ 107 w 315"/>
                <a:gd name="T31" fmla="*/ 127 h 124"/>
                <a:gd name="T32" fmla="*/ 114 w 315"/>
                <a:gd name="T33" fmla="*/ 130 h 124"/>
                <a:gd name="T34" fmla="*/ 122 w 315"/>
                <a:gd name="T35" fmla="*/ 132 h 124"/>
                <a:gd name="T36" fmla="*/ 130 w 315"/>
                <a:gd name="T37" fmla="*/ 136 h 124"/>
                <a:gd name="T38" fmla="*/ 138 w 315"/>
                <a:gd name="T39" fmla="*/ 136 h 124"/>
                <a:gd name="T40" fmla="*/ 146 w 315"/>
                <a:gd name="T41" fmla="*/ 136 h 124"/>
                <a:gd name="T42" fmla="*/ 153 w 315"/>
                <a:gd name="T43" fmla="*/ 139 h 124"/>
                <a:gd name="T44" fmla="*/ 161 w 315"/>
                <a:gd name="T45" fmla="*/ 139 h 124"/>
                <a:gd name="T46" fmla="*/ 169 w 315"/>
                <a:gd name="T47" fmla="*/ 139 h 124"/>
                <a:gd name="T48" fmla="*/ 177 w 315"/>
                <a:gd name="T49" fmla="*/ 139 h 124"/>
                <a:gd name="T50" fmla="*/ 185 w 315"/>
                <a:gd name="T51" fmla="*/ 139 h 124"/>
                <a:gd name="T52" fmla="*/ 192 w 315"/>
                <a:gd name="T53" fmla="*/ 139 h 124"/>
                <a:gd name="T54" fmla="*/ 200 w 315"/>
                <a:gd name="T55" fmla="*/ 139 h 124"/>
                <a:gd name="T56" fmla="*/ 208 w 315"/>
                <a:gd name="T57" fmla="*/ 139 h 124"/>
                <a:gd name="T58" fmla="*/ 216 w 315"/>
                <a:gd name="T59" fmla="*/ 139 h 124"/>
                <a:gd name="T60" fmla="*/ 224 w 315"/>
                <a:gd name="T61" fmla="*/ 139 h 124"/>
                <a:gd name="T62" fmla="*/ 231 w 315"/>
                <a:gd name="T63" fmla="*/ 139 h 124"/>
                <a:gd name="T64" fmla="*/ 239 w 315"/>
                <a:gd name="T65" fmla="*/ 139 h 124"/>
                <a:gd name="T66" fmla="*/ 247 w 315"/>
                <a:gd name="T67" fmla="*/ 139 h 124"/>
                <a:gd name="T68" fmla="*/ 255 w 315"/>
                <a:gd name="T69" fmla="*/ 139 h 124"/>
                <a:gd name="T70" fmla="*/ 263 w 315"/>
                <a:gd name="T71" fmla="*/ 139 h 124"/>
                <a:gd name="T72" fmla="*/ 270 w 315"/>
                <a:gd name="T73" fmla="*/ 139 h 124"/>
                <a:gd name="T74" fmla="*/ 278 w 315"/>
                <a:gd name="T75" fmla="*/ 139 h 124"/>
                <a:gd name="T76" fmla="*/ 286 w 315"/>
                <a:gd name="T77" fmla="*/ 139 h 124"/>
                <a:gd name="T78" fmla="*/ 294 w 315"/>
                <a:gd name="T79" fmla="*/ 139 h 124"/>
                <a:gd name="T80" fmla="*/ 302 w 315"/>
                <a:gd name="T81" fmla="*/ 139 h 124"/>
                <a:gd name="T82" fmla="*/ 309 w 315"/>
                <a:gd name="T83" fmla="*/ 139 h 1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15"/>
                <a:gd name="T127" fmla="*/ 0 h 124"/>
                <a:gd name="T128" fmla="*/ 315 w 315"/>
                <a:gd name="T129" fmla="*/ 124 h 12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15" h="124">
                  <a:moveTo>
                    <a:pt x="0" y="0"/>
                  </a:moveTo>
                  <a:lnTo>
                    <a:pt x="3" y="3"/>
                  </a:lnTo>
                  <a:lnTo>
                    <a:pt x="8" y="8"/>
                  </a:lnTo>
                  <a:lnTo>
                    <a:pt x="8" y="11"/>
                  </a:lnTo>
                  <a:lnTo>
                    <a:pt x="10" y="13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6" y="21"/>
                  </a:lnTo>
                  <a:lnTo>
                    <a:pt x="16" y="24"/>
                  </a:lnTo>
                  <a:lnTo>
                    <a:pt x="21" y="26"/>
                  </a:lnTo>
                  <a:lnTo>
                    <a:pt x="21" y="29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29" y="39"/>
                  </a:lnTo>
                  <a:lnTo>
                    <a:pt x="26" y="39"/>
                  </a:lnTo>
                  <a:lnTo>
                    <a:pt x="29" y="39"/>
                  </a:lnTo>
                  <a:lnTo>
                    <a:pt x="31" y="42"/>
                  </a:lnTo>
                  <a:lnTo>
                    <a:pt x="31" y="45"/>
                  </a:lnTo>
                  <a:lnTo>
                    <a:pt x="34" y="47"/>
                  </a:lnTo>
                  <a:lnTo>
                    <a:pt x="36" y="50"/>
                  </a:lnTo>
                  <a:lnTo>
                    <a:pt x="42" y="55"/>
                  </a:lnTo>
                  <a:lnTo>
                    <a:pt x="42" y="58"/>
                  </a:lnTo>
                  <a:lnTo>
                    <a:pt x="44" y="60"/>
                  </a:lnTo>
                  <a:lnTo>
                    <a:pt x="47" y="63"/>
                  </a:lnTo>
                  <a:lnTo>
                    <a:pt x="49" y="66"/>
                  </a:lnTo>
                  <a:lnTo>
                    <a:pt x="52" y="68"/>
                  </a:lnTo>
                  <a:lnTo>
                    <a:pt x="55" y="71"/>
                  </a:lnTo>
                  <a:lnTo>
                    <a:pt x="60" y="76"/>
                  </a:lnTo>
                  <a:lnTo>
                    <a:pt x="57" y="76"/>
                  </a:lnTo>
                  <a:lnTo>
                    <a:pt x="60" y="76"/>
                  </a:lnTo>
                  <a:lnTo>
                    <a:pt x="62" y="79"/>
                  </a:lnTo>
                  <a:lnTo>
                    <a:pt x="65" y="81"/>
                  </a:lnTo>
                  <a:lnTo>
                    <a:pt x="68" y="84"/>
                  </a:lnTo>
                  <a:lnTo>
                    <a:pt x="70" y="87"/>
                  </a:lnTo>
                  <a:lnTo>
                    <a:pt x="73" y="89"/>
                  </a:lnTo>
                  <a:lnTo>
                    <a:pt x="75" y="92"/>
                  </a:lnTo>
                  <a:lnTo>
                    <a:pt x="78" y="95"/>
                  </a:lnTo>
                  <a:lnTo>
                    <a:pt x="81" y="97"/>
                  </a:lnTo>
                  <a:lnTo>
                    <a:pt x="83" y="97"/>
                  </a:lnTo>
                  <a:lnTo>
                    <a:pt x="86" y="100"/>
                  </a:lnTo>
                  <a:lnTo>
                    <a:pt x="88" y="103"/>
                  </a:lnTo>
                  <a:lnTo>
                    <a:pt x="91" y="105"/>
                  </a:lnTo>
                  <a:lnTo>
                    <a:pt x="94" y="105"/>
                  </a:lnTo>
                  <a:lnTo>
                    <a:pt x="96" y="108"/>
                  </a:lnTo>
                  <a:lnTo>
                    <a:pt x="99" y="108"/>
                  </a:lnTo>
                  <a:lnTo>
                    <a:pt x="101" y="110"/>
                  </a:lnTo>
                  <a:lnTo>
                    <a:pt x="104" y="110"/>
                  </a:lnTo>
                  <a:lnTo>
                    <a:pt x="107" y="113"/>
                  </a:lnTo>
                  <a:lnTo>
                    <a:pt x="109" y="113"/>
                  </a:lnTo>
                  <a:lnTo>
                    <a:pt x="112" y="116"/>
                  </a:lnTo>
                  <a:lnTo>
                    <a:pt x="114" y="116"/>
                  </a:lnTo>
                  <a:lnTo>
                    <a:pt x="117" y="116"/>
                  </a:lnTo>
                  <a:lnTo>
                    <a:pt x="120" y="118"/>
                  </a:lnTo>
                  <a:lnTo>
                    <a:pt x="122" y="118"/>
                  </a:lnTo>
                  <a:lnTo>
                    <a:pt x="125" y="118"/>
                  </a:lnTo>
                  <a:lnTo>
                    <a:pt x="127" y="121"/>
                  </a:lnTo>
                  <a:lnTo>
                    <a:pt x="130" y="121"/>
                  </a:lnTo>
                  <a:lnTo>
                    <a:pt x="133" y="121"/>
                  </a:lnTo>
                  <a:lnTo>
                    <a:pt x="135" y="121"/>
                  </a:lnTo>
                  <a:lnTo>
                    <a:pt x="138" y="121"/>
                  </a:lnTo>
                  <a:lnTo>
                    <a:pt x="140" y="121"/>
                  </a:lnTo>
                  <a:lnTo>
                    <a:pt x="143" y="121"/>
                  </a:lnTo>
                  <a:lnTo>
                    <a:pt x="146" y="121"/>
                  </a:lnTo>
                  <a:lnTo>
                    <a:pt x="148" y="124"/>
                  </a:lnTo>
                  <a:lnTo>
                    <a:pt x="151" y="124"/>
                  </a:lnTo>
                  <a:lnTo>
                    <a:pt x="153" y="124"/>
                  </a:lnTo>
                  <a:lnTo>
                    <a:pt x="156" y="124"/>
                  </a:lnTo>
                  <a:lnTo>
                    <a:pt x="159" y="124"/>
                  </a:lnTo>
                  <a:lnTo>
                    <a:pt x="161" y="124"/>
                  </a:lnTo>
                  <a:lnTo>
                    <a:pt x="164" y="124"/>
                  </a:lnTo>
                  <a:lnTo>
                    <a:pt x="166" y="124"/>
                  </a:lnTo>
                  <a:lnTo>
                    <a:pt x="169" y="124"/>
                  </a:lnTo>
                  <a:lnTo>
                    <a:pt x="172" y="124"/>
                  </a:lnTo>
                  <a:lnTo>
                    <a:pt x="174" y="124"/>
                  </a:lnTo>
                  <a:lnTo>
                    <a:pt x="177" y="124"/>
                  </a:lnTo>
                  <a:lnTo>
                    <a:pt x="179" y="124"/>
                  </a:lnTo>
                  <a:lnTo>
                    <a:pt x="182" y="124"/>
                  </a:lnTo>
                  <a:lnTo>
                    <a:pt x="185" y="124"/>
                  </a:lnTo>
                  <a:lnTo>
                    <a:pt x="187" y="124"/>
                  </a:lnTo>
                  <a:lnTo>
                    <a:pt x="190" y="124"/>
                  </a:lnTo>
                  <a:lnTo>
                    <a:pt x="192" y="124"/>
                  </a:lnTo>
                  <a:lnTo>
                    <a:pt x="195" y="124"/>
                  </a:lnTo>
                  <a:lnTo>
                    <a:pt x="198" y="124"/>
                  </a:lnTo>
                  <a:lnTo>
                    <a:pt x="200" y="124"/>
                  </a:lnTo>
                  <a:lnTo>
                    <a:pt x="203" y="124"/>
                  </a:lnTo>
                  <a:lnTo>
                    <a:pt x="205" y="124"/>
                  </a:lnTo>
                  <a:lnTo>
                    <a:pt x="208" y="124"/>
                  </a:lnTo>
                  <a:lnTo>
                    <a:pt x="211" y="124"/>
                  </a:lnTo>
                  <a:lnTo>
                    <a:pt x="213" y="124"/>
                  </a:lnTo>
                  <a:lnTo>
                    <a:pt x="216" y="124"/>
                  </a:lnTo>
                  <a:lnTo>
                    <a:pt x="218" y="124"/>
                  </a:lnTo>
                  <a:lnTo>
                    <a:pt x="221" y="124"/>
                  </a:lnTo>
                  <a:lnTo>
                    <a:pt x="224" y="124"/>
                  </a:lnTo>
                  <a:lnTo>
                    <a:pt x="226" y="124"/>
                  </a:lnTo>
                  <a:lnTo>
                    <a:pt x="229" y="124"/>
                  </a:lnTo>
                  <a:lnTo>
                    <a:pt x="231" y="124"/>
                  </a:lnTo>
                  <a:lnTo>
                    <a:pt x="234" y="124"/>
                  </a:lnTo>
                  <a:lnTo>
                    <a:pt x="237" y="124"/>
                  </a:lnTo>
                  <a:lnTo>
                    <a:pt x="239" y="124"/>
                  </a:lnTo>
                  <a:lnTo>
                    <a:pt x="242" y="124"/>
                  </a:lnTo>
                  <a:lnTo>
                    <a:pt x="244" y="124"/>
                  </a:lnTo>
                  <a:lnTo>
                    <a:pt x="247" y="124"/>
                  </a:lnTo>
                  <a:lnTo>
                    <a:pt x="250" y="124"/>
                  </a:lnTo>
                  <a:lnTo>
                    <a:pt x="252" y="124"/>
                  </a:lnTo>
                  <a:lnTo>
                    <a:pt x="255" y="124"/>
                  </a:lnTo>
                  <a:lnTo>
                    <a:pt x="257" y="124"/>
                  </a:lnTo>
                  <a:lnTo>
                    <a:pt x="260" y="124"/>
                  </a:lnTo>
                  <a:lnTo>
                    <a:pt x="263" y="124"/>
                  </a:lnTo>
                  <a:lnTo>
                    <a:pt x="265" y="124"/>
                  </a:lnTo>
                  <a:lnTo>
                    <a:pt x="268" y="124"/>
                  </a:lnTo>
                  <a:lnTo>
                    <a:pt x="270" y="124"/>
                  </a:lnTo>
                  <a:lnTo>
                    <a:pt x="273" y="124"/>
                  </a:lnTo>
                  <a:lnTo>
                    <a:pt x="276" y="124"/>
                  </a:lnTo>
                  <a:lnTo>
                    <a:pt x="278" y="124"/>
                  </a:lnTo>
                  <a:lnTo>
                    <a:pt x="281" y="124"/>
                  </a:lnTo>
                  <a:lnTo>
                    <a:pt x="283" y="124"/>
                  </a:lnTo>
                  <a:lnTo>
                    <a:pt x="286" y="124"/>
                  </a:lnTo>
                  <a:lnTo>
                    <a:pt x="289" y="124"/>
                  </a:lnTo>
                  <a:lnTo>
                    <a:pt x="291" y="124"/>
                  </a:lnTo>
                  <a:lnTo>
                    <a:pt x="294" y="124"/>
                  </a:lnTo>
                  <a:lnTo>
                    <a:pt x="296" y="124"/>
                  </a:lnTo>
                  <a:lnTo>
                    <a:pt x="299" y="124"/>
                  </a:lnTo>
                  <a:lnTo>
                    <a:pt x="302" y="124"/>
                  </a:lnTo>
                  <a:lnTo>
                    <a:pt x="304" y="124"/>
                  </a:lnTo>
                  <a:lnTo>
                    <a:pt x="307" y="124"/>
                  </a:lnTo>
                  <a:lnTo>
                    <a:pt x="309" y="124"/>
                  </a:lnTo>
                  <a:lnTo>
                    <a:pt x="312" y="124"/>
                  </a:lnTo>
                  <a:lnTo>
                    <a:pt x="315" y="124"/>
                  </a:lnTo>
                </a:path>
              </a:pathLst>
            </a:custGeom>
            <a:noFill/>
            <a:ln w="2857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aphicFrame>
        <p:nvGraphicFramePr>
          <p:cNvPr id="8196" name="Object 8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6459538" y="1577975"/>
          <a:ext cx="2565400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35" name="Equation" r:id="rId5" imgW="1143000" imgH="393480" progId="Equation.3">
                  <p:embed/>
                </p:oleObj>
              </mc:Choice>
              <mc:Fallback>
                <p:oleObj name="Equation" r:id="rId5" imgW="1143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538" y="1577975"/>
                        <a:ext cx="2565400" cy="884238"/>
                      </a:xfrm>
                      <a:prstGeom prst="rect">
                        <a:avLst/>
                      </a:prstGeom>
                      <a:solidFill>
                        <a:srgbClr val="FF99FF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9" name="Text Box 15"/>
          <p:cNvSpPr txBox="1">
            <a:spLocks noChangeArrowheads="1"/>
          </p:cNvSpPr>
          <p:nvPr/>
        </p:nvSpPr>
        <p:spPr bwMode="auto">
          <a:xfrm>
            <a:off x="6459072" y="1047800"/>
            <a:ext cx="27769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000" b="1" dirty="0" err="1" smtClean="0"/>
              <a:t>Wspł</a:t>
            </a:r>
            <a:r>
              <a:rPr lang="pl-PL" sz="2000" b="1" dirty="0" smtClean="0"/>
              <a:t>. rozmycia zbocza:</a:t>
            </a:r>
            <a:endParaRPr lang="pl-PL" sz="2000" b="1" dirty="0"/>
          </a:p>
        </p:txBody>
      </p:sp>
      <p:sp>
        <p:nvSpPr>
          <p:cNvPr id="65" name="Rectangle 111"/>
          <p:cNvSpPr>
            <a:spLocks noGrp="1" noChangeArrowheads="1"/>
          </p:cNvSpPr>
          <p:nvPr>
            <p:ph type="title" sz="quarter"/>
          </p:nvPr>
        </p:nvSpPr>
        <p:spPr>
          <a:xfrm>
            <a:off x="363072" y="-65263"/>
            <a:ext cx="8458200" cy="1143000"/>
          </a:xfrm>
          <a:solidFill>
            <a:schemeClr val="bg1"/>
          </a:solidFill>
        </p:spPr>
        <p:txBody>
          <a:bodyPr/>
          <a:lstStyle/>
          <a:p>
            <a:r>
              <a:rPr lang="pl-PL" sz="3200" b="1" dirty="0">
                <a:solidFill>
                  <a:schemeClr val="tx1"/>
                </a:solidFill>
                <a:latin typeface="+mn-lt"/>
              </a:rPr>
              <a:t>Eliminacja IMS – kryterium </a:t>
            </a:r>
            <a:r>
              <a:rPr lang="pl-PL" sz="3200" b="1" dirty="0" err="1">
                <a:solidFill>
                  <a:schemeClr val="tx1"/>
                </a:solidFill>
                <a:latin typeface="+mn-lt"/>
              </a:rPr>
              <a:t>Nyquista</a:t>
            </a:r>
            <a:r>
              <a:rPr lang="pl-PL" sz="32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l-PL" sz="3200" b="1" dirty="0">
                <a:solidFill>
                  <a:schemeClr val="tx1"/>
                </a:solidFill>
                <a:latin typeface="+mn-lt"/>
              </a:rPr>
            </a:br>
            <a:r>
              <a:rPr lang="pl-PL" sz="2800" b="1" dirty="0">
                <a:solidFill>
                  <a:schemeClr val="tx1"/>
                </a:solidFill>
                <a:latin typeface="+mn-lt"/>
              </a:rPr>
              <a:t>(filtr o łagodnie opadającym zboczu)</a:t>
            </a:r>
            <a:endParaRPr lang="pl-PL" sz="32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333500" y="5702390"/>
            <a:ext cx="7209319" cy="830997"/>
            <a:chOff x="1333500" y="5702390"/>
            <a:chExt cx="7209319" cy="830997"/>
          </a:xfrm>
        </p:grpSpPr>
        <p:graphicFrame>
          <p:nvGraphicFramePr>
            <p:cNvPr id="2" name="Obiekt 1"/>
            <p:cNvGraphicFramePr>
              <a:graphicFrameLocks noChangeAspect="1"/>
            </p:cNvGraphicFramePr>
            <p:nvPr>
              <p:extLst/>
            </p:nvPr>
          </p:nvGraphicFramePr>
          <p:xfrm>
            <a:off x="1333500" y="5908675"/>
            <a:ext cx="45085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536" name="Equation" r:id="rId7" imgW="2260440" imgH="228600" progId="Equation.3">
                    <p:embed/>
                  </p:oleObj>
                </mc:Choice>
                <mc:Fallback>
                  <p:oleObj name="Equation" r:id="rId7" imgW="226044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33500" y="5908675"/>
                          <a:ext cx="4508500" cy="457200"/>
                        </a:xfrm>
                        <a:prstGeom prst="rect">
                          <a:avLst/>
                        </a:prstGeom>
                        <a:solidFill>
                          <a:srgbClr val="FFFF00">
                            <a:alpha val="50000"/>
                          </a:srgb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pole tekstowe 2"/>
            <p:cNvSpPr txBox="1"/>
            <p:nvPr/>
          </p:nvSpPr>
          <p:spPr>
            <a:xfrm>
              <a:off x="6179672" y="5702390"/>
              <a:ext cx="2363147" cy="83099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pl-PL" sz="2400" b="1" i="1" dirty="0" smtClean="0"/>
                <a:t>A</a:t>
              </a:r>
              <a:r>
                <a:rPr lang="pl-PL" sz="2400" b="1" dirty="0" smtClean="0"/>
                <a:t> – stała zależna</a:t>
              </a:r>
            </a:p>
            <a:p>
              <a:pPr algn="l"/>
              <a:r>
                <a:rPr lang="pl-PL" sz="2400" b="1" dirty="0"/>
                <a:t>o</a:t>
              </a:r>
              <a:r>
                <a:rPr lang="pl-PL" sz="2400" b="1" dirty="0" smtClean="0"/>
                <a:t>d kształtu </a:t>
              </a:r>
              <a:r>
                <a:rPr lang="pl-PL" sz="2400" b="1" i="1" dirty="0" smtClean="0"/>
                <a:t>R</a:t>
              </a:r>
              <a:r>
                <a:rPr lang="pl-PL" sz="2400" b="1" dirty="0" smtClean="0"/>
                <a:t>(</a:t>
              </a:r>
              <a:r>
                <a:rPr lang="el-GR" sz="2400" b="1" i="1" dirty="0" smtClean="0"/>
                <a:t>ω</a:t>
              </a:r>
              <a:r>
                <a:rPr lang="pl-PL" sz="2400" b="1" dirty="0" smtClean="0"/>
                <a:t>)</a:t>
              </a:r>
              <a:endParaRPr lang="pl-PL" sz="2400" b="1" dirty="0"/>
            </a:p>
          </p:txBody>
        </p:sp>
      </p:grp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FF6AD-7AAE-4234-82E5-F9CC4CC813DD}" type="slidenum">
              <a:rPr lang="pl-PL" smtClean="0"/>
              <a:pPr>
                <a:defRPr/>
              </a:pPr>
              <a:t>47</a:t>
            </a:fld>
            <a:endParaRPr lang="pl-PL"/>
          </a:p>
        </p:txBody>
      </p:sp>
      <p:grpSp>
        <p:nvGrpSpPr>
          <p:cNvPr id="68" name="Grupa 67"/>
          <p:cNvGrpSpPr/>
          <p:nvPr/>
        </p:nvGrpSpPr>
        <p:grpSpPr>
          <a:xfrm>
            <a:off x="6239147" y="3763713"/>
            <a:ext cx="2784737" cy="1283435"/>
            <a:chOff x="3462222" y="3996433"/>
            <a:chExt cx="2784737" cy="1283435"/>
          </a:xfrm>
        </p:grpSpPr>
        <p:graphicFrame>
          <p:nvGraphicFramePr>
            <p:cNvPr id="69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91880" y="4454368"/>
            <a:ext cx="2649538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537" name="Equation" r:id="rId9" imgW="1346040" imgH="419040" progId="Equation.3">
                    <p:embed/>
                  </p:oleObj>
                </mc:Choice>
                <mc:Fallback>
                  <p:oleObj name="Equation" r:id="rId9" imgW="134604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1880" y="4454368"/>
                          <a:ext cx="2649538" cy="825500"/>
                        </a:xfrm>
                        <a:prstGeom prst="rect">
                          <a:avLst/>
                        </a:prstGeom>
                        <a:solidFill>
                          <a:srgbClr val="CCFF99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 Box 291"/>
            <p:cNvSpPr txBox="1">
              <a:spLocks noChangeArrowheads="1"/>
            </p:cNvSpPr>
            <p:nvPr/>
          </p:nvSpPr>
          <p:spPr bwMode="auto">
            <a:xfrm>
              <a:off x="3462222" y="3996433"/>
              <a:ext cx="27847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sz="2000" b="1" dirty="0" smtClean="0"/>
                <a:t>Efektywność widmowa:</a:t>
              </a:r>
              <a:endParaRPr lang="pl-PL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7729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E3D180-F089-4464-A7B5-011D2735C4FF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  <p:sp>
        <p:nvSpPr>
          <p:cNvPr id="3" name="Text Box 275"/>
          <p:cNvSpPr txBox="1">
            <a:spLocks noChangeArrowheads="1"/>
          </p:cNvSpPr>
          <p:nvPr/>
        </p:nvSpPr>
        <p:spPr bwMode="auto">
          <a:xfrm>
            <a:off x="2178667" y="794963"/>
            <a:ext cx="631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i="1" dirty="0"/>
              <a:t>R</a:t>
            </a:r>
            <a:r>
              <a:rPr lang="pl-PL" sz="1600" b="1" dirty="0" smtClean="0"/>
              <a:t>(</a:t>
            </a:r>
            <a:r>
              <a:rPr lang="el-GR" sz="1600" b="1" i="1" dirty="0"/>
              <a:t>ω</a:t>
            </a:r>
            <a:r>
              <a:rPr lang="pl-PL" sz="1600" b="1" dirty="0"/>
              <a:t>)</a:t>
            </a:r>
            <a:endParaRPr lang="el-GR" sz="1600" b="1" dirty="0"/>
          </a:p>
        </p:txBody>
      </p:sp>
      <p:grpSp>
        <p:nvGrpSpPr>
          <p:cNvPr id="4" name="Group 302"/>
          <p:cNvGrpSpPr>
            <a:grpSpLocks/>
          </p:cNvGrpSpPr>
          <p:nvPr/>
        </p:nvGrpSpPr>
        <p:grpSpPr bwMode="auto">
          <a:xfrm>
            <a:off x="2715242" y="910852"/>
            <a:ext cx="2152650" cy="1060450"/>
            <a:chOff x="866" y="2185"/>
            <a:chExt cx="1356" cy="668"/>
          </a:xfrm>
        </p:grpSpPr>
        <p:sp>
          <p:nvSpPr>
            <p:cNvPr id="5" name="Line 105"/>
            <p:cNvSpPr>
              <a:spLocks noChangeShapeType="1"/>
            </p:cNvSpPr>
            <p:nvPr/>
          </p:nvSpPr>
          <p:spPr bwMode="auto">
            <a:xfrm flipV="1">
              <a:off x="893" y="2185"/>
              <a:ext cx="2" cy="6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Line 106"/>
            <p:cNvSpPr>
              <a:spLocks noChangeShapeType="1"/>
            </p:cNvSpPr>
            <p:nvPr/>
          </p:nvSpPr>
          <p:spPr bwMode="auto">
            <a:xfrm>
              <a:off x="895" y="2554"/>
              <a:ext cx="107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168"/>
            <p:cNvSpPr>
              <a:spLocks/>
            </p:cNvSpPr>
            <p:nvPr/>
          </p:nvSpPr>
          <p:spPr bwMode="auto">
            <a:xfrm>
              <a:off x="895" y="2556"/>
              <a:ext cx="230" cy="1"/>
            </a:xfrm>
            <a:custGeom>
              <a:avLst/>
              <a:gdLst>
                <a:gd name="T0" fmla="*/ 4 w 232"/>
                <a:gd name="T1" fmla="*/ 0 h 1"/>
                <a:gd name="T2" fmla="*/ 9 w 232"/>
                <a:gd name="T3" fmla="*/ 0 h 1"/>
                <a:gd name="T4" fmla="*/ 15 w 232"/>
                <a:gd name="T5" fmla="*/ 0 h 1"/>
                <a:gd name="T6" fmla="*/ 20 w 232"/>
                <a:gd name="T7" fmla="*/ 0 h 1"/>
                <a:gd name="T8" fmla="*/ 26 w 232"/>
                <a:gd name="T9" fmla="*/ 0 h 1"/>
                <a:gd name="T10" fmla="*/ 31 w 232"/>
                <a:gd name="T11" fmla="*/ 0 h 1"/>
                <a:gd name="T12" fmla="*/ 37 w 232"/>
                <a:gd name="T13" fmla="*/ 0 h 1"/>
                <a:gd name="T14" fmla="*/ 42 w 232"/>
                <a:gd name="T15" fmla="*/ 0 h 1"/>
                <a:gd name="T16" fmla="*/ 48 w 232"/>
                <a:gd name="T17" fmla="*/ 0 h 1"/>
                <a:gd name="T18" fmla="*/ 53 w 232"/>
                <a:gd name="T19" fmla="*/ 0 h 1"/>
                <a:gd name="T20" fmla="*/ 58 w 232"/>
                <a:gd name="T21" fmla="*/ 0 h 1"/>
                <a:gd name="T22" fmla="*/ 63 w 232"/>
                <a:gd name="T23" fmla="*/ 0 h 1"/>
                <a:gd name="T24" fmla="*/ 69 w 232"/>
                <a:gd name="T25" fmla="*/ 0 h 1"/>
                <a:gd name="T26" fmla="*/ 74 w 232"/>
                <a:gd name="T27" fmla="*/ 0 h 1"/>
                <a:gd name="T28" fmla="*/ 80 w 232"/>
                <a:gd name="T29" fmla="*/ 0 h 1"/>
                <a:gd name="T30" fmla="*/ 85 w 232"/>
                <a:gd name="T31" fmla="*/ 0 h 1"/>
                <a:gd name="T32" fmla="*/ 90 w 232"/>
                <a:gd name="T33" fmla="*/ 0 h 1"/>
                <a:gd name="T34" fmla="*/ 96 w 232"/>
                <a:gd name="T35" fmla="*/ 0 h 1"/>
                <a:gd name="T36" fmla="*/ 101 w 232"/>
                <a:gd name="T37" fmla="*/ 0 h 1"/>
                <a:gd name="T38" fmla="*/ 107 w 232"/>
                <a:gd name="T39" fmla="*/ 0 h 1"/>
                <a:gd name="T40" fmla="*/ 112 w 232"/>
                <a:gd name="T41" fmla="*/ 0 h 1"/>
                <a:gd name="T42" fmla="*/ 118 w 232"/>
                <a:gd name="T43" fmla="*/ 0 h 1"/>
                <a:gd name="T44" fmla="*/ 123 w 232"/>
                <a:gd name="T45" fmla="*/ 0 h 1"/>
                <a:gd name="T46" fmla="*/ 129 w 232"/>
                <a:gd name="T47" fmla="*/ 0 h 1"/>
                <a:gd name="T48" fmla="*/ 134 w 232"/>
                <a:gd name="T49" fmla="*/ 0 h 1"/>
                <a:gd name="T50" fmla="*/ 140 w 232"/>
                <a:gd name="T51" fmla="*/ 0 h 1"/>
                <a:gd name="T52" fmla="*/ 145 w 232"/>
                <a:gd name="T53" fmla="*/ 0 h 1"/>
                <a:gd name="T54" fmla="*/ 151 w 232"/>
                <a:gd name="T55" fmla="*/ 0 h 1"/>
                <a:gd name="T56" fmla="*/ 156 w 232"/>
                <a:gd name="T57" fmla="*/ 0 h 1"/>
                <a:gd name="T58" fmla="*/ 162 w 232"/>
                <a:gd name="T59" fmla="*/ 0 h 1"/>
                <a:gd name="T60" fmla="*/ 167 w 232"/>
                <a:gd name="T61" fmla="*/ 0 h 1"/>
                <a:gd name="T62" fmla="*/ 172 w 232"/>
                <a:gd name="T63" fmla="*/ 0 h 1"/>
                <a:gd name="T64" fmla="*/ 177 w 232"/>
                <a:gd name="T65" fmla="*/ 0 h 1"/>
                <a:gd name="T66" fmla="*/ 182 w 232"/>
                <a:gd name="T67" fmla="*/ 0 h 1"/>
                <a:gd name="T68" fmla="*/ 188 w 232"/>
                <a:gd name="T69" fmla="*/ 0 h 1"/>
                <a:gd name="T70" fmla="*/ 193 w 232"/>
                <a:gd name="T71" fmla="*/ 0 h 1"/>
                <a:gd name="T72" fmla="*/ 199 w 232"/>
                <a:gd name="T73" fmla="*/ 0 h 1"/>
                <a:gd name="T74" fmla="*/ 204 w 232"/>
                <a:gd name="T75" fmla="*/ 0 h 1"/>
                <a:gd name="T76" fmla="*/ 210 w 232"/>
                <a:gd name="T77" fmla="*/ 0 h 1"/>
                <a:gd name="T78" fmla="*/ 215 w 232"/>
                <a:gd name="T79" fmla="*/ 0 h 1"/>
                <a:gd name="T80" fmla="*/ 221 w 232"/>
                <a:gd name="T81" fmla="*/ 0 h 1"/>
                <a:gd name="T82" fmla="*/ 226 w 232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2"/>
                <a:gd name="T127" fmla="*/ 0 h 1"/>
                <a:gd name="T128" fmla="*/ 232 w 232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2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9" y="0"/>
                  </a:lnTo>
                  <a:lnTo>
                    <a:pt x="181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3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10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7" y="0"/>
                  </a:lnTo>
                  <a:lnTo>
                    <a:pt x="219" y="0"/>
                  </a:lnTo>
                  <a:lnTo>
                    <a:pt x="221" y="0"/>
                  </a:lnTo>
                  <a:lnTo>
                    <a:pt x="223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169"/>
            <p:cNvSpPr>
              <a:spLocks/>
            </p:cNvSpPr>
            <p:nvPr/>
          </p:nvSpPr>
          <p:spPr bwMode="auto">
            <a:xfrm>
              <a:off x="1125" y="2556"/>
              <a:ext cx="229" cy="7"/>
            </a:xfrm>
            <a:custGeom>
              <a:avLst/>
              <a:gdLst>
                <a:gd name="T0" fmla="*/ 3 w 231"/>
                <a:gd name="T1" fmla="*/ 0 h 8"/>
                <a:gd name="T2" fmla="*/ 9 w 231"/>
                <a:gd name="T3" fmla="*/ 0 h 8"/>
                <a:gd name="T4" fmla="*/ 14 w 231"/>
                <a:gd name="T5" fmla="*/ 0 h 8"/>
                <a:gd name="T6" fmla="*/ 20 w 231"/>
                <a:gd name="T7" fmla="*/ 0 h 8"/>
                <a:gd name="T8" fmla="*/ 25 w 231"/>
                <a:gd name="T9" fmla="*/ 0 h 8"/>
                <a:gd name="T10" fmla="*/ 31 w 231"/>
                <a:gd name="T11" fmla="*/ 0 h 8"/>
                <a:gd name="T12" fmla="*/ 36 w 231"/>
                <a:gd name="T13" fmla="*/ 0 h 8"/>
                <a:gd name="T14" fmla="*/ 42 w 231"/>
                <a:gd name="T15" fmla="*/ 0 h 8"/>
                <a:gd name="T16" fmla="*/ 47 w 231"/>
                <a:gd name="T17" fmla="*/ 0 h 8"/>
                <a:gd name="T18" fmla="*/ 53 w 231"/>
                <a:gd name="T19" fmla="*/ 0 h 8"/>
                <a:gd name="T20" fmla="*/ 57 w 231"/>
                <a:gd name="T21" fmla="*/ 0 h 8"/>
                <a:gd name="T22" fmla="*/ 63 w 231"/>
                <a:gd name="T23" fmla="*/ 0 h 8"/>
                <a:gd name="T24" fmla="*/ 68 w 231"/>
                <a:gd name="T25" fmla="*/ 0 h 8"/>
                <a:gd name="T26" fmla="*/ 74 w 231"/>
                <a:gd name="T27" fmla="*/ 0 h 8"/>
                <a:gd name="T28" fmla="*/ 79 w 231"/>
                <a:gd name="T29" fmla="*/ 0 h 8"/>
                <a:gd name="T30" fmla="*/ 84 w 231"/>
                <a:gd name="T31" fmla="*/ 0 h 8"/>
                <a:gd name="T32" fmla="*/ 90 w 231"/>
                <a:gd name="T33" fmla="*/ 0 h 8"/>
                <a:gd name="T34" fmla="*/ 95 w 231"/>
                <a:gd name="T35" fmla="*/ 0 h 8"/>
                <a:gd name="T36" fmla="*/ 101 w 231"/>
                <a:gd name="T37" fmla="*/ 0 h 8"/>
                <a:gd name="T38" fmla="*/ 106 w 231"/>
                <a:gd name="T39" fmla="*/ 0 h 8"/>
                <a:gd name="T40" fmla="*/ 112 w 231"/>
                <a:gd name="T41" fmla="*/ 0 h 8"/>
                <a:gd name="T42" fmla="*/ 117 w 231"/>
                <a:gd name="T43" fmla="*/ 0 h 8"/>
                <a:gd name="T44" fmla="*/ 123 w 231"/>
                <a:gd name="T45" fmla="*/ 0 h 8"/>
                <a:gd name="T46" fmla="*/ 128 w 231"/>
                <a:gd name="T47" fmla="*/ 0 h 8"/>
                <a:gd name="T48" fmla="*/ 134 w 231"/>
                <a:gd name="T49" fmla="*/ 0 h 8"/>
                <a:gd name="T50" fmla="*/ 139 w 231"/>
                <a:gd name="T51" fmla="*/ 0 h 8"/>
                <a:gd name="T52" fmla="*/ 145 w 231"/>
                <a:gd name="T53" fmla="*/ 0 h 8"/>
                <a:gd name="T54" fmla="*/ 150 w 231"/>
                <a:gd name="T55" fmla="*/ 0 h 8"/>
                <a:gd name="T56" fmla="*/ 156 w 231"/>
                <a:gd name="T57" fmla="*/ 0 h 8"/>
                <a:gd name="T58" fmla="*/ 161 w 231"/>
                <a:gd name="T59" fmla="*/ 0 h 8"/>
                <a:gd name="T60" fmla="*/ 167 w 231"/>
                <a:gd name="T61" fmla="*/ 0 h 8"/>
                <a:gd name="T62" fmla="*/ 172 w 231"/>
                <a:gd name="T63" fmla="*/ 0 h 8"/>
                <a:gd name="T64" fmla="*/ 176 w 231"/>
                <a:gd name="T65" fmla="*/ 0 h 8"/>
                <a:gd name="T66" fmla="*/ 182 w 231"/>
                <a:gd name="T67" fmla="*/ 0 h 8"/>
                <a:gd name="T68" fmla="*/ 187 w 231"/>
                <a:gd name="T69" fmla="*/ 0 h 8"/>
                <a:gd name="T70" fmla="*/ 193 w 231"/>
                <a:gd name="T71" fmla="*/ 0 h 8"/>
                <a:gd name="T72" fmla="*/ 198 w 231"/>
                <a:gd name="T73" fmla="*/ 0 h 8"/>
                <a:gd name="T74" fmla="*/ 204 w 231"/>
                <a:gd name="T75" fmla="*/ 0 h 8"/>
                <a:gd name="T76" fmla="*/ 209 w 231"/>
                <a:gd name="T77" fmla="*/ 2 h 8"/>
                <a:gd name="T78" fmla="*/ 215 w 231"/>
                <a:gd name="T79" fmla="*/ 2 h 8"/>
                <a:gd name="T80" fmla="*/ 220 w 231"/>
                <a:gd name="T81" fmla="*/ 4 h 8"/>
                <a:gd name="T82" fmla="*/ 226 w 231"/>
                <a:gd name="T83" fmla="*/ 7 h 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1"/>
                <a:gd name="T127" fmla="*/ 0 h 8"/>
                <a:gd name="T128" fmla="*/ 231 w 231"/>
                <a:gd name="T129" fmla="*/ 8 h 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1" h="8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7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1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11" y="2"/>
                  </a:lnTo>
                  <a:lnTo>
                    <a:pt x="213" y="2"/>
                  </a:lnTo>
                  <a:lnTo>
                    <a:pt x="215" y="2"/>
                  </a:lnTo>
                  <a:lnTo>
                    <a:pt x="217" y="2"/>
                  </a:lnTo>
                  <a:lnTo>
                    <a:pt x="219" y="2"/>
                  </a:lnTo>
                  <a:lnTo>
                    <a:pt x="220" y="4"/>
                  </a:lnTo>
                  <a:lnTo>
                    <a:pt x="222" y="4"/>
                  </a:lnTo>
                  <a:lnTo>
                    <a:pt x="224" y="6"/>
                  </a:lnTo>
                  <a:lnTo>
                    <a:pt x="226" y="6"/>
                  </a:lnTo>
                  <a:lnTo>
                    <a:pt x="228" y="8"/>
                  </a:lnTo>
                  <a:lnTo>
                    <a:pt x="229" y="8"/>
                  </a:lnTo>
                  <a:lnTo>
                    <a:pt x="231" y="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170"/>
            <p:cNvSpPr>
              <a:spLocks/>
            </p:cNvSpPr>
            <p:nvPr/>
          </p:nvSpPr>
          <p:spPr bwMode="auto">
            <a:xfrm>
              <a:off x="1354" y="2563"/>
              <a:ext cx="162" cy="238"/>
            </a:xfrm>
            <a:custGeom>
              <a:avLst/>
              <a:gdLst>
                <a:gd name="T0" fmla="*/ 4 w 163"/>
                <a:gd name="T1" fmla="*/ 2 h 260"/>
                <a:gd name="T2" fmla="*/ 9 w 163"/>
                <a:gd name="T3" fmla="*/ 5 h 260"/>
                <a:gd name="T4" fmla="*/ 15 w 163"/>
                <a:gd name="T5" fmla="*/ 10 h 260"/>
                <a:gd name="T6" fmla="*/ 20 w 163"/>
                <a:gd name="T7" fmla="*/ 14 h 260"/>
                <a:gd name="T8" fmla="*/ 26 w 163"/>
                <a:gd name="T9" fmla="*/ 18 h 260"/>
                <a:gd name="T10" fmla="*/ 31 w 163"/>
                <a:gd name="T11" fmla="*/ 24 h 260"/>
                <a:gd name="T12" fmla="*/ 37 w 163"/>
                <a:gd name="T13" fmla="*/ 28 h 260"/>
                <a:gd name="T14" fmla="*/ 42 w 163"/>
                <a:gd name="T15" fmla="*/ 34 h 260"/>
                <a:gd name="T16" fmla="*/ 48 w 163"/>
                <a:gd name="T17" fmla="*/ 40 h 260"/>
                <a:gd name="T18" fmla="*/ 53 w 163"/>
                <a:gd name="T19" fmla="*/ 46 h 260"/>
                <a:gd name="T20" fmla="*/ 57 w 163"/>
                <a:gd name="T21" fmla="*/ 50 h 260"/>
                <a:gd name="T22" fmla="*/ 60 w 163"/>
                <a:gd name="T23" fmla="*/ 56 h 260"/>
                <a:gd name="T24" fmla="*/ 64 w 163"/>
                <a:gd name="T25" fmla="*/ 60 h 260"/>
                <a:gd name="T26" fmla="*/ 68 w 163"/>
                <a:gd name="T27" fmla="*/ 66 h 260"/>
                <a:gd name="T28" fmla="*/ 71 w 163"/>
                <a:gd name="T29" fmla="*/ 70 h 260"/>
                <a:gd name="T30" fmla="*/ 75 w 163"/>
                <a:gd name="T31" fmla="*/ 76 h 260"/>
                <a:gd name="T32" fmla="*/ 79 w 163"/>
                <a:gd name="T33" fmla="*/ 81 h 260"/>
                <a:gd name="T34" fmla="*/ 81 w 163"/>
                <a:gd name="T35" fmla="*/ 86 h 260"/>
                <a:gd name="T36" fmla="*/ 85 w 163"/>
                <a:gd name="T37" fmla="*/ 91 h 260"/>
                <a:gd name="T38" fmla="*/ 87 w 163"/>
                <a:gd name="T39" fmla="*/ 98 h 260"/>
                <a:gd name="T40" fmla="*/ 90 w 163"/>
                <a:gd name="T41" fmla="*/ 103 h 260"/>
                <a:gd name="T42" fmla="*/ 94 w 163"/>
                <a:gd name="T43" fmla="*/ 108 h 260"/>
                <a:gd name="T44" fmla="*/ 98 w 163"/>
                <a:gd name="T45" fmla="*/ 113 h 260"/>
                <a:gd name="T46" fmla="*/ 100 w 163"/>
                <a:gd name="T47" fmla="*/ 120 h 260"/>
                <a:gd name="T48" fmla="*/ 103 w 163"/>
                <a:gd name="T49" fmla="*/ 124 h 260"/>
                <a:gd name="T50" fmla="*/ 107 w 163"/>
                <a:gd name="T51" fmla="*/ 131 h 260"/>
                <a:gd name="T52" fmla="*/ 111 w 163"/>
                <a:gd name="T53" fmla="*/ 136 h 260"/>
                <a:gd name="T54" fmla="*/ 114 w 163"/>
                <a:gd name="T55" fmla="*/ 143 h 260"/>
                <a:gd name="T56" fmla="*/ 116 w 163"/>
                <a:gd name="T57" fmla="*/ 148 h 260"/>
                <a:gd name="T58" fmla="*/ 120 w 163"/>
                <a:gd name="T59" fmla="*/ 155 h 260"/>
                <a:gd name="T60" fmla="*/ 123 w 163"/>
                <a:gd name="T61" fmla="*/ 162 h 260"/>
                <a:gd name="T62" fmla="*/ 127 w 163"/>
                <a:gd name="T63" fmla="*/ 167 h 260"/>
                <a:gd name="T64" fmla="*/ 131 w 163"/>
                <a:gd name="T65" fmla="*/ 174 h 260"/>
                <a:gd name="T66" fmla="*/ 132 w 163"/>
                <a:gd name="T67" fmla="*/ 180 h 260"/>
                <a:gd name="T68" fmla="*/ 136 w 163"/>
                <a:gd name="T69" fmla="*/ 187 h 260"/>
                <a:gd name="T70" fmla="*/ 140 w 163"/>
                <a:gd name="T71" fmla="*/ 194 h 260"/>
                <a:gd name="T72" fmla="*/ 143 w 163"/>
                <a:gd name="T73" fmla="*/ 200 h 260"/>
                <a:gd name="T74" fmla="*/ 145 w 163"/>
                <a:gd name="T75" fmla="*/ 207 h 260"/>
                <a:gd name="T76" fmla="*/ 149 w 163"/>
                <a:gd name="T77" fmla="*/ 214 h 260"/>
                <a:gd name="T78" fmla="*/ 152 w 163"/>
                <a:gd name="T79" fmla="*/ 221 h 260"/>
                <a:gd name="T80" fmla="*/ 156 w 163"/>
                <a:gd name="T81" fmla="*/ 227 h 260"/>
                <a:gd name="T82" fmla="*/ 160 w 163"/>
                <a:gd name="T83" fmla="*/ 234 h 2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"/>
                <a:gd name="T127" fmla="*/ 0 h 260"/>
                <a:gd name="T128" fmla="*/ 163 w 163"/>
                <a:gd name="T129" fmla="*/ 260 h 2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" h="260">
                  <a:moveTo>
                    <a:pt x="0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4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7"/>
                  </a:lnTo>
                  <a:lnTo>
                    <a:pt x="13" y="9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9" y="13"/>
                  </a:lnTo>
                  <a:lnTo>
                    <a:pt x="20" y="15"/>
                  </a:lnTo>
                  <a:lnTo>
                    <a:pt x="22" y="16"/>
                  </a:lnTo>
                  <a:lnTo>
                    <a:pt x="24" y="18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29" y="24"/>
                  </a:lnTo>
                  <a:lnTo>
                    <a:pt x="31" y="26"/>
                  </a:lnTo>
                  <a:lnTo>
                    <a:pt x="33" y="26"/>
                  </a:lnTo>
                  <a:lnTo>
                    <a:pt x="35" y="29"/>
                  </a:lnTo>
                  <a:lnTo>
                    <a:pt x="37" y="31"/>
                  </a:lnTo>
                  <a:lnTo>
                    <a:pt x="39" y="33"/>
                  </a:lnTo>
                  <a:lnTo>
                    <a:pt x="40" y="35"/>
                  </a:lnTo>
                  <a:lnTo>
                    <a:pt x="42" y="37"/>
                  </a:lnTo>
                  <a:lnTo>
                    <a:pt x="44" y="39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7" y="53"/>
                  </a:lnTo>
                  <a:lnTo>
                    <a:pt x="57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60" y="61"/>
                  </a:lnTo>
                  <a:lnTo>
                    <a:pt x="60" y="62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6" y="70"/>
                  </a:lnTo>
                  <a:lnTo>
                    <a:pt x="68" y="72"/>
                  </a:lnTo>
                  <a:lnTo>
                    <a:pt x="70" y="74"/>
                  </a:lnTo>
                  <a:lnTo>
                    <a:pt x="70" y="75"/>
                  </a:lnTo>
                  <a:lnTo>
                    <a:pt x="71" y="77"/>
                  </a:lnTo>
                  <a:lnTo>
                    <a:pt x="71" y="79"/>
                  </a:lnTo>
                  <a:lnTo>
                    <a:pt x="73" y="81"/>
                  </a:lnTo>
                  <a:lnTo>
                    <a:pt x="75" y="83"/>
                  </a:lnTo>
                  <a:lnTo>
                    <a:pt x="77" y="85"/>
                  </a:lnTo>
                  <a:lnTo>
                    <a:pt x="77" y="86"/>
                  </a:lnTo>
                  <a:lnTo>
                    <a:pt x="79" y="88"/>
                  </a:lnTo>
                  <a:lnTo>
                    <a:pt x="81" y="90"/>
                  </a:lnTo>
                  <a:lnTo>
                    <a:pt x="81" y="92"/>
                  </a:lnTo>
                  <a:lnTo>
                    <a:pt x="82" y="94"/>
                  </a:lnTo>
                  <a:lnTo>
                    <a:pt x="82" y="96"/>
                  </a:lnTo>
                  <a:lnTo>
                    <a:pt x="84" y="97"/>
                  </a:lnTo>
                  <a:lnTo>
                    <a:pt x="86" y="99"/>
                  </a:lnTo>
                  <a:lnTo>
                    <a:pt x="86" y="101"/>
                  </a:lnTo>
                  <a:lnTo>
                    <a:pt x="88" y="105"/>
                  </a:lnTo>
                  <a:lnTo>
                    <a:pt x="88" y="107"/>
                  </a:lnTo>
                  <a:lnTo>
                    <a:pt x="90" y="108"/>
                  </a:lnTo>
                  <a:lnTo>
                    <a:pt x="91" y="110"/>
                  </a:lnTo>
                  <a:lnTo>
                    <a:pt x="91" y="112"/>
                  </a:lnTo>
                  <a:lnTo>
                    <a:pt x="93" y="114"/>
                  </a:lnTo>
                  <a:lnTo>
                    <a:pt x="93" y="116"/>
                  </a:lnTo>
                  <a:lnTo>
                    <a:pt x="95" y="118"/>
                  </a:lnTo>
                  <a:lnTo>
                    <a:pt x="97" y="120"/>
                  </a:lnTo>
                  <a:lnTo>
                    <a:pt x="97" y="121"/>
                  </a:lnTo>
                  <a:lnTo>
                    <a:pt x="99" y="123"/>
                  </a:lnTo>
                  <a:lnTo>
                    <a:pt x="99" y="125"/>
                  </a:lnTo>
                  <a:lnTo>
                    <a:pt x="101" y="129"/>
                  </a:lnTo>
                  <a:lnTo>
                    <a:pt x="101" y="131"/>
                  </a:lnTo>
                  <a:lnTo>
                    <a:pt x="102" y="132"/>
                  </a:lnTo>
                  <a:lnTo>
                    <a:pt x="104" y="134"/>
                  </a:lnTo>
                  <a:lnTo>
                    <a:pt x="104" y="136"/>
                  </a:lnTo>
                  <a:lnTo>
                    <a:pt x="106" y="138"/>
                  </a:lnTo>
                  <a:lnTo>
                    <a:pt x="106" y="140"/>
                  </a:lnTo>
                  <a:lnTo>
                    <a:pt x="108" y="143"/>
                  </a:lnTo>
                  <a:lnTo>
                    <a:pt x="110" y="145"/>
                  </a:lnTo>
                  <a:lnTo>
                    <a:pt x="110" y="147"/>
                  </a:lnTo>
                  <a:lnTo>
                    <a:pt x="112" y="149"/>
                  </a:lnTo>
                  <a:lnTo>
                    <a:pt x="112" y="151"/>
                  </a:lnTo>
                  <a:lnTo>
                    <a:pt x="113" y="153"/>
                  </a:lnTo>
                  <a:lnTo>
                    <a:pt x="115" y="156"/>
                  </a:lnTo>
                  <a:lnTo>
                    <a:pt x="115" y="158"/>
                  </a:lnTo>
                  <a:lnTo>
                    <a:pt x="117" y="160"/>
                  </a:lnTo>
                  <a:lnTo>
                    <a:pt x="117" y="162"/>
                  </a:lnTo>
                  <a:lnTo>
                    <a:pt x="119" y="164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22" y="171"/>
                  </a:lnTo>
                  <a:lnTo>
                    <a:pt x="122" y="173"/>
                  </a:lnTo>
                  <a:lnTo>
                    <a:pt x="124" y="177"/>
                  </a:lnTo>
                  <a:lnTo>
                    <a:pt x="126" y="178"/>
                  </a:lnTo>
                  <a:lnTo>
                    <a:pt x="126" y="180"/>
                  </a:lnTo>
                  <a:lnTo>
                    <a:pt x="128" y="182"/>
                  </a:lnTo>
                  <a:lnTo>
                    <a:pt x="128" y="186"/>
                  </a:lnTo>
                  <a:lnTo>
                    <a:pt x="130" y="188"/>
                  </a:lnTo>
                  <a:lnTo>
                    <a:pt x="132" y="190"/>
                  </a:lnTo>
                  <a:lnTo>
                    <a:pt x="132" y="191"/>
                  </a:lnTo>
                  <a:lnTo>
                    <a:pt x="133" y="195"/>
                  </a:lnTo>
                  <a:lnTo>
                    <a:pt x="133" y="197"/>
                  </a:lnTo>
                  <a:lnTo>
                    <a:pt x="135" y="199"/>
                  </a:lnTo>
                  <a:lnTo>
                    <a:pt x="137" y="202"/>
                  </a:lnTo>
                  <a:lnTo>
                    <a:pt x="137" y="204"/>
                  </a:lnTo>
                  <a:lnTo>
                    <a:pt x="139" y="206"/>
                  </a:lnTo>
                  <a:lnTo>
                    <a:pt x="139" y="208"/>
                  </a:lnTo>
                  <a:lnTo>
                    <a:pt x="141" y="212"/>
                  </a:lnTo>
                  <a:lnTo>
                    <a:pt x="143" y="213"/>
                  </a:lnTo>
                  <a:lnTo>
                    <a:pt x="143" y="215"/>
                  </a:lnTo>
                  <a:lnTo>
                    <a:pt x="144" y="219"/>
                  </a:lnTo>
                  <a:lnTo>
                    <a:pt x="144" y="221"/>
                  </a:lnTo>
                  <a:lnTo>
                    <a:pt x="146" y="223"/>
                  </a:lnTo>
                  <a:lnTo>
                    <a:pt x="146" y="226"/>
                  </a:lnTo>
                  <a:lnTo>
                    <a:pt x="148" y="228"/>
                  </a:lnTo>
                  <a:lnTo>
                    <a:pt x="150" y="230"/>
                  </a:lnTo>
                  <a:lnTo>
                    <a:pt x="150" y="234"/>
                  </a:lnTo>
                  <a:lnTo>
                    <a:pt x="152" y="236"/>
                  </a:lnTo>
                  <a:lnTo>
                    <a:pt x="152" y="237"/>
                  </a:lnTo>
                  <a:lnTo>
                    <a:pt x="153" y="241"/>
                  </a:lnTo>
                  <a:lnTo>
                    <a:pt x="155" y="243"/>
                  </a:lnTo>
                  <a:lnTo>
                    <a:pt x="155" y="245"/>
                  </a:lnTo>
                  <a:lnTo>
                    <a:pt x="157" y="248"/>
                  </a:lnTo>
                  <a:lnTo>
                    <a:pt x="157" y="250"/>
                  </a:lnTo>
                  <a:lnTo>
                    <a:pt x="159" y="252"/>
                  </a:lnTo>
                  <a:lnTo>
                    <a:pt x="161" y="256"/>
                  </a:lnTo>
                  <a:lnTo>
                    <a:pt x="161" y="258"/>
                  </a:lnTo>
                  <a:lnTo>
                    <a:pt x="163" y="26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71"/>
            <p:cNvSpPr>
              <a:spLocks/>
            </p:cNvSpPr>
            <p:nvPr/>
          </p:nvSpPr>
          <p:spPr bwMode="auto">
            <a:xfrm>
              <a:off x="1516" y="2262"/>
              <a:ext cx="136" cy="591"/>
            </a:xfrm>
            <a:custGeom>
              <a:avLst/>
              <a:gdLst>
                <a:gd name="T0" fmla="*/ 1 w 136"/>
                <a:gd name="T1" fmla="*/ 543 h 645"/>
                <a:gd name="T2" fmla="*/ 5 w 136"/>
                <a:gd name="T3" fmla="*/ 550 h 645"/>
                <a:gd name="T4" fmla="*/ 9 w 136"/>
                <a:gd name="T5" fmla="*/ 557 h 645"/>
                <a:gd name="T6" fmla="*/ 10 w 136"/>
                <a:gd name="T7" fmla="*/ 565 h 645"/>
                <a:gd name="T8" fmla="*/ 14 w 136"/>
                <a:gd name="T9" fmla="*/ 572 h 645"/>
                <a:gd name="T10" fmla="*/ 18 w 136"/>
                <a:gd name="T11" fmla="*/ 579 h 645"/>
                <a:gd name="T12" fmla="*/ 21 w 136"/>
                <a:gd name="T13" fmla="*/ 586 h 645"/>
                <a:gd name="T14" fmla="*/ 25 w 136"/>
                <a:gd name="T15" fmla="*/ 0 h 645"/>
                <a:gd name="T16" fmla="*/ 27 w 136"/>
                <a:gd name="T17" fmla="*/ 6 h 645"/>
                <a:gd name="T18" fmla="*/ 31 w 136"/>
                <a:gd name="T19" fmla="*/ 14 h 645"/>
                <a:gd name="T20" fmla="*/ 34 w 136"/>
                <a:gd name="T21" fmla="*/ 20 h 645"/>
                <a:gd name="T22" fmla="*/ 38 w 136"/>
                <a:gd name="T23" fmla="*/ 27 h 645"/>
                <a:gd name="T24" fmla="*/ 40 w 136"/>
                <a:gd name="T25" fmla="*/ 34 h 645"/>
                <a:gd name="T26" fmla="*/ 43 w 136"/>
                <a:gd name="T27" fmla="*/ 40 h 645"/>
                <a:gd name="T28" fmla="*/ 47 w 136"/>
                <a:gd name="T29" fmla="*/ 48 h 645"/>
                <a:gd name="T30" fmla="*/ 51 w 136"/>
                <a:gd name="T31" fmla="*/ 54 h 645"/>
                <a:gd name="T32" fmla="*/ 54 w 136"/>
                <a:gd name="T33" fmla="*/ 60 h 645"/>
                <a:gd name="T34" fmla="*/ 56 w 136"/>
                <a:gd name="T35" fmla="*/ 69 h 645"/>
                <a:gd name="T36" fmla="*/ 60 w 136"/>
                <a:gd name="T37" fmla="*/ 76 h 645"/>
                <a:gd name="T38" fmla="*/ 63 w 136"/>
                <a:gd name="T39" fmla="*/ 82 h 645"/>
                <a:gd name="T40" fmla="*/ 67 w 136"/>
                <a:gd name="T41" fmla="*/ 88 h 645"/>
                <a:gd name="T42" fmla="*/ 69 w 136"/>
                <a:gd name="T43" fmla="*/ 94 h 645"/>
                <a:gd name="T44" fmla="*/ 72 w 136"/>
                <a:gd name="T45" fmla="*/ 101 h 645"/>
                <a:gd name="T46" fmla="*/ 76 w 136"/>
                <a:gd name="T47" fmla="*/ 108 h 645"/>
                <a:gd name="T48" fmla="*/ 80 w 136"/>
                <a:gd name="T49" fmla="*/ 115 h 645"/>
                <a:gd name="T50" fmla="*/ 83 w 136"/>
                <a:gd name="T51" fmla="*/ 122 h 645"/>
                <a:gd name="T52" fmla="*/ 85 w 136"/>
                <a:gd name="T53" fmla="*/ 126 h 645"/>
                <a:gd name="T54" fmla="*/ 89 w 136"/>
                <a:gd name="T55" fmla="*/ 133 h 645"/>
                <a:gd name="T56" fmla="*/ 93 w 136"/>
                <a:gd name="T57" fmla="*/ 140 h 645"/>
                <a:gd name="T58" fmla="*/ 96 w 136"/>
                <a:gd name="T59" fmla="*/ 145 h 645"/>
                <a:gd name="T60" fmla="*/ 100 w 136"/>
                <a:gd name="T61" fmla="*/ 152 h 645"/>
                <a:gd name="T62" fmla="*/ 102 w 136"/>
                <a:gd name="T63" fmla="*/ 157 h 645"/>
                <a:gd name="T64" fmla="*/ 105 w 136"/>
                <a:gd name="T65" fmla="*/ 164 h 645"/>
                <a:gd name="T66" fmla="*/ 109 w 136"/>
                <a:gd name="T67" fmla="*/ 169 h 645"/>
                <a:gd name="T68" fmla="*/ 113 w 136"/>
                <a:gd name="T69" fmla="*/ 176 h 645"/>
                <a:gd name="T70" fmla="*/ 114 w 136"/>
                <a:gd name="T71" fmla="*/ 181 h 645"/>
                <a:gd name="T72" fmla="*/ 118 w 136"/>
                <a:gd name="T73" fmla="*/ 186 h 645"/>
                <a:gd name="T74" fmla="*/ 122 w 136"/>
                <a:gd name="T75" fmla="*/ 191 h 645"/>
                <a:gd name="T76" fmla="*/ 125 w 136"/>
                <a:gd name="T77" fmla="*/ 196 h 645"/>
                <a:gd name="T78" fmla="*/ 129 w 136"/>
                <a:gd name="T79" fmla="*/ 201 h 645"/>
                <a:gd name="T80" fmla="*/ 131 w 136"/>
                <a:gd name="T81" fmla="*/ 206 h 645"/>
                <a:gd name="T82" fmla="*/ 134 w 136"/>
                <a:gd name="T83" fmla="*/ 211 h 6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6"/>
                <a:gd name="T127" fmla="*/ 0 h 645"/>
                <a:gd name="T128" fmla="*/ 136 w 136"/>
                <a:gd name="T129" fmla="*/ 645 h 64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6" h="645">
                  <a:moveTo>
                    <a:pt x="0" y="588"/>
                  </a:moveTo>
                  <a:lnTo>
                    <a:pt x="0" y="591"/>
                  </a:lnTo>
                  <a:lnTo>
                    <a:pt x="1" y="593"/>
                  </a:lnTo>
                  <a:lnTo>
                    <a:pt x="3" y="597"/>
                  </a:lnTo>
                  <a:lnTo>
                    <a:pt x="3" y="599"/>
                  </a:lnTo>
                  <a:lnTo>
                    <a:pt x="5" y="600"/>
                  </a:lnTo>
                  <a:lnTo>
                    <a:pt x="5" y="604"/>
                  </a:lnTo>
                  <a:lnTo>
                    <a:pt x="7" y="606"/>
                  </a:lnTo>
                  <a:lnTo>
                    <a:pt x="9" y="608"/>
                  </a:lnTo>
                  <a:lnTo>
                    <a:pt x="9" y="611"/>
                  </a:lnTo>
                  <a:lnTo>
                    <a:pt x="10" y="613"/>
                  </a:lnTo>
                  <a:lnTo>
                    <a:pt x="10" y="617"/>
                  </a:lnTo>
                  <a:lnTo>
                    <a:pt x="12" y="619"/>
                  </a:lnTo>
                  <a:lnTo>
                    <a:pt x="14" y="621"/>
                  </a:lnTo>
                  <a:lnTo>
                    <a:pt x="14" y="624"/>
                  </a:lnTo>
                  <a:lnTo>
                    <a:pt x="16" y="626"/>
                  </a:lnTo>
                  <a:lnTo>
                    <a:pt x="16" y="628"/>
                  </a:lnTo>
                  <a:lnTo>
                    <a:pt x="18" y="632"/>
                  </a:lnTo>
                  <a:lnTo>
                    <a:pt x="20" y="634"/>
                  </a:lnTo>
                  <a:lnTo>
                    <a:pt x="20" y="637"/>
                  </a:lnTo>
                  <a:lnTo>
                    <a:pt x="21" y="639"/>
                  </a:lnTo>
                  <a:lnTo>
                    <a:pt x="21" y="641"/>
                  </a:lnTo>
                  <a:lnTo>
                    <a:pt x="23" y="645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31" y="15"/>
                  </a:lnTo>
                  <a:lnTo>
                    <a:pt x="32" y="17"/>
                  </a:lnTo>
                  <a:lnTo>
                    <a:pt x="32" y="20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6" y="28"/>
                  </a:lnTo>
                  <a:lnTo>
                    <a:pt x="38" y="29"/>
                  </a:lnTo>
                  <a:lnTo>
                    <a:pt x="38" y="31"/>
                  </a:lnTo>
                  <a:lnTo>
                    <a:pt x="40" y="35"/>
                  </a:lnTo>
                  <a:lnTo>
                    <a:pt x="40" y="37"/>
                  </a:lnTo>
                  <a:lnTo>
                    <a:pt x="41" y="40"/>
                  </a:lnTo>
                  <a:lnTo>
                    <a:pt x="43" y="42"/>
                  </a:lnTo>
                  <a:lnTo>
                    <a:pt x="43" y="44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7" y="52"/>
                  </a:lnTo>
                  <a:lnTo>
                    <a:pt x="49" y="55"/>
                  </a:lnTo>
                  <a:lnTo>
                    <a:pt x="49" y="57"/>
                  </a:lnTo>
                  <a:lnTo>
                    <a:pt x="51" y="59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4" y="66"/>
                  </a:lnTo>
                  <a:lnTo>
                    <a:pt x="54" y="70"/>
                  </a:lnTo>
                  <a:lnTo>
                    <a:pt x="56" y="72"/>
                  </a:lnTo>
                  <a:lnTo>
                    <a:pt x="56" y="75"/>
                  </a:lnTo>
                  <a:lnTo>
                    <a:pt x="58" y="77"/>
                  </a:lnTo>
                  <a:lnTo>
                    <a:pt x="60" y="79"/>
                  </a:lnTo>
                  <a:lnTo>
                    <a:pt x="60" y="83"/>
                  </a:lnTo>
                  <a:lnTo>
                    <a:pt x="62" y="85"/>
                  </a:lnTo>
                  <a:lnTo>
                    <a:pt x="62" y="87"/>
                  </a:lnTo>
                  <a:lnTo>
                    <a:pt x="63" y="90"/>
                  </a:lnTo>
                  <a:lnTo>
                    <a:pt x="65" y="92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71" y="107"/>
                  </a:lnTo>
                  <a:lnTo>
                    <a:pt x="72" y="109"/>
                  </a:lnTo>
                  <a:lnTo>
                    <a:pt x="72" y="110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6" y="118"/>
                  </a:lnTo>
                  <a:lnTo>
                    <a:pt x="78" y="120"/>
                  </a:lnTo>
                  <a:lnTo>
                    <a:pt x="78" y="123"/>
                  </a:lnTo>
                  <a:lnTo>
                    <a:pt x="80" y="125"/>
                  </a:lnTo>
                  <a:lnTo>
                    <a:pt x="80" y="127"/>
                  </a:lnTo>
                  <a:lnTo>
                    <a:pt x="82" y="129"/>
                  </a:lnTo>
                  <a:lnTo>
                    <a:pt x="83" y="133"/>
                  </a:lnTo>
                  <a:lnTo>
                    <a:pt x="83" y="134"/>
                  </a:lnTo>
                  <a:lnTo>
                    <a:pt x="85" y="136"/>
                  </a:lnTo>
                  <a:lnTo>
                    <a:pt x="85" y="138"/>
                  </a:lnTo>
                  <a:lnTo>
                    <a:pt x="87" y="142"/>
                  </a:lnTo>
                  <a:lnTo>
                    <a:pt x="89" y="144"/>
                  </a:lnTo>
                  <a:lnTo>
                    <a:pt x="89" y="145"/>
                  </a:lnTo>
                  <a:lnTo>
                    <a:pt x="91" y="147"/>
                  </a:lnTo>
                  <a:lnTo>
                    <a:pt x="91" y="151"/>
                  </a:lnTo>
                  <a:lnTo>
                    <a:pt x="93" y="153"/>
                  </a:lnTo>
                  <a:lnTo>
                    <a:pt x="94" y="155"/>
                  </a:lnTo>
                  <a:lnTo>
                    <a:pt x="94" y="157"/>
                  </a:lnTo>
                  <a:lnTo>
                    <a:pt x="96" y="158"/>
                  </a:lnTo>
                  <a:lnTo>
                    <a:pt x="96" y="162"/>
                  </a:lnTo>
                  <a:lnTo>
                    <a:pt x="98" y="164"/>
                  </a:lnTo>
                  <a:lnTo>
                    <a:pt x="100" y="166"/>
                  </a:lnTo>
                  <a:lnTo>
                    <a:pt x="100" y="168"/>
                  </a:lnTo>
                  <a:lnTo>
                    <a:pt x="102" y="169"/>
                  </a:lnTo>
                  <a:lnTo>
                    <a:pt x="102" y="171"/>
                  </a:lnTo>
                  <a:lnTo>
                    <a:pt x="103" y="175"/>
                  </a:lnTo>
                  <a:lnTo>
                    <a:pt x="105" y="177"/>
                  </a:lnTo>
                  <a:lnTo>
                    <a:pt x="105" y="179"/>
                  </a:lnTo>
                  <a:lnTo>
                    <a:pt x="107" y="180"/>
                  </a:lnTo>
                  <a:lnTo>
                    <a:pt x="107" y="182"/>
                  </a:lnTo>
                  <a:lnTo>
                    <a:pt x="109" y="184"/>
                  </a:lnTo>
                  <a:lnTo>
                    <a:pt x="111" y="186"/>
                  </a:lnTo>
                  <a:lnTo>
                    <a:pt x="111" y="190"/>
                  </a:lnTo>
                  <a:lnTo>
                    <a:pt x="113" y="192"/>
                  </a:lnTo>
                  <a:lnTo>
                    <a:pt x="113" y="193"/>
                  </a:lnTo>
                  <a:lnTo>
                    <a:pt x="114" y="195"/>
                  </a:lnTo>
                  <a:lnTo>
                    <a:pt x="114" y="197"/>
                  </a:lnTo>
                  <a:lnTo>
                    <a:pt x="116" y="199"/>
                  </a:lnTo>
                  <a:lnTo>
                    <a:pt x="118" y="201"/>
                  </a:lnTo>
                  <a:lnTo>
                    <a:pt x="118" y="203"/>
                  </a:lnTo>
                  <a:lnTo>
                    <a:pt x="120" y="204"/>
                  </a:lnTo>
                  <a:lnTo>
                    <a:pt x="120" y="206"/>
                  </a:lnTo>
                  <a:lnTo>
                    <a:pt x="122" y="208"/>
                  </a:lnTo>
                  <a:lnTo>
                    <a:pt x="124" y="210"/>
                  </a:lnTo>
                  <a:lnTo>
                    <a:pt x="124" y="212"/>
                  </a:lnTo>
                  <a:lnTo>
                    <a:pt x="125" y="214"/>
                  </a:lnTo>
                  <a:lnTo>
                    <a:pt x="125" y="215"/>
                  </a:lnTo>
                  <a:lnTo>
                    <a:pt x="127" y="217"/>
                  </a:lnTo>
                  <a:lnTo>
                    <a:pt x="129" y="219"/>
                  </a:lnTo>
                  <a:lnTo>
                    <a:pt x="129" y="221"/>
                  </a:lnTo>
                  <a:lnTo>
                    <a:pt x="131" y="223"/>
                  </a:lnTo>
                  <a:lnTo>
                    <a:pt x="131" y="225"/>
                  </a:lnTo>
                  <a:lnTo>
                    <a:pt x="133" y="227"/>
                  </a:lnTo>
                  <a:lnTo>
                    <a:pt x="134" y="228"/>
                  </a:lnTo>
                  <a:lnTo>
                    <a:pt x="134" y="230"/>
                  </a:lnTo>
                  <a:lnTo>
                    <a:pt x="136" y="232"/>
                  </a:lnTo>
                  <a:lnTo>
                    <a:pt x="136" y="234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72"/>
            <p:cNvSpPr>
              <a:spLocks/>
            </p:cNvSpPr>
            <p:nvPr/>
          </p:nvSpPr>
          <p:spPr bwMode="auto">
            <a:xfrm>
              <a:off x="1652" y="2477"/>
              <a:ext cx="218" cy="79"/>
            </a:xfrm>
            <a:custGeom>
              <a:avLst/>
              <a:gdLst>
                <a:gd name="T0" fmla="*/ 4 w 221"/>
                <a:gd name="T1" fmla="*/ 4 h 86"/>
                <a:gd name="T2" fmla="*/ 6 w 221"/>
                <a:gd name="T3" fmla="*/ 8 h 86"/>
                <a:gd name="T4" fmla="*/ 11 w 221"/>
                <a:gd name="T5" fmla="*/ 14 h 86"/>
                <a:gd name="T6" fmla="*/ 15 w 221"/>
                <a:gd name="T7" fmla="*/ 18 h 86"/>
                <a:gd name="T8" fmla="*/ 19 w 221"/>
                <a:gd name="T9" fmla="*/ 24 h 86"/>
                <a:gd name="T10" fmla="*/ 22 w 221"/>
                <a:gd name="T11" fmla="*/ 28 h 86"/>
                <a:gd name="T12" fmla="*/ 28 w 221"/>
                <a:gd name="T13" fmla="*/ 34 h 86"/>
                <a:gd name="T14" fmla="*/ 31 w 221"/>
                <a:gd name="T15" fmla="*/ 39 h 86"/>
                <a:gd name="T16" fmla="*/ 36 w 221"/>
                <a:gd name="T17" fmla="*/ 44 h 86"/>
                <a:gd name="T18" fmla="*/ 41 w 221"/>
                <a:gd name="T19" fmla="*/ 51 h 86"/>
                <a:gd name="T20" fmla="*/ 47 w 221"/>
                <a:gd name="T21" fmla="*/ 54 h 86"/>
                <a:gd name="T22" fmla="*/ 52 w 221"/>
                <a:gd name="T23" fmla="*/ 59 h 86"/>
                <a:gd name="T24" fmla="*/ 58 w 221"/>
                <a:gd name="T25" fmla="*/ 62 h 86"/>
                <a:gd name="T26" fmla="*/ 63 w 221"/>
                <a:gd name="T27" fmla="*/ 68 h 86"/>
                <a:gd name="T28" fmla="*/ 69 w 221"/>
                <a:gd name="T29" fmla="*/ 71 h 86"/>
                <a:gd name="T30" fmla="*/ 74 w 221"/>
                <a:gd name="T31" fmla="*/ 73 h 86"/>
                <a:gd name="T32" fmla="*/ 79 w 221"/>
                <a:gd name="T33" fmla="*/ 76 h 86"/>
                <a:gd name="T34" fmla="*/ 85 w 221"/>
                <a:gd name="T35" fmla="*/ 78 h 86"/>
                <a:gd name="T36" fmla="*/ 90 w 221"/>
                <a:gd name="T37" fmla="*/ 78 h 86"/>
                <a:gd name="T38" fmla="*/ 96 w 221"/>
                <a:gd name="T39" fmla="*/ 79 h 86"/>
                <a:gd name="T40" fmla="*/ 101 w 221"/>
                <a:gd name="T41" fmla="*/ 79 h 86"/>
                <a:gd name="T42" fmla="*/ 107 w 221"/>
                <a:gd name="T43" fmla="*/ 79 h 86"/>
                <a:gd name="T44" fmla="*/ 111 w 221"/>
                <a:gd name="T45" fmla="*/ 79 h 86"/>
                <a:gd name="T46" fmla="*/ 117 w 221"/>
                <a:gd name="T47" fmla="*/ 79 h 86"/>
                <a:gd name="T48" fmla="*/ 122 w 221"/>
                <a:gd name="T49" fmla="*/ 79 h 86"/>
                <a:gd name="T50" fmla="*/ 128 w 221"/>
                <a:gd name="T51" fmla="*/ 79 h 86"/>
                <a:gd name="T52" fmla="*/ 133 w 221"/>
                <a:gd name="T53" fmla="*/ 79 h 86"/>
                <a:gd name="T54" fmla="*/ 139 w 221"/>
                <a:gd name="T55" fmla="*/ 79 h 86"/>
                <a:gd name="T56" fmla="*/ 144 w 221"/>
                <a:gd name="T57" fmla="*/ 79 h 86"/>
                <a:gd name="T58" fmla="*/ 150 w 221"/>
                <a:gd name="T59" fmla="*/ 79 h 86"/>
                <a:gd name="T60" fmla="*/ 155 w 221"/>
                <a:gd name="T61" fmla="*/ 79 h 86"/>
                <a:gd name="T62" fmla="*/ 161 w 221"/>
                <a:gd name="T63" fmla="*/ 79 h 86"/>
                <a:gd name="T64" fmla="*/ 166 w 221"/>
                <a:gd name="T65" fmla="*/ 79 h 86"/>
                <a:gd name="T66" fmla="*/ 171 w 221"/>
                <a:gd name="T67" fmla="*/ 79 h 86"/>
                <a:gd name="T68" fmla="*/ 177 w 221"/>
                <a:gd name="T69" fmla="*/ 79 h 86"/>
                <a:gd name="T70" fmla="*/ 182 w 221"/>
                <a:gd name="T71" fmla="*/ 79 h 86"/>
                <a:gd name="T72" fmla="*/ 187 w 221"/>
                <a:gd name="T73" fmla="*/ 79 h 86"/>
                <a:gd name="T74" fmla="*/ 192 w 221"/>
                <a:gd name="T75" fmla="*/ 79 h 86"/>
                <a:gd name="T76" fmla="*/ 198 w 221"/>
                <a:gd name="T77" fmla="*/ 79 h 86"/>
                <a:gd name="T78" fmla="*/ 203 w 221"/>
                <a:gd name="T79" fmla="*/ 79 h 86"/>
                <a:gd name="T80" fmla="*/ 209 w 221"/>
                <a:gd name="T81" fmla="*/ 79 h 86"/>
                <a:gd name="T82" fmla="*/ 214 w 221"/>
                <a:gd name="T83" fmla="*/ 79 h 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1"/>
                <a:gd name="T127" fmla="*/ 0 h 86"/>
                <a:gd name="T128" fmla="*/ 221 w 221"/>
                <a:gd name="T129" fmla="*/ 86 h 8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1" h="86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7" y="24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20" y="29"/>
                  </a:lnTo>
                  <a:lnTo>
                    <a:pt x="22" y="31"/>
                  </a:lnTo>
                  <a:lnTo>
                    <a:pt x="24" y="33"/>
                  </a:lnTo>
                  <a:lnTo>
                    <a:pt x="24" y="35"/>
                  </a:lnTo>
                  <a:lnTo>
                    <a:pt x="28" y="37"/>
                  </a:lnTo>
                  <a:lnTo>
                    <a:pt x="28" y="39"/>
                  </a:lnTo>
                  <a:lnTo>
                    <a:pt x="29" y="40"/>
                  </a:lnTo>
                  <a:lnTo>
                    <a:pt x="31" y="42"/>
                  </a:lnTo>
                  <a:lnTo>
                    <a:pt x="35" y="46"/>
                  </a:lnTo>
                  <a:lnTo>
                    <a:pt x="35" y="48"/>
                  </a:lnTo>
                  <a:lnTo>
                    <a:pt x="37" y="48"/>
                  </a:lnTo>
                  <a:lnTo>
                    <a:pt x="39" y="51"/>
                  </a:lnTo>
                  <a:lnTo>
                    <a:pt x="40" y="53"/>
                  </a:lnTo>
                  <a:lnTo>
                    <a:pt x="42" y="55"/>
                  </a:lnTo>
                  <a:lnTo>
                    <a:pt x="44" y="57"/>
                  </a:lnTo>
                  <a:lnTo>
                    <a:pt x="46" y="59"/>
                  </a:lnTo>
                  <a:lnTo>
                    <a:pt x="48" y="59"/>
                  </a:lnTo>
                  <a:lnTo>
                    <a:pt x="49" y="63"/>
                  </a:lnTo>
                  <a:lnTo>
                    <a:pt x="51" y="64"/>
                  </a:lnTo>
                  <a:lnTo>
                    <a:pt x="53" y="64"/>
                  </a:lnTo>
                  <a:lnTo>
                    <a:pt x="55" y="66"/>
                  </a:lnTo>
                  <a:lnTo>
                    <a:pt x="57" y="68"/>
                  </a:lnTo>
                  <a:lnTo>
                    <a:pt x="59" y="68"/>
                  </a:lnTo>
                  <a:lnTo>
                    <a:pt x="60" y="70"/>
                  </a:lnTo>
                  <a:lnTo>
                    <a:pt x="62" y="72"/>
                  </a:lnTo>
                  <a:lnTo>
                    <a:pt x="64" y="74"/>
                  </a:lnTo>
                  <a:lnTo>
                    <a:pt x="66" y="74"/>
                  </a:lnTo>
                  <a:lnTo>
                    <a:pt x="68" y="75"/>
                  </a:lnTo>
                  <a:lnTo>
                    <a:pt x="70" y="77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5" y="79"/>
                  </a:lnTo>
                  <a:lnTo>
                    <a:pt x="77" y="81"/>
                  </a:lnTo>
                  <a:lnTo>
                    <a:pt x="79" y="81"/>
                  </a:lnTo>
                  <a:lnTo>
                    <a:pt x="80" y="83"/>
                  </a:lnTo>
                  <a:lnTo>
                    <a:pt x="82" y="83"/>
                  </a:lnTo>
                  <a:lnTo>
                    <a:pt x="84" y="83"/>
                  </a:lnTo>
                  <a:lnTo>
                    <a:pt x="86" y="85"/>
                  </a:lnTo>
                  <a:lnTo>
                    <a:pt x="88" y="85"/>
                  </a:lnTo>
                  <a:lnTo>
                    <a:pt x="90" y="85"/>
                  </a:lnTo>
                  <a:lnTo>
                    <a:pt x="91" y="85"/>
                  </a:lnTo>
                  <a:lnTo>
                    <a:pt x="93" y="85"/>
                  </a:lnTo>
                  <a:lnTo>
                    <a:pt x="95" y="86"/>
                  </a:lnTo>
                  <a:lnTo>
                    <a:pt x="97" y="86"/>
                  </a:lnTo>
                  <a:lnTo>
                    <a:pt x="99" y="86"/>
                  </a:lnTo>
                  <a:lnTo>
                    <a:pt x="101" y="86"/>
                  </a:lnTo>
                  <a:lnTo>
                    <a:pt x="102" y="86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10" y="86"/>
                  </a:lnTo>
                  <a:lnTo>
                    <a:pt x="111" y="86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21" y="86"/>
                  </a:lnTo>
                  <a:lnTo>
                    <a:pt x="122" y="86"/>
                  </a:lnTo>
                  <a:lnTo>
                    <a:pt x="124" y="86"/>
                  </a:lnTo>
                  <a:lnTo>
                    <a:pt x="126" y="86"/>
                  </a:lnTo>
                  <a:lnTo>
                    <a:pt x="128" y="86"/>
                  </a:lnTo>
                  <a:lnTo>
                    <a:pt x="130" y="86"/>
                  </a:lnTo>
                  <a:lnTo>
                    <a:pt x="132" y="86"/>
                  </a:lnTo>
                  <a:lnTo>
                    <a:pt x="133" y="86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9" y="86"/>
                  </a:lnTo>
                  <a:lnTo>
                    <a:pt x="141" y="86"/>
                  </a:lnTo>
                  <a:lnTo>
                    <a:pt x="142" y="86"/>
                  </a:lnTo>
                  <a:lnTo>
                    <a:pt x="144" y="86"/>
                  </a:lnTo>
                  <a:lnTo>
                    <a:pt x="146" y="86"/>
                  </a:lnTo>
                  <a:lnTo>
                    <a:pt x="148" y="86"/>
                  </a:lnTo>
                  <a:lnTo>
                    <a:pt x="150" y="86"/>
                  </a:lnTo>
                  <a:lnTo>
                    <a:pt x="152" y="86"/>
                  </a:lnTo>
                  <a:lnTo>
                    <a:pt x="153" y="86"/>
                  </a:lnTo>
                  <a:lnTo>
                    <a:pt x="155" y="86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6"/>
                  </a:lnTo>
                  <a:lnTo>
                    <a:pt x="163" y="86"/>
                  </a:lnTo>
                  <a:lnTo>
                    <a:pt x="164" y="86"/>
                  </a:lnTo>
                  <a:lnTo>
                    <a:pt x="166" y="86"/>
                  </a:lnTo>
                  <a:lnTo>
                    <a:pt x="168" y="86"/>
                  </a:lnTo>
                  <a:lnTo>
                    <a:pt x="170" y="86"/>
                  </a:lnTo>
                  <a:lnTo>
                    <a:pt x="172" y="86"/>
                  </a:lnTo>
                  <a:lnTo>
                    <a:pt x="173" y="86"/>
                  </a:lnTo>
                  <a:lnTo>
                    <a:pt x="175" y="86"/>
                  </a:lnTo>
                  <a:lnTo>
                    <a:pt x="177" y="86"/>
                  </a:lnTo>
                  <a:lnTo>
                    <a:pt x="179" y="86"/>
                  </a:lnTo>
                  <a:lnTo>
                    <a:pt x="181" y="86"/>
                  </a:lnTo>
                  <a:lnTo>
                    <a:pt x="183" y="86"/>
                  </a:lnTo>
                  <a:lnTo>
                    <a:pt x="184" y="86"/>
                  </a:lnTo>
                  <a:lnTo>
                    <a:pt x="186" y="86"/>
                  </a:lnTo>
                  <a:lnTo>
                    <a:pt x="188" y="86"/>
                  </a:lnTo>
                  <a:lnTo>
                    <a:pt x="190" y="86"/>
                  </a:lnTo>
                  <a:lnTo>
                    <a:pt x="192" y="86"/>
                  </a:lnTo>
                  <a:lnTo>
                    <a:pt x="194" y="86"/>
                  </a:lnTo>
                  <a:lnTo>
                    <a:pt x="195" y="86"/>
                  </a:lnTo>
                  <a:lnTo>
                    <a:pt x="197" y="86"/>
                  </a:lnTo>
                  <a:lnTo>
                    <a:pt x="199" y="86"/>
                  </a:lnTo>
                  <a:lnTo>
                    <a:pt x="201" y="86"/>
                  </a:lnTo>
                  <a:lnTo>
                    <a:pt x="203" y="86"/>
                  </a:lnTo>
                  <a:lnTo>
                    <a:pt x="204" y="86"/>
                  </a:lnTo>
                  <a:lnTo>
                    <a:pt x="206" y="86"/>
                  </a:lnTo>
                  <a:lnTo>
                    <a:pt x="208" y="86"/>
                  </a:lnTo>
                  <a:lnTo>
                    <a:pt x="210" y="86"/>
                  </a:lnTo>
                  <a:lnTo>
                    <a:pt x="212" y="86"/>
                  </a:lnTo>
                  <a:lnTo>
                    <a:pt x="214" y="86"/>
                  </a:lnTo>
                  <a:lnTo>
                    <a:pt x="215" y="86"/>
                  </a:lnTo>
                  <a:lnTo>
                    <a:pt x="217" y="86"/>
                  </a:lnTo>
                  <a:lnTo>
                    <a:pt x="219" y="86"/>
                  </a:lnTo>
                  <a:lnTo>
                    <a:pt x="221" y="8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 Box 260"/>
            <p:cNvSpPr txBox="1">
              <a:spLocks noChangeArrowheads="1"/>
            </p:cNvSpPr>
            <p:nvPr/>
          </p:nvSpPr>
          <p:spPr bwMode="auto">
            <a:xfrm>
              <a:off x="866" y="2217"/>
              <a:ext cx="4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i="1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pl-PL" sz="1600">
                  <a:solidFill>
                    <a:srgbClr val="FF0000"/>
                  </a:solidFill>
                  <a:cs typeface="Times New Roman" pitchFamily="18" charset="0"/>
                </a:rPr>
                <a:t>/2</a:t>
              </a:r>
              <a:r>
                <a:rPr lang="pl-PL" sz="1600" i="1">
                  <a:solidFill>
                    <a:srgbClr val="FF0000"/>
                  </a:solidFill>
                  <a:cs typeface="Times New Roman" pitchFamily="18" charset="0"/>
                </a:rPr>
                <a:t>W</a:t>
              </a:r>
              <a:endParaRPr lang="el-GR" sz="1600" i="1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3" name="Text Box 262"/>
            <p:cNvSpPr txBox="1">
              <a:spLocks noChangeArrowheads="1"/>
            </p:cNvSpPr>
            <p:nvPr/>
          </p:nvSpPr>
          <p:spPr bwMode="auto">
            <a:xfrm>
              <a:off x="973" y="2553"/>
              <a:ext cx="4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 smtClean="0">
                  <a:solidFill>
                    <a:srgbClr val="FF0000"/>
                  </a:solidFill>
                  <a:cs typeface="Times New Roman" pitchFamily="18" charset="0"/>
                </a:rPr>
                <a:t>W - </a:t>
              </a:r>
              <a:r>
                <a:rPr lang="el-GR" sz="1600" b="1" i="1" dirty="0" smtClean="0">
                  <a:solidFill>
                    <a:srgbClr val="FF0000"/>
                  </a:solidFill>
                  <a:cs typeface="Times New Roman" pitchFamily="18" charset="0"/>
                </a:rPr>
                <a:t>ω</a:t>
              </a:r>
              <a:r>
                <a:rPr lang="pl-PL" sz="1600" b="1" baseline="-25000" dirty="0">
                  <a:solidFill>
                    <a:srgbClr val="FF0000"/>
                  </a:solidFill>
                  <a:cs typeface="Times New Roman" pitchFamily="18" charset="0"/>
                </a:rPr>
                <a:t>r</a:t>
              </a:r>
              <a:endParaRPr lang="el-GR" sz="1600" b="1" baseline="-25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4" name="Line 263"/>
            <p:cNvSpPr>
              <a:spLocks noChangeShapeType="1"/>
            </p:cNvSpPr>
            <p:nvPr/>
          </p:nvSpPr>
          <p:spPr bwMode="auto">
            <a:xfrm flipH="1">
              <a:off x="1320" y="2534"/>
              <a:ext cx="0" cy="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Line 264"/>
            <p:cNvSpPr>
              <a:spLocks noChangeShapeType="1"/>
            </p:cNvSpPr>
            <p:nvPr/>
          </p:nvSpPr>
          <p:spPr bwMode="auto">
            <a:xfrm flipH="1">
              <a:off x="1745" y="2534"/>
              <a:ext cx="0" cy="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 Box 265"/>
            <p:cNvSpPr txBox="1">
              <a:spLocks noChangeArrowheads="1"/>
            </p:cNvSpPr>
            <p:nvPr/>
          </p:nvSpPr>
          <p:spPr bwMode="auto">
            <a:xfrm>
              <a:off x="1660" y="2552"/>
              <a:ext cx="5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 smtClean="0">
                  <a:solidFill>
                    <a:srgbClr val="FF0000"/>
                  </a:solidFill>
                  <a:cs typeface="Times New Roman" pitchFamily="18" charset="0"/>
                </a:rPr>
                <a:t>W </a:t>
              </a:r>
              <a:r>
                <a:rPr lang="pl-PL" sz="1600" b="1" dirty="0" smtClean="0">
                  <a:solidFill>
                    <a:srgbClr val="FF0000"/>
                  </a:solidFill>
                  <a:cs typeface="Times New Roman" pitchFamily="18" charset="0"/>
                </a:rPr>
                <a:t>+ </a:t>
              </a:r>
              <a:r>
                <a:rPr lang="el-GR" sz="1600" b="1" i="1" dirty="0" smtClean="0">
                  <a:solidFill>
                    <a:srgbClr val="FF0000"/>
                  </a:solidFill>
                  <a:cs typeface="Times New Roman" pitchFamily="18" charset="0"/>
                </a:rPr>
                <a:t>ω</a:t>
              </a:r>
              <a:r>
                <a:rPr lang="pl-PL" sz="1600" b="1" baseline="-25000" dirty="0">
                  <a:solidFill>
                    <a:srgbClr val="FF0000"/>
                  </a:solidFill>
                  <a:cs typeface="Times New Roman" pitchFamily="18" charset="0"/>
                </a:rPr>
                <a:t>r</a:t>
              </a:r>
              <a:endParaRPr lang="el-GR" sz="1600" b="1" baseline="-25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7" name="Text Box 276"/>
            <p:cNvSpPr txBox="1">
              <a:spLocks noChangeArrowheads="1"/>
            </p:cNvSpPr>
            <p:nvPr/>
          </p:nvSpPr>
          <p:spPr bwMode="auto">
            <a:xfrm>
              <a:off x="1872" y="2352"/>
              <a:ext cx="2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1" i="1"/>
                <a:t>ω</a:t>
              </a:r>
            </a:p>
          </p:txBody>
        </p:sp>
      </p:grpSp>
      <p:sp>
        <p:nvSpPr>
          <p:cNvPr id="18" name="Text Box 283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graphicFrame>
        <p:nvGraphicFramePr>
          <p:cNvPr id="20" name="Obiekt 19"/>
          <p:cNvGraphicFramePr>
            <a:graphicFrameLocks noChangeAspect="1"/>
          </p:cNvGraphicFramePr>
          <p:nvPr>
            <p:extLst/>
          </p:nvPr>
        </p:nvGraphicFramePr>
        <p:xfrm>
          <a:off x="1034224" y="6368787"/>
          <a:ext cx="4508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403" name="Equation" r:id="rId3" imgW="2260440" imgH="228600" progId="Equation.3">
                  <p:embed/>
                </p:oleObj>
              </mc:Choice>
              <mc:Fallback>
                <p:oleObj name="Equation" r:id="rId3" imgW="22604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4224" y="6368787"/>
                        <a:ext cx="4508500" cy="45720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upa 21"/>
          <p:cNvGrpSpPr/>
          <p:nvPr/>
        </p:nvGrpSpPr>
        <p:grpSpPr>
          <a:xfrm>
            <a:off x="1126220" y="1033088"/>
            <a:ext cx="1709738" cy="938212"/>
            <a:chOff x="6290030" y="2798490"/>
            <a:chExt cx="1709738" cy="938212"/>
          </a:xfrm>
        </p:grpSpPr>
        <p:sp>
          <p:nvSpPr>
            <p:cNvPr id="23" name="Line 106"/>
            <p:cNvSpPr>
              <a:spLocks noChangeShapeType="1"/>
            </p:cNvSpPr>
            <p:nvPr/>
          </p:nvSpPr>
          <p:spPr bwMode="auto">
            <a:xfrm flipH="1">
              <a:off x="6290030" y="3263734"/>
              <a:ext cx="170973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non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168"/>
            <p:cNvSpPr>
              <a:spLocks/>
            </p:cNvSpPr>
            <p:nvPr/>
          </p:nvSpPr>
          <p:spPr bwMode="auto">
            <a:xfrm flipH="1">
              <a:off x="7530902" y="3265215"/>
              <a:ext cx="365125" cy="1587"/>
            </a:xfrm>
            <a:custGeom>
              <a:avLst/>
              <a:gdLst>
                <a:gd name="T0" fmla="*/ 4 w 232"/>
                <a:gd name="T1" fmla="*/ 0 h 1"/>
                <a:gd name="T2" fmla="*/ 9 w 232"/>
                <a:gd name="T3" fmla="*/ 0 h 1"/>
                <a:gd name="T4" fmla="*/ 15 w 232"/>
                <a:gd name="T5" fmla="*/ 0 h 1"/>
                <a:gd name="T6" fmla="*/ 20 w 232"/>
                <a:gd name="T7" fmla="*/ 0 h 1"/>
                <a:gd name="T8" fmla="*/ 26 w 232"/>
                <a:gd name="T9" fmla="*/ 0 h 1"/>
                <a:gd name="T10" fmla="*/ 31 w 232"/>
                <a:gd name="T11" fmla="*/ 0 h 1"/>
                <a:gd name="T12" fmla="*/ 37 w 232"/>
                <a:gd name="T13" fmla="*/ 0 h 1"/>
                <a:gd name="T14" fmla="*/ 42 w 232"/>
                <a:gd name="T15" fmla="*/ 0 h 1"/>
                <a:gd name="T16" fmla="*/ 48 w 232"/>
                <a:gd name="T17" fmla="*/ 0 h 1"/>
                <a:gd name="T18" fmla="*/ 53 w 232"/>
                <a:gd name="T19" fmla="*/ 0 h 1"/>
                <a:gd name="T20" fmla="*/ 58 w 232"/>
                <a:gd name="T21" fmla="*/ 0 h 1"/>
                <a:gd name="T22" fmla="*/ 63 w 232"/>
                <a:gd name="T23" fmla="*/ 0 h 1"/>
                <a:gd name="T24" fmla="*/ 69 w 232"/>
                <a:gd name="T25" fmla="*/ 0 h 1"/>
                <a:gd name="T26" fmla="*/ 74 w 232"/>
                <a:gd name="T27" fmla="*/ 0 h 1"/>
                <a:gd name="T28" fmla="*/ 80 w 232"/>
                <a:gd name="T29" fmla="*/ 0 h 1"/>
                <a:gd name="T30" fmla="*/ 85 w 232"/>
                <a:gd name="T31" fmla="*/ 0 h 1"/>
                <a:gd name="T32" fmla="*/ 90 w 232"/>
                <a:gd name="T33" fmla="*/ 0 h 1"/>
                <a:gd name="T34" fmla="*/ 96 w 232"/>
                <a:gd name="T35" fmla="*/ 0 h 1"/>
                <a:gd name="T36" fmla="*/ 101 w 232"/>
                <a:gd name="T37" fmla="*/ 0 h 1"/>
                <a:gd name="T38" fmla="*/ 107 w 232"/>
                <a:gd name="T39" fmla="*/ 0 h 1"/>
                <a:gd name="T40" fmla="*/ 112 w 232"/>
                <a:gd name="T41" fmla="*/ 0 h 1"/>
                <a:gd name="T42" fmla="*/ 118 w 232"/>
                <a:gd name="T43" fmla="*/ 0 h 1"/>
                <a:gd name="T44" fmla="*/ 123 w 232"/>
                <a:gd name="T45" fmla="*/ 0 h 1"/>
                <a:gd name="T46" fmla="*/ 129 w 232"/>
                <a:gd name="T47" fmla="*/ 0 h 1"/>
                <a:gd name="T48" fmla="*/ 134 w 232"/>
                <a:gd name="T49" fmla="*/ 0 h 1"/>
                <a:gd name="T50" fmla="*/ 140 w 232"/>
                <a:gd name="T51" fmla="*/ 0 h 1"/>
                <a:gd name="T52" fmla="*/ 145 w 232"/>
                <a:gd name="T53" fmla="*/ 0 h 1"/>
                <a:gd name="T54" fmla="*/ 151 w 232"/>
                <a:gd name="T55" fmla="*/ 0 h 1"/>
                <a:gd name="T56" fmla="*/ 156 w 232"/>
                <a:gd name="T57" fmla="*/ 0 h 1"/>
                <a:gd name="T58" fmla="*/ 162 w 232"/>
                <a:gd name="T59" fmla="*/ 0 h 1"/>
                <a:gd name="T60" fmla="*/ 167 w 232"/>
                <a:gd name="T61" fmla="*/ 0 h 1"/>
                <a:gd name="T62" fmla="*/ 172 w 232"/>
                <a:gd name="T63" fmla="*/ 0 h 1"/>
                <a:gd name="T64" fmla="*/ 177 w 232"/>
                <a:gd name="T65" fmla="*/ 0 h 1"/>
                <a:gd name="T66" fmla="*/ 182 w 232"/>
                <a:gd name="T67" fmla="*/ 0 h 1"/>
                <a:gd name="T68" fmla="*/ 188 w 232"/>
                <a:gd name="T69" fmla="*/ 0 h 1"/>
                <a:gd name="T70" fmla="*/ 193 w 232"/>
                <a:gd name="T71" fmla="*/ 0 h 1"/>
                <a:gd name="T72" fmla="*/ 199 w 232"/>
                <a:gd name="T73" fmla="*/ 0 h 1"/>
                <a:gd name="T74" fmla="*/ 204 w 232"/>
                <a:gd name="T75" fmla="*/ 0 h 1"/>
                <a:gd name="T76" fmla="*/ 210 w 232"/>
                <a:gd name="T77" fmla="*/ 0 h 1"/>
                <a:gd name="T78" fmla="*/ 215 w 232"/>
                <a:gd name="T79" fmla="*/ 0 h 1"/>
                <a:gd name="T80" fmla="*/ 221 w 232"/>
                <a:gd name="T81" fmla="*/ 0 h 1"/>
                <a:gd name="T82" fmla="*/ 226 w 232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2"/>
                <a:gd name="T127" fmla="*/ 0 h 1"/>
                <a:gd name="T128" fmla="*/ 232 w 232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2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9" y="0"/>
                  </a:lnTo>
                  <a:lnTo>
                    <a:pt x="181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3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10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7" y="0"/>
                  </a:lnTo>
                  <a:lnTo>
                    <a:pt x="219" y="0"/>
                  </a:lnTo>
                  <a:lnTo>
                    <a:pt x="221" y="0"/>
                  </a:lnTo>
                  <a:lnTo>
                    <a:pt x="223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169"/>
            <p:cNvSpPr>
              <a:spLocks/>
            </p:cNvSpPr>
            <p:nvPr/>
          </p:nvSpPr>
          <p:spPr bwMode="auto">
            <a:xfrm flipH="1">
              <a:off x="7167364" y="3265215"/>
              <a:ext cx="363538" cy="11112"/>
            </a:xfrm>
            <a:custGeom>
              <a:avLst/>
              <a:gdLst>
                <a:gd name="T0" fmla="*/ 3 w 231"/>
                <a:gd name="T1" fmla="*/ 0 h 8"/>
                <a:gd name="T2" fmla="*/ 9 w 231"/>
                <a:gd name="T3" fmla="*/ 0 h 8"/>
                <a:gd name="T4" fmla="*/ 14 w 231"/>
                <a:gd name="T5" fmla="*/ 0 h 8"/>
                <a:gd name="T6" fmla="*/ 20 w 231"/>
                <a:gd name="T7" fmla="*/ 0 h 8"/>
                <a:gd name="T8" fmla="*/ 25 w 231"/>
                <a:gd name="T9" fmla="*/ 0 h 8"/>
                <a:gd name="T10" fmla="*/ 31 w 231"/>
                <a:gd name="T11" fmla="*/ 0 h 8"/>
                <a:gd name="T12" fmla="*/ 36 w 231"/>
                <a:gd name="T13" fmla="*/ 0 h 8"/>
                <a:gd name="T14" fmla="*/ 42 w 231"/>
                <a:gd name="T15" fmla="*/ 0 h 8"/>
                <a:gd name="T16" fmla="*/ 47 w 231"/>
                <a:gd name="T17" fmla="*/ 0 h 8"/>
                <a:gd name="T18" fmla="*/ 53 w 231"/>
                <a:gd name="T19" fmla="*/ 0 h 8"/>
                <a:gd name="T20" fmla="*/ 57 w 231"/>
                <a:gd name="T21" fmla="*/ 0 h 8"/>
                <a:gd name="T22" fmla="*/ 63 w 231"/>
                <a:gd name="T23" fmla="*/ 0 h 8"/>
                <a:gd name="T24" fmla="*/ 68 w 231"/>
                <a:gd name="T25" fmla="*/ 0 h 8"/>
                <a:gd name="T26" fmla="*/ 74 w 231"/>
                <a:gd name="T27" fmla="*/ 0 h 8"/>
                <a:gd name="T28" fmla="*/ 79 w 231"/>
                <a:gd name="T29" fmla="*/ 0 h 8"/>
                <a:gd name="T30" fmla="*/ 84 w 231"/>
                <a:gd name="T31" fmla="*/ 0 h 8"/>
                <a:gd name="T32" fmla="*/ 90 w 231"/>
                <a:gd name="T33" fmla="*/ 0 h 8"/>
                <a:gd name="T34" fmla="*/ 95 w 231"/>
                <a:gd name="T35" fmla="*/ 0 h 8"/>
                <a:gd name="T36" fmla="*/ 101 w 231"/>
                <a:gd name="T37" fmla="*/ 0 h 8"/>
                <a:gd name="T38" fmla="*/ 106 w 231"/>
                <a:gd name="T39" fmla="*/ 0 h 8"/>
                <a:gd name="T40" fmla="*/ 112 w 231"/>
                <a:gd name="T41" fmla="*/ 0 h 8"/>
                <a:gd name="T42" fmla="*/ 117 w 231"/>
                <a:gd name="T43" fmla="*/ 0 h 8"/>
                <a:gd name="T44" fmla="*/ 123 w 231"/>
                <a:gd name="T45" fmla="*/ 0 h 8"/>
                <a:gd name="T46" fmla="*/ 128 w 231"/>
                <a:gd name="T47" fmla="*/ 0 h 8"/>
                <a:gd name="T48" fmla="*/ 134 w 231"/>
                <a:gd name="T49" fmla="*/ 0 h 8"/>
                <a:gd name="T50" fmla="*/ 139 w 231"/>
                <a:gd name="T51" fmla="*/ 0 h 8"/>
                <a:gd name="T52" fmla="*/ 145 w 231"/>
                <a:gd name="T53" fmla="*/ 0 h 8"/>
                <a:gd name="T54" fmla="*/ 150 w 231"/>
                <a:gd name="T55" fmla="*/ 0 h 8"/>
                <a:gd name="T56" fmla="*/ 156 w 231"/>
                <a:gd name="T57" fmla="*/ 0 h 8"/>
                <a:gd name="T58" fmla="*/ 161 w 231"/>
                <a:gd name="T59" fmla="*/ 0 h 8"/>
                <a:gd name="T60" fmla="*/ 167 w 231"/>
                <a:gd name="T61" fmla="*/ 0 h 8"/>
                <a:gd name="T62" fmla="*/ 172 w 231"/>
                <a:gd name="T63" fmla="*/ 0 h 8"/>
                <a:gd name="T64" fmla="*/ 176 w 231"/>
                <a:gd name="T65" fmla="*/ 0 h 8"/>
                <a:gd name="T66" fmla="*/ 182 w 231"/>
                <a:gd name="T67" fmla="*/ 0 h 8"/>
                <a:gd name="T68" fmla="*/ 187 w 231"/>
                <a:gd name="T69" fmla="*/ 0 h 8"/>
                <a:gd name="T70" fmla="*/ 193 w 231"/>
                <a:gd name="T71" fmla="*/ 0 h 8"/>
                <a:gd name="T72" fmla="*/ 198 w 231"/>
                <a:gd name="T73" fmla="*/ 0 h 8"/>
                <a:gd name="T74" fmla="*/ 204 w 231"/>
                <a:gd name="T75" fmla="*/ 0 h 8"/>
                <a:gd name="T76" fmla="*/ 209 w 231"/>
                <a:gd name="T77" fmla="*/ 2 h 8"/>
                <a:gd name="T78" fmla="*/ 215 w 231"/>
                <a:gd name="T79" fmla="*/ 2 h 8"/>
                <a:gd name="T80" fmla="*/ 220 w 231"/>
                <a:gd name="T81" fmla="*/ 4 h 8"/>
                <a:gd name="T82" fmla="*/ 226 w 231"/>
                <a:gd name="T83" fmla="*/ 7 h 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1"/>
                <a:gd name="T127" fmla="*/ 0 h 8"/>
                <a:gd name="T128" fmla="*/ 231 w 231"/>
                <a:gd name="T129" fmla="*/ 8 h 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1" h="8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7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8" y="0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1" y="0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2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11" y="2"/>
                  </a:lnTo>
                  <a:lnTo>
                    <a:pt x="213" y="2"/>
                  </a:lnTo>
                  <a:lnTo>
                    <a:pt x="215" y="2"/>
                  </a:lnTo>
                  <a:lnTo>
                    <a:pt x="217" y="2"/>
                  </a:lnTo>
                  <a:lnTo>
                    <a:pt x="219" y="2"/>
                  </a:lnTo>
                  <a:lnTo>
                    <a:pt x="220" y="4"/>
                  </a:lnTo>
                  <a:lnTo>
                    <a:pt x="222" y="4"/>
                  </a:lnTo>
                  <a:lnTo>
                    <a:pt x="224" y="6"/>
                  </a:lnTo>
                  <a:lnTo>
                    <a:pt x="226" y="6"/>
                  </a:lnTo>
                  <a:lnTo>
                    <a:pt x="228" y="8"/>
                  </a:lnTo>
                  <a:lnTo>
                    <a:pt x="229" y="8"/>
                  </a:lnTo>
                  <a:lnTo>
                    <a:pt x="231" y="8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170"/>
            <p:cNvSpPr>
              <a:spLocks/>
            </p:cNvSpPr>
            <p:nvPr/>
          </p:nvSpPr>
          <p:spPr bwMode="auto">
            <a:xfrm flipH="1">
              <a:off x="6910189" y="3276328"/>
              <a:ext cx="257175" cy="377825"/>
            </a:xfrm>
            <a:custGeom>
              <a:avLst/>
              <a:gdLst>
                <a:gd name="T0" fmla="*/ 4 w 163"/>
                <a:gd name="T1" fmla="*/ 2 h 260"/>
                <a:gd name="T2" fmla="*/ 9 w 163"/>
                <a:gd name="T3" fmla="*/ 5 h 260"/>
                <a:gd name="T4" fmla="*/ 15 w 163"/>
                <a:gd name="T5" fmla="*/ 10 h 260"/>
                <a:gd name="T6" fmla="*/ 20 w 163"/>
                <a:gd name="T7" fmla="*/ 14 h 260"/>
                <a:gd name="T8" fmla="*/ 26 w 163"/>
                <a:gd name="T9" fmla="*/ 18 h 260"/>
                <a:gd name="T10" fmla="*/ 31 w 163"/>
                <a:gd name="T11" fmla="*/ 24 h 260"/>
                <a:gd name="T12" fmla="*/ 37 w 163"/>
                <a:gd name="T13" fmla="*/ 28 h 260"/>
                <a:gd name="T14" fmla="*/ 42 w 163"/>
                <a:gd name="T15" fmla="*/ 34 h 260"/>
                <a:gd name="T16" fmla="*/ 48 w 163"/>
                <a:gd name="T17" fmla="*/ 40 h 260"/>
                <a:gd name="T18" fmla="*/ 53 w 163"/>
                <a:gd name="T19" fmla="*/ 46 h 260"/>
                <a:gd name="T20" fmla="*/ 57 w 163"/>
                <a:gd name="T21" fmla="*/ 50 h 260"/>
                <a:gd name="T22" fmla="*/ 60 w 163"/>
                <a:gd name="T23" fmla="*/ 56 h 260"/>
                <a:gd name="T24" fmla="*/ 64 w 163"/>
                <a:gd name="T25" fmla="*/ 60 h 260"/>
                <a:gd name="T26" fmla="*/ 68 w 163"/>
                <a:gd name="T27" fmla="*/ 66 h 260"/>
                <a:gd name="T28" fmla="*/ 71 w 163"/>
                <a:gd name="T29" fmla="*/ 70 h 260"/>
                <a:gd name="T30" fmla="*/ 75 w 163"/>
                <a:gd name="T31" fmla="*/ 76 h 260"/>
                <a:gd name="T32" fmla="*/ 79 w 163"/>
                <a:gd name="T33" fmla="*/ 81 h 260"/>
                <a:gd name="T34" fmla="*/ 81 w 163"/>
                <a:gd name="T35" fmla="*/ 86 h 260"/>
                <a:gd name="T36" fmla="*/ 85 w 163"/>
                <a:gd name="T37" fmla="*/ 91 h 260"/>
                <a:gd name="T38" fmla="*/ 87 w 163"/>
                <a:gd name="T39" fmla="*/ 98 h 260"/>
                <a:gd name="T40" fmla="*/ 90 w 163"/>
                <a:gd name="T41" fmla="*/ 103 h 260"/>
                <a:gd name="T42" fmla="*/ 94 w 163"/>
                <a:gd name="T43" fmla="*/ 108 h 260"/>
                <a:gd name="T44" fmla="*/ 98 w 163"/>
                <a:gd name="T45" fmla="*/ 113 h 260"/>
                <a:gd name="T46" fmla="*/ 100 w 163"/>
                <a:gd name="T47" fmla="*/ 120 h 260"/>
                <a:gd name="T48" fmla="*/ 103 w 163"/>
                <a:gd name="T49" fmla="*/ 124 h 260"/>
                <a:gd name="T50" fmla="*/ 107 w 163"/>
                <a:gd name="T51" fmla="*/ 131 h 260"/>
                <a:gd name="T52" fmla="*/ 111 w 163"/>
                <a:gd name="T53" fmla="*/ 136 h 260"/>
                <a:gd name="T54" fmla="*/ 114 w 163"/>
                <a:gd name="T55" fmla="*/ 143 h 260"/>
                <a:gd name="T56" fmla="*/ 116 w 163"/>
                <a:gd name="T57" fmla="*/ 148 h 260"/>
                <a:gd name="T58" fmla="*/ 120 w 163"/>
                <a:gd name="T59" fmla="*/ 155 h 260"/>
                <a:gd name="T60" fmla="*/ 123 w 163"/>
                <a:gd name="T61" fmla="*/ 162 h 260"/>
                <a:gd name="T62" fmla="*/ 127 w 163"/>
                <a:gd name="T63" fmla="*/ 167 h 260"/>
                <a:gd name="T64" fmla="*/ 131 w 163"/>
                <a:gd name="T65" fmla="*/ 174 h 260"/>
                <a:gd name="T66" fmla="*/ 132 w 163"/>
                <a:gd name="T67" fmla="*/ 180 h 260"/>
                <a:gd name="T68" fmla="*/ 136 w 163"/>
                <a:gd name="T69" fmla="*/ 187 h 260"/>
                <a:gd name="T70" fmla="*/ 140 w 163"/>
                <a:gd name="T71" fmla="*/ 194 h 260"/>
                <a:gd name="T72" fmla="*/ 143 w 163"/>
                <a:gd name="T73" fmla="*/ 200 h 260"/>
                <a:gd name="T74" fmla="*/ 145 w 163"/>
                <a:gd name="T75" fmla="*/ 207 h 260"/>
                <a:gd name="T76" fmla="*/ 149 w 163"/>
                <a:gd name="T77" fmla="*/ 214 h 260"/>
                <a:gd name="T78" fmla="*/ 152 w 163"/>
                <a:gd name="T79" fmla="*/ 221 h 260"/>
                <a:gd name="T80" fmla="*/ 156 w 163"/>
                <a:gd name="T81" fmla="*/ 227 h 260"/>
                <a:gd name="T82" fmla="*/ 160 w 163"/>
                <a:gd name="T83" fmla="*/ 234 h 2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"/>
                <a:gd name="T127" fmla="*/ 0 h 260"/>
                <a:gd name="T128" fmla="*/ 163 w 163"/>
                <a:gd name="T129" fmla="*/ 260 h 2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" h="260">
                  <a:moveTo>
                    <a:pt x="0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4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7"/>
                  </a:lnTo>
                  <a:lnTo>
                    <a:pt x="13" y="9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9" y="13"/>
                  </a:lnTo>
                  <a:lnTo>
                    <a:pt x="20" y="15"/>
                  </a:lnTo>
                  <a:lnTo>
                    <a:pt x="22" y="16"/>
                  </a:lnTo>
                  <a:lnTo>
                    <a:pt x="24" y="18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29" y="24"/>
                  </a:lnTo>
                  <a:lnTo>
                    <a:pt x="31" y="26"/>
                  </a:lnTo>
                  <a:lnTo>
                    <a:pt x="33" y="26"/>
                  </a:lnTo>
                  <a:lnTo>
                    <a:pt x="35" y="29"/>
                  </a:lnTo>
                  <a:lnTo>
                    <a:pt x="37" y="31"/>
                  </a:lnTo>
                  <a:lnTo>
                    <a:pt x="39" y="33"/>
                  </a:lnTo>
                  <a:lnTo>
                    <a:pt x="40" y="35"/>
                  </a:lnTo>
                  <a:lnTo>
                    <a:pt x="42" y="37"/>
                  </a:lnTo>
                  <a:lnTo>
                    <a:pt x="44" y="39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7" y="53"/>
                  </a:lnTo>
                  <a:lnTo>
                    <a:pt x="57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60" y="61"/>
                  </a:lnTo>
                  <a:lnTo>
                    <a:pt x="60" y="62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6" y="70"/>
                  </a:lnTo>
                  <a:lnTo>
                    <a:pt x="68" y="72"/>
                  </a:lnTo>
                  <a:lnTo>
                    <a:pt x="70" y="74"/>
                  </a:lnTo>
                  <a:lnTo>
                    <a:pt x="70" y="75"/>
                  </a:lnTo>
                  <a:lnTo>
                    <a:pt x="71" y="77"/>
                  </a:lnTo>
                  <a:lnTo>
                    <a:pt x="71" y="79"/>
                  </a:lnTo>
                  <a:lnTo>
                    <a:pt x="73" y="81"/>
                  </a:lnTo>
                  <a:lnTo>
                    <a:pt x="75" y="83"/>
                  </a:lnTo>
                  <a:lnTo>
                    <a:pt x="77" y="85"/>
                  </a:lnTo>
                  <a:lnTo>
                    <a:pt x="77" y="86"/>
                  </a:lnTo>
                  <a:lnTo>
                    <a:pt x="79" y="88"/>
                  </a:lnTo>
                  <a:lnTo>
                    <a:pt x="81" y="90"/>
                  </a:lnTo>
                  <a:lnTo>
                    <a:pt x="81" y="92"/>
                  </a:lnTo>
                  <a:lnTo>
                    <a:pt x="82" y="94"/>
                  </a:lnTo>
                  <a:lnTo>
                    <a:pt x="82" y="96"/>
                  </a:lnTo>
                  <a:lnTo>
                    <a:pt x="84" y="97"/>
                  </a:lnTo>
                  <a:lnTo>
                    <a:pt x="86" y="99"/>
                  </a:lnTo>
                  <a:lnTo>
                    <a:pt x="86" y="101"/>
                  </a:lnTo>
                  <a:lnTo>
                    <a:pt x="88" y="105"/>
                  </a:lnTo>
                  <a:lnTo>
                    <a:pt x="88" y="107"/>
                  </a:lnTo>
                  <a:lnTo>
                    <a:pt x="90" y="108"/>
                  </a:lnTo>
                  <a:lnTo>
                    <a:pt x="91" y="110"/>
                  </a:lnTo>
                  <a:lnTo>
                    <a:pt x="91" y="112"/>
                  </a:lnTo>
                  <a:lnTo>
                    <a:pt x="93" y="114"/>
                  </a:lnTo>
                  <a:lnTo>
                    <a:pt x="93" y="116"/>
                  </a:lnTo>
                  <a:lnTo>
                    <a:pt x="95" y="118"/>
                  </a:lnTo>
                  <a:lnTo>
                    <a:pt x="97" y="120"/>
                  </a:lnTo>
                  <a:lnTo>
                    <a:pt x="97" y="121"/>
                  </a:lnTo>
                  <a:lnTo>
                    <a:pt x="99" y="123"/>
                  </a:lnTo>
                  <a:lnTo>
                    <a:pt x="99" y="125"/>
                  </a:lnTo>
                  <a:lnTo>
                    <a:pt x="101" y="129"/>
                  </a:lnTo>
                  <a:lnTo>
                    <a:pt x="101" y="131"/>
                  </a:lnTo>
                  <a:lnTo>
                    <a:pt x="102" y="132"/>
                  </a:lnTo>
                  <a:lnTo>
                    <a:pt x="104" y="134"/>
                  </a:lnTo>
                  <a:lnTo>
                    <a:pt x="104" y="136"/>
                  </a:lnTo>
                  <a:lnTo>
                    <a:pt x="106" y="138"/>
                  </a:lnTo>
                  <a:lnTo>
                    <a:pt x="106" y="140"/>
                  </a:lnTo>
                  <a:lnTo>
                    <a:pt x="108" y="143"/>
                  </a:lnTo>
                  <a:lnTo>
                    <a:pt x="110" y="145"/>
                  </a:lnTo>
                  <a:lnTo>
                    <a:pt x="110" y="147"/>
                  </a:lnTo>
                  <a:lnTo>
                    <a:pt x="112" y="149"/>
                  </a:lnTo>
                  <a:lnTo>
                    <a:pt x="112" y="151"/>
                  </a:lnTo>
                  <a:lnTo>
                    <a:pt x="113" y="153"/>
                  </a:lnTo>
                  <a:lnTo>
                    <a:pt x="115" y="156"/>
                  </a:lnTo>
                  <a:lnTo>
                    <a:pt x="115" y="158"/>
                  </a:lnTo>
                  <a:lnTo>
                    <a:pt x="117" y="160"/>
                  </a:lnTo>
                  <a:lnTo>
                    <a:pt x="117" y="162"/>
                  </a:lnTo>
                  <a:lnTo>
                    <a:pt x="119" y="164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22" y="171"/>
                  </a:lnTo>
                  <a:lnTo>
                    <a:pt x="122" y="173"/>
                  </a:lnTo>
                  <a:lnTo>
                    <a:pt x="124" y="177"/>
                  </a:lnTo>
                  <a:lnTo>
                    <a:pt x="126" y="178"/>
                  </a:lnTo>
                  <a:lnTo>
                    <a:pt x="126" y="180"/>
                  </a:lnTo>
                  <a:lnTo>
                    <a:pt x="128" y="182"/>
                  </a:lnTo>
                  <a:lnTo>
                    <a:pt x="128" y="186"/>
                  </a:lnTo>
                  <a:lnTo>
                    <a:pt x="130" y="188"/>
                  </a:lnTo>
                  <a:lnTo>
                    <a:pt x="132" y="190"/>
                  </a:lnTo>
                  <a:lnTo>
                    <a:pt x="132" y="191"/>
                  </a:lnTo>
                  <a:lnTo>
                    <a:pt x="133" y="195"/>
                  </a:lnTo>
                  <a:lnTo>
                    <a:pt x="133" y="197"/>
                  </a:lnTo>
                  <a:lnTo>
                    <a:pt x="135" y="199"/>
                  </a:lnTo>
                  <a:lnTo>
                    <a:pt x="137" y="202"/>
                  </a:lnTo>
                  <a:lnTo>
                    <a:pt x="137" y="204"/>
                  </a:lnTo>
                  <a:lnTo>
                    <a:pt x="139" y="206"/>
                  </a:lnTo>
                  <a:lnTo>
                    <a:pt x="139" y="208"/>
                  </a:lnTo>
                  <a:lnTo>
                    <a:pt x="141" y="212"/>
                  </a:lnTo>
                  <a:lnTo>
                    <a:pt x="143" y="213"/>
                  </a:lnTo>
                  <a:lnTo>
                    <a:pt x="143" y="215"/>
                  </a:lnTo>
                  <a:lnTo>
                    <a:pt x="144" y="219"/>
                  </a:lnTo>
                  <a:lnTo>
                    <a:pt x="144" y="221"/>
                  </a:lnTo>
                  <a:lnTo>
                    <a:pt x="146" y="223"/>
                  </a:lnTo>
                  <a:lnTo>
                    <a:pt x="146" y="226"/>
                  </a:lnTo>
                  <a:lnTo>
                    <a:pt x="148" y="228"/>
                  </a:lnTo>
                  <a:lnTo>
                    <a:pt x="150" y="230"/>
                  </a:lnTo>
                  <a:lnTo>
                    <a:pt x="150" y="234"/>
                  </a:lnTo>
                  <a:lnTo>
                    <a:pt x="152" y="236"/>
                  </a:lnTo>
                  <a:lnTo>
                    <a:pt x="152" y="237"/>
                  </a:lnTo>
                  <a:lnTo>
                    <a:pt x="153" y="241"/>
                  </a:lnTo>
                  <a:lnTo>
                    <a:pt x="155" y="243"/>
                  </a:lnTo>
                  <a:lnTo>
                    <a:pt x="155" y="245"/>
                  </a:lnTo>
                  <a:lnTo>
                    <a:pt x="157" y="248"/>
                  </a:lnTo>
                  <a:lnTo>
                    <a:pt x="157" y="250"/>
                  </a:lnTo>
                  <a:lnTo>
                    <a:pt x="159" y="252"/>
                  </a:lnTo>
                  <a:lnTo>
                    <a:pt x="161" y="256"/>
                  </a:lnTo>
                  <a:lnTo>
                    <a:pt x="161" y="258"/>
                  </a:lnTo>
                  <a:lnTo>
                    <a:pt x="163" y="26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171"/>
            <p:cNvSpPr>
              <a:spLocks/>
            </p:cNvSpPr>
            <p:nvPr/>
          </p:nvSpPr>
          <p:spPr bwMode="auto">
            <a:xfrm flipH="1">
              <a:off x="6694289" y="2798490"/>
              <a:ext cx="215900" cy="938212"/>
            </a:xfrm>
            <a:custGeom>
              <a:avLst/>
              <a:gdLst>
                <a:gd name="T0" fmla="*/ 1 w 136"/>
                <a:gd name="T1" fmla="*/ 543 h 645"/>
                <a:gd name="T2" fmla="*/ 5 w 136"/>
                <a:gd name="T3" fmla="*/ 550 h 645"/>
                <a:gd name="T4" fmla="*/ 9 w 136"/>
                <a:gd name="T5" fmla="*/ 557 h 645"/>
                <a:gd name="T6" fmla="*/ 10 w 136"/>
                <a:gd name="T7" fmla="*/ 565 h 645"/>
                <a:gd name="T8" fmla="*/ 14 w 136"/>
                <a:gd name="T9" fmla="*/ 572 h 645"/>
                <a:gd name="T10" fmla="*/ 18 w 136"/>
                <a:gd name="T11" fmla="*/ 579 h 645"/>
                <a:gd name="T12" fmla="*/ 21 w 136"/>
                <a:gd name="T13" fmla="*/ 586 h 645"/>
                <a:gd name="T14" fmla="*/ 25 w 136"/>
                <a:gd name="T15" fmla="*/ 0 h 645"/>
                <a:gd name="T16" fmla="*/ 27 w 136"/>
                <a:gd name="T17" fmla="*/ 6 h 645"/>
                <a:gd name="T18" fmla="*/ 31 w 136"/>
                <a:gd name="T19" fmla="*/ 14 h 645"/>
                <a:gd name="T20" fmla="*/ 34 w 136"/>
                <a:gd name="T21" fmla="*/ 20 h 645"/>
                <a:gd name="T22" fmla="*/ 38 w 136"/>
                <a:gd name="T23" fmla="*/ 27 h 645"/>
                <a:gd name="T24" fmla="*/ 40 w 136"/>
                <a:gd name="T25" fmla="*/ 34 h 645"/>
                <a:gd name="T26" fmla="*/ 43 w 136"/>
                <a:gd name="T27" fmla="*/ 40 h 645"/>
                <a:gd name="T28" fmla="*/ 47 w 136"/>
                <a:gd name="T29" fmla="*/ 48 h 645"/>
                <a:gd name="T30" fmla="*/ 51 w 136"/>
                <a:gd name="T31" fmla="*/ 54 h 645"/>
                <a:gd name="T32" fmla="*/ 54 w 136"/>
                <a:gd name="T33" fmla="*/ 60 h 645"/>
                <a:gd name="T34" fmla="*/ 56 w 136"/>
                <a:gd name="T35" fmla="*/ 69 h 645"/>
                <a:gd name="T36" fmla="*/ 60 w 136"/>
                <a:gd name="T37" fmla="*/ 76 h 645"/>
                <a:gd name="T38" fmla="*/ 63 w 136"/>
                <a:gd name="T39" fmla="*/ 82 h 645"/>
                <a:gd name="T40" fmla="*/ 67 w 136"/>
                <a:gd name="T41" fmla="*/ 88 h 645"/>
                <a:gd name="T42" fmla="*/ 69 w 136"/>
                <a:gd name="T43" fmla="*/ 94 h 645"/>
                <a:gd name="T44" fmla="*/ 72 w 136"/>
                <a:gd name="T45" fmla="*/ 101 h 645"/>
                <a:gd name="T46" fmla="*/ 76 w 136"/>
                <a:gd name="T47" fmla="*/ 108 h 645"/>
                <a:gd name="T48" fmla="*/ 80 w 136"/>
                <a:gd name="T49" fmla="*/ 115 h 645"/>
                <a:gd name="T50" fmla="*/ 83 w 136"/>
                <a:gd name="T51" fmla="*/ 122 h 645"/>
                <a:gd name="T52" fmla="*/ 85 w 136"/>
                <a:gd name="T53" fmla="*/ 126 h 645"/>
                <a:gd name="T54" fmla="*/ 89 w 136"/>
                <a:gd name="T55" fmla="*/ 133 h 645"/>
                <a:gd name="T56" fmla="*/ 93 w 136"/>
                <a:gd name="T57" fmla="*/ 140 h 645"/>
                <a:gd name="T58" fmla="*/ 96 w 136"/>
                <a:gd name="T59" fmla="*/ 145 h 645"/>
                <a:gd name="T60" fmla="*/ 100 w 136"/>
                <a:gd name="T61" fmla="*/ 152 h 645"/>
                <a:gd name="T62" fmla="*/ 102 w 136"/>
                <a:gd name="T63" fmla="*/ 157 h 645"/>
                <a:gd name="T64" fmla="*/ 105 w 136"/>
                <a:gd name="T65" fmla="*/ 164 h 645"/>
                <a:gd name="T66" fmla="*/ 109 w 136"/>
                <a:gd name="T67" fmla="*/ 169 h 645"/>
                <a:gd name="T68" fmla="*/ 113 w 136"/>
                <a:gd name="T69" fmla="*/ 176 h 645"/>
                <a:gd name="T70" fmla="*/ 114 w 136"/>
                <a:gd name="T71" fmla="*/ 181 h 645"/>
                <a:gd name="T72" fmla="*/ 118 w 136"/>
                <a:gd name="T73" fmla="*/ 186 h 645"/>
                <a:gd name="T74" fmla="*/ 122 w 136"/>
                <a:gd name="T75" fmla="*/ 191 h 645"/>
                <a:gd name="T76" fmla="*/ 125 w 136"/>
                <a:gd name="T77" fmla="*/ 196 h 645"/>
                <a:gd name="T78" fmla="*/ 129 w 136"/>
                <a:gd name="T79" fmla="*/ 201 h 645"/>
                <a:gd name="T80" fmla="*/ 131 w 136"/>
                <a:gd name="T81" fmla="*/ 206 h 645"/>
                <a:gd name="T82" fmla="*/ 134 w 136"/>
                <a:gd name="T83" fmla="*/ 211 h 6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6"/>
                <a:gd name="T127" fmla="*/ 0 h 645"/>
                <a:gd name="T128" fmla="*/ 136 w 136"/>
                <a:gd name="T129" fmla="*/ 645 h 64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6" h="645">
                  <a:moveTo>
                    <a:pt x="0" y="588"/>
                  </a:moveTo>
                  <a:lnTo>
                    <a:pt x="0" y="591"/>
                  </a:lnTo>
                  <a:lnTo>
                    <a:pt x="1" y="593"/>
                  </a:lnTo>
                  <a:lnTo>
                    <a:pt x="3" y="597"/>
                  </a:lnTo>
                  <a:lnTo>
                    <a:pt x="3" y="599"/>
                  </a:lnTo>
                  <a:lnTo>
                    <a:pt x="5" y="600"/>
                  </a:lnTo>
                  <a:lnTo>
                    <a:pt x="5" y="604"/>
                  </a:lnTo>
                  <a:lnTo>
                    <a:pt x="7" y="606"/>
                  </a:lnTo>
                  <a:lnTo>
                    <a:pt x="9" y="608"/>
                  </a:lnTo>
                  <a:lnTo>
                    <a:pt x="9" y="611"/>
                  </a:lnTo>
                  <a:lnTo>
                    <a:pt x="10" y="613"/>
                  </a:lnTo>
                  <a:lnTo>
                    <a:pt x="10" y="617"/>
                  </a:lnTo>
                  <a:lnTo>
                    <a:pt x="12" y="619"/>
                  </a:lnTo>
                  <a:lnTo>
                    <a:pt x="14" y="621"/>
                  </a:lnTo>
                  <a:lnTo>
                    <a:pt x="14" y="624"/>
                  </a:lnTo>
                  <a:lnTo>
                    <a:pt x="16" y="626"/>
                  </a:lnTo>
                  <a:lnTo>
                    <a:pt x="16" y="628"/>
                  </a:lnTo>
                  <a:lnTo>
                    <a:pt x="18" y="632"/>
                  </a:lnTo>
                  <a:lnTo>
                    <a:pt x="20" y="634"/>
                  </a:lnTo>
                  <a:lnTo>
                    <a:pt x="20" y="637"/>
                  </a:lnTo>
                  <a:lnTo>
                    <a:pt x="21" y="639"/>
                  </a:lnTo>
                  <a:lnTo>
                    <a:pt x="21" y="641"/>
                  </a:lnTo>
                  <a:lnTo>
                    <a:pt x="23" y="645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31" y="15"/>
                  </a:lnTo>
                  <a:lnTo>
                    <a:pt x="32" y="17"/>
                  </a:lnTo>
                  <a:lnTo>
                    <a:pt x="32" y="20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6" y="28"/>
                  </a:lnTo>
                  <a:lnTo>
                    <a:pt x="38" y="29"/>
                  </a:lnTo>
                  <a:lnTo>
                    <a:pt x="38" y="31"/>
                  </a:lnTo>
                  <a:lnTo>
                    <a:pt x="40" y="35"/>
                  </a:lnTo>
                  <a:lnTo>
                    <a:pt x="40" y="37"/>
                  </a:lnTo>
                  <a:lnTo>
                    <a:pt x="41" y="40"/>
                  </a:lnTo>
                  <a:lnTo>
                    <a:pt x="43" y="42"/>
                  </a:lnTo>
                  <a:lnTo>
                    <a:pt x="43" y="44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7" y="52"/>
                  </a:lnTo>
                  <a:lnTo>
                    <a:pt x="49" y="55"/>
                  </a:lnTo>
                  <a:lnTo>
                    <a:pt x="49" y="57"/>
                  </a:lnTo>
                  <a:lnTo>
                    <a:pt x="51" y="59"/>
                  </a:lnTo>
                  <a:lnTo>
                    <a:pt x="51" y="63"/>
                  </a:lnTo>
                  <a:lnTo>
                    <a:pt x="52" y="64"/>
                  </a:lnTo>
                  <a:lnTo>
                    <a:pt x="54" y="66"/>
                  </a:lnTo>
                  <a:lnTo>
                    <a:pt x="54" y="70"/>
                  </a:lnTo>
                  <a:lnTo>
                    <a:pt x="56" y="72"/>
                  </a:lnTo>
                  <a:lnTo>
                    <a:pt x="56" y="75"/>
                  </a:lnTo>
                  <a:lnTo>
                    <a:pt x="58" y="77"/>
                  </a:lnTo>
                  <a:lnTo>
                    <a:pt x="60" y="79"/>
                  </a:lnTo>
                  <a:lnTo>
                    <a:pt x="60" y="83"/>
                  </a:lnTo>
                  <a:lnTo>
                    <a:pt x="62" y="85"/>
                  </a:lnTo>
                  <a:lnTo>
                    <a:pt x="62" y="87"/>
                  </a:lnTo>
                  <a:lnTo>
                    <a:pt x="63" y="90"/>
                  </a:lnTo>
                  <a:lnTo>
                    <a:pt x="65" y="92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71" y="107"/>
                  </a:lnTo>
                  <a:lnTo>
                    <a:pt x="72" y="109"/>
                  </a:lnTo>
                  <a:lnTo>
                    <a:pt x="72" y="110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6" y="118"/>
                  </a:lnTo>
                  <a:lnTo>
                    <a:pt x="78" y="120"/>
                  </a:lnTo>
                  <a:lnTo>
                    <a:pt x="78" y="123"/>
                  </a:lnTo>
                  <a:lnTo>
                    <a:pt x="80" y="125"/>
                  </a:lnTo>
                  <a:lnTo>
                    <a:pt x="80" y="127"/>
                  </a:lnTo>
                  <a:lnTo>
                    <a:pt x="82" y="129"/>
                  </a:lnTo>
                  <a:lnTo>
                    <a:pt x="83" y="133"/>
                  </a:lnTo>
                  <a:lnTo>
                    <a:pt x="83" y="134"/>
                  </a:lnTo>
                  <a:lnTo>
                    <a:pt x="85" y="136"/>
                  </a:lnTo>
                  <a:lnTo>
                    <a:pt x="85" y="138"/>
                  </a:lnTo>
                  <a:lnTo>
                    <a:pt x="87" y="142"/>
                  </a:lnTo>
                  <a:lnTo>
                    <a:pt x="89" y="144"/>
                  </a:lnTo>
                  <a:lnTo>
                    <a:pt x="89" y="145"/>
                  </a:lnTo>
                  <a:lnTo>
                    <a:pt x="91" y="147"/>
                  </a:lnTo>
                  <a:lnTo>
                    <a:pt x="91" y="151"/>
                  </a:lnTo>
                  <a:lnTo>
                    <a:pt x="93" y="153"/>
                  </a:lnTo>
                  <a:lnTo>
                    <a:pt x="94" y="155"/>
                  </a:lnTo>
                  <a:lnTo>
                    <a:pt x="94" y="157"/>
                  </a:lnTo>
                  <a:lnTo>
                    <a:pt x="96" y="158"/>
                  </a:lnTo>
                  <a:lnTo>
                    <a:pt x="96" y="162"/>
                  </a:lnTo>
                  <a:lnTo>
                    <a:pt x="98" y="164"/>
                  </a:lnTo>
                  <a:lnTo>
                    <a:pt x="100" y="166"/>
                  </a:lnTo>
                  <a:lnTo>
                    <a:pt x="100" y="168"/>
                  </a:lnTo>
                  <a:lnTo>
                    <a:pt x="102" y="169"/>
                  </a:lnTo>
                  <a:lnTo>
                    <a:pt x="102" y="171"/>
                  </a:lnTo>
                  <a:lnTo>
                    <a:pt x="103" y="175"/>
                  </a:lnTo>
                  <a:lnTo>
                    <a:pt x="105" y="177"/>
                  </a:lnTo>
                  <a:lnTo>
                    <a:pt x="105" y="179"/>
                  </a:lnTo>
                  <a:lnTo>
                    <a:pt x="107" y="180"/>
                  </a:lnTo>
                  <a:lnTo>
                    <a:pt x="107" y="182"/>
                  </a:lnTo>
                  <a:lnTo>
                    <a:pt x="109" y="184"/>
                  </a:lnTo>
                  <a:lnTo>
                    <a:pt x="111" y="186"/>
                  </a:lnTo>
                  <a:lnTo>
                    <a:pt x="111" y="190"/>
                  </a:lnTo>
                  <a:lnTo>
                    <a:pt x="113" y="192"/>
                  </a:lnTo>
                  <a:lnTo>
                    <a:pt x="113" y="193"/>
                  </a:lnTo>
                  <a:lnTo>
                    <a:pt x="114" y="195"/>
                  </a:lnTo>
                  <a:lnTo>
                    <a:pt x="114" y="197"/>
                  </a:lnTo>
                  <a:lnTo>
                    <a:pt x="116" y="199"/>
                  </a:lnTo>
                  <a:lnTo>
                    <a:pt x="118" y="201"/>
                  </a:lnTo>
                  <a:lnTo>
                    <a:pt x="118" y="203"/>
                  </a:lnTo>
                  <a:lnTo>
                    <a:pt x="120" y="204"/>
                  </a:lnTo>
                  <a:lnTo>
                    <a:pt x="120" y="206"/>
                  </a:lnTo>
                  <a:lnTo>
                    <a:pt x="122" y="208"/>
                  </a:lnTo>
                  <a:lnTo>
                    <a:pt x="124" y="210"/>
                  </a:lnTo>
                  <a:lnTo>
                    <a:pt x="124" y="212"/>
                  </a:lnTo>
                  <a:lnTo>
                    <a:pt x="125" y="214"/>
                  </a:lnTo>
                  <a:lnTo>
                    <a:pt x="125" y="215"/>
                  </a:lnTo>
                  <a:lnTo>
                    <a:pt x="127" y="217"/>
                  </a:lnTo>
                  <a:lnTo>
                    <a:pt x="129" y="219"/>
                  </a:lnTo>
                  <a:lnTo>
                    <a:pt x="129" y="221"/>
                  </a:lnTo>
                  <a:lnTo>
                    <a:pt x="131" y="223"/>
                  </a:lnTo>
                  <a:lnTo>
                    <a:pt x="131" y="225"/>
                  </a:lnTo>
                  <a:lnTo>
                    <a:pt x="133" y="227"/>
                  </a:lnTo>
                  <a:lnTo>
                    <a:pt x="134" y="228"/>
                  </a:lnTo>
                  <a:lnTo>
                    <a:pt x="134" y="230"/>
                  </a:lnTo>
                  <a:lnTo>
                    <a:pt x="136" y="232"/>
                  </a:lnTo>
                  <a:lnTo>
                    <a:pt x="136" y="234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172"/>
            <p:cNvSpPr>
              <a:spLocks/>
            </p:cNvSpPr>
            <p:nvPr/>
          </p:nvSpPr>
          <p:spPr bwMode="auto">
            <a:xfrm flipH="1">
              <a:off x="6348214" y="3139803"/>
              <a:ext cx="346075" cy="125412"/>
            </a:xfrm>
            <a:custGeom>
              <a:avLst/>
              <a:gdLst>
                <a:gd name="T0" fmla="*/ 4 w 221"/>
                <a:gd name="T1" fmla="*/ 4 h 86"/>
                <a:gd name="T2" fmla="*/ 6 w 221"/>
                <a:gd name="T3" fmla="*/ 8 h 86"/>
                <a:gd name="T4" fmla="*/ 11 w 221"/>
                <a:gd name="T5" fmla="*/ 14 h 86"/>
                <a:gd name="T6" fmla="*/ 15 w 221"/>
                <a:gd name="T7" fmla="*/ 18 h 86"/>
                <a:gd name="T8" fmla="*/ 19 w 221"/>
                <a:gd name="T9" fmla="*/ 24 h 86"/>
                <a:gd name="T10" fmla="*/ 22 w 221"/>
                <a:gd name="T11" fmla="*/ 28 h 86"/>
                <a:gd name="T12" fmla="*/ 28 w 221"/>
                <a:gd name="T13" fmla="*/ 34 h 86"/>
                <a:gd name="T14" fmla="*/ 31 w 221"/>
                <a:gd name="T15" fmla="*/ 39 h 86"/>
                <a:gd name="T16" fmla="*/ 36 w 221"/>
                <a:gd name="T17" fmla="*/ 44 h 86"/>
                <a:gd name="T18" fmla="*/ 41 w 221"/>
                <a:gd name="T19" fmla="*/ 51 h 86"/>
                <a:gd name="T20" fmla="*/ 47 w 221"/>
                <a:gd name="T21" fmla="*/ 54 h 86"/>
                <a:gd name="T22" fmla="*/ 52 w 221"/>
                <a:gd name="T23" fmla="*/ 59 h 86"/>
                <a:gd name="T24" fmla="*/ 58 w 221"/>
                <a:gd name="T25" fmla="*/ 62 h 86"/>
                <a:gd name="T26" fmla="*/ 63 w 221"/>
                <a:gd name="T27" fmla="*/ 68 h 86"/>
                <a:gd name="T28" fmla="*/ 69 w 221"/>
                <a:gd name="T29" fmla="*/ 71 h 86"/>
                <a:gd name="T30" fmla="*/ 74 w 221"/>
                <a:gd name="T31" fmla="*/ 73 h 86"/>
                <a:gd name="T32" fmla="*/ 79 w 221"/>
                <a:gd name="T33" fmla="*/ 76 h 86"/>
                <a:gd name="T34" fmla="*/ 85 w 221"/>
                <a:gd name="T35" fmla="*/ 78 h 86"/>
                <a:gd name="T36" fmla="*/ 90 w 221"/>
                <a:gd name="T37" fmla="*/ 78 h 86"/>
                <a:gd name="T38" fmla="*/ 96 w 221"/>
                <a:gd name="T39" fmla="*/ 79 h 86"/>
                <a:gd name="T40" fmla="*/ 101 w 221"/>
                <a:gd name="T41" fmla="*/ 79 h 86"/>
                <a:gd name="T42" fmla="*/ 107 w 221"/>
                <a:gd name="T43" fmla="*/ 79 h 86"/>
                <a:gd name="T44" fmla="*/ 111 w 221"/>
                <a:gd name="T45" fmla="*/ 79 h 86"/>
                <a:gd name="T46" fmla="*/ 117 w 221"/>
                <a:gd name="T47" fmla="*/ 79 h 86"/>
                <a:gd name="T48" fmla="*/ 122 w 221"/>
                <a:gd name="T49" fmla="*/ 79 h 86"/>
                <a:gd name="T50" fmla="*/ 128 w 221"/>
                <a:gd name="T51" fmla="*/ 79 h 86"/>
                <a:gd name="T52" fmla="*/ 133 w 221"/>
                <a:gd name="T53" fmla="*/ 79 h 86"/>
                <a:gd name="T54" fmla="*/ 139 w 221"/>
                <a:gd name="T55" fmla="*/ 79 h 86"/>
                <a:gd name="T56" fmla="*/ 144 w 221"/>
                <a:gd name="T57" fmla="*/ 79 h 86"/>
                <a:gd name="T58" fmla="*/ 150 w 221"/>
                <a:gd name="T59" fmla="*/ 79 h 86"/>
                <a:gd name="T60" fmla="*/ 155 w 221"/>
                <a:gd name="T61" fmla="*/ 79 h 86"/>
                <a:gd name="T62" fmla="*/ 161 w 221"/>
                <a:gd name="T63" fmla="*/ 79 h 86"/>
                <a:gd name="T64" fmla="*/ 166 w 221"/>
                <a:gd name="T65" fmla="*/ 79 h 86"/>
                <a:gd name="T66" fmla="*/ 171 w 221"/>
                <a:gd name="T67" fmla="*/ 79 h 86"/>
                <a:gd name="T68" fmla="*/ 177 w 221"/>
                <a:gd name="T69" fmla="*/ 79 h 86"/>
                <a:gd name="T70" fmla="*/ 182 w 221"/>
                <a:gd name="T71" fmla="*/ 79 h 86"/>
                <a:gd name="T72" fmla="*/ 187 w 221"/>
                <a:gd name="T73" fmla="*/ 79 h 86"/>
                <a:gd name="T74" fmla="*/ 192 w 221"/>
                <a:gd name="T75" fmla="*/ 79 h 86"/>
                <a:gd name="T76" fmla="*/ 198 w 221"/>
                <a:gd name="T77" fmla="*/ 79 h 86"/>
                <a:gd name="T78" fmla="*/ 203 w 221"/>
                <a:gd name="T79" fmla="*/ 79 h 86"/>
                <a:gd name="T80" fmla="*/ 209 w 221"/>
                <a:gd name="T81" fmla="*/ 79 h 86"/>
                <a:gd name="T82" fmla="*/ 214 w 221"/>
                <a:gd name="T83" fmla="*/ 79 h 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1"/>
                <a:gd name="T127" fmla="*/ 0 h 86"/>
                <a:gd name="T128" fmla="*/ 221 w 221"/>
                <a:gd name="T129" fmla="*/ 86 h 8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1" h="86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8" y="11"/>
                  </a:lnTo>
                  <a:lnTo>
                    <a:pt x="9" y="13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7" y="24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20" y="29"/>
                  </a:lnTo>
                  <a:lnTo>
                    <a:pt x="22" y="31"/>
                  </a:lnTo>
                  <a:lnTo>
                    <a:pt x="24" y="33"/>
                  </a:lnTo>
                  <a:lnTo>
                    <a:pt x="24" y="35"/>
                  </a:lnTo>
                  <a:lnTo>
                    <a:pt x="28" y="37"/>
                  </a:lnTo>
                  <a:lnTo>
                    <a:pt x="28" y="39"/>
                  </a:lnTo>
                  <a:lnTo>
                    <a:pt x="29" y="40"/>
                  </a:lnTo>
                  <a:lnTo>
                    <a:pt x="31" y="42"/>
                  </a:lnTo>
                  <a:lnTo>
                    <a:pt x="35" y="46"/>
                  </a:lnTo>
                  <a:lnTo>
                    <a:pt x="35" y="48"/>
                  </a:lnTo>
                  <a:lnTo>
                    <a:pt x="37" y="48"/>
                  </a:lnTo>
                  <a:lnTo>
                    <a:pt x="39" y="51"/>
                  </a:lnTo>
                  <a:lnTo>
                    <a:pt x="40" y="53"/>
                  </a:lnTo>
                  <a:lnTo>
                    <a:pt x="42" y="55"/>
                  </a:lnTo>
                  <a:lnTo>
                    <a:pt x="44" y="57"/>
                  </a:lnTo>
                  <a:lnTo>
                    <a:pt x="46" y="59"/>
                  </a:lnTo>
                  <a:lnTo>
                    <a:pt x="48" y="59"/>
                  </a:lnTo>
                  <a:lnTo>
                    <a:pt x="49" y="63"/>
                  </a:lnTo>
                  <a:lnTo>
                    <a:pt x="51" y="64"/>
                  </a:lnTo>
                  <a:lnTo>
                    <a:pt x="53" y="64"/>
                  </a:lnTo>
                  <a:lnTo>
                    <a:pt x="55" y="66"/>
                  </a:lnTo>
                  <a:lnTo>
                    <a:pt x="57" y="68"/>
                  </a:lnTo>
                  <a:lnTo>
                    <a:pt x="59" y="68"/>
                  </a:lnTo>
                  <a:lnTo>
                    <a:pt x="60" y="70"/>
                  </a:lnTo>
                  <a:lnTo>
                    <a:pt x="62" y="72"/>
                  </a:lnTo>
                  <a:lnTo>
                    <a:pt x="64" y="74"/>
                  </a:lnTo>
                  <a:lnTo>
                    <a:pt x="66" y="74"/>
                  </a:lnTo>
                  <a:lnTo>
                    <a:pt x="68" y="75"/>
                  </a:lnTo>
                  <a:lnTo>
                    <a:pt x="70" y="77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5" y="79"/>
                  </a:lnTo>
                  <a:lnTo>
                    <a:pt x="77" y="81"/>
                  </a:lnTo>
                  <a:lnTo>
                    <a:pt x="79" y="81"/>
                  </a:lnTo>
                  <a:lnTo>
                    <a:pt x="80" y="83"/>
                  </a:lnTo>
                  <a:lnTo>
                    <a:pt x="82" y="83"/>
                  </a:lnTo>
                  <a:lnTo>
                    <a:pt x="84" y="83"/>
                  </a:lnTo>
                  <a:lnTo>
                    <a:pt x="86" y="85"/>
                  </a:lnTo>
                  <a:lnTo>
                    <a:pt x="88" y="85"/>
                  </a:lnTo>
                  <a:lnTo>
                    <a:pt x="90" y="85"/>
                  </a:lnTo>
                  <a:lnTo>
                    <a:pt x="91" y="85"/>
                  </a:lnTo>
                  <a:lnTo>
                    <a:pt x="93" y="85"/>
                  </a:lnTo>
                  <a:lnTo>
                    <a:pt x="95" y="86"/>
                  </a:lnTo>
                  <a:lnTo>
                    <a:pt x="97" y="86"/>
                  </a:lnTo>
                  <a:lnTo>
                    <a:pt x="99" y="86"/>
                  </a:lnTo>
                  <a:lnTo>
                    <a:pt x="101" y="86"/>
                  </a:lnTo>
                  <a:lnTo>
                    <a:pt x="102" y="86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10" y="86"/>
                  </a:lnTo>
                  <a:lnTo>
                    <a:pt x="111" y="86"/>
                  </a:lnTo>
                  <a:lnTo>
                    <a:pt x="113" y="86"/>
                  </a:lnTo>
                  <a:lnTo>
                    <a:pt x="115" y="86"/>
                  </a:lnTo>
                  <a:lnTo>
                    <a:pt x="117" y="86"/>
                  </a:lnTo>
                  <a:lnTo>
                    <a:pt x="119" y="86"/>
                  </a:lnTo>
                  <a:lnTo>
                    <a:pt x="121" y="86"/>
                  </a:lnTo>
                  <a:lnTo>
                    <a:pt x="122" y="86"/>
                  </a:lnTo>
                  <a:lnTo>
                    <a:pt x="124" y="86"/>
                  </a:lnTo>
                  <a:lnTo>
                    <a:pt x="126" y="86"/>
                  </a:lnTo>
                  <a:lnTo>
                    <a:pt x="128" y="86"/>
                  </a:lnTo>
                  <a:lnTo>
                    <a:pt x="130" y="86"/>
                  </a:lnTo>
                  <a:lnTo>
                    <a:pt x="132" y="86"/>
                  </a:lnTo>
                  <a:lnTo>
                    <a:pt x="133" y="86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9" y="86"/>
                  </a:lnTo>
                  <a:lnTo>
                    <a:pt x="141" y="86"/>
                  </a:lnTo>
                  <a:lnTo>
                    <a:pt x="142" y="86"/>
                  </a:lnTo>
                  <a:lnTo>
                    <a:pt x="144" y="86"/>
                  </a:lnTo>
                  <a:lnTo>
                    <a:pt x="146" y="86"/>
                  </a:lnTo>
                  <a:lnTo>
                    <a:pt x="148" y="86"/>
                  </a:lnTo>
                  <a:lnTo>
                    <a:pt x="150" y="86"/>
                  </a:lnTo>
                  <a:lnTo>
                    <a:pt x="152" y="86"/>
                  </a:lnTo>
                  <a:lnTo>
                    <a:pt x="153" y="86"/>
                  </a:lnTo>
                  <a:lnTo>
                    <a:pt x="155" y="86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6"/>
                  </a:lnTo>
                  <a:lnTo>
                    <a:pt x="163" y="86"/>
                  </a:lnTo>
                  <a:lnTo>
                    <a:pt x="164" y="86"/>
                  </a:lnTo>
                  <a:lnTo>
                    <a:pt x="166" y="86"/>
                  </a:lnTo>
                  <a:lnTo>
                    <a:pt x="168" y="86"/>
                  </a:lnTo>
                  <a:lnTo>
                    <a:pt x="170" y="86"/>
                  </a:lnTo>
                  <a:lnTo>
                    <a:pt x="172" y="86"/>
                  </a:lnTo>
                  <a:lnTo>
                    <a:pt x="173" y="86"/>
                  </a:lnTo>
                  <a:lnTo>
                    <a:pt x="175" y="86"/>
                  </a:lnTo>
                  <a:lnTo>
                    <a:pt x="177" y="86"/>
                  </a:lnTo>
                  <a:lnTo>
                    <a:pt x="179" y="86"/>
                  </a:lnTo>
                  <a:lnTo>
                    <a:pt x="181" y="86"/>
                  </a:lnTo>
                  <a:lnTo>
                    <a:pt x="183" y="86"/>
                  </a:lnTo>
                  <a:lnTo>
                    <a:pt x="184" y="86"/>
                  </a:lnTo>
                  <a:lnTo>
                    <a:pt x="186" y="86"/>
                  </a:lnTo>
                  <a:lnTo>
                    <a:pt x="188" y="86"/>
                  </a:lnTo>
                  <a:lnTo>
                    <a:pt x="190" y="86"/>
                  </a:lnTo>
                  <a:lnTo>
                    <a:pt x="192" y="86"/>
                  </a:lnTo>
                  <a:lnTo>
                    <a:pt x="194" y="86"/>
                  </a:lnTo>
                  <a:lnTo>
                    <a:pt x="195" y="86"/>
                  </a:lnTo>
                  <a:lnTo>
                    <a:pt x="197" y="86"/>
                  </a:lnTo>
                  <a:lnTo>
                    <a:pt x="199" y="86"/>
                  </a:lnTo>
                  <a:lnTo>
                    <a:pt x="201" y="86"/>
                  </a:lnTo>
                  <a:lnTo>
                    <a:pt x="203" y="86"/>
                  </a:lnTo>
                  <a:lnTo>
                    <a:pt x="204" y="86"/>
                  </a:lnTo>
                  <a:lnTo>
                    <a:pt x="206" y="86"/>
                  </a:lnTo>
                  <a:lnTo>
                    <a:pt x="208" y="86"/>
                  </a:lnTo>
                  <a:lnTo>
                    <a:pt x="210" y="86"/>
                  </a:lnTo>
                  <a:lnTo>
                    <a:pt x="212" y="86"/>
                  </a:lnTo>
                  <a:lnTo>
                    <a:pt x="214" y="86"/>
                  </a:lnTo>
                  <a:lnTo>
                    <a:pt x="215" y="86"/>
                  </a:lnTo>
                  <a:lnTo>
                    <a:pt x="217" y="86"/>
                  </a:lnTo>
                  <a:lnTo>
                    <a:pt x="219" y="86"/>
                  </a:lnTo>
                  <a:lnTo>
                    <a:pt x="221" y="8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Line 263"/>
            <p:cNvSpPr>
              <a:spLocks noChangeShapeType="1"/>
            </p:cNvSpPr>
            <p:nvPr/>
          </p:nvSpPr>
          <p:spPr bwMode="auto">
            <a:xfrm>
              <a:off x="7221339" y="3230290"/>
              <a:ext cx="0" cy="50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Line 264"/>
            <p:cNvSpPr>
              <a:spLocks noChangeShapeType="1"/>
            </p:cNvSpPr>
            <p:nvPr/>
          </p:nvSpPr>
          <p:spPr bwMode="auto">
            <a:xfrm>
              <a:off x="6546652" y="3230290"/>
              <a:ext cx="0" cy="50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3" name="Text Box 275"/>
          <p:cNvSpPr txBox="1">
            <a:spLocks noChangeArrowheads="1"/>
          </p:cNvSpPr>
          <p:nvPr/>
        </p:nvSpPr>
        <p:spPr bwMode="auto">
          <a:xfrm>
            <a:off x="1628468" y="2013373"/>
            <a:ext cx="2364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b="1" i="1" dirty="0"/>
              <a:t>R</a:t>
            </a:r>
            <a:r>
              <a:rPr lang="pl-PL" sz="1600" b="1" dirty="0" smtClean="0"/>
              <a:t>(</a:t>
            </a:r>
            <a:r>
              <a:rPr lang="el-GR" sz="1600" b="1" i="1" dirty="0"/>
              <a:t>ω</a:t>
            </a:r>
            <a:r>
              <a:rPr lang="pl-PL" sz="1600" b="1" dirty="0" smtClean="0"/>
              <a:t>) = </a:t>
            </a:r>
            <a:r>
              <a:rPr lang="pl-PL" sz="1600" b="1" i="1" dirty="0"/>
              <a:t>R</a:t>
            </a:r>
            <a:r>
              <a:rPr lang="pl-PL" sz="1600" b="1" dirty="0" smtClean="0"/>
              <a:t>(-</a:t>
            </a:r>
            <a:r>
              <a:rPr lang="el-GR" sz="1600" b="1" i="1" dirty="0" smtClean="0"/>
              <a:t>ω</a:t>
            </a:r>
            <a:r>
              <a:rPr lang="pl-PL" sz="1600" b="1" dirty="0" smtClean="0"/>
              <a:t>)</a:t>
            </a:r>
            <a:br>
              <a:rPr lang="pl-PL" sz="1600" b="1" dirty="0" smtClean="0"/>
            </a:br>
            <a:r>
              <a:rPr lang="pl-PL" sz="1600" b="1" dirty="0" smtClean="0"/>
              <a:t>parzystość transmitancji</a:t>
            </a:r>
            <a:endParaRPr lang="el-GR" sz="1600" b="1" dirty="0"/>
          </a:p>
        </p:txBody>
      </p:sp>
      <p:sp>
        <p:nvSpPr>
          <p:cNvPr id="36" name="Text Box 258"/>
          <p:cNvSpPr txBox="1">
            <a:spLocks noChangeArrowheads="1"/>
          </p:cNvSpPr>
          <p:nvPr/>
        </p:nvSpPr>
        <p:spPr bwMode="auto">
          <a:xfrm>
            <a:off x="3486767" y="1183373"/>
            <a:ext cx="585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i="1" dirty="0">
                <a:solidFill>
                  <a:srgbClr val="0033CC"/>
                </a:solidFill>
                <a:cs typeface="Times New Roman" pitchFamily="18" charset="0"/>
              </a:rPr>
              <a:t>W</a:t>
            </a:r>
            <a:endParaRPr lang="el-GR" sz="1600" b="1" i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grpSp>
        <p:nvGrpSpPr>
          <p:cNvPr id="45" name="Grupa 44"/>
          <p:cNvGrpSpPr/>
          <p:nvPr/>
        </p:nvGrpSpPr>
        <p:grpSpPr>
          <a:xfrm>
            <a:off x="5645279" y="661394"/>
            <a:ext cx="3498721" cy="2638074"/>
            <a:chOff x="5645279" y="661394"/>
            <a:chExt cx="3498721" cy="2638074"/>
          </a:xfrm>
        </p:grpSpPr>
        <p:sp>
          <p:nvSpPr>
            <p:cNvPr id="31" name="Text Box 258"/>
            <p:cNvSpPr txBox="1">
              <a:spLocks noChangeArrowheads="1"/>
            </p:cNvSpPr>
            <p:nvPr/>
          </p:nvSpPr>
          <p:spPr bwMode="auto">
            <a:xfrm>
              <a:off x="6780874" y="1550386"/>
              <a:ext cx="5857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>
                  <a:solidFill>
                    <a:srgbClr val="0033CC"/>
                  </a:solidFill>
                  <a:cs typeface="Times New Roman" pitchFamily="18" charset="0"/>
                </a:rPr>
                <a:t>W</a:t>
              </a:r>
              <a:endParaRPr lang="el-GR" sz="1600" b="1" i="1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cxnSp>
          <p:nvCxnSpPr>
            <p:cNvPr id="34" name="Łącznik prosty 33"/>
            <p:cNvCxnSpPr/>
            <p:nvPr/>
          </p:nvCxnSpPr>
          <p:spPr bwMode="auto">
            <a:xfrm>
              <a:off x="7452320" y="865450"/>
              <a:ext cx="0" cy="16184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Łącznik prosty 34"/>
            <p:cNvCxnSpPr/>
            <p:nvPr/>
          </p:nvCxnSpPr>
          <p:spPr bwMode="auto">
            <a:xfrm>
              <a:off x="6745738" y="870069"/>
              <a:ext cx="0" cy="16184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Text Box 258"/>
            <p:cNvSpPr txBox="1">
              <a:spLocks noChangeArrowheads="1"/>
            </p:cNvSpPr>
            <p:nvPr/>
          </p:nvSpPr>
          <p:spPr bwMode="auto">
            <a:xfrm>
              <a:off x="7494690" y="805254"/>
              <a:ext cx="10739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 smtClean="0">
                  <a:solidFill>
                    <a:srgbClr val="3333FF"/>
                  </a:solidFill>
                  <a:cs typeface="Times New Roman" pitchFamily="18" charset="0"/>
                </a:rPr>
                <a:t>W + ∆</a:t>
              </a:r>
              <a:r>
                <a:rPr lang="el-GR" sz="1600" b="1" i="1" dirty="0">
                  <a:solidFill>
                    <a:srgbClr val="3333FF"/>
                  </a:solidFill>
                </a:rPr>
                <a:t> ω</a:t>
              </a:r>
              <a:endParaRPr lang="el-GR" sz="1600" b="1" i="1" dirty="0">
                <a:solidFill>
                  <a:srgbClr val="3333FF"/>
                </a:solidFill>
                <a:cs typeface="Times New Roman" pitchFamily="18" charset="0"/>
              </a:endParaRPr>
            </a:p>
          </p:txBody>
        </p:sp>
        <p:sp>
          <p:nvSpPr>
            <p:cNvPr id="38" name="Text Box 258"/>
            <p:cNvSpPr txBox="1">
              <a:spLocks noChangeArrowheads="1"/>
            </p:cNvSpPr>
            <p:nvPr/>
          </p:nvSpPr>
          <p:spPr bwMode="auto">
            <a:xfrm>
              <a:off x="5917853" y="805254"/>
              <a:ext cx="10739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 b="1" i="1" dirty="0" smtClean="0">
                  <a:solidFill>
                    <a:srgbClr val="3333FF"/>
                  </a:solidFill>
                  <a:cs typeface="Times New Roman" pitchFamily="18" charset="0"/>
                </a:rPr>
                <a:t>W - ∆</a:t>
              </a:r>
              <a:r>
                <a:rPr lang="el-GR" sz="1600" b="1" i="1" dirty="0">
                  <a:solidFill>
                    <a:srgbClr val="3333FF"/>
                  </a:solidFill>
                </a:rPr>
                <a:t> ω</a:t>
              </a:r>
              <a:endParaRPr lang="el-GR" sz="1600" b="1" i="1" dirty="0">
                <a:solidFill>
                  <a:srgbClr val="3333FF"/>
                </a:solidFill>
                <a:cs typeface="Times New Roman" pitchFamily="18" charset="0"/>
              </a:endParaRPr>
            </a:p>
          </p:txBody>
        </p:sp>
        <p:pic>
          <p:nvPicPr>
            <p:cNvPr id="32" name="Obraz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9" r="34556"/>
            <a:stretch/>
          </p:blipFill>
          <p:spPr>
            <a:xfrm>
              <a:off x="5813293" y="661394"/>
              <a:ext cx="2655295" cy="2420322"/>
            </a:xfrm>
            <a:prstGeom prst="rect">
              <a:avLst/>
            </a:prstGeom>
          </p:spPr>
        </p:pic>
        <p:sp>
          <p:nvSpPr>
            <p:cNvPr id="39" name="Text Box 275"/>
            <p:cNvSpPr txBox="1">
              <a:spLocks noChangeArrowheads="1"/>
            </p:cNvSpPr>
            <p:nvPr/>
          </p:nvSpPr>
          <p:spPr bwMode="auto">
            <a:xfrm>
              <a:off x="5645279" y="2714693"/>
              <a:ext cx="3498721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600" b="1" i="1" dirty="0" smtClean="0"/>
                <a:t>R</a:t>
              </a:r>
              <a:r>
                <a:rPr lang="pl-PL" sz="1600" b="1" dirty="0" smtClean="0"/>
                <a:t>(</a:t>
              </a:r>
              <a:r>
                <a:rPr lang="pl-PL" sz="1600" b="1" i="1" dirty="0"/>
                <a:t>W</a:t>
              </a:r>
              <a:r>
                <a:rPr lang="pl-PL" sz="1600" b="1" i="1" dirty="0" smtClean="0"/>
                <a:t> + </a:t>
              </a:r>
              <a:r>
                <a:rPr lang="pl-PL" sz="1600" b="1" i="1" dirty="0" smtClean="0">
                  <a:cs typeface="Times New Roman" pitchFamily="18" charset="0"/>
                </a:rPr>
                <a:t>∆</a:t>
              </a:r>
              <a:r>
                <a:rPr lang="el-GR" sz="1600" b="1" i="1" dirty="0" smtClean="0"/>
                <a:t> </a:t>
              </a:r>
              <a:r>
                <a:rPr lang="el-GR" sz="1600" b="1" i="1" dirty="0"/>
                <a:t>ω</a:t>
              </a:r>
              <a:r>
                <a:rPr lang="pl-PL" sz="1600" b="1" i="1" dirty="0" smtClean="0"/>
                <a:t> </a:t>
              </a:r>
              <a:r>
                <a:rPr lang="pl-PL" sz="1600" b="1" dirty="0" smtClean="0"/>
                <a:t>) = - </a:t>
              </a:r>
              <a:r>
                <a:rPr lang="pl-PL" sz="1600" b="1" i="1" dirty="0" smtClean="0"/>
                <a:t>R</a:t>
              </a:r>
              <a:r>
                <a:rPr lang="pl-PL" sz="1600" b="1" dirty="0" smtClean="0"/>
                <a:t>(</a:t>
              </a:r>
              <a:r>
                <a:rPr lang="pl-PL" sz="1600" b="1" i="1" dirty="0" smtClean="0"/>
                <a:t>W - </a:t>
              </a:r>
              <a:r>
                <a:rPr lang="pl-PL" sz="1600" b="1" i="1" dirty="0" smtClean="0">
                  <a:cs typeface="Times New Roman" pitchFamily="18" charset="0"/>
                </a:rPr>
                <a:t>∆</a:t>
              </a:r>
              <a:r>
                <a:rPr lang="el-GR" sz="1600" b="1" i="1" dirty="0" smtClean="0"/>
                <a:t> </a:t>
              </a:r>
              <a:r>
                <a:rPr lang="el-GR" sz="1600" b="1" i="1" dirty="0"/>
                <a:t>ω</a:t>
              </a:r>
              <a:r>
                <a:rPr lang="pl-PL" sz="1600" b="1" dirty="0" smtClean="0"/>
                <a:t>)</a:t>
              </a:r>
              <a:br>
                <a:rPr lang="pl-PL" sz="1600" b="1" dirty="0" smtClean="0"/>
              </a:br>
              <a:r>
                <a:rPr lang="pl-PL" sz="1600" b="1" dirty="0" smtClean="0"/>
                <a:t>zbocze </a:t>
              </a:r>
              <a:r>
                <a:rPr lang="pl-PL" sz="1600" b="1" dirty="0" err="1" smtClean="0"/>
                <a:t>Nyquista</a:t>
              </a:r>
              <a:r>
                <a:rPr lang="pl-PL" sz="1600" b="1" dirty="0" smtClean="0"/>
                <a:t> (symetria środkowa)</a:t>
              </a:r>
              <a:endParaRPr lang="el-GR" sz="1600" b="1" dirty="0"/>
            </a:p>
          </p:txBody>
        </p:sp>
      </p:grpSp>
      <p:graphicFrame>
        <p:nvGraphicFramePr>
          <p:cNvPr id="40" name="Obi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584957"/>
              </p:ext>
            </p:extLst>
          </p:nvPr>
        </p:nvGraphicFramePr>
        <p:xfrm>
          <a:off x="1496611" y="2559926"/>
          <a:ext cx="6706637" cy="285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404" name="Equation" r:id="rId6" imgW="4533840" imgH="1930320" progId="Equation.3">
                  <p:embed/>
                </p:oleObj>
              </mc:Choice>
              <mc:Fallback>
                <p:oleObj name="Equation" r:id="rId6" imgW="4533840" imgH="19303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96611" y="2559926"/>
                        <a:ext cx="6706637" cy="285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iekt 40"/>
          <p:cNvGraphicFramePr>
            <a:graphicFrameLocks noChangeAspect="1"/>
          </p:cNvGraphicFramePr>
          <p:nvPr>
            <p:extLst/>
          </p:nvPr>
        </p:nvGraphicFramePr>
        <p:xfrm>
          <a:off x="1141345" y="5356313"/>
          <a:ext cx="3572560" cy="888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405" name="Equation" r:id="rId8" imgW="2247840" imgH="558720" progId="Equation.3">
                  <p:embed/>
                </p:oleObj>
              </mc:Choice>
              <mc:Fallback>
                <p:oleObj name="Equation" r:id="rId8" imgW="2247840" imgH="558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1345" y="5356313"/>
                        <a:ext cx="3572560" cy="888094"/>
                      </a:xfrm>
                      <a:prstGeom prst="rect">
                        <a:avLst/>
                      </a:prstGeom>
                      <a:solidFill>
                        <a:srgbClr val="92D050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pole tekstowe 41"/>
          <p:cNvSpPr txBox="1"/>
          <p:nvPr/>
        </p:nvSpPr>
        <p:spPr>
          <a:xfrm>
            <a:off x="4985953" y="5426135"/>
            <a:ext cx="4124334" cy="830997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pl-PL" sz="1600" b="1" dirty="0"/>
              <a:t>Zbocze </a:t>
            </a:r>
            <a:r>
              <a:rPr lang="pl-PL" sz="1600" b="1" dirty="0" err="1" smtClean="0"/>
              <a:t>Nyquista</a:t>
            </a:r>
            <a:r>
              <a:rPr lang="pl-PL" sz="1600" b="1" dirty="0" smtClean="0"/>
              <a:t> pozwala na sygnalizację</a:t>
            </a:r>
            <a:br>
              <a:rPr lang="pl-PL" sz="1600" b="1" dirty="0" smtClean="0"/>
            </a:br>
            <a:r>
              <a:rPr lang="pl-PL" sz="1600" b="1" dirty="0" smtClean="0"/>
              <a:t>w regularnych odstępach czasu przy IMS = 0</a:t>
            </a:r>
            <a:br>
              <a:rPr lang="pl-PL" sz="1600" b="1" dirty="0" smtClean="0"/>
            </a:br>
            <a:r>
              <a:rPr lang="pl-PL" sz="1600" b="1" dirty="0" smtClean="0"/>
              <a:t>z </a:t>
            </a:r>
            <a:r>
              <a:rPr lang="pl-PL" sz="1600" b="1" i="1" dirty="0" smtClean="0"/>
              <a:t>R</a:t>
            </a:r>
            <a:r>
              <a:rPr lang="pl-PL" sz="1600" b="1" i="1" baseline="-25000" dirty="0" smtClean="0"/>
              <a:t>B</a:t>
            </a:r>
            <a:r>
              <a:rPr lang="pl-PL" sz="1600" b="1" i="1" dirty="0" smtClean="0"/>
              <a:t> </a:t>
            </a:r>
            <a:r>
              <a:rPr lang="pl-PL" sz="1600" b="1" dirty="0" smtClean="0"/>
              <a:t>= 2/(1 + </a:t>
            </a:r>
            <a:r>
              <a:rPr lang="pl-PL" sz="1600" b="1" i="1" dirty="0" smtClean="0"/>
              <a:t>r</a:t>
            </a:r>
            <a:r>
              <a:rPr lang="pl-PL" sz="1600" b="1" dirty="0" smtClean="0"/>
              <a:t>).</a:t>
            </a:r>
            <a:endParaRPr lang="pl-PL" sz="1600" b="1" dirty="0"/>
          </a:p>
        </p:txBody>
      </p:sp>
      <p:sp>
        <p:nvSpPr>
          <p:cNvPr id="43" name="Prostokąt 42"/>
          <p:cNvSpPr/>
          <p:nvPr/>
        </p:nvSpPr>
        <p:spPr>
          <a:xfrm>
            <a:off x="153526" y="31088"/>
            <a:ext cx="7965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Eliminacja IMS – kryterium </a:t>
            </a:r>
            <a:r>
              <a:rPr kumimoji="1" lang="pl-PL" sz="3200" b="1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Nyquista</a:t>
            </a:r>
            <a:endParaRPr kumimoji="1" lang="pl-PL" sz="3200" b="1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264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3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1371600" y="1143000"/>
          <a:ext cx="6972300" cy="256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36" name="Równanie" r:id="rId3" imgW="3314520" imgH="1218960" progId="Equation.3">
                  <p:embed/>
                </p:oleObj>
              </mc:Choice>
              <mc:Fallback>
                <p:oleObj name="Równanie" r:id="rId3" imgW="3314520" imgH="1218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143000"/>
                        <a:ext cx="6972300" cy="2563813"/>
                      </a:xfrm>
                      <a:prstGeom prst="rect">
                        <a:avLst/>
                      </a:prstGeom>
                      <a:solidFill>
                        <a:srgbClr val="FF99FF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>
            <p:extLst/>
          </p:nvPr>
        </p:nvGraphicFramePr>
        <p:xfrm>
          <a:off x="2771800" y="4914165"/>
          <a:ext cx="3870325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37" name="Równanie" r:id="rId5" imgW="1485720" imgH="660240" progId="Equation.3">
                  <p:embed/>
                </p:oleObj>
              </mc:Choice>
              <mc:Fallback>
                <p:oleObj name="Równanie" r:id="rId5" imgW="14857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4914165"/>
                        <a:ext cx="3870325" cy="17208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1879600" y="4005007"/>
            <a:ext cx="6464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400" b="1" dirty="0" smtClean="0"/>
              <a:t>Odpowiedź impulsowa filtru ze zboczem „podniesiony kosinus”</a:t>
            </a:r>
            <a:endParaRPr lang="pl-PL" sz="2400" b="1" dirty="0"/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9222" name="Rectangle 12"/>
          <p:cNvSpPr>
            <a:spLocks noGrp="1" noChangeArrowheads="1"/>
          </p:cNvSpPr>
          <p:nvPr>
            <p:ph type="title" sz="quarter"/>
          </p:nvPr>
        </p:nvSpPr>
        <p:spPr>
          <a:xfrm>
            <a:off x="838200" y="0"/>
            <a:ext cx="8305800" cy="1143000"/>
          </a:xfrm>
          <a:noFill/>
        </p:spPr>
        <p:txBody>
          <a:bodyPr/>
          <a:lstStyle/>
          <a:p>
            <a:r>
              <a:rPr lang="pl-PL" sz="3200" b="1" kern="1200" dirty="0">
                <a:solidFill>
                  <a:schemeClr val="tx1"/>
                </a:solidFill>
                <a:latin typeface="+mn-lt"/>
              </a:rPr>
              <a:t>Filtr </a:t>
            </a:r>
            <a:r>
              <a:rPr lang="pl-PL" sz="3200" b="1" kern="1200" dirty="0" err="1">
                <a:solidFill>
                  <a:schemeClr val="tx1"/>
                </a:solidFill>
                <a:latin typeface="+mn-lt"/>
              </a:rPr>
              <a:t>Nyquista</a:t>
            </a:r>
            <a:r>
              <a:rPr lang="pl-PL" sz="3200" b="1" kern="1200" dirty="0">
                <a:solidFill>
                  <a:schemeClr val="tx1"/>
                </a:solidFill>
                <a:latin typeface="+mn-lt"/>
              </a:rPr>
              <a:t> „podniesiony kosinus”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FF6AD-7AAE-4234-82E5-F9CC4CC813DD}" type="slidenum">
              <a:rPr lang="pl-PL" smtClean="0"/>
              <a:pPr>
                <a:defRPr/>
              </a:pPr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6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33363"/>
            <a:ext cx="7772400" cy="946150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NATURALNY SYGNAŁ CYFROWY</a:t>
            </a:r>
            <a: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unipolarny kod transmisyjny)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1913" y="2708275"/>
            <a:ext cx="6999287" cy="3016250"/>
          </a:xfrm>
          <a:noFill/>
          <a:ln/>
        </p:spPr>
        <p:txBody>
          <a:bodyPr/>
          <a:lstStyle/>
          <a:p>
            <a:pPr>
              <a:buFont typeface="Monotype Sorts" charset="2"/>
              <a:buNone/>
            </a:pPr>
            <a:r>
              <a:rPr lang="pl-PL" sz="2800" dirty="0" smtClean="0"/>
              <a:t>Założenia:</a:t>
            </a:r>
            <a:endParaRPr lang="pl-PL" sz="2800" dirty="0"/>
          </a:p>
          <a:p>
            <a:r>
              <a:rPr lang="pl-PL" sz="2800" dirty="0" smtClean="0"/>
              <a:t>Czas trwania bitu (takt) </a:t>
            </a:r>
            <a:r>
              <a:rPr lang="pl-PL" sz="2800" i="1" dirty="0"/>
              <a:t>T</a:t>
            </a:r>
            <a:r>
              <a:rPr lang="pl-PL" sz="2800" dirty="0"/>
              <a:t> </a:t>
            </a:r>
            <a:endParaRPr lang="pl-PL" sz="2800" i="1" dirty="0"/>
          </a:p>
          <a:p>
            <a:r>
              <a:rPr lang="pl-PL" sz="2800" dirty="0" smtClean="0"/>
              <a:t>Szybkość transmisji</a:t>
            </a:r>
            <a:endParaRPr lang="pl-PL" sz="2800" dirty="0"/>
          </a:p>
          <a:p>
            <a:r>
              <a:rPr lang="pl-PL" sz="2800" dirty="0" smtClean="0"/>
              <a:t>Wartości sygnału {0</a:t>
            </a:r>
            <a:r>
              <a:rPr lang="pl-PL" sz="2800" dirty="0"/>
              <a:t>, 1} </a:t>
            </a:r>
            <a:r>
              <a:rPr lang="pl-PL" sz="2800" dirty="0" smtClean="0"/>
              <a:t>są niezależnymi zmiennymi </a:t>
            </a:r>
            <a:r>
              <a:rPr lang="pl-PL" sz="2800" dirty="0" smtClean="0"/>
              <a:t>losowymi </a:t>
            </a:r>
            <a:r>
              <a:rPr lang="pl-PL" sz="2800" dirty="0" smtClean="0"/>
              <a:t>o rozkładzie:</a:t>
            </a:r>
            <a:endParaRPr lang="pl-PL" sz="2800" dirty="0"/>
          </a:p>
        </p:txBody>
      </p:sp>
      <p:graphicFrame>
        <p:nvGraphicFramePr>
          <p:cNvPr id="2129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790243"/>
              </p:ext>
            </p:extLst>
          </p:nvPr>
        </p:nvGraphicFramePr>
        <p:xfrm>
          <a:off x="5810250" y="3608388"/>
          <a:ext cx="222726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60" name="Równanie" r:id="rId3" imgW="1371600" imgH="393480" progId="Equation.3">
                  <p:embed/>
                </p:oleObj>
              </mc:Choice>
              <mc:Fallback>
                <p:oleObj name="Równanie" r:id="rId3" imgW="13716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0" y="3608388"/>
                        <a:ext cx="2227263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13033" name="Text Box 41"/>
          <p:cNvSpPr txBox="1">
            <a:spLocks noChangeArrowheads="1"/>
          </p:cNvSpPr>
          <p:nvPr/>
        </p:nvSpPr>
        <p:spPr bwMode="auto">
          <a:xfrm>
            <a:off x="1981200" y="1143000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2400" b="1" i="1">
                <a:solidFill>
                  <a:schemeClr val="tx1"/>
                </a:solidFill>
              </a:rPr>
              <a:t>x</a:t>
            </a:r>
            <a:r>
              <a:rPr lang="pl-PL" sz="2400" b="1">
                <a:solidFill>
                  <a:schemeClr val="tx1"/>
                </a:solidFill>
              </a:rPr>
              <a:t>(</a:t>
            </a:r>
            <a:r>
              <a:rPr lang="pl-PL" sz="2400" b="1" i="1">
                <a:solidFill>
                  <a:schemeClr val="tx1"/>
                </a:solidFill>
              </a:rPr>
              <a:t>t</a:t>
            </a:r>
            <a:r>
              <a:rPr lang="pl-PL" sz="2400" b="1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13047" name="Group 55"/>
          <p:cNvGrpSpPr>
            <a:grpSpLocks/>
          </p:cNvGrpSpPr>
          <p:nvPr/>
        </p:nvGrpSpPr>
        <p:grpSpPr bwMode="auto">
          <a:xfrm>
            <a:off x="1692275" y="1384300"/>
            <a:ext cx="5622925" cy="1330325"/>
            <a:chOff x="1066" y="872"/>
            <a:chExt cx="3542" cy="838"/>
          </a:xfrm>
        </p:grpSpPr>
        <p:sp>
          <p:nvSpPr>
            <p:cNvPr id="212999" name="Line 7"/>
            <p:cNvSpPr>
              <a:spLocks noChangeShapeType="1"/>
            </p:cNvSpPr>
            <p:nvPr/>
          </p:nvSpPr>
          <p:spPr bwMode="auto">
            <a:xfrm>
              <a:off x="1209" y="1454"/>
              <a:ext cx="314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0" name="Line 8"/>
            <p:cNvSpPr>
              <a:spLocks noChangeShapeType="1"/>
            </p:cNvSpPr>
            <p:nvPr/>
          </p:nvSpPr>
          <p:spPr bwMode="auto">
            <a:xfrm flipV="1">
              <a:off x="1209" y="872"/>
              <a:ext cx="0" cy="58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1" name="Line 9"/>
            <p:cNvSpPr>
              <a:spLocks noChangeShapeType="1"/>
            </p:cNvSpPr>
            <p:nvPr/>
          </p:nvSpPr>
          <p:spPr bwMode="auto">
            <a:xfrm>
              <a:off x="1973" y="1409"/>
              <a:ext cx="2" cy="4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2" name="Line 10"/>
            <p:cNvSpPr>
              <a:spLocks noChangeShapeType="1"/>
            </p:cNvSpPr>
            <p:nvPr/>
          </p:nvSpPr>
          <p:spPr bwMode="auto">
            <a:xfrm>
              <a:off x="1465" y="1163"/>
              <a:ext cx="0" cy="2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3" name="Line 11"/>
            <p:cNvSpPr>
              <a:spLocks noChangeShapeType="1"/>
            </p:cNvSpPr>
            <p:nvPr/>
          </p:nvSpPr>
          <p:spPr bwMode="auto">
            <a:xfrm>
              <a:off x="1720" y="1163"/>
              <a:ext cx="0" cy="2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4" name="Line 12"/>
            <p:cNvSpPr>
              <a:spLocks noChangeShapeType="1"/>
            </p:cNvSpPr>
            <p:nvPr/>
          </p:nvSpPr>
          <p:spPr bwMode="auto">
            <a:xfrm rot="5400000">
              <a:off x="1337" y="1035"/>
              <a:ext cx="0" cy="2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5" name="Line 13"/>
            <p:cNvSpPr>
              <a:spLocks noChangeShapeType="1"/>
            </p:cNvSpPr>
            <p:nvPr/>
          </p:nvSpPr>
          <p:spPr bwMode="auto">
            <a:xfrm rot="5400000">
              <a:off x="1848" y="1035"/>
              <a:ext cx="0" cy="2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6" name="Line 14"/>
            <p:cNvSpPr>
              <a:spLocks noChangeShapeType="1"/>
            </p:cNvSpPr>
            <p:nvPr/>
          </p:nvSpPr>
          <p:spPr bwMode="auto">
            <a:xfrm rot="5400000">
              <a:off x="2103" y="1035"/>
              <a:ext cx="0" cy="2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7" name="Line 15"/>
            <p:cNvSpPr>
              <a:spLocks noChangeShapeType="1"/>
            </p:cNvSpPr>
            <p:nvPr/>
          </p:nvSpPr>
          <p:spPr bwMode="auto">
            <a:xfrm rot="5400000">
              <a:off x="3123" y="1035"/>
              <a:ext cx="0" cy="2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8" name="Line 16"/>
            <p:cNvSpPr>
              <a:spLocks noChangeShapeType="1"/>
            </p:cNvSpPr>
            <p:nvPr/>
          </p:nvSpPr>
          <p:spPr bwMode="auto">
            <a:xfrm rot="5400000">
              <a:off x="3888" y="1035"/>
              <a:ext cx="0" cy="2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09" name="Line 17"/>
            <p:cNvSpPr>
              <a:spLocks noChangeShapeType="1"/>
            </p:cNvSpPr>
            <p:nvPr/>
          </p:nvSpPr>
          <p:spPr bwMode="auto">
            <a:xfrm rot="5400000">
              <a:off x="2868" y="1035"/>
              <a:ext cx="0" cy="2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10" name="Line 18"/>
            <p:cNvSpPr>
              <a:spLocks noChangeShapeType="1"/>
            </p:cNvSpPr>
            <p:nvPr/>
          </p:nvSpPr>
          <p:spPr bwMode="auto">
            <a:xfrm rot="5400000">
              <a:off x="3379" y="1035"/>
              <a:ext cx="0" cy="2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11" name="Line 19"/>
            <p:cNvSpPr>
              <a:spLocks noChangeShapeType="1"/>
            </p:cNvSpPr>
            <p:nvPr/>
          </p:nvSpPr>
          <p:spPr bwMode="auto">
            <a:xfrm>
              <a:off x="2230" y="1163"/>
              <a:ext cx="0" cy="2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12" name="Line 20"/>
            <p:cNvSpPr>
              <a:spLocks noChangeShapeType="1"/>
            </p:cNvSpPr>
            <p:nvPr/>
          </p:nvSpPr>
          <p:spPr bwMode="auto">
            <a:xfrm>
              <a:off x="3506" y="1163"/>
              <a:ext cx="0" cy="2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13" name="Line 21"/>
            <p:cNvSpPr>
              <a:spLocks noChangeShapeType="1"/>
            </p:cNvSpPr>
            <p:nvPr/>
          </p:nvSpPr>
          <p:spPr bwMode="auto">
            <a:xfrm>
              <a:off x="3249" y="1409"/>
              <a:ext cx="2" cy="4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14" name="Line 22"/>
            <p:cNvSpPr>
              <a:spLocks noChangeShapeType="1"/>
            </p:cNvSpPr>
            <p:nvPr/>
          </p:nvSpPr>
          <p:spPr bwMode="auto">
            <a:xfrm>
              <a:off x="2740" y="1163"/>
              <a:ext cx="0" cy="2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15" name="Line 23"/>
            <p:cNvSpPr>
              <a:spLocks noChangeShapeType="1"/>
            </p:cNvSpPr>
            <p:nvPr/>
          </p:nvSpPr>
          <p:spPr bwMode="auto">
            <a:xfrm>
              <a:off x="4015" y="1163"/>
              <a:ext cx="0" cy="2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16" name="Line 24"/>
            <p:cNvSpPr>
              <a:spLocks noChangeShapeType="1"/>
            </p:cNvSpPr>
            <p:nvPr/>
          </p:nvSpPr>
          <p:spPr bwMode="auto">
            <a:xfrm>
              <a:off x="3760" y="1163"/>
              <a:ext cx="0" cy="29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17" name="Text Box 25"/>
            <p:cNvSpPr txBox="1">
              <a:spLocks noChangeArrowheads="1"/>
            </p:cNvSpPr>
            <p:nvPr/>
          </p:nvSpPr>
          <p:spPr bwMode="auto">
            <a:xfrm>
              <a:off x="1236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3018" name="Text Box 26"/>
            <p:cNvSpPr txBox="1">
              <a:spLocks noChangeArrowheads="1"/>
            </p:cNvSpPr>
            <p:nvPr/>
          </p:nvSpPr>
          <p:spPr bwMode="auto">
            <a:xfrm>
              <a:off x="3022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3019" name="Text Box 27"/>
            <p:cNvSpPr txBox="1">
              <a:spLocks noChangeArrowheads="1"/>
            </p:cNvSpPr>
            <p:nvPr/>
          </p:nvSpPr>
          <p:spPr bwMode="auto">
            <a:xfrm>
              <a:off x="3277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3020" name="Text Box 28"/>
            <p:cNvSpPr txBox="1">
              <a:spLocks noChangeArrowheads="1"/>
            </p:cNvSpPr>
            <p:nvPr/>
          </p:nvSpPr>
          <p:spPr bwMode="auto">
            <a:xfrm>
              <a:off x="3786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3021" name="Text Box 29"/>
            <p:cNvSpPr txBox="1">
              <a:spLocks noChangeArrowheads="1"/>
            </p:cNvSpPr>
            <p:nvPr/>
          </p:nvSpPr>
          <p:spPr bwMode="auto">
            <a:xfrm>
              <a:off x="2001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3022" name="Text Box 30"/>
            <p:cNvSpPr txBox="1">
              <a:spLocks noChangeArrowheads="1"/>
            </p:cNvSpPr>
            <p:nvPr/>
          </p:nvSpPr>
          <p:spPr bwMode="auto">
            <a:xfrm>
              <a:off x="2767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3023" name="Text Box 31"/>
            <p:cNvSpPr txBox="1">
              <a:spLocks noChangeArrowheads="1"/>
            </p:cNvSpPr>
            <p:nvPr/>
          </p:nvSpPr>
          <p:spPr bwMode="auto">
            <a:xfrm>
              <a:off x="1746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3024" name="Text Box 32"/>
            <p:cNvSpPr txBox="1">
              <a:spLocks noChangeArrowheads="1"/>
            </p:cNvSpPr>
            <p:nvPr/>
          </p:nvSpPr>
          <p:spPr bwMode="auto">
            <a:xfrm>
              <a:off x="3531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2511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2256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3027" name="Text Box 35"/>
            <p:cNvSpPr txBox="1">
              <a:spLocks noChangeArrowheads="1"/>
            </p:cNvSpPr>
            <p:nvPr/>
          </p:nvSpPr>
          <p:spPr bwMode="auto">
            <a:xfrm>
              <a:off x="1491" y="955"/>
              <a:ext cx="1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3028" name="Line 36"/>
            <p:cNvSpPr>
              <a:spLocks noChangeShapeType="1"/>
            </p:cNvSpPr>
            <p:nvPr/>
          </p:nvSpPr>
          <p:spPr bwMode="auto">
            <a:xfrm>
              <a:off x="2485" y="1390"/>
              <a:ext cx="0" cy="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3030" name="Text Box 38"/>
            <p:cNvSpPr txBox="1">
              <a:spLocks noChangeArrowheads="1"/>
            </p:cNvSpPr>
            <p:nvPr/>
          </p:nvSpPr>
          <p:spPr bwMode="auto">
            <a:xfrm>
              <a:off x="1379" y="1454"/>
              <a:ext cx="2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3031" name="Text Box 39"/>
            <p:cNvSpPr txBox="1">
              <a:spLocks noChangeArrowheads="1"/>
            </p:cNvSpPr>
            <p:nvPr/>
          </p:nvSpPr>
          <p:spPr bwMode="auto">
            <a:xfrm>
              <a:off x="1824" y="1440"/>
              <a:ext cx="3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 b="1">
                  <a:solidFill>
                    <a:schemeClr val="tx1"/>
                  </a:solidFill>
                </a:rPr>
                <a:t>3</a:t>
              </a:r>
              <a:r>
                <a:rPr lang="pl-PL" sz="18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3032" name="Text Box 40"/>
            <p:cNvSpPr txBox="1">
              <a:spLocks noChangeArrowheads="1"/>
            </p:cNvSpPr>
            <p:nvPr/>
          </p:nvSpPr>
          <p:spPr bwMode="auto">
            <a:xfrm>
              <a:off x="4299" y="1422"/>
              <a:ext cx="30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2400" b="1" i="1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3034" name="Text Box 42"/>
            <p:cNvSpPr txBox="1">
              <a:spLocks noChangeArrowheads="1"/>
            </p:cNvSpPr>
            <p:nvPr/>
          </p:nvSpPr>
          <p:spPr bwMode="auto">
            <a:xfrm>
              <a:off x="1066" y="1034"/>
              <a:ext cx="14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3035" name="Text Box 43"/>
            <p:cNvSpPr txBox="1">
              <a:spLocks noChangeArrowheads="1"/>
            </p:cNvSpPr>
            <p:nvPr/>
          </p:nvSpPr>
          <p:spPr bwMode="auto">
            <a:xfrm>
              <a:off x="1066" y="1325"/>
              <a:ext cx="17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6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3036" name="Line 44"/>
            <p:cNvSpPr>
              <a:spLocks noChangeShapeType="1"/>
            </p:cNvSpPr>
            <p:nvPr/>
          </p:nvSpPr>
          <p:spPr bwMode="auto">
            <a:xfrm>
              <a:off x="2993" y="1409"/>
              <a:ext cx="2" cy="4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</p:grpSp>
      <p:graphicFrame>
        <p:nvGraphicFramePr>
          <p:cNvPr id="213039" name="Object 47"/>
          <p:cNvGraphicFramePr>
            <a:graphicFrameLocks noChangeAspect="1"/>
          </p:cNvGraphicFramePr>
          <p:nvPr/>
        </p:nvGraphicFramePr>
        <p:xfrm>
          <a:off x="2667000" y="5257800"/>
          <a:ext cx="38703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61" name="Równanie" r:id="rId5" imgW="1688760" imgH="215640" progId="Equation.3">
                  <p:embed/>
                </p:oleObj>
              </mc:Choice>
              <mc:Fallback>
                <p:oleObj name="Równanie" r:id="rId5" imgW="1688760" imgH="215640" progId="Equation.3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257800"/>
                        <a:ext cx="387032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244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grpSp>
        <p:nvGrpSpPr>
          <p:cNvPr id="10246" name="Group 258"/>
          <p:cNvGrpSpPr>
            <a:grpSpLocks/>
          </p:cNvGrpSpPr>
          <p:nvPr/>
        </p:nvGrpSpPr>
        <p:grpSpPr bwMode="auto">
          <a:xfrm>
            <a:off x="1511660" y="1143000"/>
            <a:ext cx="6423025" cy="2252663"/>
            <a:chOff x="960" y="1056"/>
            <a:chExt cx="4046" cy="1419"/>
          </a:xfrm>
        </p:grpSpPr>
        <p:graphicFrame>
          <p:nvGraphicFramePr>
            <p:cNvPr id="10244" name="Object 246"/>
            <p:cNvGraphicFramePr>
              <a:graphicFrameLocks noChangeAspect="1"/>
            </p:cNvGraphicFramePr>
            <p:nvPr/>
          </p:nvGraphicFramePr>
          <p:xfrm>
            <a:off x="1440" y="1104"/>
            <a:ext cx="447" cy="2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454" name="Równanie" r:id="rId3" imgW="342720" imgH="215640" progId="Equation.3">
                    <p:embed/>
                  </p:oleObj>
                </mc:Choice>
                <mc:Fallback>
                  <p:oleObj name="Równanie" r:id="rId3" imgW="3427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1104"/>
                          <a:ext cx="447" cy="2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81" name="Rectangle 36"/>
            <p:cNvSpPr>
              <a:spLocks noChangeArrowheads="1"/>
            </p:cNvSpPr>
            <p:nvPr/>
          </p:nvSpPr>
          <p:spPr bwMode="auto">
            <a:xfrm>
              <a:off x="1372" y="1131"/>
              <a:ext cx="3490" cy="1145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82" name="Line 39"/>
            <p:cNvSpPr>
              <a:spLocks noChangeShapeType="1"/>
            </p:cNvSpPr>
            <p:nvPr/>
          </p:nvSpPr>
          <p:spPr bwMode="auto">
            <a:xfrm flipV="1">
              <a:off x="1372" y="1131"/>
              <a:ext cx="1" cy="11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83" name="Line 54"/>
            <p:cNvSpPr>
              <a:spLocks noChangeShapeType="1"/>
            </p:cNvSpPr>
            <p:nvPr/>
          </p:nvSpPr>
          <p:spPr bwMode="auto">
            <a:xfrm flipV="1">
              <a:off x="2768" y="2262"/>
              <a:ext cx="1" cy="1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84" name="Rectangle 56"/>
            <p:cNvSpPr>
              <a:spLocks noChangeArrowheads="1"/>
            </p:cNvSpPr>
            <p:nvPr/>
          </p:nvSpPr>
          <p:spPr bwMode="auto">
            <a:xfrm>
              <a:off x="2738" y="2302"/>
              <a:ext cx="128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 i="1">
                  <a:solidFill>
                    <a:srgbClr val="000000"/>
                  </a:solidFill>
                </a:rPr>
                <a:t>W</a:t>
              </a:r>
              <a:endParaRPr lang="pl-PL" sz="1800" b="1" i="1"/>
            </a:p>
          </p:txBody>
        </p:sp>
        <p:sp>
          <p:nvSpPr>
            <p:cNvPr id="10285" name="Freeform 111"/>
            <p:cNvSpPr>
              <a:spLocks/>
            </p:cNvSpPr>
            <p:nvPr/>
          </p:nvSpPr>
          <p:spPr bwMode="auto">
            <a:xfrm>
              <a:off x="1372" y="1375"/>
              <a:ext cx="745" cy="1"/>
            </a:xfrm>
            <a:custGeom>
              <a:avLst/>
              <a:gdLst>
                <a:gd name="T0" fmla="*/ 12 w 745"/>
                <a:gd name="T1" fmla="*/ 0 h 1"/>
                <a:gd name="T2" fmla="*/ 30 w 745"/>
                <a:gd name="T3" fmla="*/ 0 h 1"/>
                <a:gd name="T4" fmla="*/ 47 w 745"/>
                <a:gd name="T5" fmla="*/ 0 h 1"/>
                <a:gd name="T6" fmla="*/ 65 w 745"/>
                <a:gd name="T7" fmla="*/ 0 h 1"/>
                <a:gd name="T8" fmla="*/ 83 w 745"/>
                <a:gd name="T9" fmla="*/ 0 h 1"/>
                <a:gd name="T10" fmla="*/ 100 w 745"/>
                <a:gd name="T11" fmla="*/ 0 h 1"/>
                <a:gd name="T12" fmla="*/ 118 w 745"/>
                <a:gd name="T13" fmla="*/ 0 h 1"/>
                <a:gd name="T14" fmla="*/ 135 w 745"/>
                <a:gd name="T15" fmla="*/ 0 h 1"/>
                <a:gd name="T16" fmla="*/ 153 w 745"/>
                <a:gd name="T17" fmla="*/ 0 h 1"/>
                <a:gd name="T18" fmla="*/ 171 w 745"/>
                <a:gd name="T19" fmla="*/ 0 h 1"/>
                <a:gd name="T20" fmla="*/ 188 w 745"/>
                <a:gd name="T21" fmla="*/ 0 h 1"/>
                <a:gd name="T22" fmla="*/ 206 w 745"/>
                <a:gd name="T23" fmla="*/ 0 h 1"/>
                <a:gd name="T24" fmla="*/ 223 w 745"/>
                <a:gd name="T25" fmla="*/ 0 h 1"/>
                <a:gd name="T26" fmla="*/ 241 w 745"/>
                <a:gd name="T27" fmla="*/ 0 h 1"/>
                <a:gd name="T28" fmla="*/ 259 w 745"/>
                <a:gd name="T29" fmla="*/ 0 h 1"/>
                <a:gd name="T30" fmla="*/ 276 w 745"/>
                <a:gd name="T31" fmla="*/ 0 h 1"/>
                <a:gd name="T32" fmla="*/ 294 w 745"/>
                <a:gd name="T33" fmla="*/ 0 h 1"/>
                <a:gd name="T34" fmla="*/ 311 w 745"/>
                <a:gd name="T35" fmla="*/ 0 h 1"/>
                <a:gd name="T36" fmla="*/ 329 w 745"/>
                <a:gd name="T37" fmla="*/ 0 h 1"/>
                <a:gd name="T38" fmla="*/ 346 w 745"/>
                <a:gd name="T39" fmla="*/ 0 h 1"/>
                <a:gd name="T40" fmla="*/ 364 w 745"/>
                <a:gd name="T41" fmla="*/ 0 h 1"/>
                <a:gd name="T42" fmla="*/ 382 w 745"/>
                <a:gd name="T43" fmla="*/ 0 h 1"/>
                <a:gd name="T44" fmla="*/ 399 w 745"/>
                <a:gd name="T45" fmla="*/ 0 h 1"/>
                <a:gd name="T46" fmla="*/ 417 w 745"/>
                <a:gd name="T47" fmla="*/ 0 h 1"/>
                <a:gd name="T48" fmla="*/ 434 w 745"/>
                <a:gd name="T49" fmla="*/ 0 h 1"/>
                <a:gd name="T50" fmla="*/ 452 w 745"/>
                <a:gd name="T51" fmla="*/ 0 h 1"/>
                <a:gd name="T52" fmla="*/ 470 w 745"/>
                <a:gd name="T53" fmla="*/ 0 h 1"/>
                <a:gd name="T54" fmla="*/ 487 w 745"/>
                <a:gd name="T55" fmla="*/ 0 h 1"/>
                <a:gd name="T56" fmla="*/ 505 w 745"/>
                <a:gd name="T57" fmla="*/ 0 h 1"/>
                <a:gd name="T58" fmla="*/ 522 w 745"/>
                <a:gd name="T59" fmla="*/ 0 h 1"/>
                <a:gd name="T60" fmla="*/ 540 w 745"/>
                <a:gd name="T61" fmla="*/ 0 h 1"/>
                <a:gd name="T62" fmla="*/ 558 w 745"/>
                <a:gd name="T63" fmla="*/ 0 h 1"/>
                <a:gd name="T64" fmla="*/ 575 w 745"/>
                <a:gd name="T65" fmla="*/ 0 h 1"/>
                <a:gd name="T66" fmla="*/ 593 w 745"/>
                <a:gd name="T67" fmla="*/ 0 h 1"/>
                <a:gd name="T68" fmla="*/ 610 w 745"/>
                <a:gd name="T69" fmla="*/ 0 h 1"/>
                <a:gd name="T70" fmla="*/ 628 w 745"/>
                <a:gd name="T71" fmla="*/ 0 h 1"/>
                <a:gd name="T72" fmla="*/ 646 w 745"/>
                <a:gd name="T73" fmla="*/ 0 h 1"/>
                <a:gd name="T74" fmla="*/ 663 w 745"/>
                <a:gd name="T75" fmla="*/ 0 h 1"/>
                <a:gd name="T76" fmla="*/ 681 w 745"/>
                <a:gd name="T77" fmla="*/ 0 h 1"/>
                <a:gd name="T78" fmla="*/ 698 w 745"/>
                <a:gd name="T79" fmla="*/ 0 h 1"/>
                <a:gd name="T80" fmla="*/ 716 w 745"/>
                <a:gd name="T81" fmla="*/ 0 h 1"/>
                <a:gd name="T82" fmla="*/ 734 w 745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5"/>
                <a:gd name="T127" fmla="*/ 0 h 1"/>
                <a:gd name="T128" fmla="*/ 745 w 745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5" h="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6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65" y="0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3" y="0"/>
                  </a:lnTo>
                  <a:lnTo>
                    <a:pt x="229" y="0"/>
                  </a:lnTo>
                  <a:lnTo>
                    <a:pt x="235" y="0"/>
                  </a:lnTo>
                  <a:lnTo>
                    <a:pt x="241" y="0"/>
                  </a:lnTo>
                  <a:lnTo>
                    <a:pt x="247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1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0"/>
                  </a:lnTo>
                  <a:lnTo>
                    <a:pt x="364" y="0"/>
                  </a:lnTo>
                  <a:lnTo>
                    <a:pt x="370" y="0"/>
                  </a:lnTo>
                  <a:lnTo>
                    <a:pt x="376" y="0"/>
                  </a:lnTo>
                  <a:lnTo>
                    <a:pt x="382" y="0"/>
                  </a:lnTo>
                  <a:lnTo>
                    <a:pt x="388" y="0"/>
                  </a:lnTo>
                  <a:lnTo>
                    <a:pt x="393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0"/>
                  </a:lnTo>
                  <a:lnTo>
                    <a:pt x="423" y="0"/>
                  </a:lnTo>
                  <a:lnTo>
                    <a:pt x="429" y="0"/>
                  </a:lnTo>
                  <a:lnTo>
                    <a:pt x="434" y="0"/>
                  </a:lnTo>
                  <a:lnTo>
                    <a:pt x="440" y="0"/>
                  </a:lnTo>
                  <a:lnTo>
                    <a:pt x="446" y="0"/>
                  </a:lnTo>
                  <a:lnTo>
                    <a:pt x="452" y="0"/>
                  </a:lnTo>
                  <a:lnTo>
                    <a:pt x="458" y="0"/>
                  </a:lnTo>
                  <a:lnTo>
                    <a:pt x="464" y="0"/>
                  </a:lnTo>
                  <a:lnTo>
                    <a:pt x="470" y="0"/>
                  </a:lnTo>
                  <a:lnTo>
                    <a:pt x="475" y="0"/>
                  </a:lnTo>
                  <a:lnTo>
                    <a:pt x="481" y="0"/>
                  </a:lnTo>
                  <a:lnTo>
                    <a:pt x="487" y="0"/>
                  </a:lnTo>
                  <a:lnTo>
                    <a:pt x="493" y="0"/>
                  </a:lnTo>
                  <a:lnTo>
                    <a:pt x="499" y="0"/>
                  </a:lnTo>
                  <a:lnTo>
                    <a:pt x="505" y="0"/>
                  </a:lnTo>
                  <a:lnTo>
                    <a:pt x="511" y="0"/>
                  </a:lnTo>
                  <a:lnTo>
                    <a:pt x="517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3" y="0"/>
                  </a:lnTo>
                  <a:lnTo>
                    <a:pt x="569" y="0"/>
                  </a:lnTo>
                  <a:lnTo>
                    <a:pt x="575" y="0"/>
                  </a:lnTo>
                  <a:lnTo>
                    <a:pt x="581" y="0"/>
                  </a:lnTo>
                  <a:lnTo>
                    <a:pt x="587" y="0"/>
                  </a:lnTo>
                  <a:lnTo>
                    <a:pt x="593" y="0"/>
                  </a:lnTo>
                  <a:lnTo>
                    <a:pt x="599" y="0"/>
                  </a:lnTo>
                  <a:lnTo>
                    <a:pt x="605" y="0"/>
                  </a:lnTo>
                  <a:lnTo>
                    <a:pt x="610" y="0"/>
                  </a:lnTo>
                  <a:lnTo>
                    <a:pt x="616" y="0"/>
                  </a:lnTo>
                  <a:lnTo>
                    <a:pt x="622" y="0"/>
                  </a:lnTo>
                  <a:lnTo>
                    <a:pt x="628" y="0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6" y="0"/>
                  </a:lnTo>
                  <a:lnTo>
                    <a:pt x="651" y="0"/>
                  </a:lnTo>
                  <a:lnTo>
                    <a:pt x="657" y="0"/>
                  </a:lnTo>
                  <a:lnTo>
                    <a:pt x="663" y="0"/>
                  </a:lnTo>
                  <a:lnTo>
                    <a:pt x="669" y="0"/>
                  </a:lnTo>
                  <a:lnTo>
                    <a:pt x="675" y="0"/>
                  </a:lnTo>
                  <a:lnTo>
                    <a:pt x="681" y="0"/>
                  </a:lnTo>
                  <a:lnTo>
                    <a:pt x="687" y="0"/>
                  </a:lnTo>
                  <a:lnTo>
                    <a:pt x="692" y="0"/>
                  </a:lnTo>
                  <a:lnTo>
                    <a:pt x="698" y="0"/>
                  </a:lnTo>
                  <a:lnTo>
                    <a:pt x="704" y="0"/>
                  </a:lnTo>
                  <a:lnTo>
                    <a:pt x="710" y="0"/>
                  </a:lnTo>
                  <a:lnTo>
                    <a:pt x="716" y="0"/>
                  </a:lnTo>
                  <a:lnTo>
                    <a:pt x="722" y="0"/>
                  </a:lnTo>
                  <a:lnTo>
                    <a:pt x="728" y="0"/>
                  </a:lnTo>
                  <a:lnTo>
                    <a:pt x="734" y="0"/>
                  </a:lnTo>
                  <a:lnTo>
                    <a:pt x="739" y="0"/>
                  </a:lnTo>
                  <a:lnTo>
                    <a:pt x="745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86" name="Freeform 112"/>
            <p:cNvSpPr>
              <a:spLocks/>
            </p:cNvSpPr>
            <p:nvPr/>
          </p:nvSpPr>
          <p:spPr bwMode="auto">
            <a:xfrm>
              <a:off x="2117" y="1375"/>
              <a:ext cx="593" cy="346"/>
            </a:xfrm>
            <a:custGeom>
              <a:avLst/>
              <a:gdLst>
                <a:gd name="T0" fmla="*/ 12 w 593"/>
                <a:gd name="T1" fmla="*/ 0 h 346"/>
                <a:gd name="T2" fmla="*/ 30 w 593"/>
                <a:gd name="T3" fmla="*/ 0 h 346"/>
                <a:gd name="T4" fmla="*/ 47 w 593"/>
                <a:gd name="T5" fmla="*/ 0 h 346"/>
                <a:gd name="T6" fmla="*/ 65 w 593"/>
                <a:gd name="T7" fmla="*/ 0 h 346"/>
                <a:gd name="T8" fmla="*/ 82 w 593"/>
                <a:gd name="T9" fmla="*/ 0 h 346"/>
                <a:gd name="T10" fmla="*/ 100 w 593"/>
                <a:gd name="T11" fmla="*/ 0 h 346"/>
                <a:gd name="T12" fmla="*/ 118 w 593"/>
                <a:gd name="T13" fmla="*/ 0 h 346"/>
                <a:gd name="T14" fmla="*/ 135 w 593"/>
                <a:gd name="T15" fmla="*/ 0 h 346"/>
                <a:gd name="T16" fmla="*/ 153 w 593"/>
                <a:gd name="T17" fmla="*/ 0 h 346"/>
                <a:gd name="T18" fmla="*/ 170 w 593"/>
                <a:gd name="T19" fmla="*/ 0 h 346"/>
                <a:gd name="T20" fmla="*/ 188 w 593"/>
                <a:gd name="T21" fmla="*/ 0 h 346"/>
                <a:gd name="T22" fmla="*/ 206 w 593"/>
                <a:gd name="T23" fmla="*/ 0 h 346"/>
                <a:gd name="T24" fmla="*/ 223 w 593"/>
                <a:gd name="T25" fmla="*/ 0 h 346"/>
                <a:gd name="T26" fmla="*/ 241 w 593"/>
                <a:gd name="T27" fmla="*/ 0 h 346"/>
                <a:gd name="T28" fmla="*/ 258 w 593"/>
                <a:gd name="T29" fmla="*/ 0 h 346"/>
                <a:gd name="T30" fmla="*/ 276 w 593"/>
                <a:gd name="T31" fmla="*/ 0 h 346"/>
                <a:gd name="T32" fmla="*/ 293 w 593"/>
                <a:gd name="T33" fmla="*/ 0 h 346"/>
                <a:gd name="T34" fmla="*/ 311 w 593"/>
                <a:gd name="T35" fmla="*/ 2 h 346"/>
                <a:gd name="T36" fmla="*/ 329 w 593"/>
                <a:gd name="T37" fmla="*/ 7 h 346"/>
                <a:gd name="T38" fmla="*/ 346 w 593"/>
                <a:gd name="T39" fmla="*/ 12 h 346"/>
                <a:gd name="T40" fmla="*/ 364 w 593"/>
                <a:gd name="T41" fmla="*/ 22 h 346"/>
                <a:gd name="T42" fmla="*/ 376 w 593"/>
                <a:gd name="T43" fmla="*/ 29 h 346"/>
                <a:gd name="T44" fmla="*/ 387 w 593"/>
                <a:gd name="T45" fmla="*/ 39 h 346"/>
                <a:gd name="T46" fmla="*/ 399 w 593"/>
                <a:gd name="T47" fmla="*/ 46 h 346"/>
                <a:gd name="T48" fmla="*/ 405 w 593"/>
                <a:gd name="T49" fmla="*/ 56 h 346"/>
                <a:gd name="T50" fmla="*/ 417 w 593"/>
                <a:gd name="T51" fmla="*/ 68 h 346"/>
                <a:gd name="T52" fmla="*/ 428 w 593"/>
                <a:gd name="T53" fmla="*/ 78 h 346"/>
                <a:gd name="T54" fmla="*/ 440 w 593"/>
                <a:gd name="T55" fmla="*/ 90 h 346"/>
                <a:gd name="T56" fmla="*/ 452 w 593"/>
                <a:gd name="T57" fmla="*/ 104 h 346"/>
                <a:gd name="T58" fmla="*/ 458 w 593"/>
                <a:gd name="T59" fmla="*/ 117 h 346"/>
                <a:gd name="T60" fmla="*/ 469 w 593"/>
                <a:gd name="T61" fmla="*/ 131 h 346"/>
                <a:gd name="T62" fmla="*/ 481 w 593"/>
                <a:gd name="T63" fmla="*/ 148 h 346"/>
                <a:gd name="T64" fmla="*/ 493 w 593"/>
                <a:gd name="T65" fmla="*/ 163 h 346"/>
                <a:gd name="T66" fmla="*/ 505 w 593"/>
                <a:gd name="T67" fmla="*/ 180 h 346"/>
                <a:gd name="T68" fmla="*/ 510 w 593"/>
                <a:gd name="T69" fmla="*/ 197 h 346"/>
                <a:gd name="T70" fmla="*/ 522 w 593"/>
                <a:gd name="T71" fmla="*/ 214 h 346"/>
                <a:gd name="T72" fmla="*/ 534 w 593"/>
                <a:gd name="T73" fmla="*/ 234 h 346"/>
                <a:gd name="T74" fmla="*/ 546 w 593"/>
                <a:gd name="T75" fmla="*/ 253 h 346"/>
                <a:gd name="T76" fmla="*/ 552 w 593"/>
                <a:gd name="T77" fmla="*/ 273 h 346"/>
                <a:gd name="T78" fmla="*/ 563 w 593"/>
                <a:gd name="T79" fmla="*/ 292 h 346"/>
                <a:gd name="T80" fmla="*/ 575 w 593"/>
                <a:gd name="T81" fmla="*/ 312 h 346"/>
                <a:gd name="T82" fmla="*/ 587 w 593"/>
                <a:gd name="T83" fmla="*/ 331 h 3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93"/>
                <a:gd name="T127" fmla="*/ 0 h 346"/>
                <a:gd name="T128" fmla="*/ 593 w 593"/>
                <a:gd name="T129" fmla="*/ 346 h 3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93" h="34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6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6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3" y="0"/>
                  </a:lnTo>
                  <a:lnTo>
                    <a:pt x="229" y="0"/>
                  </a:lnTo>
                  <a:lnTo>
                    <a:pt x="235" y="0"/>
                  </a:lnTo>
                  <a:lnTo>
                    <a:pt x="241" y="0"/>
                  </a:lnTo>
                  <a:lnTo>
                    <a:pt x="247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3" y="0"/>
                  </a:lnTo>
                  <a:lnTo>
                    <a:pt x="299" y="0"/>
                  </a:lnTo>
                  <a:lnTo>
                    <a:pt x="305" y="2"/>
                  </a:lnTo>
                  <a:lnTo>
                    <a:pt x="311" y="2"/>
                  </a:lnTo>
                  <a:lnTo>
                    <a:pt x="317" y="2"/>
                  </a:lnTo>
                  <a:lnTo>
                    <a:pt x="323" y="4"/>
                  </a:lnTo>
                  <a:lnTo>
                    <a:pt x="329" y="7"/>
                  </a:lnTo>
                  <a:lnTo>
                    <a:pt x="335" y="7"/>
                  </a:lnTo>
                  <a:lnTo>
                    <a:pt x="340" y="9"/>
                  </a:lnTo>
                  <a:lnTo>
                    <a:pt x="346" y="12"/>
                  </a:lnTo>
                  <a:lnTo>
                    <a:pt x="352" y="14"/>
                  </a:lnTo>
                  <a:lnTo>
                    <a:pt x="358" y="19"/>
                  </a:lnTo>
                  <a:lnTo>
                    <a:pt x="364" y="22"/>
                  </a:lnTo>
                  <a:lnTo>
                    <a:pt x="370" y="24"/>
                  </a:lnTo>
                  <a:lnTo>
                    <a:pt x="370" y="26"/>
                  </a:lnTo>
                  <a:lnTo>
                    <a:pt x="376" y="29"/>
                  </a:lnTo>
                  <a:lnTo>
                    <a:pt x="381" y="31"/>
                  </a:lnTo>
                  <a:lnTo>
                    <a:pt x="381" y="34"/>
                  </a:lnTo>
                  <a:lnTo>
                    <a:pt x="387" y="39"/>
                  </a:lnTo>
                  <a:lnTo>
                    <a:pt x="387" y="41"/>
                  </a:lnTo>
                  <a:lnTo>
                    <a:pt x="393" y="43"/>
                  </a:lnTo>
                  <a:lnTo>
                    <a:pt x="399" y="46"/>
                  </a:lnTo>
                  <a:lnTo>
                    <a:pt x="399" y="48"/>
                  </a:lnTo>
                  <a:lnTo>
                    <a:pt x="405" y="53"/>
                  </a:lnTo>
                  <a:lnTo>
                    <a:pt x="405" y="56"/>
                  </a:lnTo>
                  <a:lnTo>
                    <a:pt x="411" y="61"/>
                  </a:lnTo>
                  <a:lnTo>
                    <a:pt x="417" y="63"/>
                  </a:lnTo>
                  <a:lnTo>
                    <a:pt x="417" y="68"/>
                  </a:lnTo>
                  <a:lnTo>
                    <a:pt x="423" y="70"/>
                  </a:lnTo>
                  <a:lnTo>
                    <a:pt x="423" y="75"/>
                  </a:lnTo>
                  <a:lnTo>
                    <a:pt x="428" y="78"/>
                  </a:lnTo>
                  <a:lnTo>
                    <a:pt x="434" y="82"/>
                  </a:lnTo>
                  <a:lnTo>
                    <a:pt x="434" y="87"/>
                  </a:lnTo>
                  <a:lnTo>
                    <a:pt x="440" y="90"/>
                  </a:lnTo>
                  <a:lnTo>
                    <a:pt x="440" y="95"/>
                  </a:lnTo>
                  <a:lnTo>
                    <a:pt x="446" y="100"/>
                  </a:lnTo>
                  <a:lnTo>
                    <a:pt x="452" y="104"/>
                  </a:lnTo>
                  <a:lnTo>
                    <a:pt x="452" y="109"/>
                  </a:lnTo>
                  <a:lnTo>
                    <a:pt x="458" y="112"/>
                  </a:lnTo>
                  <a:lnTo>
                    <a:pt x="458" y="117"/>
                  </a:lnTo>
                  <a:lnTo>
                    <a:pt x="464" y="121"/>
                  </a:lnTo>
                  <a:lnTo>
                    <a:pt x="469" y="126"/>
                  </a:lnTo>
                  <a:lnTo>
                    <a:pt x="469" y="131"/>
                  </a:lnTo>
                  <a:lnTo>
                    <a:pt x="475" y="136"/>
                  </a:lnTo>
                  <a:lnTo>
                    <a:pt x="475" y="143"/>
                  </a:lnTo>
                  <a:lnTo>
                    <a:pt x="481" y="148"/>
                  </a:lnTo>
                  <a:lnTo>
                    <a:pt x="487" y="153"/>
                  </a:lnTo>
                  <a:lnTo>
                    <a:pt x="487" y="158"/>
                  </a:lnTo>
                  <a:lnTo>
                    <a:pt x="493" y="163"/>
                  </a:lnTo>
                  <a:lnTo>
                    <a:pt x="493" y="170"/>
                  </a:lnTo>
                  <a:lnTo>
                    <a:pt x="499" y="175"/>
                  </a:lnTo>
                  <a:lnTo>
                    <a:pt x="505" y="180"/>
                  </a:lnTo>
                  <a:lnTo>
                    <a:pt x="505" y="185"/>
                  </a:lnTo>
                  <a:lnTo>
                    <a:pt x="510" y="192"/>
                  </a:lnTo>
                  <a:lnTo>
                    <a:pt x="510" y="197"/>
                  </a:lnTo>
                  <a:lnTo>
                    <a:pt x="516" y="204"/>
                  </a:lnTo>
                  <a:lnTo>
                    <a:pt x="516" y="209"/>
                  </a:lnTo>
                  <a:lnTo>
                    <a:pt x="522" y="214"/>
                  </a:lnTo>
                  <a:lnTo>
                    <a:pt x="528" y="221"/>
                  </a:lnTo>
                  <a:lnTo>
                    <a:pt x="528" y="226"/>
                  </a:lnTo>
                  <a:lnTo>
                    <a:pt x="534" y="234"/>
                  </a:lnTo>
                  <a:lnTo>
                    <a:pt x="534" y="241"/>
                  </a:lnTo>
                  <a:lnTo>
                    <a:pt x="540" y="246"/>
                  </a:lnTo>
                  <a:lnTo>
                    <a:pt x="546" y="253"/>
                  </a:lnTo>
                  <a:lnTo>
                    <a:pt x="546" y="258"/>
                  </a:lnTo>
                  <a:lnTo>
                    <a:pt x="552" y="265"/>
                  </a:lnTo>
                  <a:lnTo>
                    <a:pt x="552" y="273"/>
                  </a:lnTo>
                  <a:lnTo>
                    <a:pt x="557" y="277"/>
                  </a:lnTo>
                  <a:lnTo>
                    <a:pt x="563" y="285"/>
                  </a:lnTo>
                  <a:lnTo>
                    <a:pt x="563" y="292"/>
                  </a:lnTo>
                  <a:lnTo>
                    <a:pt x="569" y="297"/>
                  </a:lnTo>
                  <a:lnTo>
                    <a:pt x="569" y="304"/>
                  </a:lnTo>
                  <a:lnTo>
                    <a:pt x="575" y="312"/>
                  </a:lnTo>
                  <a:lnTo>
                    <a:pt x="581" y="319"/>
                  </a:lnTo>
                  <a:lnTo>
                    <a:pt x="581" y="324"/>
                  </a:lnTo>
                  <a:lnTo>
                    <a:pt x="587" y="331"/>
                  </a:lnTo>
                  <a:lnTo>
                    <a:pt x="587" y="338"/>
                  </a:lnTo>
                  <a:lnTo>
                    <a:pt x="593" y="34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87" name="Freeform 113"/>
            <p:cNvSpPr>
              <a:spLocks/>
            </p:cNvSpPr>
            <p:nvPr/>
          </p:nvSpPr>
          <p:spPr bwMode="auto">
            <a:xfrm>
              <a:off x="2710" y="1721"/>
              <a:ext cx="522" cy="555"/>
            </a:xfrm>
            <a:custGeom>
              <a:avLst/>
              <a:gdLst>
                <a:gd name="T0" fmla="*/ 5 w 522"/>
                <a:gd name="T1" fmla="*/ 14 h 555"/>
                <a:gd name="T2" fmla="*/ 17 w 522"/>
                <a:gd name="T3" fmla="*/ 34 h 555"/>
                <a:gd name="T4" fmla="*/ 29 w 522"/>
                <a:gd name="T5" fmla="*/ 56 h 555"/>
                <a:gd name="T6" fmla="*/ 41 w 522"/>
                <a:gd name="T7" fmla="*/ 75 h 555"/>
                <a:gd name="T8" fmla="*/ 47 w 522"/>
                <a:gd name="T9" fmla="*/ 97 h 555"/>
                <a:gd name="T10" fmla="*/ 58 w 522"/>
                <a:gd name="T11" fmla="*/ 119 h 555"/>
                <a:gd name="T12" fmla="*/ 70 w 522"/>
                <a:gd name="T13" fmla="*/ 139 h 555"/>
                <a:gd name="T14" fmla="*/ 82 w 522"/>
                <a:gd name="T15" fmla="*/ 161 h 555"/>
                <a:gd name="T16" fmla="*/ 88 w 522"/>
                <a:gd name="T17" fmla="*/ 183 h 555"/>
                <a:gd name="T18" fmla="*/ 99 w 522"/>
                <a:gd name="T19" fmla="*/ 202 h 555"/>
                <a:gd name="T20" fmla="*/ 111 w 522"/>
                <a:gd name="T21" fmla="*/ 224 h 555"/>
                <a:gd name="T22" fmla="*/ 123 w 522"/>
                <a:gd name="T23" fmla="*/ 243 h 555"/>
                <a:gd name="T24" fmla="*/ 134 w 522"/>
                <a:gd name="T25" fmla="*/ 263 h 555"/>
                <a:gd name="T26" fmla="*/ 140 w 522"/>
                <a:gd name="T27" fmla="*/ 282 h 555"/>
                <a:gd name="T28" fmla="*/ 152 w 522"/>
                <a:gd name="T29" fmla="*/ 302 h 555"/>
                <a:gd name="T30" fmla="*/ 164 w 522"/>
                <a:gd name="T31" fmla="*/ 321 h 555"/>
                <a:gd name="T32" fmla="*/ 176 w 522"/>
                <a:gd name="T33" fmla="*/ 339 h 555"/>
                <a:gd name="T34" fmla="*/ 187 w 522"/>
                <a:gd name="T35" fmla="*/ 358 h 555"/>
                <a:gd name="T36" fmla="*/ 193 w 522"/>
                <a:gd name="T37" fmla="*/ 375 h 555"/>
                <a:gd name="T38" fmla="*/ 205 w 522"/>
                <a:gd name="T39" fmla="*/ 392 h 555"/>
                <a:gd name="T40" fmla="*/ 217 w 522"/>
                <a:gd name="T41" fmla="*/ 407 h 555"/>
                <a:gd name="T42" fmla="*/ 228 w 522"/>
                <a:gd name="T43" fmla="*/ 421 h 555"/>
                <a:gd name="T44" fmla="*/ 234 w 522"/>
                <a:gd name="T45" fmla="*/ 436 h 555"/>
                <a:gd name="T46" fmla="*/ 246 w 522"/>
                <a:gd name="T47" fmla="*/ 451 h 555"/>
                <a:gd name="T48" fmla="*/ 258 w 522"/>
                <a:gd name="T49" fmla="*/ 465 h 555"/>
                <a:gd name="T50" fmla="*/ 269 w 522"/>
                <a:gd name="T51" fmla="*/ 477 h 555"/>
                <a:gd name="T52" fmla="*/ 281 w 522"/>
                <a:gd name="T53" fmla="*/ 487 h 555"/>
                <a:gd name="T54" fmla="*/ 287 w 522"/>
                <a:gd name="T55" fmla="*/ 499 h 555"/>
                <a:gd name="T56" fmla="*/ 299 w 522"/>
                <a:gd name="T57" fmla="*/ 509 h 555"/>
                <a:gd name="T58" fmla="*/ 310 w 522"/>
                <a:gd name="T59" fmla="*/ 516 h 555"/>
                <a:gd name="T60" fmla="*/ 322 w 522"/>
                <a:gd name="T61" fmla="*/ 526 h 555"/>
                <a:gd name="T62" fmla="*/ 334 w 522"/>
                <a:gd name="T63" fmla="*/ 534 h 555"/>
                <a:gd name="T64" fmla="*/ 346 w 522"/>
                <a:gd name="T65" fmla="*/ 541 h 555"/>
                <a:gd name="T66" fmla="*/ 363 w 522"/>
                <a:gd name="T67" fmla="*/ 548 h 555"/>
                <a:gd name="T68" fmla="*/ 387 w 522"/>
                <a:gd name="T69" fmla="*/ 553 h 555"/>
                <a:gd name="T70" fmla="*/ 404 w 522"/>
                <a:gd name="T71" fmla="*/ 555 h 555"/>
                <a:gd name="T72" fmla="*/ 422 w 522"/>
                <a:gd name="T73" fmla="*/ 555 h 555"/>
                <a:gd name="T74" fmla="*/ 439 w 522"/>
                <a:gd name="T75" fmla="*/ 555 h 555"/>
                <a:gd name="T76" fmla="*/ 457 w 522"/>
                <a:gd name="T77" fmla="*/ 555 h 555"/>
                <a:gd name="T78" fmla="*/ 475 w 522"/>
                <a:gd name="T79" fmla="*/ 555 h 555"/>
                <a:gd name="T80" fmla="*/ 492 w 522"/>
                <a:gd name="T81" fmla="*/ 555 h 555"/>
                <a:gd name="T82" fmla="*/ 510 w 522"/>
                <a:gd name="T83" fmla="*/ 555 h 5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2"/>
                <a:gd name="T127" fmla="*/ 0 h 555"/>
                <a:gd name="T128" fmla="*/ 522 w 522"/>
                <a:gd name="T129" fmla="*/ 555 h 55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2" h="555">
                  <a:moveTo>
                    <a:pt x="0" y="0"/>
                  </a:moveTo>
                  <a:lnTo>
                    <a:pt x="5" y="7"/>
                  </a:lnTo>
                  <a:lnTo>
                    <a:pt x="5" y="14"/>
                  </a:lnTo>
                  <a:lnTo>
                    <a:pt x="11" y="19"/>
                  </a:lnTo>
                  <a:lnTo>
                    <a:pt x="11" y="27"/>
                  </a:lnTo>
                  <a:lnTo>
                    <a:pt x="17" y="34"/>
                  </a:lnTo>
                  <a:lnTo>
                    <a:pt x="23" y="41"/>
                  </a:lnTo>
                  <a:lnTo>
                    <a:pt x="23" y="48"/>
                  </a:lnTo>
                  <a:lnTo>
                    <a:pt x="29" y="56"/>
                  </a:lnTo>
                  <a:lnTo>
                    <a:pt x="29" y="63"/>
                  </a:lnTo>
                  <a:lnTo>
                    <a:pt x="35" y="68"/>
                  </a:lnTo>
                  <a:lnTo>
                    <a:pt x="41" y="75"/>
                  </a:lnTo>
                  <a:lnTo>
                    <a:pt x="41" y="83"/>
                  </a:lnTo>
                  <a:lnTo>
                    <a:pt x="47" y="90"/>
                  </a:lnTo>
                  <a:lnTo>
                    <a:pt x="47" y="97"/>
                  </a:lnTo>
                  <a:lnTo>
                    <a:pt x="52" y="105"/>
                  </a:lnTo>
                  <a:lnTo>
                    <a:pt x="58" y="112"/>
                  </a:lnTo>
                  <a:lnTo>
                    <a:pt x="58" y="119"/>
                  </a:lnTo>
                  <a:lnTo>
                    <a:pt x="64" y="126"/>
                  </a:lnTo>
                  <a:lnTo>
                    <a:pt x="64" y="134"/>
                  </a:lnTo>
                  <a:lnTo>
                    <a:pt x="70" y="139"/>
                  </a:lnTo>
                  <a:lnTo>
                    <a:pt x="70" y="146"/>
                  </a:lnTo>
                  <a:lnTo>
                    <a:pt x="76" y="153"/>
                  </a:lnTo>
                  <a:lnTo>
                    <a:pt x="82" y="161"/>
                  </a:lnTo>
                  <a:lnTo>
                    <a:pt x="82" y="168"/>
                  </a:lnTo>
                  <a:lnTo>
                    <a:pt x="88" y="175"/>
                  </a:lnTo>
                  <a:lnTo>
                    <a:pt x="88" y="183"/>
                  </a:lnTo>
                  <a:lnTo>
                    <a:pt x="93" y="190"/>
                  </a:lnTo>
                  <a:lnTo>
                    <a:pt x="99" y="195"/>
                  </a:lnTo>
                  <a:lnTo>
                    <a:pt x="99" y="202"/>
                  </a:lnTo>
                  <a:lnTo>
                    <a:pt x="105" y="209"/>
                  </a:lnTo>
                  <a:lnTo>
                    <a:pt x="105" y="217"/>
                  </a:lnTo>
                  <a:lnTo>
                    <a:pt x="111" y="224"/>
                  </a:lnTo>
                  <a:lnTo>
                    <a:pt x="117" y="229"/>
                  </a:lnTo>
                  <a:lnTo>
                    <a:pt x="117" y="236"/>
                  </a:lnTo>
                  <a:lnTo>
                    <a:pt x="123" y="243"/>
                  </a:lnTo>
                  <a:lnTo>
                    <a:pt x="123" y="251"/>
                  </a:lnTo>
                  <a:lnTo>
                    <a:pt x="129" y="256"/>
                  </a:lnTo>
                  <a:lnTo>
                    <a:pt x="134" y="263"/>
                  </a:lnTo>
                  <a:lnTo>
                    <a:pt x="134" y="270"/>
                  </a:lnTo>
                  <a:lnTo>
                    <a:pt x="140" y="278"/>
                  </a:lnTo>
                  <a:lnTo>
                    <a:pt x="140" y="282"/>
                  </a:lnTo>
                  <a:lnTo>
                    <a:pt x="146" y="290"/>
                  </a:lnTo>
                  <a:lnTo>
                    <a:pt x="152" y="297"/>
                  </a:lnTo>
                  <a:lnTo>
                    <a:pt x="152" y="302"/>
                  </a:lnTo>
                  <a:lnTo>
                    <a:pt x="158" y="309"/>
                  </a:lnTo>
                  <a:lnTo>
                    <a:pt x="158" y="314"/>
                  </a:lnTo>
                  <a:lnTo>
                    <a:pt x="164" y="321"/>
                  </a:lnTo>
                  <a:lnTo>
                    <a:pt x="170" y="326"/>
                  </a:lnTo>
                  <a:lnTo>
                    <a:pt x="170" y="334"/>
                  </a:lnTo>
                  <a:lnTo>
                    <a:pt x="176" y="339"/>
                  </a:lnTo>
                  <a:lnTo>
                    <a:pt x="176" y="346"/>
                  </a:lnTo>
                  <a:lnTo>
                    <a:pt x="181" y="351"/>
                  </a:lnTo>
                  <a:lnTo>
                    <a:pt x="187" y="358"/>
                  </a:lnTo>
                  <a:lnTo>
                    <a:pt x="187" y="363"/>
                  </a:lnTo>
                  <a:lnTo>
                    <a:pt x="193" y="368"/>
                  </a:lnTo>
                  <a:lnTo>
                    <a:pt x="193" y="375"/>
                  </a:lnTo>
                  <a:lnTo>
                    <a:pt x="199" y="380"/>
                  </a:lnTo>
                  <a:lnTo>
                    <a:pt x="199" y="385"/>
                  </a:lnTo>
                  <a:lnTo>
                    <a:pt x="205" y="392"/>
                  </a:lnTo>
                  <a:lnTo>
                    <a:pt x="211" y="397"/>
                  </a:lnTo>
                  <a:lnTo>
                    <a:pt x="211" y="402"/>
                  </a:lnTo>
                  <a:lnTo>
                    <a:pt x="217" y="407"/>
                  </a:lnTo>
                  <a:lnTo>
                    <a:pt x="217" y="412"/>
                  </a:lnTo>
                  <a:lnTo>
                    <a:pt x="222" y="417"/>
                  </a:lnTo>
                  <a:lnTo>
                    <a:pt x="228" y="421"/>
                  </a:lnTo>
                  <a:lnTo>
                    <a:pt x="228" y="426"/>
                  </a:lnTo>
                  <a:lnTo>
                    <a:pt x="234" y="431"/>
                  </a:lnTo>
                  <a:lnTo>
                    <a:pt x="234" y="436"/>
                  </a:lnTo>
                  <a:lnTo>
                    <a:pt x="240" y="441"/>
                  </a:lnTo>
                  <a:lnTo>
                    <a:pt x="246" y="446"/>
                  </a:lnTo>
                  <a:lnTo>
                    <a:pt x="246" y="451"/>
                  </a:lnTo>
                  <a:lnTo>
                    <a:pt x="252" y="456"/>
                  </a:lnTo>
                  <a:lnTo>
                    <a:pt x="252" y="460"/>
                  </a:lnTo>
                  <a:lnTo>
                    <a:pt x="258" y="465"/>
                  </a:lnTo>
                  <a:lnTo>
                    <a:pt x="263" y="468"/>
                  </a:lnTo>
                  <a:lnTo>
                    <a:pt x="263" y="473"/>
                  </a:lnTo>
                  <a:lnTo>
                    <a:pt x="269" y="477"/>
                  </a:lnTo>
                  <a:lnTo>
                    <a:pt x="269" y="480"/>
                  </a:lnTo>
                  <a:lnTo>
                    <a:pt x="275" y="485"/>
                  </a:lnTo>
                  <a:lnTo>
                    <a:pt x="281" y="487"/>
                  </a:lnTo>
                  <a:lnTo>
                    <a:pt x="281" y="492"/>
                  </a:lnTo>
                  <a:lnTo>
                    <a:pt x="287" y="495"/>
                  </a:lnTo>
                  <a:lnTo>
                    <a:pt x="287" y="499"/>
                  </a:lnTo>
                  <a:lnTo>
                    <a:pt x="293" y="502"/>
                  </a:lnTo>
                  <a:lnTo>
                    <a:pt x="299" y="504"/>
                  </a:lnTo>
                  <a:lnTo>
                    <a:pt x="299" y="509"/>
                  </a:lnTo>
                  <a:lnTo>
                    <a:pt x="305" y="512"/>
                  </a:lnTo>
                  <a:lnTo>
                    <a:pt x="305" y="514"/>
                  </a:lnTo>
                  <a:lnTo>
                    <a:pt x="310" y="516"/>
                  </a:lnTo>
                  <a:lnTo>
                    <a:pt x="316" y="519"/>
                  </a:lnTo>
                  <a:lnTo>
                    <a:pt x="316" y="524"/>
                  </a:lnTo>
                  <a:lnTo>
                    <a:pt x="322" y="526"/>
                  </a:lnTo>
                  <a:lnTo>
                    <a:pt x="322" y="529"/>
                  </a:lnTo>
                  <a:lnTo>
                    <a:pt x="334" y="531"/>
                  </a:lnTo>
                  <a:lnTo>
                    <a:pt x="334" y="534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6" y="541"/>
                  </a:lnTo>
                  <a:lnTo>
                    <a:pt x="351" y="543"/>
                  </a:lnTo>
                  <a:lnTo>
                    <a:pt x="357" y="546"/>
                  </a:lnTo>
                  <a:lnTo>
                    <a:pt x="363" y="548"/>
                  </a:lnTo>
                  <a:lnTo>
                    <a:pt x="375" y="551"/>
                  </a:lnTo>
                  <a:lnTo>
                    <a:pt x="381" y="553"/>
                  </a:lnTo>
                  <a:lnTo>
                    <a:pt x="387" y="553"/>
                  </a:lnTo>
                  <a:lnTo>
                    <a:pt x="393" y="553"/>
                  </a:lnTo>
                  <a:lnTo>
                    <a:pt x="398" y="555"/>
                  </a:lnTo>
                  <a:lnTo>
                    <a:pt x="404" y="555"/>
                  </a:lnTo>
                  <a:lnTo>
                    <a:pt x="410" y="555"/>
                  </a:lnTo>
                  <a:lnTo>
                    <a:pt x="416" y="555"/>
                  </a:lnTo>
                  <a:lnTo>
                    <a:pt x="422" y="555"/>
                  </a:lnTo>
                  <a:lnTo>
                    <a:pt x="428" y="555"/>
                  </a:lnTo>
                  <a:lnTo>
                    <a:pt x="434" y="555"/>
                  </a:lnTo>
                  <a:lnTo>
                    <a:pt x="439" y="555"/>
                  </a:lnTo>
                  <a:lnTo>
                    <a:pt x="445" y="555"/>
                  </a:lnTo>
                  <a:lnTo>
                    <a:pt x="451" y="555"/>
                  </a:lnTo>
                  <a:lnTo>
                    <a:pt x="457" y="555"/>
                  </a:lnTo>
                  <a:lnTo>
                    <a:pt x="463" y="555"/>
                  </a:lnTo>
                  <a:lnTo>
                    <a:pt x="469" y="555"/>
                  </a:lnTo>
                  <a:lnTo>
                    <a:pt x="475" y="555"/>
                  </a:lnTo>
                  <a:lnTo>
                    <a:pt x="480" y="555"/>
                  </a:lnTo>
                  <a:lnTo>
                    <a:pt x="486" y="555"/>
                  </a:lnTo>
                  <a:lnTo>
                    <a:pt x="492" y="555"/>
                  </a:lnTo>
                  <a:lnTo>
                    <a:pt x="498" y="555"/>
                  </a:lnTo>
                  <a:lnTo>
                    <a:pt x="504" y="555"/>
                  </a:lnTo>
                  <a:lnTo>
                    <a:pt x="510" y="555"/>
                  </a:lnTo>
                  <a:lnTo>
                    <a:pt x="516" y="555"/>
                  </a:lnTo>
                  <a:lnTo>
                    <a:pt x="522" y="555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88" name="Freeform 114"/>
            <p:cNvSpPr>
              <a:spLocks/>
            </p:cNvSpPr>
            <p:nvPr/>
          </p:nvSpPr>
          <p:spPr bwMode="auto">
            <a:xfrm>
              <a:off x="3232" y="2276"/>
              <a:ext cx="744" cy="1"/>
            </a:xfrm>
            <a:custGeom>
              <a:avLst/>
              <a:gdLst>
                <a:gd name="T0" fmla="*/ 11 w 744"/>
                <a:gd name="T1" fmla="*/ 0 h 1"/>
                <a:gd name="T2" fmla="*/ 29 w 744"/>
                <a:gd name="T3" fmla="*/ 0 h 1"/>
                <a:gd name="T4" fmla="*/ 46 w 744"/>
                <a:gd name="T5" fmla="*/ 0 h 1"/>
                <a:gd name="T6" fmla="*/ 64 w 744"/>
                <a:gd name="T7" fmla="*/ 0 h 1"/>
                <a:gd name="T8" fmla="*/ 82 w 744"/>
                <a:gd name="T9" fmla="*/ 0 h 1"/>
                <a:gd name="T10" fmla="*/ 99 w 744"/>
                <a:gd name="T11" fmla="*/ 0 h 1"/>
                <a:gd name="T12" fmla="*/ 117 w 744"/>
                <a:gd name="T13" fmla="*/ 0 h 1"/>
                <a:gd name="T14" fmla="*/ 134 w 744"/>
                <a:gd name="T15" fmla="*/ 0 h 1"/>
                <a:gd name="T16" fmla="*/ 152 w 744"/>
                <a:gd name="T17" fmla="*/ 0 h 1"/>
                <a:gd name="T18" fmla="*/ 170 w 744"/>
                <a:gd name="T19" fmla="*/ 0 h 1"/>
                <a:gd name="T20" fmla="*/ 187 w 744"/>
                <a:gd name="T21" fmla="*/ 0 h 1"/>
                <a:gd name="T22" fmla="*/ 205 w 744"/>
                <a:gd name="T23" fmla="*/ 0 h 1"/>
                <a:gd name="T24" fmla="*/ 222 w 744"/>
                <a:gd name="T25" fmla="*/ 0 h 1"/>
                <a:gd name="T26" fmla="*/ 240 w 744"/>
                <a:gd name="T27" fmla="*/ 0 h 1"/>
                <a:gd name="T28" fmla="*/ 258 w 744"/>
                <a:gd name="T29" fmla="*/ 0 h 1"/>
                <a:gd name="T30" fmla="*/ 275 w 744"/>
                <a:gd name="T31" fmla="*/ 0 h 1"/>
                <a:gd name="T32" fmla="*/ 293 w 744"/>
                <a:gd name="T33" fmla="*/ 0 h 1"/>
                <a:gd name="T34" fmla="*/ 310 w 744"/>
                <a:gd name="T35" fmla="*/ 0 h 1"/>
                <a:gd name="T36" fmla="*/ 328 w 744"/>
                <a:gd name="T37" fmla="*/ 0 h 1"/>
                <a:gd name="T38" fmla="*/ 346 w 744"/>
                <a:gd name="T39" fmla="*/ 0 h 1"/>
                <a:gd name="T40" fmla="*/ 363 w 744"/>
                <a:gd name="T41" fmla="*/ 0 h 1"/>
                <a:gd name="T42" fmla="*/ 381 w 744"/>
                <a:gd name="T43" fmla="*/ 0 h 1"/>
                <a:gd name="T44" fmla="*/ 398 w 744"/>
                <a:gd name="T45" fmla="*/ 0 h 1"/>
                <a:gd name="T46" fmla="*/ 416 w 744"/>
                <a:gd name="T47" fmla="*/ 0 h 1"/>
                <a:gd name="T48" fmla="*/ 434 w 744"/>
                <a:gd name="T49" fmla="*/ 0 h 1"/>
                <a:gd name="T50" fmla="*/ 451 w 744"/>
                <a:gd name="T51" fmla="*/ 0 h 1"/>
                <a:gd name="T52" fmla="*/ 469 w 744"/>
                <a:gd name="T53" fmla="*/ 0 h 1"/>
                <a:gd name="T54" fmla="*/ 486 w 744"/>
                <a:gd name="T55" fmla="*/ 0 h 1"/>
                <a:gd name="T56" fmla="*/ 504 w 744"/>
                <a:gd name="T57" fmla="*/ 0 h 1"/>
                <a:gd name="T58" fmla="*/ 521 w 744"/>
                <a:gd name="T59" fmla="*/ 0 h 1"/>
                <a:gd name="T60" fmla="*/ 539 w 744"/>
                <a:gd name="T61" fmla="*/ 0 h 1"/>
                <a:gd name="T62" fmla="*/ 557 w 744"/>
                <a:gd name="T63" fmla="*/ 0 h 1"/>
                <a:gd name="T64" fmla="*/ 574 w 744"/>
                <a:gd name="T65" fmla="*/ 0 h 1"/>
                <a:gd name="T66" fmla="*/ 592 w 744"/>
                <a:gd name="T67" fmla="*/ 0 h 1"/>
                <a:gd name="T68" fmla="*/ 609 w 744"/>
                <a:gd name="T69" fmla="*/ 0 h 1"/>
                <a:gd name="T70" fmla="*/ 627 w 744"/>
                <a:gd name="T71" fmla="*/ 0 h 1"/>
                <a:gd name="T72" fmla="*/ 645 w 744"/>
                <a:gd name="T73" fmla="*/ 0 h 1"/>
                <a:gd name="T74" fmla="*/ 662 w 744"/>
                <a:gd name="T75" fmla="*/ 0 h 1"/>
                <a:gd name="T76" fmla="*/ 680 w 744"/>
                <a:gd name="T77" fmla="*/ 0 h 1"/>
                <a:gd name="T78" fmla="*/ 697 w 744"/>
                <a:gd name="T79" fmla="*/ 0 h 1"/>
                <a:gd name="T80" fmla="*/ 715 w 744"/>
                <a:gd name="T81" fmla="*/ 0 h 1"/>
                <a:gd name="T82" fmla="*/ 733 w 744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4"/>
                <a:gd name="T127" fmla="*/ 0 h 1"/>
                <a:gd name="T128" fmla="*/ 744 w 744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4" h="1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7" y="0"/>
                  </a:lnTo>
                  <a:lnTo>
                    <a:pt x="123" y="0"/>
                  </a:lnTo>
                  <a:lnTo>
                    <a:pt x="129" y="0"/>
                  </a:lnTo>
                  <a:lnTo>
                    <a:pt x="134" y="0"/>
                  </a:lnTo>
                  <a:lnTo>
                    <a:pt x="140" y="0"/>
                  </a:lnTo>
                  <a:lnTo>
                    <a:pt x="146" y="0"/>
                  </a:lnTo>
                  <a:lnTo>
                    <a:pt x="152" y="0"/>
                  </a:lnTo>
                  <a:lnTo>
                    <a:pt x="158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3" y="0"/>
                  </a:lnTo>
                  <a:lnTo>
                    <a:pt x="199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69" y="0"/>
                  </a:lnTo>
                  <a:lnTo>
                    <a:pt x="275" y="0"/>
                  </a:lnTo>
                  <a:lnTo>
                    <a:pt x="281" y="0"/>
                  </a:lnTo>
                  <a:lnTo>
                    <a:pt x="287" y="0"/>
                  </a:lnTo>
                  <a:lnTo>
                    <a:pt x="293" y="0"/>
                  </a:lnTo>
                  <a:lnTo>
                    <a:pt x="299" y="0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6" y="0"/>
                  </a:lnTo>
                  <a:lnTo>
                    <a:pt x="322" y="0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0" y="0"/>
                  </a:lnTo>
                  <a:lnTo>
                    <a:pt x="346" y="0"/>
                  </a:lnTo>
                  <a:lnTo>
                    <a:pt x="351" y="0"/>
                  </a:lnTo>
                  <a:lnTo>
                    <a:pt x="357" y="0"/>
                  </a:lnTo>
                  <a:lnTo>
                    <a:pt x="363" y="0"/>
                  </a:lnTo>
                  <a:lnTo>
                    <a:pt x="369" y="0"/>
                  </a:lnTo>
                  <a:lnTo>
                    <a:pt x="375" y="0"/>
                  </a:lnTo>
                  <a:lnTo>
                    <a:pt x="381" y="0"/>
                  </a:lnTo>
                  <a:lnTo>
                    <a:pt x="387" y="0"/>
                  </a:lnTo>
                  <a:lnTo>
                    <a:pt x="392" y="0"/>
                  </a:lnTo>
                  <a:lnTo>
                    <a:pt x="398" y="0"/>
                  </a:lnTo>
                  <a:lnTo>
                    <a:pt x="404" y="0"/>
                  </a:lnTo>
                  <a:lnTo>
                    <a:pt x="410" y="0"/>
                  </a:lnTo>
                  <a:lnTo>
                    <a:pt x="416" y="0"/>
                  </a:lnTo>
                  <a:lnTo>
                    <a:pt x="422" y="0"/>
                  </a:lnTo>
                  <a:lnTo>
                    <a:pt x="428" y="0"/>
                  </a:lnTo>
                  <a:lnTo>
                    <a:pt x="434" y="0"/>
                  </a:lnTo>
                  <a:lnTo>
                    <a:pt x="439" y="0"/>
                  </a:lnTo>
                  <a:lnTo>
                    <a:pt x="445" y="0"/>
                  </a:lnTo>
                  <a:lnTo>
                    <a:pt x="451" y="0"/>
                  </a:lnTo>
                  <a:lnTo>
                    <a:pt x="457" y="0"/>
                  </a:lnTo>
                  <a:lnTo>
                    <a:pt x="463" y="0"/>
                  </a:lnTo>
                  <a:lnTo>
                    <a:pt x="469" y="0"/>
                  </a:lnTo>
                  <a:lnTo>
                    <a:pt x="475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1" y="0"/>
                  </a:lnTo>
                  <a:lnTo>
                    <a:pt x="527" y="0"/>
                  </a:lnTo>
                  <a:lnTo>
                    <a:pt x="533" y="0"/>
                  </a:lnTo>
                  <a:lnTo>
                    <a:pt x="539" y="0"/>
                  </a:lnTo>
                  <a:lnTo>
                    <a:pt x="545" y="0"/>
                  </a:lnTo>
                  <a:lnTo>
                    <a:pt x="551" y="0"/>
                  </a:lnTo>
                  <a:lnTo>
                    <a:pt x="557" y="0"/>
                  </a:lnTo>
                  <a:lnTo>
                    <a:pt x="563" y="0"/>
                  </a:lnTo>
                  <a:lnTo>
                    <a:pt x="568" y="0"/>
                  </a:lnTo>
                  <a:lnTo>
                    <a:pt x="574" y="0"/>
                  </a:lnTo>
                  <a:lnTo>
                    <a:pt x="580" y="0"/>
                  </a:lnTo>
                  <a:lnTo>
                    <a:pt x="586" y="0"/>
                  </a:lnTo>
                  <a:lnTo>
                    <a:pt x="592" y="0"/>
                  </a:lnTo>
                  <a:lnTo>
                    <a:pt x="598" y="0"/>
                  </a:lnTo>
                  <a:lnTo>
                    <a:pt x="604" y="0"/>
                  </a:lnTo>
                  <a:lnTo>
                    <a:pt x="609" y="0"/>
                  </a:lnTo>
                  <a:lnTo>
                    <a:pt x="615" y="0"/>
                  </a:lnTo>
                  <a:lnTo>
                    <a:pt x="621" y="0"/>
                  </a:lnTo>
                  <a:lnTo>
                    <a:pt x="627" y="0"/>
                  </a:lnTo>
                  <a:lnTo>
                    <a:pt x="633" y="0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1" y="0"/>
                  </a:lnTo>
                  <a:lnTo>
                    <a:pt x="656" y="0"/>
                  </a:lnTo>
                  <a:lnTo>
                    <a:pt x="662" y="0"/>
                  </a:lnTo>
                  <a:lnTo>
                    <a:pt x="668" y="0"/>
                  </a:lnTo>
                  <a:lnTo>
                    <a:pt x="674" y="0"/>
                  </a:lnTo>
                  <a:lnTo>
                    <a:pt x="680" y="0"/>
                  </a:lnTo>
                  <a:lnTo>
                    <a:pt x="686" y="0"/>
                  </a:lnTo>
                  <a:lnTo>
                    <a:pt x="692" y="0"/>
                  </a:lnTo>
                  <a:lnTo>
                    <a:pt x="697" y="0"/>
                  </a:lnTo>
                  <a:lnTo>
                    <a:pt x="703" y="0"/>
                  </a:lnTo>
                  <a:lnTo>
                    <a:pt x="709" y="0"/>
                  </a:lnTo>
                  <a:lnTo>
                    <a:pt x="715" y="0"/>
                  </a:lnTo>
                  <a:lnTo>
                    <a:pt x="721" y="0"/>
                  </a:lnTo>
                  <a:lnTo>
                    <a:pt x="727" y="0"/>
                  </a:lnTo>
                  <a:lnTo>
                    <a:pt x="733" y="0"/>
                  </a:lnTo>
                  <a:lnTo>
                    <a:pt x="738" y="0"/>
                  </a:lnTo>
                  <a:lnTo>
                    <a:pt x="744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89" name="Freeform 117"/>
            <p:cNvSpPr>
              <a:spLocks/>
            </p:cNvSpPr>
            <p:nvPr/>
          </p:nvSpPr>
          <p:spPr bwMode="auto">
            <a:xfrm>
              <a:off x="1372" y="1375"/>
              <a:ext cx="745" cy="4"/>
            </a:xfrm>
            <a:custGeom>
              <a:avLst/>
              <a:gdLst>
                <a:gd name="T0" fmla="*/ 12 w 745"/>
                <a:gd name="T1" fmla="*/ 0 h 4"/>
                <a:gd name="T2" fmla="*/ 30 w 745"/>
                <a:gd name="T3" fmla="*/ 0 h 4"/>
                <a:gd name="T4" fmla="*/ 47 w 745"/>
                <a:gd name="T5" fmla="*/ 0 h 4"/>
                <a:gd name="T6" fmla="*/ 65 w 745"/>
                <a:gd name="T7" fmla="*/ 0 h 4"/>
                <a:gd name="T8" fmla="*/ 83 w 745"/>
                <a:gd name="T9" fmla="*/ 0 h 4"/>
                <a:gd name="T10" fmla="*/ 100 w 745"/>
                <a:gd name="T11" fmla="*/ 0 h 4"/>
                <a:gd name="T12" fmla="*/ 118 w 745"/>
                <a:gd name="T13" fmla="*/ 0 h 4"/>
                <a:gd name="T14" fmla="*/ 135 w 745"/>
                <a:gd name="T15" fmla="*/ 0 h 4"/>
                <a:gd name="T16" fmla="*/ 153 w 745"/>
                <a:gd name="T17" fmla="*/ 0 h 4"/>
                <a:gd name="T18" fmla="*/ 171 w 745"/>
                <a:gd name="T19" fmla="*/ 0 h 4"/>
                <a:gd name="T20" fmla="*/ 188 w 745"/>
                <a:gd name="T21" fmla="*/ 0 h 4"/>
                <a:gd name="T22" fmla="*/ 206 w 745"/>
                <a:gd name="T23" fmla="*/ 0 h 4"/>
                <a:gd name="T24" fmla="*/ 223 w 745"/>
                <a:gd name="T25" fmla="*/ 0 h 4"/>
                <a:gd name="T26" fmla="*/ 241 w 745"/>
                <a:gd name="T27" fmla="*/ 0 h 4"/>
                <a:gd name="T28" fmla="*/ 259 w 745"/>
                <a:gd name="T29" fmla="*/ 0 h 4"/>
                <a:gd name="T30" fmla="*/ 276 w 745"/>
                <a:gd name="T31" fmla="*/ 0 h 4"/>
                <a:gd name="T32" fmla="*/ 294 w 745"/>
                <a:gd name="T33" fmla="*/ 0 h 4"/>
                <a:gd name="T34" fmla="*/ 311 w 745"/>
                <a:gd name="T35" fmla="*/ 0 h 4"/>
                <a:gd name="T36" fmla="*/ 329 w 745"/>
                <a:gd name="T37" fmla="*/ 0 h 4"/>
                <a:gd name="T38" fmla="*/ 346 w 745"/>
                <a:gd name="T39" fmla="*/ 0 h 4"/>
                <a:gd name="T40" fmla="*/ 364 w 745"/>
                <a:gd name="T41" fmla="*/ 0 h 4"/>
                <a:gd name="T42" fmla="*/ 382 w 745"/>
                <a:gd name="T43" fmla="*/ 0 h 4"/>
                <a:gd name="T44" fmla="*/ 399 w 745"/>
                <a:gd name="T45" fmla="*/ 0 h 4"/>
                <a:gd name="T46" fmla="*/ 417 w 745"/>
                <a:gd name="T47" fmla="*/ 0 h 4"/>
                <a:gd name="T48" fmla="*/ 434 w 745"/>
                <a:gd name="T49" fmla="*/ 0 h 4"/>
                <a:gd name="T50" fmla="*/ 452 w 745"/>
                <a:gd name="T51" fmla="*/ 0 h 4"/>
                <a:gd name="T52" fmla="*/ 470 w 745"/>
                <a:gd name="T53" fmla="*/ 0 h 4"/>
                <a:gd name="T54" fmla="*/ 487 w 745"/>
                <a:gd name="T55" fmla="*/ 0 h 4"/>
                <a:gd name="T56" fmla="*/ 505 w 745"/>
                <a:gd name="T57" fmla="*/ 0 h 4"/>
                <a:gd name="T58" fmla="*/ 522 w 745"/>
                <a:gd name="T59" fmla="*/ 0 h 4"/>
                <a:gd name="T60" fmla="*/ 540 w 745"/>
                <a:gd name="T61" fmla="*/ 0 h 4"/>
                <a:gd name="T62" fmla="*/ 558 w 745"/>
                <a:gd name="T63" fmla="*/ 0 h 4"/>
                <a:gd name="T64" fmla="*/ 575 w 745"/>
                <a:gd name="T65" fmla="*/ 0 h 4"/>
                <a:gd name="T66" fmla="*/ 593 w 745"/>
                <a:gd name="T67" fmla="*/ 0 h 4"/>
                <a:gd name="T68" fmla="*/ 610 w 745"/>
                <a:gd name="T69" fmla="*/ 0 h 4"/>
                <a:gd name="T70" fmla="*/ 628 w 745"/>
                <a:gd name="T71" fmla="*/ 0 h 4"/>
                <a:gd name="T72" fmla="*/ 646 w 745"/>
                <a:gd name="T73" fmla="*/ 0 h 4"/>
                <a:gd name="T74" fmla="*/ 663 w 745"/>
                <a:gd name="T75" fmla="*/ 0 h 4"/>
                <a:gd name="T76" fmla="*/ 681 w 745"/>
                <a:gd name="T77" fmla="*/ 0 h 4"/>
                <a:gd name="T78" fmla="*/ 698 w 745"/>
                <a:gd name="T79" fmla="*/ 0 h 4"/>
                <a:gd name="T80" fmla="*/ 716 w 745"/>
                <a:gd name="T81" fmla="*/ 2 h 4"/>
                <a:gd name="T82" fmla="*/ 734 w 745"/>
                <a:gd name="T83" fmla="*/ 2 h 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5"/>
                <a:gd name="T127" fmla="*/ 0 h 4"/>
                <a:gd name="T128" fmla="*/ 745 w 745"/>
                <a:gd name="T129" fmla="*/ 4 h 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5" h="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6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65" y="0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3" y="0"/>
                  </a:lnTo>
                  <a:lnTo>
                    <a:pt x="229" y="0"/>
                  </a:lnTo>
                  <a:lnTo>
                    <a:pt x="235" y="0"/>
                  </a:lnTo>
                  <a:lnTo>
                    <a:pt x="241" y="0"/>
                  </a:lnTo>
                  <a:lnTo>
                    <a:pt x="247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1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0"/>
                  </a:lnTo>
                  <a:lnTo>
                    <a:pt x="364" y="0"/>
                  </a:lnTo>
                  <a:lnTo>
                    <a:pt x="370" y="0"/>
                  </a:lnTo>
                  <a:lnTo>
                    <a:pt x="376" y="0"/>
                  </a:lnTo>
                  <a:lnTo>
                    <a:pt x="382" y="0"/>
                  </a:lnTo>
                  <a:lnTo>
                    <a:pt x="388" y="0"/>
                  </a:lnTo>
                  <a:lnTo>
                    <a:pt x="393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0"/>
                  </a:lnTo>
                  <a:lnTo>
                    <a:pt x="423" y="0"/>
                  </a:lnTo>
                  <a:lnTo>
                    <a:pt x="429" y="0"/>
                  </a:lnTo>
                  <a:lnTo>
                    <a:pt x="434" y="0"/>
                  </a:lnTo>
                  <a:lnTo>
                    <a:pt x="440" y="0"/>
                  </a:lnTo>
                  <a:lnTo>
                    <a:pt x="446" y="0"/>
                  </a:lnTo>
                  <a:lnTo>
                    <a:pt x="452" y="0"/>
                  </a:lnTo>
                  <a:lnTo>
                    <a:pt x="458" y="0"/>
                  </a:lnTo>
                  <a:lnTo>
                    <a:pt x="464" y="0"/>
                  </a:lnTo>
                  <a:lnTo>
                    <a:pt x="470" y="0"/>
                  </a:lnTo>
                  <a:lnTo>
                    <a:pt x="475" y="0"/>
                  </a:lnTo>
                  <a:lnTo>
                    <a:pt x="481" y="0"/>
                  </a:lnTo>
                  <a:lnTo>
                    <a:pt x="487" y="0"/>
                  </a:lnTo>
                  <a:lnTo>
                    <a:pt x="493" y="0"/>
                  </a:lnTo>
                  <a:lnTo>
                    <a:pt x="499" y="0"/>
                  </a:lnTo>
                  <a:lnTo>
                    <a:pt x="505" y="0"/>
                  </a:lnTo>
                  <a:lnTo>
                    <a:pt x="511" y="0"/>
                  </a:lnTo>
                  <a:lnTo>
                    <a:pt x="517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3" y="0"/>
                  </a:lnTo>
                  <a:lnTo>
                    <a:pt x="569" y="0"/>
                  </a:lnTo>
                  <a:lnTo>
                    <a:pt x="575" y="0"/>
                  </a:lnTo>
                  <a:lnTo>
                    <a:pt x="581" y="0"/>
                  </a:lnTo>
                  <a:lnTo>
                    <a:pt x="587" y="0"/>
                  </a:lnTo>
                  <a:lnTo>
                    <a:pt x="593" y="0"/>
                  </a:lnTo>
                  <a:lnTo>
                    <a:pt x="599" y="0"/>
                  </a:lnTo>
                  <a:lnTo>
                    <a:pt x="605" y="0"/>
                  </a:lnTo>
                  <a:lnTo>
                    <a:pt x="610" y="0"/>
                  </a:lnTo>
                  <a:lnTo>
                    <a:pt x="616" y="0"/>
                  </a:lnTo>
                  <a:lnTo>
                    <a:pt x="622" y="0"/>
                  </a:lnTo>
                  <a:lnTo>
                    <a:pt x="628" y="0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6" y="0"/>
                  </a:lnTo>
                  <a:lnTo>
                    <a:pt x="651" y="0"/>
                  </a:lnTo>
                  <a:lnTo>
                    <a:pt x="657" y="0"/>
                  </a:lnTo>
                  <a:lnTo>
                    <a:pt x="663" y="0"/>
                  </a:lnTo>
                  <a:lnTo>
                    <a:pt x="669" y="0"/>
                  </a:lnTo>
                  <a:lnTo>
                    <a:pt x="675" y="0"/>
                  </a:lnTo>
                  <a:lnTo>
                    <a:pt x="681" y="0"/>
                  </a:lnTo>
                  <a:lnTo>
                    <a:pt x="687" y="0"/>
                  </a:lnTo>
                  <a:lnTo>
                    <a:pt x="692" y="0"/>
                  </a:lnTo>
                  <a:lnTo>
                    <a:pt x="698" y="0"/>
                  </a:lnTo>
                  <a:lnTo>
                    <a:pt x="704" y="0"/>
                  </a:lnTo>
                  <a:lnTo>
                    <a:pt x="710" y="2"/>
                  </a:lnTo>
                  <a:lnTo>
                    <a:pt x="716" y="2"/>
                  </a:lnTo>
                  <a:lnTo>
                    <a:pt x="722" y="2"/>
                  </a:lnTo>
                  <a:lnTo>
                    <a:pt x="728" y="2"/>
                  </a:lnTo>
                  <a:lnTo>
                    <a:pt x="734" y="2"/>
                  </a:lnTo>
                  <a:lnTo>
                    <a:pt x="739" y="2"/>
                  </a:lnTo>
                  <a:lnTo>
                    <a:pt x="745" y="4"/>
                  </a:lnTo>
                </a:path>
              </a:pathLst>
            </a:custGeom>
            <a:noFill/>
            <a:ln w="28575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0" name="Freeform 118"/>
            <p:cNvSpPr>
              <a:spLocks/>
            </p:cNvSpPr>
            <p:nvPr/>
          </p:nvSpPr>
          <p:spPr bwMode="auto">
            <a:xfrm>
              <a:off x="2117" y="1379"/>
              <a:ext cx="534" cy="334"/>
            </a:xfrm>
            <a:custGeom>
              <a:avLst/>
              <a:gdLst>
                <a:gd name="T0" fmla="*/ 12 w 534"/>
                <a:gd name="T1" fmla="*/ 0 h 334"/>
                <a:gd name="T2" fmla="*/ 30 w 534"/>
                <a:gd name="T3" fmla="*/ 5 h 334"/>
                <a:gd name="T4" fmla="*/ 47 w 534"/>
                <a:gd name="T5" fmla="*/ 8 h 334"/>
                <a:gd name="T6" fmla="*/ 65 w 534"/>
                <a:gd name="T7" fmla="*/ 13 h 334"/>
                <a:gd name="T8" fmla="*/ 82 w 534"/>
                <a:gd name="T9" fmla="*/ 18 h 334"/>
                <a:gd name="T10" fmla="*/ 100 w 534"/>
                <a:gd name="T11" fmla="*/ 22 h 334"/>
                <a:gd name="T12" fmla="*/ 118 w 534"/>
                <a:gd name="T13" fmla="*/ 30 h 334"/>
                <a:gd name="T14" fmla="*/ 135 w 534"/>
                <a:gd name="T15" fmla="*/ 37 h 334"/>
                <a:gd name="T16" fmla="*/ 153 w 534"/>
                <a:gd name="T17" fmla="*/ 44 h 334"/>
                <a:gd name="T18" fmla="*/ 170 w 534"/>
                <a:gd name="T19" fmla="*/ 52 h 334"/>
                <a:gd name="T20" fmla="*/ 188 w 534"/>
                <a:gd name="T21" fmla="*/ 61 h 334"/>
                <a:gd name="T22" fmla="*/ 200 w 534"/>
                <a:gd name="T23" fmla="*/ 69 h 334"/>
                <a:gd name="T24" fmla="*/ 217 w 534"/>
                <a:gd name="T25" fmla="*/ 76 h 334"/>
                <a:gd name="T26" fmla="*/ 229 w 534"/>
                <a:gd name="T27" fmla="*/ 83 h 334"/>
                <a:gd name="T28" fmla="*/ 241 w 534"/>
                <a:gd name="T29" fmla="*/ 91 h 334"/>
                <a:gd name="T30" fmla="*/ 252 w 534"/>
                <a:gd name="T31" fmla="*/ 98 h 334"/>
                <a:gd name="T32" fmla="*/ 258 w 534"/>
                <a:gd name="T33" fmla="*/ 105 h 334"/>
                <a:gd name="T34" fmla="*/ 276 w 534"/>
                <a:gd name="T35" fmla="*/ 113 h 334"/>
                <a:gd name="T36" fmla="*/ 288 w 534"/>
                <a:gd name="T37" fmla="*/ 120 h 334"/>
                <a:gd name="T38" fmla="*/ 293 w 534"/>
                <a:gd name="T39" fmla="*/ 127 h 334"/>
                <a:gd name="T40" fmla="*/ 305 w 534"/>
                <a:gd name="T41" fmla="*/ 137 h 334"/>
                <a:gd name="T42" fmla="*/ 317 w 534"/>
                <a:gd name="T43" fmla="*/ 144 h 334"/>
                <a:gd name="T44" fmla="*/ 329 w 534"/>
                <a:gd name="T45" fmla="*/ 152 h 334"/>
                <a:gd name="T46" fmla="*/ 340 w 534"/>
                <a:gd name="T47" fmla="*/ 159 h 334"/>
                <a:gd name="T48" fmla="*/ 346 w 534"/>
                <a:gd name="T49" fmla="*/ 169 h 334"/>
                <a:gd name="T50" fmla="*/ 358 w 534"/>
                <a:gd name="T51" fmla="*/ 176 h 334"/>
                <a:gd name="T52" fmla="*/ 370 w 534"/>
                <a:gd name="T53" fmla="*/ 186 h 334"/>
                <a:gd name="T54" fmla="*/ 381 w 534"/>
                <a:gd name="T55" fmla="*/ 193 h 334"/>
                <a:gd name="T56" fmla="*/ 387 w 534"/>
                <a:gd name="T57" fmla="*/ 203 h 334"/>
                <a:gd name="T58" fmla="*/ 399 w 534"/>
                <a:gd name="T59" fmla="*/ 210 h 334"/>
                <a:gd name="T60" fmla="*/ 411 w 534"/>
                <a:gd name="T61" fmla="*/ 220 h 334"/>
                <a:gd name="T62" fmla="*/ 423 w 534"/>
                <a:gd name="T63" fmla="*/ 230 h 334"/>
                <a:gd name="T64" fmla="*/ 434 w 534"/>
                <a:gd name="T65" fmla="*/ 239 h 334"/>
                <a:gd name="T66" fmla="*/ 440 w 534"/>
                <a:gd name="T67" fmla="*/ 249 h 334"/>
                <a:gd name="T68" fmla="*/ 452 w 534"/>
                <a:gd name="T69" fmla="*/ 259 h 334"/>
                <a:gd name="T70" fmla="*/ 464 w 534"/>
                <a:gd name="T71" fmla="*/ 269 h 334"/>
                <a:gd name="T72" fmla="*/ 475 w 534"/>
                <a:gd name="T73" fmla="*/ 278 h 334"/>
                <a:gd name="T74" fmla="*/ 487 w 534"/>
                <a:gd name="T75" fmla="*/ 288 h 334"/>
                <a:gd name="T76" fmla="*/ 493 w 534"/>
                <a:gd name="T77" fmla="*/ 298 h 334"/>
                <a:gd name="T78" fmla="*/ 505 w 534"/>
                <a:gd name="T79" fmla="*/ 308 h 334"/>
                <a:gd name="T80" fmla="*/ 516 w 534"/>
                <a:gd name="T81" fmla="*/ 317 h 334"/>
                <a:gd name="T82" fmla="*/ 528 w 534"/>
                <a:gd name="T83" fmla="*/ 327 h 3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4"/>
                <a:gd name="T127" fmla="*/ 0 h 334"/>
                <a:gd name="T128" fmla="*/ 534 w 534"/>
                <a:gd name="T129" fmla="*/ 334 h 3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4" h="33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3"/>
                  </a:lnTo>
                  <a:lnTo>
                    <a:pt x="24" y="3"/>
                  </a:lnTo>
                  <a:lnTo>
                    <a:pt x="30" y="5"/>
                  </a:lnTo>
                  <a:lnTo>
                    <a:pt x="35" y="5"/>
                  </a:lnTo>
                  <a:lnTo>
                    <a:pt x="41" y="5"/>
                  </a:lnTo>
                  <a:lnTo>
                    <a:pt x="47" y="8"/>
                  </a:lnTo>
                  <a:lnTo>
                    <a:pt x="53" y="10"/>
                  </a:lnTo>
                  <a:lnTo>
                    <a:pt x="59" y="10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7" y="15"/>
                  </a:lnTo>
                  <a:lnTo>
                    <a:pt x="82" y="18"/>
                  </a:lnTo>
                  <a:lnTo>
                    <a:pt x="88" y="20"/>
                  </a:lnTo>
                  <a:lnTo>
                    <a:pt x="94" y="22"/>
                  </a:lnTo>
                  <a:lnTo>
                    <a:pt x="100" y="22"/>
                  </a:lnTo>
                  <a:lnTo>
                    <a:pt x="106" y="25"/>
                  </a:lnTo>
                  <a:lnTo>
                    <a:pt x="112" y="27"/>
                  </a:lnTo>
                  <a:lnTo>
                    <a:pt x="118" y="30"/>
                  </a:lnTo>
                  <a:lnTo>
                    <a:pt x="123" y="32"/>
                  </a:lnTo>
                  <a:lnTo>
                    <a:pt x="129" y="35"/>
                  </a:lnTo>
                  <a:lnTo>
                    <a:pt x="135" y="37"/>
                  </a:lnTo>
                  <a:lnTo>
                    <a:pt x="141" y="39"/>
                  </a:lnTo>
                  <a:lnTo>
                    <a:pt x="147" y="42"/>
                  </a:lnTo>
                  <a:lnTo>
                    <a:pt x="153" y="44"/>
                  </a:lnTo>
                  <a:lnTo>
                    <a:pt x="159" y="47"/>
                  </a:lnTo>
                  <a:lnTo>
                    <a:pt x="164" y="49"/>
                  </a:lnTo>
                  <a:lnTo>
                    <a:pt x="170" y="52"/>
                  </a:lnTo>
                  <a:lnTo>
                    <a:pt x="182" y="57"/>
                  </a:lnTo>
                  <a:lnTo>
                    <a:pt x="182" y="59"/>
                  </a:lnTo>
                  <a:lnTo>
                    <a:pt x="188" y="61"/>
                  </a:lnTo>
                  <a:lnTo>
                    <a:pt x="194" y="64"/>
                  </a:lnTo>
                  <a:lnTo>
                    <a:pt x="200" y="66"/>
                  </a:lnTo>
                  <a:lnTo>
                    <a:pt x="200" y="69"/>
                  </a:lnTo>
                  <a:lnTo>
                    <a:pt x="211" y="71"/>
                  </a:lnTo>
                  <a:lnTo>
                    <a:pt x="211" y="74"/>
                  </a:lnTo>
                  <a:lnTo>
                    <a:pt x="217" y="76"/>
                  </a:lnTo>
                  <a:lnTo>
                    <a:pt x="217" y="78"/>
                  </a:lnTo>
                  <a:lnTo>
                    <a:pt x="223" y="81"/>
                  </a:lnTo>
                  <a:lnTo>
                    <a:pt x="229" y="83"/>
                  </a:lnTo>
                  <a:lnTo>
                    <a:pt x="235" y="86"/>
                  </a:lnTo>
                  <a:lnTo>
                    <a:pt x="235" y="88"/>
                  </a:lnTo>
                  <a:lnTo>
                    <a:pt x="241" y="91"/>
                  </a:lnTo>
                  <a:lnTo>
                    <a:pt x="241" y="93"/>
                  </a:lnTo>
                  <a:lnTo>
                    <a:pt x="247" y="96"/>
                  </a:lnTo>
                  <a:lnTo>
                    <a:pt x="252" y="98"/>
                  </a:lnTo>
                  <a:lnTo>
                    <a:pt x="252" y="100"/>
                  </a:lnTo>
                  <a:lnTo>
                    <a:pt x="258" y="103"/>
                  </a:lnTo>
                  <a:lnTo>
                    <a:pt x="258" y="105"/>
                  </a:lnTo>
                  <a:lnTo>
                    <a:pt x="270" y="108"/>
                  </a:lnTo>
                  <a:lnTo>
                    <a:pt x="270" y="110"/>
                  </a:lnTo>
                  <a:lnTo>
                    <a:pt x="276" y="113"/>
                  </a:lnTo>
                  <a:lnTo>
                    <a:pt x="276" y="115"/>
                  </a:lnTo>
                  <a:lnTo>
                    <a:pt x="282" y="117"/>
                  </a:lnTo>
                  <a:lnTo>
                    <a:pt x="288" y="120"/>
                  </a:lnTo>
                  <a:lnTo>
                    <a:pt x="288" y="122"/>
                  </a:lnTo>
                  <a:lnTo>
                    <a:pt x="293" y="125"/>
                  </a:lnTo>
                  <a:lnTo>
                    <a:pt x="293" y="127"/>
                  </a:lnTo>
                  <a:lnTo>
                    <a:pt x="299" y="130"/>
                  </a:lnTo>
                  <a:lnTo>
                    <a:pt x="305" y="132"/>
                  </a:lnTo>
                  <a:lnTo>
                    <a:pt x="305" y="137"/>
                  </a:lnTo>
                  <a:lnTo>
                    <a:pt x="311" y="139"/>
                  </a:lnTo>
                  <a:lnTo>
                    <a:pt x="311" y="142"/>
                  </a:lnTo>
                  <a:lnTo>
                    <a:pt x="317" y="144"/>
                  </a:lnTo>
                  <a:lnTo>
                    <a:pt x="323" y="147"/>
                  </a:lnTo>
                  <a:lnTo>
                    <a:pt x="323" y="149"/>
                  </a:lnTo>
                  <a:lnTo>
                    <a:pt x="329" y="152"/>
                  </a:lnTo>
                  <a:lnTo>
                    <a:pt x="329" y="154"/>
                  </a:lnTo>
                  <a:lnTo>
                    <a:pt x="335" y="156"/>
                  </a:lnTo>
                  <a:lnTo>
                    <a:pt x="340" y="159"/>
                  </a:lnTo>
                  <a:lnTo>
                    <a:pt x="340" y="161"/>
                  </a:lnTo>
                  <a:lnTo>
                    <a:pt x="346" y="166"/>
                  </a:lnTo>
                  <a:lnTo>
                    <a:pt x="346" y="169"/>
                  </a:lnTo>
                  <a:lnTo>
                    <a:pt x="352" y="171"/>
                  </a:lnTo>
                  <a:lnTo>
                    <a:pt x="358" y="174"/>
                  </a:lnTo>
                  <a:lnTo>
                    <a:pt x="358" y="176"/>
                  </a:lnTo>
                  <a:lnTo>
                    <a:pt x="364" y="178"/>
                  </a:lnTo>
                  <a:lnTo>
                    <a:pt x="364" y="181"/>
                  </a:lnTo>
                  <a:lnTo>
                    <a:pt x="370" y="186"/>
                  </a:lnTo>
                  <a:lnTo>
                    <a:pt x="370" y="188"/>
                  </a:lnTo>
                  <a:lnTo>
                    <a:pt x="376" y="191"/>
                  </a:lnTo>
                  <a:lnTo>
                    <a:pt x="381" y="193"/>
                  </a:lnTo>
                  <a:lnTo>
                    <a:pt x="381" y="195"/>
                  </a:lnTo>
                  <a:lnTo>
                    <a:pt x="387" y="200"/>
                  </a:lnTo>
                  <a:lnTo>
                    <a:pt x="387" y="203"/>
                  </a:lnTo>
                  <a:lnTo>
                    <a:pt x="393" y="205"/>
                  </a:lnTo>
                  <a:lnTo>
                    <a:pt x="399" y="208"/>
                  </a:lnTo>
                  <a:lnTo>
                    <a:pt x="399" y="210"/>
                  </a:lnTo>
                  <a:lnTo>
                    <a:pt x="405" y="215"/>
                  </a:lnTo>
                  <a:lnTo>
                    <a:pt x="405" y="217"/>
                  </a:lnTo>
                  <a:lnTo>
                    <a:pt x="411" y="220"/>
                  </a:lnTo>
                  <a:lnTo>
                    <a:pt x="417" y="222"/>
                  </a:lnTo>
                  <a:lnTo>
                    <a:pt x="417" y="227"/>
                  </a:lnTo>
                  <a:lnTo>
                    <a:pt x="423" y="230"/>
                  </a:lnTo>
                  <a:lnTo>
                    <a:pt x="423" y="232"/>
                  </a:lnTo>
                  <a:lnTo>
                    <a:pt x="428" y="237"/>
                  </a:lnTo>
                  <a:lnTo>
                    <a:pt x="434" y="239"/>
                  </a:lnTo>
                  <a:lnTo>
                    <a:pt x="434" y="242"/>
                  </a:lnTo>
                  <a:lnTo>
                    <a:pt x="440" y="244"/>
                  </a:lnTo>
                  <a:lnTo>
                    <a:pt x="440" y="249"/>
                  </a:lnTo>
                  <a:lnTo>
                    <a:pt x="446" y="252"/>
                  </a:lnTo>
                  <a:lnTo>
                    <a:pt x="452" y="254"/>
                  </a:lnTo>
                  <a:lnTo>
                    <a:pt x="452" y="259"/>
                  </a:lnTo>
                  <a:lnTo>
                    <a:pt x="458" y="261"/>
                  </a:lnTo>
                  <a:lnTo>
                    <a:pt x="458" y="264"/>
                  </a:lnTo>
                  <a:lnTo>
                    <a:pt x="464" y="269"/>
                  </a:lnTo>
                  <a:lnTo>
                    <a:pt x="469" y="271"/>
                  </a:lnTo>
                  <a:lnTo>
                    <a:pt x="469" y="273"/>
                  </a:lnTo>
                  <a:lnTo>
                    <a:pt x="475" y="278"/>
                  </a:lnTo>
                  <a:lnTo>
                    <a:pt x="475" y="281"/>
                  </a:lnTo>
                  <a:lnTo>
                    <a:pt x="481" y="283"/>
                  </a:lnTo>
                  <a:lnTo>
                    <a:pt x="487" y="288"/>
                  </a:lnTo>
                  <a:lnTo>
                    <a:pt x="487" y="291"/>
                  </a:lnTo>
                  <a:lnTo>
                    <a:pt x="493" y="293"/>
                  </a:lnTo>
                  <a:lnTo>
                    <a:pt x="493" y="298"/>
                  </a:lnTo>
                  <a:lnTo>
                    <a:pt x="499" y="300"/>
                  </a:lnTo>
                  <a:lnTo>
                    <a:pt x="505" y="305"/>
                  </a:lnTo>
                  <a:lnTo>
                    <a:pt x="505" y="308"/>
                  </a:lnTo>
                  <a:lnTo>
                    <a:pt x="510" y="310"/>
                  </a:lnTo>
                  <a:lnTo>
                    <a:pt x="510" y="315"/>
                  </a:lnTo>
                  <a:lnTo>
                    <a:pt x="516" y="317"/>
                  </a:lnTo>
                  <a:lnTo>
                    <a:pt x="516" y="320"/>
                  </a:lnTo>
                  <a:lnTo>
                    <a:pt x="522" y="325"/>
                  </a:lnTo>
                  <a:lnTo>
                    <a:pt x="528" y="327"/>
                  </a:lnTo>
                  <a:lnTo>
                    <a:pt x="528" y="332"/>
                  </a:lnTo>
                  <a:lnTo>
                    <a:pt x="534" y="334"/>
                  </a:lnTo>
                </a:path>
              </a:pathLst>
            </a:custGeom>
            <a:noFill/>
            <a:ln w="28575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1" name="Freeform 119"/>
            <p:cNvSpPr>
              <a:spLocks/>
            </p:cNvSpPr>
            <p:nvPr/>
          </p:nvSpPr>
          <p:spPr bwMode="auto">
            <a:xfrm>
              <a:off x="2651" y="1713"/>
              <a:ext cx="440" cy="417"/>
            </a:xfrm>
            <a:custGeom>
              <a:avLst/>
              <a:gdLst>
                <a:gd name="T0" fmla="*/ 6 w 440"/>
                <a:gd name="T1" fmla="*/ 8 h 417"/>
                <a:gd name="T2" fmla="*/ 18 w 440"/>
                <a:gd name="T3" fmla="*/ 17 h 417"/>
                <a:gd name="T4" fmla="*/ 29 w 440"/>
                <a:gd name="T5" fmla="*/ 27 h 417"/>
                <a:gd name="T6" fmla="*/ 35 w 440"/>
                <a:gd name="T7" fmla="*/ 39 h 417"/>
                <a:gd name="T8" fmla="*/ 47 w 440"/>
                <a:gd name="T9" fmla="*/ 49 h 417"/>
                <a:gd name="T10" fmla="*/ 59 w 440"/>
                <a:gd name="T11" fmla="*/ 59 h 417"/>
                <a:gd name="T12" fmla="*/ 70 w 440"/>
                <a:gd name="T13" fmla="*/ 71 h 417"/>
                <a:gd name="T14" fmla="*/ 82 w 440"/>
                <a:gd name="T15" fmla="*/ 81 h 417"/>
                <a:gd name="T16" fmla="*/ 88 w 440"/>
                <a:gd name="T17" fmla="*/ 91 h 417"/>
                <a:gd name="T18" fmla="*/ 100 w 440"/>
                <a:gd name="T19" fmla="*/ 103 h 417"/>
                <a:gd name="T20" fmla="*/ 111 w 440"/>
                <a:gd name="T21" fmla="*/ 113 h 417"/>
                <a:gd name="T22" fmla="*/ 123 w 440"/>
                <a:gd name="T23" fmla="*/ 122 h 417"/>
                <a:gd name="T24" fmla="*/ 129 w 440"/>
                <a:gd name="T25" fmla="*/ 134 h 417"/>
                <a:gd name="T26" fmla="*/ 141 w 440"/>
                <a:gd name="T27" fmla="*/ 144 h 417"/>
                <a:gd name="T28" fmla="*/ 152 w 440"/>
                <a:gd name="T29" fmla="*/ 154 h 417"/>
                <a:gd name="T30" fmla="*/ 164 w 440"/>
                <a:gd name="T31" fmla="*/ 166 h 417"/>
                <a:gd name="T32" fmla="*/ 176 w 440"/>
                <a:gd name="T33" fmla="*/ 176 h 417"/>
                <a:gd name="T34" fmla="*/ 182 w 440"/>
                <a:gd name="T35" fmla="*/ 186 h 417"/>
                <a:gd name="T36" fmla="*/ 193 w 440"/>
                <a:gd name="T37" fmla="*/ 198 h 417"/>
                <a:gd name="T38" fmla="*/ 205 w 440"/>
                <a:gd name="T39" fmla="*/ 208 h 417"/>
                <a:gd name="T40" fmla="*/ 217 w 440"/>
                <a:gd name="T41" fmla="*/ 217 h 417"/>
                <a:gd name="T42" fmla="*/ 229 w 440"/>
                <a:gd name="T43" fmla="*/ 227 h 417"/>
                <a:gd name="T44" fmla="*/ 235 w 440"/>
                <a:gd name="T45" fmla="*/ 237 h 417"/>
                <a:gd name="T46" fmla="*/ 246 w 440"/>
                <a:gd name="T47" fmla="*/ 249 h 417"/>
                <a:gd name="T48" fmla="*/ 258 w 440"/>
                <a:gd name="T49" fmla="*/ 259 h 417"/>
                <a:gd name="T50" fmla="*/ 270 w 440"/>
                <a:gd name="T51" fmla="*/ 269 h 417"/>
                <a:gd name="T52" fmla="*/ 276 w 440"/>
                <a:gd name="T53" fmla="*/ 278 h 417"/>
                <a:gd name="T54" fmla="*/ 287 w 440"/>
                <a:gd name="T55" fmla="*/ 288 h 417"/>
                <a:gd name="T56" fmla="*/ 299 w 440"/>
                <a:gd name="T57" fmla="*/ 298 h 417"/>
                <a:gd name="T58" fmla="*/ 311 w 440"/>
                <a:gd name="T59" fmla="*/ 308 h 417"/>
                <a:gd name="T60" fmla="*/ 322 w 440"/>
                <a:gd name="T61" fmla="*/ 317 h 417"/>
                <a:gd name="T62" fmla="*/ 328 w 440"/>
                <a:gd name="T63" fmla="*/ 327 h 417"/>
                <a:gd name="T64" fmla="*/ 340 w 440"/>
                <a:gd name="T65" fmla="*/ 334 h 417"/>
                <a:gd name="T66" fmla="*/ 352 w 440"/>
                <a:gd name="T67" fmla="*/ 344 h 417"/>
                <a:gd name="T68" fmla="*/ 364 w 440"/>
                <a:gd name="T69" fmla="*/ 354 h 417"/>
                <a:gd name="T70" fmla="*/ 375 w 440"/>
                <a:gd name="T71" fmla="*/ 361 h 417"/>
                <a:gd name="T72" fmla="*/ 381 w 440"/>
                <a:gd name="T73" fmla="*/ 371 h 417"/>
                <a:gd name="T74" fmla="*/ 393 w 440"/>
                <a:gd name="T75" fmla="*/ 381 h 417"/>
                <a:gd name="T76" fmla="*/ 405 w 440"/>
                <a:gd name="T77" fmla="*/ 388 h 417"/>
                <a:gd name="T78" fmla="*/ 416 w 440"/>
                <a:gd name="T79" fmla="*/ 395 h 417"/>
                <a:gd name="T80" fmla="*/ 422 w 440"/>
                <a:gd name="T81" fmla="*/ 405 h 417"/>
                <a:gd name="T82" fmla="*/ 434 w 440"/>
                <a:gd name="T83" fmla="*/ 412 h 4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417"/>
                <a:gd name="T128" fmla="*/ 440 w 440"/>
                <a:gd name="T129" fmla="*/ 417 h 4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417">
                  <a:moveTo>
                    <a:pt x="0" y="0"/>
                  </a:moveTo>
                  <a:lnTo>
                    <a:pt x="0" y="3"/>
                  </a:lnTo>
                  <a:lnTo>
                    <a:pt x="6" y="8"/>
                  </a:lnTo>
                  <a:lnTo>
                    <a:pt x="12" y="10"/>
                  </a:lnTo>
                  <a:lnTo>
                    <a:pt x="12" y="15"/>
                  </a:lnTo>
                  <a:lnTo>
                    <a:pt x="18" y="17"/>
                  </a:lnTo>
                  <a:lnTo>
                    <a:pt x="18" y="22"/>
                  </a:lnTo>
                  <a:lnTo>
                    <a:pt x="23" y="25"/>
                  </a:lnTo>
                  <a:lnTo>
                    <a:pt x="29" y="27"/>
                  </a:lnTo>
                  <a:lnTo>
                    <a:pt x="29" y="32"/>
                  </a:lnTo>
                  <a:lnTo>
                    <a:pt x="35" y="35"/>
                  </a:lnTo>
                  <a:lnTo>
                    <a:pt x="35" y="39"/>
                  </a:lnTo>
                  <a:lnTo>
                    <a:pt x="41" y="42"/>
                  </a:lnTo>
                  <a:lnTo>
                    <a:pt x="47" y="44"/>
                  </a:lnTo>
                  <a:lnTo>
                    <a:pt x="47" y="49"/>
                  </a:lnTo>
                  <a:lnTo>
                    <a:pt x="53" y="52"/>
                  </a:lnTo>
                  <a:lnTo>
                    <a:pt x="53" y="56"/>
                  </a:lnTo>
                  <a:lnTo>
                    <a:pt x="59" y="59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70" y="71"/>
                  </a:lnTo>
                  <a:lnTo>
                    <a:pt x="70" y="74"/>
                  </a:lnTo>
                  <a:lnTo>
                    <a:pt x="76" y="76"/>
                  </a:lnTo>
                  <a:lnTo>
                    <a:pt x="82" y="81"/>
                  </a:lnTo>
                  <a:lnTo>
                    <a:pt x="82" y="83"/>
                  </a:lnTo>
                  <a:lnTo>
                    <a:pt x="88" y="88"/>
                  </a:lnTo>
                  <a:lnTo>
                    <a:pt x="88" y="91"/>
                  </a:lnTo>
                  <a:lnTo>
                    <a:pt x="94" y="95"/>
                  </a:lnTo>
                  <a:lnTo>
                    <a:pt x="100" y="98"/>
                  </a:lnTo>
                  <a:lnTo>
                    <a:pt x="100" y="103"/>
                  </a:lnTo>
                  <a:lnTo>
                    <a:pt x="106" y="105"/>
                  </a:lnTo>
                  <a:lnTo>
                    <a:pt x="106" y="108"/>
                  </a:lnTo>
                  <a:lnTo>
                    <a:pt x="111" y="113"/>
                  </a:lnTo>
                  <a:lnTo>
                    <a:pt x="117" y="115"/>
                  </a:lnTo>
                  <a:lnTo>
                    <a:pt x="117" y="120"/>
                  </a:lnTo>
                  <a:lnTo>
                    <a:pt x="123" y="122"/>
                  </a:lnTo>
                  <a:lnTo>
                    <a:pt x="123" y="127"/>
                  </a:lnTo>
                  <a:lnTo>
                    <a:pt x="129" y="130"/>
                  </a:lnTo>
                  <a:lnTo>
                    <a:pt x="129" y="134"/>
                  </a:lnTo>
                  <a:lnTo>
                    <a:pt x="135" y="137"/>
                  </a:lnTo>
                  <a:lnTo>
                    <a:pt x="141" y="142"/>
                  </a:lnTo>
                  <a:lnTo>
                    <a:pt x="141" y="144"/>
                  </a:lnTo>
                  <a:lnTo>
                    <a:pt x="147" y="147"/>
                  </a:lnTo>
                  <a:lnTo>
                    <a:pt x="147" y="152"/>
                  </a:lnTo>
                  <a:lnTo>
                    <a:pt x="152" y="154"/>
                  </a:lnTo>
                  <a:lnTo>
                    <a:pt x="158" y="159"/>
                  </a:lnTo>
                  <a:lnTo>
                    <a:pt x="158" y="161"/>
                  </a:lnTo>
                  <a:lnTo>
                    <a:pt x="164" y="166"/>
                  </a:lnTo>
                  <a:lnTo>
                    <a:pt x="164" y="169"/>
                  </a:lnTo>
                  <a:lnTo>
                    <a:pt x="170" y="173"/>
                  </a:lnTo>
                  <a:lnTo>
                    <a:pt x="176" y="176"/>
                  </a:lnTo>
                  <a:lnTo>
                    <a:pt x="176" y="178"/>
                  </a:lnTo>
                  <a:lnTo>
                    <a:pt x="182" y="183"/>
                  </a:lnTo>
                  <a:lnTo>
                    <a:pt x="182" y="186"/>
                  </a:lnTo>
                  <a:lnTo>
                    <a:pt x="188" y="191"/>
                  </a:lnTo>
                  <a:lnTo>
                    <a:pt x="193" y="193"/>
                  </a:lnTo>
                  <a:lnTo>
                    <a:pt x="193" y="198"/>
                  </a:lnTo>
                  <a:lnTo>
                    <a:pt x="199" y="200"/>
                  </a:lnTo>
                  <a:lnTo>
                    <a:pt x="199" y="203"/>
                  </a:lnTo>
                  <a:lnTo>
                    <a:pt x="205" y="208"/>
                  </a:lnTo>
                  <a:lnTo>
                    <a:pt x="211" y="210"/>
                  </a:lnTo>
                  <a:lnTo>
                    <a:pt x="211" y="215"/>
                  </a:lnTo>
                  <a:lnTo>
                    <a:pt x="217" y="217"/>
                  </a:lnTo>
                  <a:lnTo>
                    <a:pt x="217" y="220"/>
                  </a:lnTo>
                  <a:lnTo>
                    <a:pt x="223" y="225"/>
                  </a:lnTo>
                  <a:lnTo>
                    <a:pt x="229" y="227"/>
                  </a:lnTo>
                  <a:lnTo>
                    <a:pt x="229" y="232"/>
                  </a:lnTo>
                  <a:lnTo>
                    <a:pt x="235" y="234"/>
                  </a:lnTo>
                  <a:lnTo>
                    <a:pt x="235" y="237"/>
                  </a:lnTo>
                  <a:lnTo>
                    <a:pt x="240" y="242"/>
                  </a:lnTo>
                  <a:lnTo>
                    <a:pt x="246" y="244"/>
                  </a:lnTo>
                  <a:lnTo>
                    <a:pt x="246" y="249"/>
                  </a:lnTo>
                  <a:lnTo>
                    <a:pt x="252" y="251"/>
                  </a:lnTo>
                  <a:lnTo>
                    <a:pt x="252" y="254"/>
                  </a:lnTo>
                  <a:lnTo>
                    <a:pt x="258" y="259"/>
                  </a:lnTo>
                  <a:lnTo>
                    <a:pt x="258" y="261"/>
                  </a:lnTo>
                  <a:lnTo>
                    <a:pt x="264" y="264"/>
                  </a:lnTo>
                  <a:lnTo>
                    <a:pt x="270" y="269"/>
                  </a:lnTo>
                  <a:lnTo>
                    <a:pt x="270" y="271"/>
                  </a:lnTo>
                  <a:lnTo>
                    <a:pt x="276" y="276"/>
                  </a:lnTo>
                  <a:lnTo>
                    <a:pt x="276" y="278"/>
                  </a:lnTo>
                  <a:lnTo>
                    <a:pt x="281" y="281"/>
                  </a:lnTo>
                  <a:lnTo>
                    <a:pt x="287" y="286"/>
                  </a:lnTo>
                  <a:lnTo>
                    <a:pt x="287" y="288"/>
                  </a:lnTo>
                  <a:lnTo>
                    <a:pt x="293" y="290"/>
                  </a:lnTo>
                  <a:lnTo>
                    <a:pt x="293" y="295"/>
                  </a:lnTo>
                  <a:lnTo>
                    <a:pt x="299" y="298"/>
                  </a:lnTo>
                  <a:lnTo>
                    <a:pt x="305" y="300"/>
                  </a:lnTo>
                  <a:lnTo>
                    <a:pt x="305" y="305"/>
                  </a:lnTo>
                  <a:lnTo>
                    <a:pt x="311" y="308"/>
                  </a:lnTo>
                  <a:lnTo>
                    <a:pt x="311" y="310"/>
                  </a:lnTo>
                  <a:lnTo>
                    <a:pt x="317" y="312"/>
                  </a:lnTo>
                  <a:lnTo>
                    <a:pt x="322" y="317"/>
                  </a:lnTo>
                  <a:lnTo>
                    <a:pt x="322" y="320"/>
                  </a:lnTo>
                  <a:lnTo>
                    <a:pt x="328" y="322"/>
                  </a:lnTo>
                  <a:lnTo>
                    <a:pt x="328" y="327"/>
                  </a:lnTo>
                  <a:lnTo>
                    <a:pt x="334" y="329"/>
                  </a:lnTo>
                  <a:lnTo>
                    <a:pt x="340" y="332"/>
                  </a:lnTo>
                  <a:lnTo>
                    <a:pt x="340" y="334"/>
                  </a:lnTo>
                  <a:lnTo>
                    <a:pt x="346" y="339"/>
                  </a:lnTo>
                  <a:lnTo>
                    <a:pt x="346" y="342"/>
                  </a:lnTo>
                  <a:lnTo>
                    <a:pt x="352" y="344"/>
                  </a:lnTo>
                  <a:lnTo>
                    <a:pt x="358" y="347"/>
                  </a:lnTo>
                  <a:lnTo>
                    <a:pt x="358" y="351"/>
                  </a:lnTo>
                  <a:lnTo>
                    <a:pt x="364" y="354"/>
                  </a:lnTo>
                  <a:lnTo>
                    <a:pt x="364" y="356"/>
                  </a:lnTo>
                  <a:lnTo>
                    <a:pt x="369" y="359"/>
                  </a:lnTo>
                  <a:lnTo>
                    <a:pt x="375" y="361"/>
                  </a:lnTo>
                  <a:lnTo>
                    <a:pt x="375" y="366"/>
                  </a:lnTo>
                  <a:lnTo>
                    <a:pt x="381" y="368"/>
                  </a:lnTo>
                  <a:lnTo>
                    <a:pt x="381" y="371"/>
                  </a:lnTo>
                  <a:lnTo>
                    <a:pt x="387" y="373"/>
                  </a:lnTo>
                  <a:lnTo>
                    <a:pt x="393" y="376"/>
                  </a:lnTo>
                  <a:lnTo>
                    <a:pt x="393" y="381"/>
                  </a:lnTo>
                  <a:lnTo>
                    <a:pt x="399" y="383"/>
                  </a:lnTo>
                  <a:lnTo>
                    <a:pt x="399" y="386"/>
                  </a:lnTo>
                  <a:lnTo>
                    <a:pt x="405" y="388"/>
                  </a:lnTo>
                  <a:lnTo>
                    <a:pt x="405" y="390"/>
                  </a:lnTo>
                  <a:lnTo>
                    <a:pt x="410" y="393"/>
                  </a:lnTo>
                  <a:lnTo>
                    <a:pt x="416" y="395"/>
                  </a:lnTo>
                  <a:lnTo>
                    <a:pt x="416" y="400"/>
                  </a:lnTo>
                  <a:lnTo>
                    <a:pt x="422" y="403"/>
                  </a:lnTo>
                  <a:lnTo>
                    <a:pt x="422" y="405"/>
                  </a:lnTo>
                  <a:lnTo>
                    <a:pt x="428" y="407"/>
                  </a:lnTo>
                  <a:lnTo>
                    <a:pt x="434" y="410"/>
                  </a:lnTo>
                  <a:lnTo>
                    <a:pt x="434" y="412"/>
                  </a:lnTo>
                  <a:lnTo>
                    <a:pt x="440" y="415"/>
                  </a:lnTo>
                  <a:lnTo>
                    <a:pt x="440" y="417"/>
                  </a:lnTo>
                </a:path>
              </a:pathLst>
            </a:custGeom>
            <a:noFill/>
            <a:ln w="28575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2" name="Freeform 120"/>
            <p:cNvSpPr>
              <a:spLocks/>
            </p:cNvSpPr>
            <p:nvPr/>
          </p:nvSpPr>
          <p:spPr bwMode="auto">
            <a:xfrm>
              <a:off x="3091" y="2130"/>
              <a:ext cx="674" cy="146"/>
            </a:xfrm>
            <a:custGeom>
              <a:avLst/>
              <a:gdLst>
                <a:gd name="T0" fmla="*/ 12 w 674"/>
                <a:gd name="T1" fmla="*/ 5 h 146"/>
                <a:gd name="T2" fmla="*/ 17 w 674"/>
                <a:gd name="T3" fmla="*/ 12 h 146"/>
                <a:gd name="T4" fmla="*/ 29 w 674"/>
                <a:gd name="T5" fmla="*/ 20 h 146"/>
                <a:gd name="T6" fmla="*/ 41 w 674"/>
                <a:gd name="T7" fmla="*/ 27 h 146"/>
                <a:gd name="T8" fmla="*/ 53 w 674"/>
                <a:gd name="T9" fmla="*/ 34 h 146"/>
                <a:gd name="T10" fmla="*/ 64 w 674"/>
                <a:gd name="T11" fmla="*/ 42 h 146"/>
                <a:gd name="T12" fmla="*/ 70 w 674"/>
                <a:gd name="T13" fmla="*/ 49 h 146"/>
                <a:gd name="T14" fmla="*/ 88 w 674"/>
                <a:gd name="T15" fmla="*/ 59 h 146"/>
                <a:gd name="T16" fmla="*/ 99 w 674"/>
                <a:gd name="T17" fmla="*/ 66 h 146"/>
                <a:gd name="T18" fmla="*/ 111 w 674"/>
                <a:gd name="T19" fmla="*/ 73 h 146"/>
                <a:gd name="T20" fmla="*/ 129 w 674"/>
                <a:gd name="T21" fmla="*/ 81 h 146"/>
                <a:gd name="T22" fmla="*/ 141 w 674"/>
                <a:gd name="T23" fmla="*/ 88 h 146"/>
                <a:gd name="T24" fmla="*/ 158 w 674"/>
                <a:gd name="T25" fmla="*/ 95 h 146"/>
                <a:gd name="T26" fmla="*/ 170 w 674"/>
                <a:gd name="T27" fmla="*/ 100 h 146"/>
                <a:gd name="T28" fmla="*/ 187 w 674"/>
                <a:gd name="T29" fmla="*/ 107 h 146"/>
                <a:gd name="T30" fmla="*/ 205 w 674"/>
                <a:gd name="T31" fmla="*/ 115 h 146"/>
                <a:gd name="T32" fmla="*/ 223 w 674"/>
                <a:gd name="T33" fmla="*/ 122 h 146"/>
                <a:gd name="T34" fmla="*/ 240 w 674"/>
                <a:gd name="T35" fmla="*/ 127 h 146"/>
                <a:gd name="T36" fmla="*/ 258 w 674"/>
                <a:gd name="T37" fmla="*/ 132 h 146"/>
                <a:gd name="T38" fmla="*/ 275 w 674"/>
                <a:gd name="T39" fmla="*/ 137 h 146"/>
                <a:gd name="T40" fmla="*/ 293 w 674"/>
                <a:gd name="T41" fmla="*/ 139 h 146"/>
                <a:gd name="T42" fmla="*/ 311 w 674"/>
                <a:gd name="T43" fmla="*/ 142 h 146"/>
                <a:gd name="T44" fmla="*/ 328 w 674"/>
                <a:gd name="T45" fmla="*/ 144 h 146"/>
                <a:gd name="T46" fmla="*/ 346 w 674"/>
                <a:gd name="T47" fmla="*/ 144 h 146"/>
                <a:gd name="T48" fmla="*/ 363 w 674"/>
                <a:gd name="T49" fmla="*/ 144 h 146"/>
                <a:gd name="T50" fmla="*/ 381 w 674"/>
                <a:gd name="T51" fmla="*/ 146 h 146"/>
                <a:gd name="T52" fmla="*/ 399 w 674"/>
                <a:gd name="T53" fmla="*/ 146 h 146"/>
                <a:gd name="T54" fmla="*/ 416 w 674"/>
                <a:gd name="T55" fmla="*/ 146 h 146"/>
                <a:gd name="T56" fmla="*/ 434 w 674"/>
                <a:gd name="T57" fmla="*/ 146 h 146"/>
                <a:gd name="T58" fmla="*/ 451 w 674"/>
                <a:gd name="T59" fmla="*/ 146 h 146"/>
                <a:gd name="T60" fmla="*/ 469 w 674"/>
                <a:gd name="T61" fmla="*/ 146 h 146"/>
                <a:gd name="T62" fmla="*/ 487 w 674"/>
                <a:gd name="T63" fmla="*/ 146 h 146"/>
                <a:gd name="T64" fmla="*/ 504 w 674"/>
                <a:gd name="T65" fmla="*/ 146 h 146"/>
                <a:gd name="T66" fmla="*/ 522 w 674"/>
                <a:gd name="T67" fmla="*/ 146 h 146"/>
                <a:gd name="T68" fmla="*/ 539 w 674"/>
                <a:gd name="T69" fmla="*/ 146 h 146"/>
                <a:gd name="T70" fmla="*/ 557 w 674"/>
                <a:gd name="T71" fmla="*/ 146 h 146"/>
                <a:gd name="T72" fmla="*/ 575 w 674"/>
                <a:gd name="T73" fmla="*/ 146 h 146"/>
                <a:gd name="T74" fmla="*/ 592 w 674"/>
                <a:gd name="T75" fmla="*/ 146 h 146"/>
                <a:gd name="T76" fmla="*/ 610 w 674"/>
                <a:gd name="T77" fmla="*/ 146 h 146"/>
                <a:gd name="T78" fmla="*/ 627 w 674"/>
                <a:gd name="T79" fmla="*/ 146 h 146"/>
                <a:gd name="T80" fmla="*/ 645 w 674"/>
                <a:gd name="T81" fmla="*/ 146 h 146"/>
                <a:gd name="T82" fmla="*/ 662 w 674"/>
                <a:gd name="T83" fmla="*/ 146 h 1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74"/>
                <a:gd name="T127" fmla="*/ 0 h 146"/>
                <a:gd name="T128" fmla="*/ 674 w 674"/>
                <a:gd name="T129" fmla="*/ 146 h 1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74" h="146">
                  <a:moveTo>
                    <a:pt x="0" y="0"/>
                  </a:moveTo>
                  <a:lnTo>
                    <a:pt x="6" y="3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23" y="15"/>
                  </a:lnTo>
                  <a:lnTo>
                    <a:pt x="29" y="17"/>
                  </a:lnTo>
                  <a:lnTo>
                    <a:pt x="29" y="20"/>
                  </a:lnTo>
                  <a:lnTo>
                    <a:pt x="35" y="22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7" y="29"/>
                  </a:lnTo>
                  <a:lnTo>
                    <a:pt x="47" y="32"/>
                  </a:lnTo>
                  <a:lnTo>
                    <a:pt x="53" y="34"/>
                  </a:lnTo>
                  <a:lnTo>
                    <a:pt x="53" y="37"/>
                  </a:lnTo>
                  <a:lnTo>
                    <a:pt x="58" y="39"/>
                  </a:lnTo>
                  <a:lnTo>
                    <a:pt x="64" y="42"/>
                  </a:lnTo>
                  <a:lnTo>
                    <a:pt x="64" y="44"/>
                  </a:lnTo>
                  <a:lnTo>
                    <a:pt x="70" y="47"/>
                  </a:lnTo>
                  <a:lnTo>
                    <a:pt x="70" y="49"/>
                  </a:lnTo>
                  <a:lnTo>
                    <a:pt x="76" y="51"/>
                  </a:lnTo>
                  <a:lnTo>
                    <a:pt x="88" y="56"/>
                  </a:lnTo>
                  <a:lnTo>
                    <a:pt x="88" y="59"/>
                  </a:lnTo>
                  <a:lnTo>
                    <a:pt x="94" y="61"/>
                  </a:lnTo>
                  <a:lnTo>
                    <a:pt x="94" y="64"/>
                  </a:lnTo>
                  <a:lnTo>
                    <a:pt x="99" y="66"/>
                  </a:lnTo>
                  <a:lnTo>
                    <a:pt x="105" y="68"/>
                  </a:lnTo>
                  <a:lnTo>
                    <a:pt x="111" y="71"/>
                  </a:lnTo>
                  <a:lnTo>
                    <a:pt x="111" y="73"/>
                  </a:lnTo>
                  <a:lnTo>
                    <a:pt x="117" y="76"/>
                  </a:lnTo>
                  <a:lnTo>
                    <a:pt x="123" y="78"/>
                  </a:lnTo>
                  <a:lnTo>
                    <a:pt x="129" y="81"/>
                  </a:lnTo>
                  <a:lnTo>
                    <a:pt x="129" y="83"/>
                  </a:lnTo>
                  <a:lnTo>
                    <a:pt x="141" y="86"/>
                  </a:lnTo>
                  <a:lnTo>
                    <a:pt x="141" y="88"/>
                  </a:lnTo>
                  <a:lnTo>
                    <a:pt x="146" y="90"/>
                  </a:lnTo>
                  <a:lnTo>
                    <a:pt x="152" y="93"/>
                  </a:lnTo>
                  <a:lnTo>
                    <a:pt x="158" y="95"/>
                  </a:lnTo>
                  <a:lnTo>
                    <a:pt x="170" y="100"/>
                  </a:lnTo>
                  <a:lnTo>
                    <a:pt x="164" y="100"/>
                  </a:lnTo>
                  <a:lnTo>
                    <a:pt x="170" y="100"/>
                  </a:lnTo>
                  <a:lnTo>
                    <a:pt x="182" y="105"/>
                  </a:lnTo>
                  <a:lnTo>
                    <a:pt x="182" y="107"/>
                  </a:lnTo>
                  <a:lnTo>
                    <a:pt x="187" y="107"/>
                  </a:lnTo>
                  <a:lnTo>
                    <a:pt x="193" y="110"/>
                  </a:lnTo>
                  <a:lnTo>
                    <a:pt x="199" y="115"/>
                  </a:lnTo>
                  <a:lnTo>
                    <a:pt x="205" y="115"/>
                  </a:lnTo>
                  <a:lnTo>
                    <a:pt x="211" y="117"/>
                  </a:lnTo>
                  <a:lnTo>
                    <a:pt x="217" y="120"/>
                  </a:lnTo>
                  <a:lnTo>
                    <a:pt x="223" y="122"/>
                  </a:lnTo>
                  <a:lnTo>
                    <a:pt x="229" y="122"/>
                  </a:lnTo>
                  <a:lnTo>
                    <a:pt x="234" y="125"/>
                  </a:lnTo>
                  <a:lnTo>
                    <a:pt x="240" y="127"/>
                  </a:lnTo>
                  <a:lnTo>
                    <a:pt x="246" y="129"/>
                  </a:lnTo>
                  <a:lnTo>
                    <a:pt x="252" y="129"/>
                  </a:lnTo>
                  <a:lnTo>
                    <a:pt x="258" y="132"/>
                  </a:lnTo>
                  <a:lnTo>
                    <a:pt x="264" y="132"/>
                  </a:lnTo>
                  <a:lnTo>
                    <a:pt x="270" y="134"/>
                  </a:lnTo>
                  <a:lnTo>
                    <a:pt x="275" y="137"/>
                  </a:lnTo>
                  <a:lnTo>
                    <a:pt x="281" y="137"/>
                  </a:lnTo>
                  <a:lnTo>
                    <a:pt x="287" y="137"/>
                  </a:lnTo>
                  <a:lnTo>
                    <a:pt x="293" y="139"/>
                  </a:lnTo>
                  <a:lnTo>
                    <a:pt x="299" y="139"/>
                  </a:lnTo>
                  <a:lnTo>
                    <a:pt x="305" y="142"/>
                  </a:lnTo>
                  <a:lnTo>
                    <a:pt x="311" y="142"/>
                  </a:lnTo>
                  <a:lnTo>
                    <a:pt x="316" y="142"/>
                  </a:lnTo>
                  <a:lnTo>
                    <a:pt x="322" y="144"/>
                  </a:lnTo>
                  <a:lnTo>
                    <a:pt x="328" y="144"/>
                  </a:lnTo>
                  <a:lnTo>
                    <a:pt x="334" y="144"/>
                  </a:lnTo>
                  <a:lnTo>
                    <a:pt x="340" y="144"/>
                  </a:lnTo>
                  <a:lnTo>
                    <a:pt x="346" y="144"/>
                  </a:lnTo>
                  <a:lnTo>
                    <a:pt x="352" y="144"/>
                  </a:lnTo>
                  <a:lnTo>
                    <a:pt x="358" y="144"/>
                  </a:lnTo>
                  <a:lnTo>
                    <a:pt x="363" y="144"/>
                  </a:lnTo>
                  <a:lnTo>
                    <a:pt x="369" y="146"/>
                  </a:lnTo>
                  <a:lnTo>
                    <a:pt x="375" y="146"/>
                  </a:lnTo>
                  <a:lnTo>
                    <a:pt x="381" y="146"/>
                  </a:lnTo>
                  <a:lnTo>
                    <a:pt x="387" y="146"/>
                  </a:lnTo>
                  <a:lnTo>
                    <a:pt x="393" y="146"/>
                  </a:lnTo>
                  <a:lnTo>
                    <a:pt x="399" y="146"/>
                  </a:lnTo>
                  <a:lnTo>
                    <a:pt x="404" y="146"/>
                  </a:lnTo>
                  <a:lnTo>
                    <a:pt x="410" y="146"/>
                  </a:lnTo>
                  <a:lnTo>
                    <a:pt x="416" y="146"/>
                  </a:lnTo>
                  <a:lnTo>
                    <a:pt x="422" y="146"/>
                  </a:lnTo>
                  <a:lnTo>
                    <a:pt x="428" y="146"/>
                  </a:lnTo>
                  <a:lnTo>
                    <a:pt x="434" y="146"/>
                  </a:lnTo>
                  <a:lnTo>
                    <a:pt x="440" y="146"/>
                  </a:lnTo>
                  <a:lnTo>
                    <a:pt x="445" y="146"/>
                  </a:lnTo>
                  <a:lnTo>
                    <a:pt x="451" y="146"/>
                  </a:lnTo>
                  <a:lnTo>
                    <a:pt x="457" y="146"/>
                  </a:lnTo>
                  <a:lnTo>
                    <a:pt x="463" y="146"/>
                  </a:lnTo>
                  <a:lnTo>
                    <a:pt x="469" y="146"/>
                  </a:lnTo>
                  <a:lnTo>
                    <a:pt x="475" y="146"/>
                  </a:lnTo>
                  <a:lnTo>
                    <a:pt x="481" y="146"/>
                  </a:lnTo>
                  <a:lnTo>
                    <a:pt x="487" y="146"/>
                  </a:lnTo>
                  <a:lnTo>
                    <a:pt x="492" y="146"/>
                  </a:lnTo>
                  <a:lnTo>
                    <a:pt x="498" y="146"/>
                  </a:lnTo>
                  <a:lnTo>
                    <a:pt x="504" y="146"/>
                  </a:lnTo>
                  <a:lnTo>
                    <a:pt x="510" y="146"/>
                  </a:lnTo>
                  <a:lnTo>
                    <a:pt x="516" y="146"/>
                  </a:lnTo>
                  <a:lnTo>
                    <a:pt x="522" y="146"/>
                  </a:lnTo>
                  <a:lnTo>
                    <a:pt x="528" y="146"/>
                  </a:lnTo>
                  <a:lnTo>
                    <a:pt x="533" y="146"/>
                  </a:lnTo>
                  <a:lnTo>
                    <a:pt x="539" y="146"/>
                  </a:lnTo>
                  <a:lnTo>
                    <a:pt x="545" y="146"/>
                  </a:lnTo>
                  <a:lnTo>
                    <a:pt x="551" y="146"/>
                  </a:lnTo>
                  <a:lnTo>
                    <a:pt x="557" y="146"/>
                  </a:lnTo>
                  <a:lnTo>
                    <a:pt x="563" y="146"/>
                  </a:lnTo>
                  <a:lnTo>
                    <a:pt x="569" y="146"/>
                  </a:lnTo>
                  <a:lnTo>
                    <a:pt x="575" y="146"/>
                  </a:lnTo>
                  <a:lnTo>
                    <a:pt x="580" y="146"/>
                  </a:lnTo>
                  <a:lnTo>
                    <a:pt x="586" y="146"/>
                  </a:lnTo>
                  <a:lnTo>
                    <a:pt x="592" y="146"/>
                  </a:lnTo>
                  <a:lnTo>
                    <a:pt x="598" y="146"/>
                  </a:lnTo>
                  <a:lnTo>
                    <a:pt x="604" y="146"/>
                  </a:lnTo>
                  <a:lnTo>
                    <a:pt x="610" y="146"/>
                  </a:lnTo>
                  <a:lnTo>
                    <a:pt x="616" y="146"/>
                  </a:lnTo>
                  <a:lnTo>
                    <a:pt x="621" y="146"/>
                  </a:lnTo>
                  <a:lnTo>
                    <a:pt x="627" y="146"/>
                  </a:lnTo>
                  <a:lnTo>
                    <a:pt x="633" y="146"/>
                  </a:lnTo>
                  <a:lnTo>
                    <a:pt x="639" y="146"/>
                  </a:lnTo>
                  <a:lnTo>
                    <a:pt x="645" y="146"/>
                  </a:lnTo>
                  <a:lnTo>
                    <a:pt x="651" y="146"/>
                  </a:lnTo>
                  <a:lnTo>
                    <a:pt x="657" y="146"/>
                  </a:lnTo>
                  <a:lnTo>
                    <a:pt x="662" y="146"/>
                  </a:lnTo>
                  <a:lnTo>
                    <a:pt x="668" y="146"/>
                  </a:lnTo>
                  <a:lnTo>
                    <a:pt x="674" y="146"/>
                  </a:lnTo>
                </a:path>
              </a:pathLst>
            </a:custGeom>
            <a:noFill/>
            <a:ln w="28575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3" name="Freeform 121"/>
            <p:cNvSpPr>
              <a:spLocks/>
            </p:cNvSpPr>
            <p:nvPr/>
          </p:nvSpPr>
          <p:spPr bwMode="auto">
            <a:xfrm>
              <a:off x="3765" y="2276"/>
              <a:ext cx="745" cy="1"/>
            </a:xfrm>
            <a:custGeom>
              <a:avLst/>
              <a:gdLst>
                <a:gd name="T0" fmla="*/ 12 w 745"/>
                <a:gd name="T1" fmla="*/ 0 h 1"/>
                <a:gd name="T2" fmla="*/ 30 w 745"/>
                <a:gd name="T3" fmla="*/ 0 h 1"/>
                <a:gd name="T4" fmla="*/ 47 w 745"/>
                <a:gd name="T5" fmla="*/ 0 h 1"/>
                <a:gd name="T6" fmla="*/ 65 w 745"/>
                <a:gd name="T7" fmla="*/ 0 h 1"/>
                <a:gd name="T8" fmla="*/ 82 w 745"/>
                <a:gd name="T9" fmla="*/ 0 h 1"/>
                <a:gd name="T10" fmla="*/ 100 w 745"/>
                <a:gd name="T11" fmla="*/ 0 h 1"/>
                <a:gd name="T12" fmla="*/ 118 w 745"/>
                <a:gd name="T13" fmla="*/ 0 h 1"/>
                <a:gd name="T14" fmla="*/ 135 w 745"/>
                <a:gd name="T15" fmla="*/ 0 h 1"/>
                <a:gd name="T16" fmla="*/ 153 w 745"/>
                <a:gd name="T17" fmla="*/ 0 h 1"/>
                <a:gd name="T18" fmla="*/ 170 w 745"/>
                <a:gd name="T19" fmla="*/ 0 h 1"/>
                <a:gd name="T20" fmla="*/ 188 w 745"/>
                <a:gd name="T21" fmla="*/ 0 h 1"/>
                <a:gd name="T22" fmla="*/ 205 w 745"/>
                <a:gd name="T23" fmla="*/ 0 h 1"/>
                <a:gd name="T24" fmla="*/ 223 w 745"/>
                <a:gd name="T25" fmla="*/ 0 h 1"/>
                <a:gd name="T26" fmla="*/ 241 w 745"/>
                <a:gd name="T27" fmla="*/ 0 h 1"/>
                <a:gd name="T28" fmla="*/ 258 w 745"/>
                <a:gd name="T29" fmla="*/ 0 h 1"/>
                <a:gd name="T30" fmla="*/ 276 w 745"/>
                <a:gd name="T31" fmla="*/ 0 h 1"/>
                <a:gd name="T32" fmla="*/ 293 w 745"/>
                <a:gd name="T33" fmla="*/ 0 h 1"/>
                <a:gd name="T34" fmla="*/ 311 w 745"/>
                <a:gd name="T35" fmla="*/ 0 h 1"/>
                <a:gd name="T36" fmla="*/ 329 w 745"/>
                <a:gd name="T37" fmla="*/ 0 h 1"/>
                <a:gd name="T38" fmla="*/ 346 w 745"/>
                <a:gd name="T39" fmla="*/ 0 h 1"/>
                <a:gd name="T40" fmla="*/ 364 w 745"/>
                <a:gd name="T41" fmla="*/ 0 h 1"/>
                <a:gd name="T42" fmla="*/ 381 w 745"/>
                <a:gd name="T43" fmla="*/ 0 h 1"/>
                <a:gd name="T44" fmla="*/ 399 w 745"/>
                <a:gd name="T45" fmla="*/ 0 h 1"/>
                <a:gd name="T46" fmla="*/ 417 w 745"/>
                <a:gd name="T47" fmla="*/ 0 h 1"/>
                <a:gd name="T48" fmla="*/ 434 w 745"/>
                <a:gd name="T49" fmla="*/ 0 h 1"/>
                <a:gd name="T50" fmla="*/ 452 w 745"/>
                <a:gd name="T51" fmla="*/ 0 h 1"/>
                <a:gd name="T52" fmla="*/ 469 w 745"/>
                <a:gd name="T53" fmla="*/ 0 h 1"/>
                <a:gd name="T54" fmla="*/ 487 w 745"/>
                <a:gd name="T55" fmla="*/ 0 h 1"/>
                <a:gd name="T56" fmla="*/ 505 w 745"/>
                <a:gd name="T57" fmla="*/ 0 h 1"/>
                <a:gd name="T58" fmla="*/ 522 w 745"/>
                <a:gd name="T59" fmla="*/ 0 h 1"/>
                <a:gd name="T60" fmla="*/ 540 w 745"/>
                <a:gd name="T61" fmla="*/ 0 h 1"/>
                <a:gd name="T62" fmla="*/ 557 w 745"/>
                <a:gd name="T63" fmla="*/ 0 h 1"/>
                <a:gd name="T64" fmla="*/ 575 w 745"/>
                <a:gd name="T65" fmla="*/ 0 h 1"/>
                <a:gd name="T66" fmla="*/ 593 w 745"/>
                <a:gd name="T67" fmla="*/ 0 h 1"/>
                <a:gd name="T68" fmla="*/ 610 w 745"/>
                <a:gd name="T69" fmla="*/ 0 h 1"/>
                <a:gd name="T70" fmla="*/ 628 w 745"/>
                <a:gd name="T71" fmla="*/ 0 h 1"/>
                <a:gd name="T72" fmla="*/ 645 w 745"/>
                <a:gd name="T73" fmla="*/ 0 h 1"/>
                <a:gd name="T74" fmla="*/ 663 w 745"/>
                <a:gd name="T75" fmla="*/ 0 h 1"/>
                <a:gd name="T76" fmla="*/ 681 w 745"/>
                <a:gd name="T77" fmla="*/ 0 h 1"/>
                <a:gd name="T78" fmla="*/ 698 w 745"/>
                <a:gd name="T79" fmla="*/ 0 h 1"/>
                <a:gd name="T80" fmla="*/ 716 w 745"/>
                <a:gd name="T81" fmla="*/ 0 h 1"/>
                <a:gd name="T82" fmla="*/ 733 w 745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5"/>
                <a:gd name="T127" fmla="*/ 0 h 1"/>
                <a:gd name="T128" fmla="*/ 745 w 745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5" h="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6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3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3" y="0"/>
                  </a:lnTo>
                  <a:lnTo>
                    <a:pt x="229" y="0"/>
                  </a:lnTo>
                  <a:lnTo>
                    <a:pt x="235" y="0"/>
                  </a:lnTo>
                  <a:lnTo>
                    <a:pt x="241" y="0"/>
                  </a:lnTo>
                  <a:lnTo>
                    <a:pt x="247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3" y="0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40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0"/>
                  </a:lnTo>
                  <a:lnTo>
                    <a:pt x="364" y="0"/>
                  </a:lnTo>
                  <a:lnTo>
                    <a:pt x="370" y="0"/>
                  </a:lnTo>
                  <a:lnTo>
                    <a:pt x="376" y="0"/>
                  </a:lnTo>
                  <a:lnTo>
                    <a:pt x="381" y="0"/>
                  </a:lnTo>
                  <a:lnTo>
                    <a:pt x="387" y="0"/>
                  </a:lnTo>
                  <a:lnTo>
                    <a:pt x="393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0"/>
                  </a:lnTo>
                  <a:lnTo>
                    <a:pt x="422" y="0"/>
                  </a:lnTo>
                  <a:lnTo>
                    <a:pt x="428" y="0"/>
                  </a:lnTo>
                  <a:lnTo>
                    <a:pt x="434" y="0"/>
                  </a:lnTo>
                  <a:lnTo>
                    <a:pt x="440" y="0"/>
                  </a:lnTo>
                  <a:lnTo>
                    <a:pt x="446" y="0"/>
                  </a:lnTo>
                  <a:lnTo>
                    <a:pt x="452" y="0"/>
                  </a:lnTo>
                  <a:lnTo>
                    <a:pt x="458" y="0"/>
                  </a:lnTo>
                  <a:lnTo>
                    <a:pt x="464" y="0"/>
                  </a:lnTo>
                  <a:lnTo>
                    <a:pt x="469" y="0"/>
                  </a:lnTo>
                  <a:lnTo>
                    <a:pt x="475" y="0"/>
                  </a:lnTo>
                  <a:lnTo>
                    <a:pt x="481" y="0"/>
                  </a:lnTo>
                  <a:lnTo>
                    <a:pt x="487" y="0"/>
                  </a:lnTo>
                  <a:lnTo>
                    <a:pt x="493" y="0"/>
                  </a:lnTo>
                  <a:lnTo>
                    <a:pt x="499" y="0"/>
                  </a:lnTo>
                  <a:lnTo>
                    <a:pt x="505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1" y="0"/>
                  </a:lnTo>
                  <a:lnTo>
                    <a:pt x="557" y="0"/>
                  </a:lnTo>
                  <a:lnTo>
                    <a:pt x="563" y="0"/>
                  </a:lnTo>
                  <a:lnTo>
                    <a:pt x="569" y="0"/>
                  </a:lnTo>
                  <a:lnTo>
                    <a:pt x="575" y="0"/>
                  </a:lnTo>
                  <a:lnTo>
                    <a:pt x="581" y="0"/>
                  </a:lnTo>
                  <a:lnTo>
                    <a:pt x="587" y="0"/>
                  </a:lnTo>
                  <a:lnTo>
                    <a:pt x="593" y="0"/>
                  </a:lnTo>
                  <a:lnTo>
                    <a:pt x="598" y="0"/>
                  </a:lnTo>
                  <a:lnTo>
                    <a:pt x="604" y="0"/>
                  </a:lnTo>
                  <a:lnTo>
                    <a:pt x="610" y="0"/>
                  </a:lnTo>
                  <a:lnTo>
                    <a:pt x="616" y="0"/>
                  </a:lnTo>
                  <a:lnTo>
                    <a:pt x="622" y="0"/>
                  </a:lnTo>
                  <a:lnTo>
                    <a:pt x="628" y="0"/>
                  </a:lnTo>
                  <a:lnTo>
                    <a:pt x="634" y="0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1" y="0"/>
                  </a:lnTo>
                  <a:lnTo>
                    <a:pt x="657" y="0"/>
                  </a:lnTo>
                  <a:lnTo>
                    <a:pt x="663" y="0"/>
                  </a:lnTo>
                  <a:lnTo>
                    <a:pt x="669" y="0"/>
                  </a:lnTo>
                  <a:lnTo>
                    <a:pt x="675" y="0"/>
                  </a:lnTo>
                  <a:lnTo>
                    <a:pt x="681" y="0"/>
                  </a:lnTo>
                  <a:lnTo>
                    <a:pt x="686" y="0"/>
                  </a:lnTo>
                  <a:lnTo>
                    <a:pt x="692" y="0"/>
                  </a:lnTo>
                  <a:lnTo>
                    <a:pt x="698" y="0"/>
                  </a:lnTo>
                  <a:lnTo>
                    <a:pt x="704" y="0"/>
                  </a:lnTo>
                  <a:lnTo>
                    <a:pt x="710" y="0"/>
                  </a:lnTo>
                  <a:lnTo>
                    <a:pt x="716" y="0"/>
                  </a:lnTo>
                  <a:lnTo>
                    <a:pt x="722" y="0"/>
                  </a:lnTo>
                  <a:lnTo>
                    <a:pt x="727" y="0"/>
                  </a:lnTo>
                  <a:lnTo>
                    <a:pt x="733" y="0"/>
                  </a:lnTo>
                  <a:lnTo>
                    <a:pt x="739" y="0"/>
                  </a:lnTo>
                  <a:lnTo>
                    <a:pt x="745" y="0"/>
                  </a:lnTo>
                </a:path>
              </a:pathLst>
            </a:custGeom>
            <a:noFill/>
            <a:ln w="28575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4" name="Freeform 123"/>
            <p:cNvSpPr>
              <a:spLocks/>
            </p:cNvSpPr>
            <p:nvPr/>
          </p:nvSpPr>
          <p:spPr bwMode="auto">
            <a:xfrm>
              <a:off x="1372" y="1375"/>
              <a:ext cx="745" cy="80"/>
            </a:xfrm>
            <a:custGeom>
              <a:avLst/>
              <a:gdLst>
                <a:gd name="T0" fmla="*/ 12 w 745"/>
                <a:gd name="T1" fmla="*/ 0 h 80"/>
                <a:gd name="T2" fmla="*/ 30 w 745"/>
                <a:gd name="T3" fmla="*/ 0 h 80"/>
                <a:gd name="T4" fmla="*/ 47 w 745"/>
                <a:gd name="T5" fmla="*/ 0 h 80"/>
                <a:gd name="T6" fmla="*/ 65 w 745"/>
                <a:gd name="T7" fmla="*/ 0 h 80"/>
                <a:gd name="T8" fmla="*/ 83 w 745"/>
                <a:gd name="T9" fmla="*/ 0 h 80"/>
                <a:gd name="T10" fmla="*/ 100 w 745"/>
                <a:gd name="T11" fmla="*/ 0 h 80"/>
                <a:gd name="T12" fmla="*/ 118 w 745"/>
                <a:gd name="T13" fmla="*/ 0 h 80"/>
                <a:gd name="T14" fmla="*/ 135 w 745"/>
                <a:gd name="T15" fmla="*/ 0 h 80"/>
                <a:gd name="T16" fmla="*/ 153 w 745"/>
                <a:gd name="T17" fmla="*/ 0 h 80"/>
                <a:gd name="T18" fmla="*/ 171 w 745"/>
                <a:gd name="T19" fmla="*/ 0 h 80"/>
                <a:gd name="T20" fmla="*/ 188 w 745"/>
                <a:gd name="T21" fmla="*/ 0 h 80"/>
                <a:gd name="T22" fmla="*/ 206 w 745"/>
                <a:gd name="T23" fmla="*/ 0 h 80"/>
                <a:gd name="T24" fmla="*/ 223 w 745"/>
                <a:gd name="T25" fmla="*/ 0 h 80"/>
                <a:gd name="T26" fmla="*/ 241 w 745"/>
                <a:gd name="T27" fmla="*/ 0 h 80"/>
                <a:gd name="T28" fmla="*/ 259 w 745"/>
                <a:gd name="T29" fmla="*/ 0 h 80"/>
                <a:gd name="T30" fmla="*/ 276 w 745"/>
                <a:gd name="T31" fmla="*/ 0 h 80"/>
                <a:gd name="T32" fmla="*/ 294 w 745"/>
                <a:gd name="T33" fmla="*/ 0 h 80"/>
                <a:gd name="T34" fmla="*/ 311 w 745"/>
                <a:gd name="T35" fmla="*/ 0 h 80"/>
                <a:gd name="T36" fmla="*/ 329 w 745"/>
                <a:gd name="T37" fmla="*/ 0 h 80"/>
                <a:gd name="T38" fmla="*/ 346 w 745"/>
                <a:gd name="T39" fmla="*/ 0 h 80"/>
                <a:gd name="T40" fmla="*/ 364 w 745"/>
                <a:gd name="T41" fmla="*/ 0 h 80"/>
                <a:gd name="T42" fmla="*/ 382 w 745"/>
                <a:gd name="T43" fmla="*/ 2 h 80"/>
                <a:gd name="T44" fmla="*/ 399 w 745"/>
                <a:gd name="T45" fmla="*/ 2 h 80"/>
                <a:gd name="T46" fmla="*/ 417 w 745"/>
                <a:gd name="T47" fmla="*/ 4 h 80"/>
                <a:gd name="T48" fmla="*/ 434 w 745"/>
                <a:gd name="T49" fmla="*/ 4 h 80"/>
                <a:gd name="T50" fmla="*/ 452 w 745"/>
                <a:gd name="T51" fmla="*/ 7 h 80"/>
                <a:gd name="T52" fmla="*/ 470 w 745"/>
                <a:gd name="T53" fmla="*/ 9 h 80"/>
                <a:gd name="T54" fmla="*/ 487 w 745"/>
                <a:gd name="T55" fmla="*/ 12 h 80"/>
                <a:gd name="T56" fmla="*/ 505 w 745"/>
                <a:gd name="T57" fmla="*/ 14 h 80"/>
                <a:gd name="T58" fmla="*/ 522 w 745"/>
                <a:gd name="T59" fmla="*/ 17 h 80"/>
                <a:gd name="T60" fmla="*/ 540 w 745"/>
                <a:gd name="T61" fmla="*/ 22 h 80"/>
                <a:gd name="T62" fmla="*/ 558 w 745"/>
                <a:gd name="T63" fmla="*/ 24 h 80"/>
                <a:gd name="T64" fmla="*/ 575 w 745"/>
                <a:gd name="T65" fmla="*/ 29 h 80"/>
                <a:gd name="T66" fmla="*/ 593 w 745"/>
                <a:gd name="T67" fmla="*/ 31 h 80"/>
                <a:gd name="T68" fmla="*/ 610 w 745"/>
                <a:gd name="T69" fmla="*/ 36 h 80"/>
                <a:gd name="T70" fmla="*/ 628 w 745"/>
                <a:gd name="T71" fmla="*/ 41 h 80"/>
                <a:gd name="T72" fmla="*/ 646 w 745"/>
                <a:gd name="T73" fmla="*/ 46 h 80"/>
                <a:gd name="T74" fmla="*/ 663 w 745"/>
                <a:gd name="T75" fmla="*/ 51 h 80"/>
                <a:gd name="T76" fmla="*/ 681 w 745"/>
                <a:gd name="T77" fmla="*/ 58 h 80"/>
                <a:gd name="T78" fmla="*/ 698 w 745"/>
                <a:gd name="T79" fmla="*/ 63 h 80"/>
                <a:gd name="T80" fmla="*/ 716 w 745"/>
                <a:gd name="T81" fmla="*/ 70 h 80"/>
                <a:gd name="T82" fmla="*/ 734 w 745"/>
                <a:gd name="T83" fmla="*/ 75 h 8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5"/>
                <a:gd name="T127" fmla="*/ 0 h 80"/>
                <a:gd name="T128" fmla="*/ 745 w 745"/>
                <a:gd name="T129" fmla="*/ 80 h 8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5" h="8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6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65" y="0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3" y="0"/>
                  </a:lnTo>
                  <a:lnTo>
                    <a:pt x="229" y="0"/>
                  </a:lnTo>
                  <a:lnTo>
                    <a:pt x="235" y="0"/>
                  </a:lnTo>
                  <a:lnTo>
                    <a:pt x="241" y="0"/>
                  </a:lnTo>
                  <a:lnTo>
                    <a:pt x="247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1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0"/>
                  </a:lnTo>
                  <a:lnTo>
                    <a:pt x="364" y="0"/>
                  </a:lnTo>
                  <a:lnTo>
                    <a:pt x="370" y="2"/>
                  </a:lnTo>
                  <a:lnTo>
                    <a:pt x="376" y="2"/>
                  </a:lnTo>
                  <a:lnTo>
                    <a:pt x="382" y="2"/>
                  </a:lnTo>
                  <a:lnTo>
                    <a:pt x="388" y="2"/>
                  </a:lnTo>
                  <a:lnTo>
                    <a:pt x="393" y="2"/>
                  </a:lnTo>
                  <a:lnTo>
                    <a:pt x="399" y="2"/>
                  </a:lnTo>
                  <a:lnTo>
                    <a:pt x="405" y="2"/>
                  </a:lnTo>
                  <a:lnTo>
                    <a:pt x="411" y="2"/>
                  </a:lnTo>
                  <a:lnTo>
                    <a:pt x="417" y="4"/>
                  </a:lnTo>
                  <a:lnTo>
                    <a:pt x="423" y="4"/>
                  </a:lnTo>
                  <a:lnTo>
                    <a:pt x="429" y="4"/>
                  </a:lnTo>
                  <a:lnTo>
                    <a:pt x="434" y="4"/>
                  </a:lnTo>
                  <a:lnTo>
                    <a:pt x="440" y="4"/>
                  </a:lnTo>
                  <a:lnTo>
                    <a:pt x="446" y="7"/>
                  </a:lnTo>
                  <a:lnTo>
                    <a:pt x="452" y="7"/>
                  </a:lnTo>
                  <a:lnTo>
                    <a:pt x="458" y="7"/>
                  </a:lnTo>
                  <a:lnTo>
                    <a:pt x="464" y="7"/>
                  </a:lnTo>
                  <a:lnTo>
                    <a:pt x="470" y="9"/>
                  </a:lnTo>
                  <a:lnTo>
                    <a:pt x="475" y="9"/>
                  </a:lnTo>
                  <a:lnTo>
                    <a:pt x="481" y="9"/>
                  </a:lnTo>
                  <a:lnTo>
                    <a:pt x="487" y="12"/>
                  </a:lnTo>
                  <a:lnTo>
                    <a:pt x="493" y="12"/>
                  </a:lnTo>
                  <a:lnTo>
                    <a:pt x="499" y="12"/>
                  </a:lnTo>
                  <a:lnTo>
                    <a:pt x="505" y="14"/>
                  </a:lnTo>
                  <a:lnTo>
                    <a:pt x="511" y="14"/>
                  </a:lnTo>
                  <a:lnTo>
                    <a:pt x="517" y="17"/>
                  </a:lnTo>
                  <a:lnTo>
                    <a:pt x="522" y="17"/>
                  </a:lnTo>
                  <a:lnTo>
                    <a:pt x="528" y="17"/>
                  </a:lnTo>
                  <a:lnTo>
                    <a:pt x="534" y="19"/>
                  </a:lnTo>
                  <a:lnTo>
                    <a:pt x="540" y="22"/>
                  </a:lnTo>
                  <a:lnTo>
                    <a:pt x="546" y="22"/>
                  </a:lnTo>
                  <a:lnTo>
                    <a:pt x="552" y="22"/>
                  </a:lnTo>
                  <a:lnTo>
                    <a:pt x="558" y="24"/>
                  </a:lnTo>
                  <a:lnTo>
                    <a:pt x="563" y="26"/>
                  </a:lnTo>
                  <a:lnTo>
                    <a:pt x="569" y="26"/>
                  </a:lnTo>
                  <a:lnTo>
                    <a:pt x="575" y="29"/>
                  </a:lnTo>
                  <a:lnTo>
                    <a:pt x="581" y="29"/>
                  </a:lnTo>
                  <a:lnTo>
                    <a:pt x="587" y="31"/>
                  </a:lnTo>
                  <a:lnTo>
                    <a:pt x="593" y="31"/>
                  </a:lnTo>
                  <a:lnTo>
                    <a:pt x="599" y="34"/>
                  </a:lnTo>
                  <a:lnTo>
                    <a:pt x="605" y="34"/>
                  </a:lnTo>
                  <a:lnTo>
                    <a:pt x="610" y="36"/>
                  </a:lnTo>
                  <a:lnTo>
                    <a:pt x="616" y="39"/>
                  </a:lnTo>
                  <a:lnTo>
                    <a:pt x="622" y="39"/>
                  </a:lnTo>
                  <a:lnTo>
                    <a:pt x="628" y="41"/>
                  </a:lnTo>
                  <a:lnTo>
                    <a:pt x="634" y="43"/>
                  </a:lnTo>
                  <a:lnTo>
                    <a:pt x="640" y="43"/>
                  </a:lnTo>
                  <a:lnTo>
                    <a:pt x="646" y="46"/>
                  </a:lnTo>
                  <a:lnTo>
                    <a:pt x="651" y="48"/>
                  </a:lnTo>
                  <a:lnTo>
                    <a:pt x="657" y="48"/>
                  </a:lnTo>
                  <a:lnTo>
                    <a:pt x="663" y="51"/>
                  </a:lnTo>
                  <a:lnTo>
                    <a:pt x="669" y="53"/>
                  </a:lnTo>
                  <a:lnTo>
                    <a:pt x="675" y="56"/>
                  </a:lnTo>
                  <a:lnTo>
                    <a:pt x="681" y="58"/>
                  </a:lnTo>
                  <a:lnTo>
                    <a:pt x="687" y="61"/>
                  </a:lnTo>
                  <a:lnTo>
                    <a:pt x="692" y="61"/>
                  </a:lnTo>
                  <a:lnTo>
                    <a:pt x="698" y="63"/>
                  </a:lnTo>
                  <a:lnTo>
                    <a:pt x="704" y="65"/>
                  </a:lnTo>
                  <a:lnTo>
                    <a:pt x="710" y="68"/>
                  </a:lnTo>
                  <a:lnTo>
                    <a:pt x="716" y="70"/>
                  </a:lnTo>
                  <a:lnTo>
                    <a:pt x="722" y="73"/>
                  </a:lnTo>
                  <a:lnTo>
                    <a:pt x="728" y="75"/>
                  </a:lnTo>
                  <a:lnTo>
                    <a:pt x="734" y="75"/>
                  </a:lnTo>
                  <a:lnTo>
                    <a:pt x="739" y="78"/>
                  </a:lnTo>
                  <a:lnTo>
                    <a:pt x="745" y="8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5" name="Freeform 124"/>
            <p:cNvSpPr>
              <a:spLocks/>
            </p:cNvSpPr>
            <p:nvPr/>
          </p:nvSpPr>
          <p:spPr bwMode="auto">
            <a:xfrm>
              <a:off x="2117" y="1455"/>
              <a:ext cx="557" cy="312"/>
            </a:xfrm>
            <a:custGeom>
              <a:avLst/>
              <a:gdLst>
                <a:gd name="T0" fmla="*/ 12 w 557"/>
                <a:gd name="T1" fmla="*/ 5 h 312"/>
                <a:gd name="T2" fmla="*/ 30 w 557"/>
                <a:gd name="T3" fmla="*/ 12 h 312"/>
                <a:gd name="T4" fmla="*/ 47 w 557"/>
                <a:gd name="T5" fmla="*/ 20 h 312"/>
                <a:gd name="T6" fmla="*/ 65 w 557"/>
                <a:gd name="T7" fmla="*/ 27 h 312"/>
                <a:gd name="T8" fmla="*/ 82 w 557"/>
                <a:gd name="T9" fmla="*/ 34 h 312"/>
                <a:gd name="T10" fmla="*/ 94 w 557"/>
                <a:gd name="T11" fmla="*/ 41 h 312"/>
                <a:gd name="T12" fmla="*/ 112 w 557"/>
                <a:gd name="T13" fmla="*/ 49 h 312"/>
                <a:gd name="T14" fmla="*/ 129 w 557"/>
                <a:gd name="T15" fmla="*/ 56 h 312"/>
                <a:gd name="T16" fmla="*/ 147 w 557"/>
                <a:gd name="T17" fmla="*/ 66 h 312"/>
                <a:gd name="T18" fmla="*/ 170 w 557"/>
                <a:gd name="T19" fmla="*/ 76 h 312"/>
                <a:gd name="T20" fmla="*/ 176 w 557"/>
                <a:gd name="T21" fmla="*/ 78 h 312"/>
                <a:gd name="T22" fmla="*/ 188 w 557"/>
                <a:gd name="T23" fmla="*/ 85 h 312"/>
                <a:gd name="T24" fmla="*/ 206 w 557"/>
                <a:gd name="T25" fmla="*/ 95 h 312"/>
                <a:gd name="T26" fmla="*/ 217 w 557"/>
                <a:gd name="T27" fmla="*/ 102 h 312"/>
                <a:gd name="T28" fmla="*/ 235 w 557"/>
                <a:gd name="T29" fmla="*/ 110 h 312"/>
                <a:gd name="T30" fmla="*/ 247 w 557"/>
                <a:gd name="T31" fmla="*/ 117 h 312"/>
                <a:gd name="T32" fmla="*/ 258 w 557"/>
                <a:gd name="T33" fmla="*/ 124 h 312"/>
                <a:gd name="T34" fmla="*/ 270 w 557"/>
                <a:gd name="T35" fmla="*/ 132 h 312"/>
                <a:gd name="T36" fmla="*/ 288 w 557"/>
                <a:gd name="T37" fmla="*/ 139 h 312"/>
                <a:gd name="T38" fmla="*/ 293 w 557"/>
                <a:gd name="T39" fmla="*/ 146 h 312"/>
                <a:gd name="T40" fmla="*/ 305 w 557"/>
                <a:gd name="T41" fmla="*/ 151 h 312"/>
                <a:gd name="T42" fmla="*/ 317 w 557"/>
                <a:gd name="T43" fmla="*/ 158 h 312"/>
                <a:gd name="T44" fmla="*/ 329 w 557"/>
                <a:gd name="T45" fmla="*/ 166 h 312"/>
                <a:gd name="T46" fmla="*/ 340 w 557"/>
                <a:gd name="T47" fmla="*/ 173 h 312"/>
                <a:gd name="T48" fmla="*/ 358 w 557"/>
                <a:gd name="T49" fmla="*/ 180 h 312"/>
                <a:gd name="T50" fmla="*/ 364 w 557"/>
                <a:gd name="T51" fmla="*/ 188 h 312"/>
                <a:gd name="T52" fmla="*/ 381 w 557"/>
                <a:gd name="T53" fmla="*/ 195 h 312"/>
                <a:gd name="T54" fmla="*/ 387 w 557"/>
                <a:gd name="T55" fmla="*/ 202 h 312"/>
                <a:gd name="T56" fmla="*/ 399 w 557"/>
                <a:gd name="T57" fmla="*/ 210 h 312"/>
                <a:gd name="T58" fmla="*/ 417 w 557"/>
                <a:gd name="T59" fmla="*/ 217 h 312"/>
                <a:gd name="T60" fmla="*/ 423 w 557"/>
                <a:gd name="T61" fmla="*/ 224 h 312"/>
                <a:gd name="T62" fmla="*/ 434 w 557"/>
                <a:gd name="T63" fmla="*/ 232 h 312"/>
                <a:gd name="T64" fmla="*/ 446 w 557"/>
                <a:gd name="T65" fmla="*/ 239 h 312"/>
                <a:gd name="T66" fmla="*/ 464 w 557"/>
                <a:gd name="T67" fmla="*/ 249 h 312"/>
                <a:gd name="T68" fmla="*/ 475 w 557"/>
                <a:gd name="T69" fmla="*/ 256 h 312"/>
                <a:gd name="T70" fmla="*/ 487 w 557"/>
                <a:gd name="T71" fmla="*/ 263 h 312"/>
                <a:gd name="T72" fmla="*/ 493 w 557"/>
                <a:gd name="T73" fmla="*/ 271 h 312"/>
                <a:gd name="T74" fmla="*/ 505 w 557"/>
                <a:gd name="T75" fmla="*/ 278 h 312"/>
                <a:gd name="T76" fmla="*/ 516 w 557"/>
                <a:gd name="T77" fmla="*/ 285 h 312"/>
                <a:gd name="T78" fmla="*/ 528 w 557"/>
                <a:gd name="T79" fmla="*/ 293 h 312"/>
                <a:gd name="T80" fmla="*/ 540 w 557"/>
                <a:gd name="T81" fmla="*/ 300 h 312"/>
                <a:gd name="T82" fmla="*/ 552 w 557"/>
                <a:gd name="T83" fmla="*/ 307 h 3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7"/>
                <a:gd name="T127" fmla="*/ 0 h 312"/>
                <a:gd name="T128" fmla="*/ 557 w 557"/>
                <a:gd name="T129" fmla="*/ 312 h 3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7" h="312">
                  <a:moveTo>
                    <a:pt x="0" y="0"/>
                  </a:moveTo>
                  <a:lnTo>
                    <a:pt x="6" y="2"/>
                  </a:lnTo>
                  <a:lnTo>
                    <a:pt x="12" y="5"/>
                  </a:lnTo>
                  <a:lnTo>
                    <a:pt x="18" y="7"/>
                  </a:lnTo>
                  <a:lnTo>
                    <a:pt x="24" y="10"/>
                  </a:lnTo>
                  <a:lnTo>
                    <a:pt x="30" y="12"/>
                  </a:lnTo>
                  <a:lnTo>
                    <a:pt x="35" y="15"/>
                  </a:lnTo>
                  <a:lnTo>
                    <a:pt x="41" y="17"/>
                  </a:lnTo>
                  <a:lnTo>
                    <a:pt x="47" y="20"/>
                  </a:lnTo>
                  <a:lnTo>
                    <a:pt x="53" y="22"/>
                  </a:lnTo>
                  <a:lnTo>
                    <a:pt x="59" y="24"/>
                  </a:lnTo>
                  <a:lnTo>
                    <a:pt x="65" y="27"/>
                  </a:lnTo>
                  <a:lnTo>
                    <a:pt x="71" y="29"/>
                  </a:lnTo>
                  <a:lnTo>
                    <a:pt x="77" y="32"/>
                  </a:lnTo>
                  <a:lnTo>
                    <a:pt x="82" y="34"/>
                  </a:lnTo>
                  <a:lnTo>
                    <a:pt x="88" y="37"/>
                  </a:lnTo>
                  <a:lnTo>
                    <a:pt x="100" y="41"/>
                  </a:lnTo>
                  <a:lnTo>
                    <a:pt x="94" y="41"/>
                  </a:lnTo>
                  <a:lnTo>
                    <a:pt x="100" y="41"/>
                  </a:lnTo>
                  <a:lnTo>
                    <a:pt x="112" y="46"/>
                  </a:lnTo>
                  <a:lnTo>
                    <a:pt x="112" y="49"/>
                  </a:lnTo>
                  <a:lnTo>
                    <a:pt x="118" y="51"/>
                  </a:lnTo>
                  <a:lnTo>
                    <a:pt x="123" y="54"/>
                  </a:lnTo>
                  <a:lnTo>
                    <a:pt x="129" y="56"/>
                  </a:lnTo>
                  <a:lnTo>
                    <a:pt x="135" y="59"/>
                  </a:lnTo>
                  <a:lnTo>
                    <a:pt x="147" y="63"/>
                  </a:lnTo>
                  <a:lnTo>
                    <a:pt x="147" y="66"/>
                  </a:lnTo>
                  <a:lnTo>
                    <a:pt x="153" y="68"/>
                  </a:lnTo>
                  <a:lnTo>
                    <a:pt x="159" y="71"/>
                  </a:lnTo>
                  <a:lnTo>
                    <a:pt x="170" y="76"/>
                  </a:lnTo>
                  <a:lnTo>
                    <a:pt x="164" y="76"/>
                  </a:lnTo>
                  <a:lnTo>
                    <a:pt x="170" y="76"/>
                  </a:lnTo>
                  <a:lnTo>
                    <a:pt x="176" y="78"/>
                  </a:lnTo>
                  <a:lnTo>
                    <a:pt x="176" y="80"/>
                  </a:lnTo>
                  <a:lnTo>
                    <a:pt x="182" y="83"/>
                  </a:lnTo>
                  <a:lnTo>
                    <a:pt x="188" y="85"/>
                  </a:lnTo>
                  <a:lnTo>
                    <a:pt x="200" y="90"/>
                  </a:lnTo>
                  <a:lnTo>
                    <a:pt x="200" y="93"/>
                  </a:lnTo>
                  <a:lnTo>
                    <a:pt x="206" y="95"/>
                  </a:lnTo>
                  <a:lnTo>
                    <a:pt x="211" y="98"/>
                  </a:lnTo>
                  <a:lnTo>
                    <a:pt x="217" y="100"/>
                  </a:lnTo>
                  <a:lnTo>
                    <a:pt x="217" y="102"/>
                  </a:lnTo>
                  <a:lnTo>
                    <a:pt x="229" y="105"/>
                  </a:lnTo>
                  <a:lnTo>
                    <a:pt x="229" y="107"/>
                  </a:lnTo>
                  <a:lnTo>
                    <a:pt x="235" y="110"/>
                  </a:lnTo>
                  <a:lnTo>
                    <a:pt x="235" y="112"/>
                  </a:lnTo>
                  <a:lnTo>
                    <a:pt x="241" y="115"/>
                  </a:lnTo>
                  <a:lnTo>
                    <a:pt x="247" y="117"/>
                  </a:lnTo>
                  <a:lnTo>
                    <a:pt x="252" y="119"/>
                  </a:lnTo>
                  <a:lnTo>
                    <a:pt x="252" y="122"/>
                  </a:lnTo>
                  <a:lnTo>
                    <a:pt x="258" y="124"/>
                  </a:lnTo>
                  <a:lnTo>
                    <a:pt x="264" y="127"/>
                  </a:lnTo>
                  <a:lnTo>
                    <a:pt x="270" y="129"/>
                  </a:lnTo>
                  <a:lnTo>
                    <a:pt x="270" y="132"/>
                  </a:lnTo>
                  <a:lnTo>
                    <a:pt x="276" y="134"/>
                  </a:lnTo>
                  <a:lnTo>
                    <a:pt x="282" y="137"/>
                  </a:lnTo>
                  <a:lnTo>
                    <a:pt x="288" y="139"/>
                  </a:lnTo>
                  <a:lnTo>
                    <a:pt x="288" y="141"/>
                  </a:lnTo>
                  <a:lnTo>
                    <a:pt x="299" y="146"/>
                  </a:lnTo>
                  <a:lnTo>
                    <a:pt x="293" y="146"/>
                  </a:lnTo>
                  <a:lnTo>
                    <a:pt x="299" y="146"/>
                  </a:lnTo>
                  <a:lnTo>
                    <a:pt x="305" y="149"/>
                  </a:lnTo>
                  <a:lnTo>
                    <a:pt x="305" y="151"/>
                  </a:lnTo>
                  <a:lnTo>
                    <a:pt x="311" y="154"/>
                  </a:lnTo>
                  <a:lnTo>
                    <a:pt x="311" y="156"/>
                  </a:lnTo>
                  <a:lnTo>
                    <a:pt x="317" y="158"/>
                  </a:lnTo>
                  <a:lnTo>
                    <a:pt x="323" y="161"/>
                  </a:lnTo>
                  <a:lnTo>
                    <a:pt x="329" y="163"/>
                  </a:lnTo>
                  <a:lnTo>
                    <a:pt x="329" y="166"/>
                  </a:lnTo>
                  <a:lnTo>
                    <a:pt x="335" y="168"/>
                  </a:lnTo>
                  <a:lnTo>
                    <a:pt x="340" y="171"/>
                  </a:lnTo>
                  <a:lnTo>
                    <a:pt x="340" y="173"/>
                  </a:lnTo>
                  <a:lnTo>
                    <a:pt x="346" y="176"/>
                  </a:lnTo>
                  <a:lnTo>
                    <a:pt x="352" y="178"/>
                  </a:lnTo>
                  <a:lnTo>
                    <a:pt x="358" y="180"/>
                  </a:lnTo>
                  <a:lnTo>
                    <a:pt x="358" y="183"/>
                  </a:lnTo>
                  <a:lnTo>
                    <a:pt x="364" y="185"/>
                  </a:lnTo>
                  <a:lnTo>
                    <a:pt x="364" y="188"/>
                  </a:lnTo>
                  <a:lnTo>
                    <a:pt x="370" y="190"/>
                  </a:lnTo>
                  <a:lnTo>
                    <a:pt x="370" y="193"/>
                  </a:lnTo>
                  <a:lnTo>
                    <a:pt x="381" y="195"/>
                  </a:lnTo>
                  <a:lnTo>
                    <a:pt x="381" y="197"/>
                  </a:lnTo>
                  <a:lnTo>
                    <a:pt x="387" y="200"/>
                  </a:lnTo>
                  <a:lnTo>
                    <a:pt x="387" y="202"/>
                  </a:lnTo>
                  <a:lnTo>
                    <a:pt x="393" y="205"/>
                  </a:lnTo>
                  <a:lnTo>
                    <a:pt x="399" y="207"/>
                  </a:lnTo>
                  <a:lnTo>
                    <a:pt x="399" y="210"/>
                  </a:lnTo>
                  <a:lnTo>
                    <a:pt x="405" y="212"/>
                  </a:lnTo>
                  <a:lnTo>
                    <a:pt x="405" y="215"/>
                  </a:lnTo>
                  <a:lnTo>
                    <a:pt x="417" y="217"/>
                  </a:lnTo>
                  <a:lnTo>
                    <a:pt x="417" y="219"/>
                  </a:lnTo>
                  <a:lnTo>
                    <a:pt x="423" y="222"/>
                  </a:lnTo>
                  <a:lnTo>
                    <a:pt x="423" y="224"/>
                  </a:lnTo>
                  <a:lnTo>
                    <a:pt x="428" y="227"/>
                  </a:lnTo>
                  <a:lnTo>
                    <a:pt x="434" y="229"/>
                  </a:lnTo>
                  <a:lnTo>
                    <a:pt x="434" y="232"/>
                  </a:lnTo>
                  <a:lnTo>
                    <a:pt x="440" y="234"/>
                  </a:lnTo>
                  <a:lnTo>
                    <a:pt x="440" y="236"/>
                  </a:lnTo>
                  <a:lnTo>
                    <a:pt x="446" y="239"/>
                  </a:lnTo>
                  <a:lnTo>
                    <a:pt x="458" y="244"/>
                  </a:lnTo>
                  <a:lnTo>
                    <a:pt x="458" y="246"/>
                  </a:lnTo>
                  <a:lnTo>
                    <a:pt x="464" y="249"/>
                  </a:lnTo>
                  <a:lnTo>
                    <a:pt x="469" y="251"/>
                  </a:lnTo>
                  <a:lnTo>
                    <a:pt x="469" y="254"/>
                  </a:lnTo>
                  <a:lnTo>
                    <a:pt x="475" y="256"/>
                  </a:lnTo>
                  <a:lnTo>
                    <a:pt x="475" y="258"/>
                  </a:lnTo>
                  <a:lnTo>
                    <a:pt x="481" y="261"/>
                  </a:lnTo>
                  <a:lnTo>
                    <a:pt x="487" y="263"/>
                  </a:lnTo>
                  <a:lnTo>
                    <a:pt x="487" y="266"/>
                  </a:lnTo>
                  <a:lnTo>
                    <a:pt x="493" y="268"/>
                  </a:lnTo>
                  <a:lnTo>
                    <a:pt x="493" y="271"/>
                  </a:lnTo>
                  <a:lnTo>
                    <a:pt x="499" y="273"/>
                  </a:lnTo>
                  <a:lnTo>
                    <a:pt x="505" y="275"/>
                  </a:lnTo>
                  <a:lnTo>
                    <a:pt x="505" y="278"/>
                  </a:lnTo>
                  <a:lnTo>
                    <a:pt x="510" y="280"/>
                  </a:lnTo>
                  <a:lnTo>
                    <a:pt x="516" y="283"/>
                  </a:lnTo>
                  <a:lnTo>
                    <a:pt x="516" y="285"/>
                  </a:lnTo>
                  <a:lnTo>
                    <a:pt x="522" y="288"/>
                  </a:lnTo>
                  <a:lnTo>
                    <a:pt x="528" y="290"/>
                  </a:lnTo>
                  <a:lnTo>
                    <a:pt x="528" y="293"/>
                  </a:lnTo>
                  <a:lnTo>
                    <a:pt x="534" y="295"/>
                  </a:lnTo>
                  <a:lnTo>
                    <a:pt x="534" y="297"/>
                  </a:lnTo>
                  <a:lnTo>
                    <a:pt x="540" y="300"/>
                  </a:lnTo>
                  <a:lnTo>
                    <a:pt x="546" y="302"/>
                  </a:lnTo>
                  <a:lnTo>
                    <a:pt x="546" y="305"/>
                  </a:lnTo>
                  <a:lnTo>
                    <a:pt x="552" y="307"/>
                  </a:lnTo>
                  <a:lnTo>
                    <a:pt x="552" y="310"/>
                  </a:lnTo>
                  <a:lnTo>
                    <a:pt x="557" y="31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6" name="Freeform 125"/>
            <p:cNvSpPr>
              <a:spLocks/>
            </p:cNvSpPr>
            <p:nvPr/>
          </p:nvSpPr>
          <p:spPr bwMode="auto">
            <a:xfrm>
              <a:off x="2674" y="1767"/>
              <a:ext cx="481" cy="310"/>
            </a:xfrm>
            <a:custGeom>
              <a:avLst/>
              <a:gdLst>
                <a:gd name="T0" fmla="*/ 6 w 481"/>
                <a:gd name="T1" fmla="*/ 5 h 310"/>
                <a:gd name="T2" fmla="*/ 18 w 481"/>
                <a:gd name="T3" fmla="*/ 12 h 310"/>
                <a:gd name="T4" fmla="*/ 30 w 481"/>
                <a:gd name="T5" fmla="*/ 20 h 310"/>
                <a:gd name="T6" fmla="*/ 41 w 481"/>
                <a:gd name="T7" fmla="*/ 27 h 310"/>
                <a:gd name="T8" fmla="*/ 53 w 481"/>
                <a:gd name="T9" fmla="*/ 34 h 310"/>
                <a:gd name="T10" fmla="*/ 65 w 481"/>
                <a:gd name="T11" fmla="*/ 41 h 310"/>
                <a:gd name="T12" fmla="*/ 77 w 481"/>
                <a:gd name="T13" fmla="*/ 49 h 310"/>
                <a:gd name="T14" fmla="*/ 83 w 481"/>
                <a:gd name="T15" fmla="*/ 56 h 310"/>
                <a:gd name="T16" fmla="*/ 94 w 481"/>
                <a:gd name="T17" fmla="*/ 63 h 310"/>
                <a:gd name="T18" fmla="*/ 106 w 481"/>
                <a:gd name="T19" fmla="*/ 71 h 310"/>
                <a:gd name="T20" fmla="*/ 118 w 481"/>
                <a:gd name="T21" fmla="*/ 78 h 310"/>
                <a:gd name="T22" fmla="*/ 124 w 481"/>
                <a:gd name="T23" fmla="*/ 85 h 310"/>
                <a:gd name="T24" fmla="*/ 141 w 481"/>
                <a:gd name="T25" fmla="*/ 93 h 310"/>
                <a:gd name="T26" fmla="*/ 153 w 481"/>
                <a:gd name="T27" fmla="*/ 100 h 310"/>
                <a:gd name="T28" fmla="*/ 159 w 481"/>
                <a:gd name="T29" fmla="*/ 107 h 310"/>
                <a:gd name="T30" fmla="*/ 170 w 481"/>
                <a:gd name="T31" fmla="*/ 115 h 310"/>
                <a:gd name="T32" fmla="*/ 182 w 481"/>
                <a:gd name="T33" fmla="*/ 122 h 310"/>
                <a:gd name="T34" fmla="*/ 194 w 481"/>
                <a:gd name="T35" fmla="*/ 129 h 310"/>
                <a:gd name="T36" fmla="*/ 206 w 481"/>
                <a:gd name="T37" fmla="*/ 137 h 310"/>
                <a:gd name="T38" fmla="*/ 212 w 481"/>
                <a:gd name="T39" fmla="*/ 144 h 310"/>
                <a:gd name="T40" fmla="*/ 223 w 481"/>
                <a:gd name="T41" fmla="*/ 149 h 310"/>
                <a:gd name="T42" fmla="*/ 235 w 481"/>
                <a:gd name="T43" fmla="*/ 156 h 310"/>
                <a:gd name="T44" fmla="*/ 247 w 481"/>
                <a:gd name="T45" fmla="*/ 163 h 310"/>
                <a:gd name="T46" fmla="*/ 253 w 481"/>
                <a:gd name="T47" fmla="*/ 171 h 310"/>
                <a:gd name="T48" fmla="*/ 264 w 481"/>
                <a:gd name="T49" fmla="*/ 178 h 310"/>
                <a:gd name="T50" fmla="*/ 282 w 481"/>
                <a:gd name="T51" fmla="*/ 185 h 310"/>
                <a:gd name="T52" fmla="*/ 288 w 481"/>
                <a:gd name="T53" fmla="*/ 193 h 310"/>
                <a:gd name="T54" fmla="*/ 299 w 481"/>
                <a:gd name="T55" fmla="*/ 200 h 310"/>
                <a:gd name="T56" fmla="*/ 311 w 481"/>
                <a:gd name="T57" fmla="*/ 207 h 310"/>
                <a:gd name="T58" fmla="*/ 323 w 481"/>
                <a:gd name="T59" fmla="*/ 215 h 310"/>
                <a:gd name="T60" fmla="*/ 335 w 481"/>
                <a:gd name="T61" fmla="*/ 222 h 310"/>
                <a:gd name="T62" fmla="*/ 346 w 481"/>
                <a:gd name="T63" fmla="*/ 229 h 310"/>
                <a:gd name="T64" fmla="*/ 358 w 481"/>
                <a:gd name="T65" fmla="*/ 236 h 310"/>
                <a:gd name="T66" fmla="*/ 370 w 481"/>
                <a:gd name="T67" fmla="*/ 244 h 310"/>
                <a:gd name="T68" fmla="*/ 382 w 481"/>
                <a:gd name="T69" fmla="*/ 251 h 310"/>
                <a:gd name="T70" fmla="*/ 393 w 481"/>
                <a:gd name="T71" fmla="*/ 258 h 310"/>
                <a:gd name="T72" fmla="*/ 411 w 481"/>
                <a:gd name="T73" fmla="*/ 266 h 310"/>
                <a:gd name="T74" fmla="*/ 417 w 481"/>
                <a:gd name="T75" fmla="*/ 273 h 310"/>
                <a:gd name="T76" fmla="*/ 434 w 481"/>
                <a:gd name="T77" fmla="*/ 283 h 310"/>
                <a:gd name="T78" fmla="*/ 446 w 481"/>
                <a:gd name="T79" fmla="*/ 290 h 310"/>
                <a:gd name="T80" fmla="*/ 464 w 481"/>
                <a:gd name="T81" fmla="*/ 297 h 310"/>
                <a:gd name="T82" fmla="*/ 475 w 481"/>
                <a:gd name="T83" fmla="*/ 305 h 3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1"/>
                <a:gd name="T127" fmla="*/ 0 h 310"/>
                <a:gd name="T128" fmla="*/ 481 w 481"/>
                <a:gd name="T129" fmla="*/ 310 h 3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1" h="310">
                  <a:moveTo>
                    <a:pt x="0" y="0"/>
                  </a:moveTo>
                  <a:lnTo>
                    <a:pt x="6" y="2"/>
                  </a:lnTo>
                  <a:lnTo>
                    <a:pt x="6" y="5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8" y="12"/>
                  </a:lnTo>
                  <a:lnTo>
                    <a:pt x="24" y="15"/>
                  </a:lnTo>
                  <a:lnTo>
                    <a:pt x="24" y="17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41" y="24"/>
                  </a:lnTo>
                  <a:lnTo>
                    <a:pt x="41" y="27"/>
                  </a:lnTo>
                  <a:lnTo>
                    <a:pt x="47" y="29"/>
                  </a:lnTo>
                  <a:lnTo>
                    <a:pt x="47" y="32"/>
                  </a:lnTo>
                  <a:lnTo>
                    <a:pt x="53" y="34"/>
                  </a:lnTo>
                  <a:lnTo>
                    <a:pt x="59" y="37"/>
                  </a:lnTo>
                  <a:lnTo>
                    <a:pt x="59" y="39"/>
                  </a:lnTo>
                  <a:lnTo>
                    <a:pt x="65" y="41"/>
                  </a:lnTo>
                  <a:lnTo>
                    <a:pt x="65" y="44"/>
                  </a:lnTo>
                  <a:lnTo>
                    <a:pt x="71" y="46"/>
                  </a:lnTo>
                  <a:lnTo>
                    <a:pt x="77" y="49"/>
                  </a:lnTo>
                  <a:lnTo>
                    <a:pt x="77" y="51"/>
                  </a:lnTo>
                  <a:lnTo>
                    <a:pt x="83" y="54"/>
                  </a:lnTo>
                  <a:lnTo>
                    <a:pt x="83" y="56"/>
                  </a:lnTo>
                  <a:lnTo>
                    <a:pt x="88" y="59"/>
                  </a:lnTo>
                  <a:lnTo>
                    <a:pt x="94" y="61"/>
                  </a:lnTo>
                  <a:lnTo>
                    <a:pt x="94" y="63"/>
                  </a:lnTo>
                  <a:lnTo>
                    <a:pt x="100" y="66"/>
                  </a:lnTo>
                  <a:lnTo>
                    <a:pt x="100" y="68"/>
                  </a:lnTo>
                  <a:lnTo>
                    <a:pt x="106" y="71"/>
                  </a:lnTo>
                  <a:lnTo>
                    <a:pt x="106" y="73"/>
                  </a:lnTo>
                  <a:lnTo>
                    <a:pt x="112" y="76"/>
                  </a:lnTo>
                  <a:lnTo>
                    <a:pt x="118" y="78"/>
                  </a:lnTo>
                  <a:lnTo>
                    <a:pt x="118" y="80"/>
                  </a:lnTo>
                  <a:lnTo>
                    <a:pt x="124" y="83"/>
                  </a:lnTo>
                  <a:lnTo>
                    <a:pt x="124" y="85"/>
                  </a:lnTo>
                  <a:lnTo>
                    <a:pt x="135" y="88"/>
                  </a:lnTo>
                  <a:lnTo>
                    <a:pt x="135" y="90"/>
                  </a:lnTo>
                  <a:lnTo>
                    <a:pt x="141" y="93"/>
                  </a:lnTo>
                  <a:lnTo>
                    <a:pt x="141" y="95"/>
                  </a:lnTo>
                  <a:lnTo>
                    <a:pt x="147" y="98"/>
                  </a:lnTo>
                  <a:lnTo>
                    <a:pt x="153" y="100"/>
                  </a:lnTo>
                  <a:lnTo>
                    <a:pt x="153" y="102"/>
                  </a:lnTo>
                  <a:lnTo>
                    <a:pt x="159" y="105"/>
                  </a:lnTo>
                  <a:lnTo>
                    <a:pt x="159" y="107"/>
                  </a:lnTo>
                  <a:lnTo>
                    <a:pt x="165" y="110"/>
                  </a:lnTo>
                  <a:lnTo>
                    <a:pt x="170" y="112"/>
                  </a:lnTo>
                  <a:lnTo>
                    <a:pt x="170" y="115"/>
                  </a:lnTo>
                  <a:lnTo>
                    <a:pt x="176" y="117"/>
                  </a:lnTo>
                  <a:lnTo>
                    <a:pt x="176" y="119"/>
                  </a:lnTo>
                  <a:lnTo>
                    <a:pt x="182" y="122"/>
                  </a:lnTo>
                  <a:lnTo>
                    <a:pt x="188" y="124"/>
                  </a:lnTo>
                  <a:lnTo>
                    <a:pt x="188" y="127"/>
                  </a:lnTo>
                  <a:lnTo>
                    <a:pt x="194" y="129"/>
                  </a:lnTo>
                  <a:lnTo>
                    <a:pt x="194" y="132"/>
                  </a:lnTo>
                  <a:lnTo>
                    <a:pt x="200" y="134"/>
                  </a:lnTo>
                  <a:lnTo>
                    <a:pt x="206" y="137"/>
                  </a:lnTo>
                  <a:lnTo>
                    <a:pt x="206" y="139"/>
                  </a:lnTo>
                  <a:lnTo>
                    <a:pt x="217" y="144"/>
                  </a:lnTo>
                  <a:lnTo>
                    <a:pt x="212" y="144"/>
                  </a:lnTo>
                  <a:lnTo>
                    <a:pt x="217" y="144"/>
                  </a:lnTo>
                  <a:lnTo>
                    <a:pt x="223" y="146"/>
                  </a:lnTo>
                  <a:lnTo>
                    <a:pt x="223" y="149"/>
                  </a:lnTo>
                  <a:lnTo>
                    <a:pt x="229" y="151"/>
                  </a:lnTo>
                  <a:lnTo>
                    <a:pt x="229" y="154"/>
                  </a:lnTo>
                  <a:lnTo>
                    <a:pt x="235" y="156"/>
                  </a:lnTo>
                  <a:lnTo>
                    <a:pt x="235" y="158"/>
                  </a:lnTo>
                  <a:lnTo>
                    <a:pt x="241" y="161"/>
                  </a:lnTo>
                  <a:lnTo>
                    <a:pt x="247" y="163"/>
                  </a:lnTo>
                  <a:lnTo>
                    <a:pt x="247" y="166"/>
                  </a:lnTo>
                  <a:lnTo>
                    <a:pt x="253" y="168"/>
                  </a:lnTo>
                  <a:lnTo>
                    <a:pt x="253" y="171"/>
                  </a:lnTo>
                  <a:lnTo>
                    <a:pt x="258" y="173"/>
                  </a:lnTo>
                  <a:lnTo>
                    <a:pt x="264" y="176"/>
                  </a:lnTo>
                  <a:lnTo>
                    <a:pt x="264" y="178"/>
                  </a:lnTo>
                  <a:lnTo>
                    <a:pt x="270" y="180"/>
                  </a:lnTo>
                  <a:lnTo>
                    <a:pt x="276" y="183"/>
                  </a:lnTo>
                  <a:lnTo>
                    <a:pt x="282" y="185"/>
                  </a:lnTo>
                  <a:lnTo>
                    <a:pt x="282" y="188"/>
                  </a:lnTo>
                  <a:lnTo>
                    <a:pt x="288" y="190"/>
                  </a:lnTo>
                  <a:lnTo>
                    <a:pt x="288" y="193"/>
                  </a:lnTo>
                  <a:lnTo>
                    <a:pt x="294" y="195"/>
                  </a:lnTo>
                  <a:lnTo>
                    <a:pt x="299" y="197"/>
                  </a:lnTo>
                  <a:lnTo>
                    <a:pt x="299" y="200"/>
                  </a:lnTo>
                  <a:lnTo>
                    <a:pt x="305" y="202"/>
                  </a:lnTo>
                  <a:lnTo>
                    <a:pt x="305" y="205"/>
                  </a:lnTo>
                  <a:lnTo>
                    <a:pt x="311" y="207"/>
                  </a:lnTo>
                  <a:lnTo>
                    <a:pt x="317" y="210"/>
                  </a:lnTo>
                  <a:lnTo>
                    <a:pt x="323" y="212"/>
                  </a:lnTo>
                  <a:lnTo>
                    <a:pt x="323" y="215"/>
                  </a:lnTo>
                  <a:lnTo>
                    <a:pt x="329" y="217"/>
                  </a:lnTo>
                  <a:lnTo>
                    <a:pt x="335" y="219"/>
                  </a:lnTo>
                  <a:lnTo>
                    <a:pt x="335" y="222"/>
                  </a:lnTo>
                  <a:lnTo>
                    <a:pt x="341" y="224"/>
                  </a:lnTo>
                  <a:lnTo>
                    <a:pt x="341" y="227"/>
                  </a:lnTo>
                  <a:lnTo>
                    <a:pt x="346" y="229"/>
                  </a:lnTo>
                  <a:lnTo>
                    <a:pt x="352" y="232"/>
                  </a:lnTo>
                  <a:lnTo>
                    <a:pt x="358" y="234"/>
                  </a:lnTo>
                  <a:lnTo>
                    <a:pt x="358" y="236"/>
                  </a:lnTo>
                  <a:lnTo>
                    <a:pt x="364" y="239"/>
                  </a:lnTo>
                  <a:lnTo>
                    <a:pt x="370" y="241"/>
                  </a:lnTo>
                  <a:lnTo>
                    <a:pt x="370" y="244"/>
                  </a:lnTo>
                  <a:lnTo>
                    <a:pt x="376" y="246"/>
                  </a:lnTo>
                  <a:lnTo>
                    <a:pt x="376" y="249"/>
                  </a:lnTo>
                  <a:lnTo>
                    <a:pt x="382" y="251"/>
                  </a:lnTo>
                  <a:lnTo>
                    <a:pt x="387" y="254"/>
                  </a:lnTo>
                  <a:lnTo>
                    <a:pt x="393" y="256"/>
                  </a:lnTo>
                  <a:lnTo>
                    <a:pt x="393" y="258"/>
                  </a:lnTo>
                  <a:lnTo>
                    <a:pt x="399" y="261"/>
                  </a:lnTo>
                  <a:lnTo>
                    <a:pt x="399" y="263"/>
                  </a:lnTo>
                  <a:lnTo>
                    <a:pt x="411" y="266"/>
                  </a:lnTo>
                  <a:lnTo>
                    <a:pt x="411" y="268"/>
                  </a:lnTo>
                  <a:lnTo>
                    <a:pt x="417" y="271"/>
                  </a:lnTo>
                  <a:lnTo>
                    <a:pt x="417" y="273"/>
                  </a:lnTo>
                  <a:lnTo>
                    <a:pt x="423" y="275"/>
                  </a:lnTo>
                  <a:lnTo>
                    <a:pt x="434" y="280"/>
                  </a:lnTo>
                  <a:lnTo>
                    <a:pt x="434" y="283"/>
                  </a:lnTo>
                  <a:lnTo>
                    <a:pt x="440" y="285"/>
                  </a:lnTo>
                  <a:lnTo>
                    <a:pt x="446" y="288"/>
                  </a:lnTo>
                  <a:lnTo>
                    <a:pt x="446" y="290"/>
                  </a:lnTo>
                  <a:lnTo>
                    <a:pt x="452" y="293"/>
                  </a:lnTo>
                  <a:lnTo>
                    <a:pt x="458" y="295"/>
                  </a:lnTo>
                  <a:lnTo>
                    <a:pt x="464" y="297"/>
                  </a:lnTo>
                  <a:lnTo>
                    <a:pt x="464" y="300"/>
                  </a:lnTo>
                  <a:lnTo>
                    <a:pt x="470" y="302"/>
                  </a:lnTo>
                  <a:lnTo>
                    <a:pt x="475" y="305"/>
                  </a:lnTo>
                  <a:lnTo>
                    <a:pt x="481" y="307"/>
                  </a:lnTo>
                  <a:lnTo>
                    <a:pt x="481" y="31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7" name="Freeform 126"/>
            <p:cNvSpPr>
              <a:spLocks/>
            </p:cNvSpPr>
            <p:nvPr/>
          </p:nvSpPr>
          <p:spPr bwMode="auto">
            <a:xfrm>
              <a:off x="3155" y="2077"/>
              <a:ext cx="698" cy="199"/>
            </a:xfrm>
            <a:custGeom>
              <a:avLst/>
              <a:gdLst>
                <a:gd name="T0" fmla="*/ 12 w 698"/>
                <a:gd name="T1" fmla="*/ 4 h 199"/>
                <a:gd name="T2" fmla="*/ 24 w 698"/>
                <a:gd name="T3" fmla="*/ 12 h 199"/>
                <a:gd name="T4" fmla="*/ 35 w 698"/>
                <a:gd name="T5" fmla="*/ 19 h 199"/>
                <a:gd name="T6" fmla="*/ 47 w 698"/>
                <a:gd name="T7" fmla="*/ 26 h 199"/>
                <a:gd name="T8" fmla="*/ 71 w 698"/>
                <a:gd name="T9" fmla="*/ 36 h 199"/>
                <a:gd name="T10" fmla="*/ 77 w 698"/>
                <a:gd name="T11" fmla="*/ 39 h 199"/>
                <a:gd name="T12" fmla="*/ 88 w 698"/>
                <a:gd name="T13" fmla="*/ 46 h 199"/>
                <a:gd name="T14" fmla="*/ 100 w 698"/>
                <a:gd name="T15" fmla="*/ 53 h 199"/>
                <a:gd name="T16" fmla="*/ 118 w 698"/>
                <a:gd name="T17" fmla="*/ 61 h 199"/>
                <a:gd name="T18" fmla="*/ 141 w 698"/>
                <a:gd name="T19" fmla="*/ 70 h 199"/>
                <a:gd name="T20" fmla="*/ 153 w 698"/>
                <a:gd name="T21" fmla="*/ 75 h 199"/>
                <a:gd name="T22" fmla="*/ 165 w 698"/>
                <a:gd name="T23" fmla="*/ 82 h 199"/>
                <a:gd name="T24" fmla="*/ 176 w 698"/>
                <a:gd name="T25" fmla="*/ 90 h 199"/>
                <a:gd name="T26" fmla="*/ 194 w 698"/>
                <a:gd name="T27" fmla="*/ 97 h 199"/>
                <a:gd name="T28" fmla="*/ 211 w 698"/>
                <a:gd name="T29" fmla="*/ 104 h 199"/>
                <a:gd name="T30" fmla="*/ 229 w 698"/>
                <a:gd name="T31" fmla="*/ 112 h 199"/>
                <a:gd name="T32" fmla="*/ 247 w 698"/>
                <a:gd name="T33" fmla="*/ 117 h 199"/>
                <a:gd name="T34" fmla="*/ 264 w 698"/>
                <a:gd name="T35" fmla="*/ 124 h 199"/>
                <a:gd name="T36" fmla="*/ 282 w 698"/>
                <a:gd name="T37" fmla="*/ 131 h 199"/>
                <a:gd name="T38" fmla="*/ 299 w 698"/>
                <a:gd name="T39" fmla="*/ 136 h 199"/>
                <a:gd name="T40" fmla="*/ 317 w 698"/>
                <a:gd name="T41" fmla="*/ 143 h 199"/>
                <a:gd name="T42" fmla="*/ 335 w 698"/>
                <a:gd name="T43" fmla="*/ 148 h 199"/>
                <a:gd name="T44" fmla="*/ 352 w 698"/>
                <a:gd name="T45" fmla="*/ 153 h 199"/>
                <a:gd name="T46" fmla="*/ 370 w 698"/>
                <a:gd name="T47" fmla="*/ 158 h 199"/>
                <a:gd name="T48" fmla="*/ 387 w 698"/>
                <a:gd name="T49" fmla="*/ 163 h 199"/>
                <a:gd name="T50" fmla="*/ 405 w 698"/>
                <a:gd name="T51" fmla="*/ 168 h 199"/>
                <a:gd name="T52" fmla="*/ 423 w 698"/>
                <a:gd name="T53" fmla="*/ 173 h 199"/>
                <a:gd name="T54" fmla="*/ 440 w 698"/>
                <a:gd name="T55" fmla="*/ 175 h 199"/>
                <a:gd name="T56" fmla="*/ 458 w 698"/>
                <a:gd name="T57" fmla="*/ 180 h 199"/>
                <a:gd name="T58" fmla="*/ 475 w 698"/>
                <a:gd name="T59" fmla="*/ 182 h 199"/>
                <a:gd name="T60" fmla="*/ 493 w 698"/>
                <a:gd name="T61" fmla="*/ 185 h 199"/>
                <a:gd name="T62" fmla="*/ 511 w 698"/>
                <a:gd name="T63" fmla="*/ 187 h 199"/>
                <a:gd name="T64" fmla="*/ 528 w 698"/>
                <a:gd name="T65" fmla="*/ 190 h 199"/>
                <a:gd name="T66" fmla="*/ 546 w 698"/>
                <a:gd name="T67" fmla="*/ 192 h 199"/>
                <a:gd name="T68" fmla="*/ 563 w 698"/>
                <a:gd name="T69" fmla="*/ 195 h 199"/>
                <a:gd name="T70" fmla="*/ 581 w 698"/>
                <a:gd name="T71" fmla="*/ 195 h 199"/>
                <a:gd name="T72" fmla="*/ 598 w 698"/>
                <a:gd name="T73" fmla="*/ 197 h 199"/>
                <a:gd name="T74" fmla="*/ 616 w 698"/>
                <a:gd name="T75" fmla="*/ 197 h 199"/>
                <a:gd name="T76" fmla="*/ 634 w 698"/>
                <a:gd name="T77" fmla="*/ 197 h 199"/>
                <a:gd name="T78" fmla="*/ 651 w 698"/>
                <a:gd name="T79" fmla="*/ 199 h 199"/>
                <a:gd name="T80" fmla="*/ 669 w 698"/>
                <a:gd name="T81" fmla="*/ 199 h 199"/>
                <a:gd name="T82" fmla="*/ 686 w 698"/>
                <a:gd name="T83" fmla="*/ 199 h 1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98"/>
                <a:gd name="T127" fmla="*/ 0 h 199"/>
                <a:gd name="T128" fmla="*/ 698 w 698"/>
                <a:gd name="T129" fmla="*/ 199 h 1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98" h="199">
                  <a:moveTo>
                    <a:pt x="0" y="0"/>
                  </a:moveTo>
                  <a:lnTo>
                    <a:pt x="6" y="2"/>
                  </a:lnTo>
                  <a:lnTo>
                    <a:pt x="12" y="4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4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5" y="19"/>
                  </a:lnTo>
                  <a:lnTo>
                    <a:pt x="41" y="22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59" y="29"/>
                  </a:lnTo>
                  <a:lnTo>
                    <a:pt x="59" y="31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71" y="36"/>
                  </a:lnTo>
                  <a:lnTo>
                    <a:pt x="77" y="39"/>
                  </a:lnTo>
                  <a:lnTo>
                    <a:pt x="77" y="41"/>
                  </a:lnTo>
                  <a:lnTo>
                    <a:pt x="82" y="43"/>
                  </a:lnTo>
                  <a:lnTo>
                    <a:pt x="88" y="46"/>
                  </a:lnTo>
                  <a:lnTo>
                    <a:pt x="94" y="48"/>
                  </a:lnTo>
                  <a:lnTo>
                    <a:pt x="100" y="51"/>
                  </a:lnTo>
                  <a:lnTo>
                    <a:pt x="100" y="53"/>
                  </a:lnTo>
                  <a:lnTo>
                    <a:pt x="112" y="56"/>
                  </a:lnTo>
                  <a:lnTo>
                    <a:pt x="112" y="58"/>
                  </a:lnTo>
                  <a:lnTo>
                    <a:pt x="118" y="61"/>
                  </a:lnTo>
                  <a:lnTo>
                    <a:pt x="123" y="63"/>
                  </a:lnTo>
                  <a:lnTo>
                    <a:pt x="129" y="65"/>
                  </a:lnTo>
                  <a:lnTo>
                    <a:pt x="141" y="70"/>
                  </a:lnTo>
                  <a:lnTo>
                    <a:pt x="135" y="70"/>
                  </a:lnTo>
                  <a:lnTo>
                    <a:pt x="141" y="70"/>
                  </a:lnTo>
                  <a:lnTo>
                    <a:pt x="153" y="75"/>
                  </a:lnTo>
                  <a:lnTo>
                    <a:pt x="153" y="78"/>
                  </a:lnTo>
                  <a:lnTo>
                    <a:pt x="159" y="80"/>
                  </a:lnTo>
                  <a:lnTo>
                    <a:pt x="165" y="82"/>
                  </a:lnTo>
                  <a:lnTo>
                    <a:pt x="170" y="85"/>
                  </a:lnTo>
                  <a:lnTo>
                    <a:pt x="182" y="90"/>
                  </a:lnTo>
                  <a:lnTo>
                    <a:pt x="176" y="90"/>
                  </a:lnTo>
                  <a:lnTo>
                    <a:pt x="182" y="90"/>
                  </a:lnTo>
                  <a:lnTo>
                    <a:pt x="194" y="95"/>
                  </a:lnTo>
                  <a:lnTo>
                    <a:pt x="194" y="97"/>
                  </a:lnTo>
                  <a:lnTo>
                    <a:pt x="200" y="97"/>
                  </a:lnTo>
                  <a:lnTo>
                    <a:pt x="206" y="102"/>
                  </a:lnTo>
                  <a:lnTo>
                    <a:pt x="211" y="104"/>
                  </a:lnTo>
                  <a:lnTo>
                    <a:pt x="217" y="104"/>
                  </a:lnTo>
                  <a:lnTo>
                    <a:pt x="223" y="109"/>
                  </a:lnTo>
                  <a:lnTo>
                    <a:pt x="229" y="112"/>
                  </a:lnTo>
                  <a:lnTo>
                    <a:pt x="235" y="112"/>
                  </a:lnTo>
                  <a:lnTo>
                    <a:pt x="241" y="114"/>
                  </a:lnTo>
                  <a:lnTo>
                    <a:pt x="247" y="117"/>
                  </a:lnTo>
                  <a:lnTo>
                    <a:pt x="252" y="119"/>
                  </a:lnTo>
                  <a:lnTo>
                    <a:pt x="258" y="121"/>
                  </a:lnTo>
                  <a:lnTo>
                    <a:pt x="264" y="124"/>
                  </a:lnTo>
                  <a:lnTo>
                    <a:pt x="270" y="126"/>
                  </a:lnTo>
                  <a:lnTo>
                    <a:pt x="276" y="129"/>
                  </a:lnTo>
                  <a:lnTo>
                    <a:pt x="282" y="131"/>
                  </a:lnTo>
                  <a:lnTo>
                    <a:pt x="288" y="131"/>
                  </a:lnTo>
                  <a:lnTo>
                    <a:pt x="294" y="134"/>
                  </a:lnTo>
                  <a:lnTo>
                    <a:pt x="299" y="136"/>
                  </a:lnTo>
                  <a:lnTo>
                    <a:pt x="305" y="139"/>
                  </a:lnTo>
                  <a:lnTo>
                    <a:pt x="311" y="141"/>
                  </a:lnTo>
                  <a:lnTo>
                    <a:pt x="317" y="143"/>
                  </a:lnTo>
                  <a:lnTo>
                    <a:pt x="323" y="146"/>
                  </a:lnTo>
                  <a:lnTo>
                    <a:pt x="329" y="146"/>
                  </a:lnTo>
                  <a:lnTo>
                    <a:pt x="335" y="148"/>
                  </a:lnTo>
                  <a:lnTo>
                    <a:pt x="340" y="151"/>
                  </a:lnTo>
                  <a:lnTo>
                    <a:pt x="346" y="151"/>
                  </a:lnTo>
                  <a:lnTo>
                    <a:pt x="352" y="153"/>
                  </a:lnTo>
                  <a:lnTo>
                    <a:pt x="358" y="156"/>
                  </a:lnTo>
                  <a:lnTo>
                    <a:pt x="364" y="156"/>
                  </a:lnTo>
                  <a:lnTo>
                    <a:pt x="370" y="158"/>
                  </a:lnTo>
                  <a:lnTo>
                    <a:pt x="376" y="160"/>
                  </a:lnTo>
                  <a:lnTo>
                    <a:pt x="381" y="160"/>
                  </a:lnTo>
                  <a:lnTo>
                    <a:pt x="387" y="163"/>
                  </a:lnTo>
                  <a:lnTo>
                    <a:pt x="393" y="165"/>
                  </a:lnTo>
                  <a:lnTo>
                    <a:pt x="399" y="165"/>
                  </a:lnTo>
                  <a:lnTo>
                    <a:pt x="405" y="168"/>
                  </a:lnTo>
                  <a:lnTo>
                    <a:pt x="411" y="170"/>
                  </a:lnTo>
                  <a:lnTo>
                    <a:pt x="417" y="170"/>
                  </a:lnTo>
                  <a:lnTo>
                    <a:pt x="423" y="173"/>
                  </a:lnTo>
                  <a:lnTo>
                    <a:pt x="428" y="173"/>
                  </a:lnTo>
                  <a:lnTo>
                    <a:pt x="434" y="175"/>
                  </a:lnTo>
                  <a:lnTo>
                    <a:pt x="440" y="175"/>
                  </a:lnTo>
                  <a:lnTo>
                    <a:pt x="446" y="178"/>
                  </a:lnTo>
                  <a:lnTo>
                    <a:pt x="452" y="178"/>
                  </a:lnTo>
                  <a:lnTo>
                    <a:pt x="458" y="180"/>
                  </a:lnTo>
                  <a:lnTo>
                    <a:pt x="464" y="180"/>
                  </a:lnTo>
                  <a:lnTo>
                    <a:pt x="469" y="182"/>
                  </a:lnTo>
                  <a:lnTo>
                    <a:pt x="475" y="182"/>
                  </a:lnTo>
                  <a:lnTo>
                    <a:pt x="481" y="182"/>
                  </a:lnTo>
                  <a:lnTo>
                    <a:pt x="487" y="185"/>
                  </a:lnTo>
                  <a:lnTo>
                    <a:pt x="493" y="185"/>
                  </a:lnTo>
                  <a:lnTo>
                    <a:pt x="499" y="187"/>
                  </a:lnTo>
                  <a:lnTo>
                    <a:pt x="505" y="187"/>
                  </a:lnTo>
                  <a:lnTo>
                    <a:pt x="511" y="187"/>
                  </a:lnTo>
                  <a:lnTo>
                    <a:pt x="516" y="190"/>
                  </a:lnTo>
                  <a:lnTo>
                    <a:pt x="522" y="190"/>
                  </a:lnTo>
                  <a:lnTo>
                    <a:pt x="528" y="190"/>
                  </a:lnTo>
                  <a:lnTo>
                    <a:pt x="534" y="192"/>
                  </a:lnTo>
                  <a:lnTo>
                    <a:pt x="540" y="192"/>
                  </a:lnTo>
                  <a:lnTo>
                    <a:pt x="546" y="192"/>
                  </a:lnTo>
                  <a:lnTo>
                    <a:pt x="552" y="192"/>
                  </a:lnTo>
                  <a:lnTo>
                    <a:pt x="557" y="195"/>
                  </a:lnTo>
                  <a:lnTo>
                    <a:pt x="563" y="195"/>
                  </a:lnTo>
                  <a:lnTo>
                    <a:pt x="569" y="195"/>
                  </a:lnTo>
                  <a:lnTo>
                    <a:pt x="575" y="195"/>
                  </a:lnTo>
                  <a:lnTo>
                    <a:pt x="581" y="195"/>
                  </a:lnTo>
                  <a:lnTo>
                    <a:pt x="587" y="197"/>
                  </a:lnTo>
                  <a:lnTo>
                    <a:pt x="593" y="197"/>
                  </a:lnTo>
                  <a:lnTo>
                    <a:pt x="598" y="197"/>
                  </a:lnTo>
                  <a:lnTo>
                    <a:pt x="604" y="197"/>
                  </a:lnTo>
                  <a:lnTo>
                    <a:pt x="610" y="197"/>
                  </a:lnTo>
                  <a:lnTo>
                    <a:pt x="616" y="197"/>
                  </a:lnTo>
                  <a:lnTo>
                    <a:pt x="622" y="197"/>
                  </a:lnTo>
                  <a:lnTo>
                    <a:pt x="628" y="197"/>
                  </a:lnTo>
                  <a:lnTo>
                    <a:pt x="634" y="197"/>
                  </a:lnTo>
                  <a:lnTo>
                    <a:pt x="640" y="197"/>
                  </a:lnTo>
                  <a:lnTo>
                    <a:pt x="645" y="197"/>
                  </a:lnTo>
                  <a:lnTo>
                    <a:pt x="651" y="199"/>
                  </a:lnTo>
                  <a:lnTo>
                    <a:pt x="657" y="199"/>
                  </a:lnTo>
                  <a:lnTo>
                    <a:pt x="663" y="199"/>
                  </a:lnTo>
                  <a:lnTo>
                    <a:pt x="669" y="199"/>
                  </a:lnTo>
                  <a:lnTo>
                    <a:pt x="675" y="199"/>
                  </a:lnTo>
                  <a:lnTo>
                    <a:pt x="681" y="199"/>
                  </a:lnTo>
                  <a:lnTo>
                    <a:pt x="686" y="199"/>
                  </a:lnTo>
                  <a:lnTo>
                    <a:pt x="692" y="199"/>
                  </a:lnTo>
                  <a:lnTo>
                    <a:pt x="698" y="199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8" name="Freeform 127"/>
            <p:cNvSpPr>
              <a:spLocks/>
            </p:cNvSpPr>
            <p:nvPr/>
          </p:nvSpPr>
          <p:spPr bwMode="auto">
            <a:xfrm>
              <a:off x="3853" y="2276"/>
              <a:ext cx="745" cy="1"/>
            </a:xfrm>
            <a:custGeom>
              <a:avLst/>
              <a:gdLst>
                <a:gd name="T0" fmla="*/ 12 w 745"/>
                <a:gd name="T1" fmla="*/ 0 h 1"/>
                <a:gd name="T2" fmla="*/ 30 w 745"/>
                <a:gd name="T3" fmla="*/ 0 h 1"/>
                <a:gd name="T4" fmla="*/ 47 w 745"/>
                <a:gd name="T5" fmla="*/ 0 h 1"/>
                <a:gd name="T6" fmla="*/ 65 w 745"/>
                <a:gd name="T7" fmla="*/ 0 h 1"/>
                <a:gd name="T8" fmla="*/ 82 w 745"/>
                <a:gd name="T9" fmla="*/ 0 h 1"/>
                <a:gd name="T10" fmla="*/ 100 w 745"/>
                <a:gd name="T11" fmla="*/ 0 h 1"/>
                <a:gd name="T12" fmla="*/ 117 w 745"/>
                <a:gd name="T13" fmla="*/ 0 h 1"/>
                <a:gd name="T14" fmla="*/ 135 w 745"/>
                <a:gd name="T15" fmla="*/ 0 h 1"/>
                <a:gd name="T16" fmla="*/ 153 w 745"/>
                <a:gd name="T17" fmla="*/ 0 h 1"/>
                <a:gd name="T18" fmla="*/ 170 w 745"/>
                <a:gd name="T19" fmla="*/ 0 h 1"/>
                <a:gd name="T20" fmla="*/ 188 w 745"/>
                <a:gd name="T21" fmla="*/ 0 h 1"/>
                <a:gd name="T22" fmla="*/ 205 w 745"/>
                <a:gd name="T23" fmla="*/ 0 h 1"/>
                <a:gd name="T24" fmla="*/ 223 w 745"/>
                <a:gd name="T25" fmla="*/ 0 h 1"/>
                <a:gd name="T26" fmla="*/ 241 w 745"/>
                <a:gd name="T27" fmla="*/ 0 h 1"/>
                <a:gd name="T28" fmla="*/ 258 w 745"/>
                <a:gd name="T29" fmla="*/ 0 h 1"/>
                <a:gd name="T30" fmla="*/ 276 w 745"/>
                <a:gd name="T31" fmla="*/ 0 h 1"/>
                <a:gd name="T32" fmla="*/ 293 w 745"/>
                <a:gd name="T33" fmla="*/ 0 h 1"/>
                <a:gd name="T34" fmla="*/ 311 w 745"/>
                <a:gd name="T35" fmla="*/ 0 h 1"/>
                <a:gd name="T36" fmla="*/ 329 w 745"/>
                <a:gd name="T37" fmla="*/ 0 h 1"/>
                <a:gd name="T38" fmla="*/ 346 w 745"/>
                <a:gd name="T39" fmla="*/ 0 h 1"/>
                <a:gd name="T40" fmla="*/ 364 w 745"/>
                <a:gd name="T41" fmla="*/ 0 h 1"/>
                <a:gd name="T42" fmla="*/ 381 w 745"/>
                <a:gd name="T43" fmla="*/ 0 h 1"/>
                <a:gd name="T44" fmla="*/ 399 w 745"/>
                <a:gd name="T45" fmla="*/ 0 h 1"/>
                <a:gd name="T46" fmla="*/ 417 w 745"/>
                <a:gd name="T47" fmla="*/ 0 h 1"/>
                <a:gd name="T48" fmla="*/ 434 w 745"/>
                <a:gd name="T49" fmla="*/ 0 h 1"/>
                <a:gd name="T50" fmla="*/ 452 w 745"/>
                <a:gd name="T51" fmla="*/ 0 h 1"/>
                <a:gd name="T52" fmla="*/ 469 w 745"/>
                <a:gd name="T53" fmla="*/ 0 h 1"/>
                <a:gd name="T54" fmla="*/ 487 w 745"/>
                <a:gd name="T55" fmla="*/ 0 h 1"/>
                <a:gd name="T56" fmla="*/ 505 w 745"/>
                <a:gd name="T57" fmla="*/ 0 h 1"/>
                <a:gd name="T58" fmla="*/ 522 w 745"/>
                <a:gd name="T59" fmla="*/ 0 h 1"/>
                <a:gd name="T60" fmla="*/ 540 w 745"/>
                <a:gd name="T61" fmla="*/ 0 h 1"/>
                <a:gd name="T62" fmla="*/ 557 w 745"/>
                <a:gd name="T63" fmla="*/ 0 h 1"/>
                <a:gd name="T64" fmla="*/ 575 w 745"/>
                <a:gd name="T65" fmla="*/ 0 h 1"/>
                <a:gd name="T66" fmla="*/ 593 w 745"/>
                <a:gd name="T67" fmla="*/ 0 h 1"/>
                <a:gd name="T68" fmla="*/ 610 w 745"/>
                <a:gd name="T69" fmla="*/ 0 h 1"/>
                <a:gd name="T70" fmla="*/ 628 w 745"/>
                <a:gd name="T71" fmla="*/ 0 h 1"/>
                <a:gd name="T72" fmla="*/ 645 w 745"/>
                <a:gd name="T73" fmla="*/ 0 h 1"/>
                <a:gd name="T74" fmla="*/ 663 w 745"/>
                <a:gd name="T75" fmla="*/ 0 h 1"/>
                <a:gd name="T76" fmla="*/ 680 w 745"/>
                <a:gd name="T77" fmla="*/ 0 h 1"/>
                <a:gd name="T78" fmla="*/ 698 w 745"/>
                <a:gd name="T79" fmla="*/ 0 h 1"/>
                <a:gd name="T80" fmla="*/ 716 w 745"/>
                <a:gd name="T81" fmla="*/ 0 h 1"/>
                <a:gd name="T82" fmla="*/ 733 w 745"/>
                <a:gd name="T83" fmla="*/ 0 h 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5"/>
                <a:gd name="T127" fmla="*/ 0 h 1"/>
                <a:gd name="T128" fmla="*/ 745 w 745"/>
                <a:gd name="T129" fmla="*/ 1 h 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5" h="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6" y="0"/>
                  </a:lnTo>
                  <a:lnTo>
                    <a:pt x="112" y="0"/>
                  </a:lnTo>
                  <a:lnTo>
                    <a:pt x="117" y="0"/>
                  </a:lnTo>
                  <a:lnTo>
                    <a:pt x="123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3" y="0"/>
                  </a:lnTo>
                  <a:lnTo>
                    <a:pt x="229" y="0"/>
                  </a:lnTo>
                  <a:lnTo>
                    <a:pt x="235" y="0"/>
                  </a:lnTo>
                  <a:lnTo>
                    <a:pt x="241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3" y="0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40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0"/>
                  </a:lnTo>
                  <a:lnTo>
                    <a:pt x="364" y="0"/>
                  </a:lnTo>
                  <a:lnTo>
                    <a:pt x="370" y="0"/>
                  </a:lnTo>
                  <a:lnTo>
                    <a:pt x="376" y="0"/>
                  </a:lnTo>
                  <a:lnTo>
                    <a:pt x="381" y="0"/>
                  </a:lnTo>
                  <a:lnTo>
                    <a:pt x="387" y="0"/>
                  </a:lnTo>
                  <a:lnTo>
                    <a:pt x="393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0"/>
                  </a:lnTo>
                  <a:lnTo>
                    <a:pt x="422" y="0"/>
                  </a:lnTo>
                  <a:lnTo>
                    <a:pt x="428" y="0"/>
                  </a:lnTo>
                  <a:lnTo>
                    <a:pt x="434" y="0"/>
                  </a:lnTo>
                  <a:lnTo>
                    <a:pt x="440" y="0"/>
                  </a:lnTo>
                  <a:lnTo>
                    <a:pt x="446" y="0"/>
                  </a:lnTo>
                  <a:lnTo>
                    <a:pt x="452" y="0"/>
                  </a:lnTo>
                  <a:lnTo>
                    <a:pt x="458" y="0"/>
                  </a:lnTo>
                  <a:lnTo>
                    <a:pt x="463" y="0"/>
                  </a:lnTo>
                  <a:lnTo>
                    <a:pt x="469" y="0"/>
                  </a:lnTo>
                  <a:lnTo>
                    <a:pt x="475" y="0"/>
                  </a:lnTo>
                  <a:lnTo>
                    <a:pt x="481" y="0"/>
                  </a:lnTo>
                  <a:lnTo>
                    <a:pt x="487" y="0"/>
                  </a:lnTo>
                  <a:lnTo>
                    <a:pt x="493" y="0"/>
                  </a:lnTo>
                  <a:lnTo>
                    <a:pt x="499" y="0"/>
                  </a:lnTo>
                  <a:lnTo>
                    <a:pt x="505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1" y="0"/>
                  </a:lnTo>
                  <a:lnTo>
                    <a:pt x="557" y="0"/>
                  </a:lnTo>
                  <a:lnTo>
                    <a:pt x="563" y="0"/>
                  </a:lnTo>
                  <a:lnTo>
                    <a:pt x="569" y="0"/>
                  </a:lnTo>
                  <a:lnTo>
                    <a:pt x="575" y="0"/>
                  </a:lnTo>
                  <a:lnTo>
                    <a:pt x="581" y="0"/>
                  </a:lnTo>
                  <a:lnTo>
                    <a:pt x="587" y="0"/>
                  </a:lnTo>
                  <a:lnTo>
                    <a:pt x="593" y="0"/>
                  </a:lnTo>
                  <a:lnTo>
                    <a:pt x="598" y="0"/>
                  </a:lnTo>
                  <a:lnTo>
                    <a:pt x="604" y="0"/>
                  </a:lnTo>
                  <a:lnTo>
                    <a:pt x="610" y="0"/>
                  </a:lnTo>
                  <a:lnTo>
                    <a:pt x="616" y="0"/>
                  </a:lnTo>
                  <a:lnTo>
                    <a:pt x="622" y="0"/>
                  </a:lnTo>
                  <a:lnTo>
                    <a:pt x="628" y="0"/>
                  </a:lnTo>
                  <a:lnTo>
                    <a:pt x="634" y="0"/>
                  </a:lnTo>
                  <a:lnTo>
                    <a:pt x="639" y="0"/>
                  </a:lnTo>
                  <a:lnTo>
                    <a:pt x="645" y="0"/>
                  </a:lnTo>
                  <a:lnTo>
                    <a:pt x="651" y="0"/>
                  </a:lnTo>
                  <a:lnTo>
                    <a:pt x="657" y="0"/>
                  </a:lnTo>
                  <a:lnTo>
                    <a:pt x="663" y="0"/>
                  </a:lnTo>
                  <a:lnTo>
                    <a:pt x="669" y="0"/>
                  </a:lnTo>
                  <a:lnTo>
                    <a:pt x="675" y="0"/>
                  </a:lnTo>
                  <a:lnTo>
                    <a:pt x="680" y="0"/>
                  </a:lnTo>
                  <a:lnTo>
                    <a:pt x="686" y="0"/>
                  </a:lnTo>
                  <a:lnTo>
                    <a:pt x="692" y="0"/>
                  </a:lnTo>
                  <a:lnTo>
                    <a:pt x="698" y="0"/>
                  </a:lnTo>
                  <a:lnTo>
                    <a:pt x="704" y="0"/>
                  </a:lnTo>
                  <a:lnTo>
                    <a:pt x="710" y="0"/>
                  </a:lnTo>
                  <a:lnTo>
                    <a:pt x="716" y="0"/>
                  </a:lnTo>
                  <a:lnTo>
                    <a:pt x="722" y="0"/>
                  </a:lnTo>
                  <a:lnTo>
                    <a:pt x="727" y="0"/>
                  </a:lnTo>
                  <a:lnTo>
                    <a:pt x="733" y="0"/>
                  </a:lnTo>
                  <a:lnTo>
                    <a:pt x="739" y="0"/>
                  </a:lnTo>
                  <a:lnTo>
                    <a:pt x="74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99" name="Freeform 129"/>
            <p:cNvSpPr>
              <a:spLocks/>
            </p:cNvSpPr>
            <p:nvPr/>
          </p:nvSpPr>
          <p:spPr bwMode="auto">
            <a:xfrm>
              <a:off x="1372" y="1375"/>
              <a:ext cx="745" cy="153"/>
            </a:xfrm>
            <a:custGeom>
              <a:avLst/>
              <a:gdLst>
                <a:gd name="T0" fmla="*/ 12 w 745"/>
                <a:gd name="T1" fmla="*/ 0 h 153"/>
                <a:gd name="T2" fmla="*/ 30 w 745"/>
                <a:gd name="T3" fmla="*/ 2 h 153"/>
                <a:gd name="T4" fmla="*/ 47 w 745"/>
                <a:gd name="T5" fmla="*/ 2 h 153"/>
                <a:gd name="T6" fmla="*/ 65 w 745"/>
                <a:gd name="T7" fmla="*/ 2 h 153"/>
                <a:gd name="T8" fmla="*/ 83 w 745"/>
                <a:gd name="T9" fmla="*/ 2 h 153"/>
                <a:gd name="T10" fmla="*/ 100 w 745"/>
                <a:gd name="T11" fmla="*/ 4 h 153"/>
                <a:gd name="T12" fmla="*/ 118 w 745"/>
                <a:gd name="T13" fmla="*/ 4 h 153"/>
                <a:gd name="T14" fmla="*/ 135 w 745"/>
                <a:gd name="T15" fmla="*/ 7 h 153"/>
                <a:gd name="T16" fmla="*/ 153 w 745"/>
                <a:gd name="T17" fmla="*/ 7 h 153"/>
                <a:gd name="T18" fmla="*/ 171 w 745"/>
                <a:gd name="T19" fmla="*/ 9 h 153"/>
                <a:gd name="T20" fmla="*/ 188 w 745"/>
                <a:gd name="T21" fmla="*/ 12 h 153"/>
                <a:gd name="T22" fmla="*/ 206 w 745"/>
                <a:gd name="T23" fmla="*/ 14 h 153"/>
                <a:gd name="T24" fmla="*/ 223 w 745"/>
                <a:gd name="T25" fmla="*/ 17 h 153"/>
                <a:gd name="T26" fmla="*/ 241 w 745"/>
                <a:gd name="T27" fmla="*/ 17 h 153"/>
                <a:gd name="T28" fmla="*/ 259 w 745"/>
                <a:gd name="T29" fmla="*/ 22 h 153"/>
                <a:gd name="T30" fmla="*/ 276 w 745"/>
                <a:gd name="T31" fmla="*/ 24 h 153"/>
                <a:gd name="T32" fmla="*/ 294 w 745"/>
                <a:gd name="T33" fmla="*/ 26 h 153"/>
                <a:gd name="T34" fmla="*/ 311 w 745"/>
                <a:gd name="T35" fmla="*/ 29 h 153"/>
                <a:gd name="T36" fmla="*/ 329 w 745"/>
                <a:gd name="T37" fmla="*/ 31 h 153"/>
                <a:gd name="T38" fmla="*/ 346 w 745"/>
                <a:gd name="T39" fmla="*/ 36 h 153"/>
                <a:gd name="T40" fmla="*/ 364 w 745"/>
                <a:gd name="T41" fmla="*/ 39 h 153"/>
                <a:gd name="T42" fmla="*/ 382 w 745"/>
                <a:gd name="T43" fmla="*/ 43 h 153"/>
                <a:gd name="T44" fmla="*/ 399 w 745"/>
                <a:gd name="T45" fmla="*/ 46 h 153"/>
                <a:gd name="T46" fmla="*/ 417 w 745"/>
                <a:gd name="T47" fmla="*/ 51 h 153"/>
                <a:gd name="T48" fmla="*/ 434 w 745"/>
                <a:gd name="T49" fmla="*/ 56 h 153"/>
                <a:gd name="T50" fmla="*/ 452 w 745"/>
                <a:gd name="T51" fmla="*/ 61 h 153"/>
                <a:gd name="T52" fmla="*/ 470 w 745"/>
                <a:gd name="T53" fmla="*/ 63 h 153"/>
                <a:gd name="T54" fmla="*/ 487 w 745"/>
                <a:gd name="T55" fmla="*/ 68 h 153"/>
                <a:gd name="T56" fmla="*/ 505 w 745"/>
                <a:gd name="T57" fmla="*/ 73 h 153"/>
                <a:gd name="T58" fmla="*/ 522 w 745"/>
                <a:gd name="T59" fmla="*/ 78 h 153"/>
                <a:gd name="T60" fmla="*/ 540 w 745"/>
                <a:gd name="T61" fmla="*/ 82 h 153"/>
                <a:gd name="T62" fmla="*/ 558 w 745"/>
                <a:gd name="T63" fmla="*/ 87 h 153"/>
                <a:gd name="T64" fmla="*/ 575 w 745"/>
                <a:gd name="T65" fmla="*/ 95 h 153"/>
                <a:gd name="T66" fmla="*/ 593 w 745"/>
                <a:gd name="T67" fmla="*/ 100 h 153"/>
                <a:gd name="T68" fmla="*/ 610 w 745"/>
                <a:gd name="T69" fmla="*/ 104 h 153"/>
                <a:gd name="T70" fmla="*/ 628 w 745"/>
                <a:gd name="T71" fmla="*/ 112 h 153"/>
                <a:gd name="T72" fmla="*/ 646 w 745"/>
                <a:gd name="T73" fmla="*/ 117 h 153"/>
                <a:gd name="T74" fmla="*/ 663 w 745"/>
                <a:gd name="T75" fmla="*/ 121 h 153"/>
                <a:gd name="T76" fmla="*/ 681 w 745"/>
                <a:gd name="T77" fmla="*/ 129 h 153"/>
                <a:gd name="T78" fmla="*/ 698 w 745"/>
                <a:gd name="T79" fmla="*/ 134 h 153"/>
                <a:gd name="T80" fmla="*/ 716 w 745"/>
                <a:gd name="T81" fmla="*/ 141 h 153"/>
                <a:gd name="T82" fmla="*/ 734 w 745"/>
                <a:gd name="T83" fmla="*/ 148 h 1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5"/>
                <a:gd name="T127" fmla="*/ 0 h 153"/>
                <a:gd name="T128" fmla="*/ 745 w 745"/>
                <a:gd name="T129" fmla="*/ 153 h 15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5" h="153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2"/>
                  </a:lnTo>
                  <a:lnTo>
                    <a:pt x="71" y="2"/>
                  </a:lnTo>
                  <a:lnTo>
                    <a:pt x="77" y="2"/>
                  </a:lnTo>
                  <a:lnTo>
                    <a:pt x="83" y="2"/>
                  </a:lnTo>
                  <a:lnTo>
                    <a:pt x="88" y="2"/>
                  </a:lnTo>
                  <a:lnTo>
                    <a:pt x="94" y="4"/>
                  </a:lnTo>
                  <a:lnTo>
                    <a:pt x="100" y="4"/>
                  </a:lnTo>
                  <a:lnTo>
                    <a:pt x="106" y="4"/>
                  </a:lnTo>
                  <a:lnTo>
                    <a:pt x="112" y="4"/>
                  </a:lnTo>
                  <a:lnTo>
                    <a:pt x="118" y="4"/>
                  </a:lnTo>
                  <a:lnTo>
                    <a:pt x="124" y="4"/>
                  </a:lnTo>
                  <a:lnTo>
                    <a:pt x="129" y="7"/>
                  </a:lnTo>
                  <a:lnTo>
                    <a:pt x="135" y="7"/>
                  </a:lnTo>
                  <a:lnTo>
                    <a:pt x="141" y="7"/>
                  </a:lnTo>
                  <a:lnTo>
                    <a:pt x="147" y="7"/>
                  </a:lnTo>
                  <a:lnTo>
                    <a:pt x="153" y="7"/>
                  </a:lnTo>
                  <a:lnTo>
                    <a:pt x="159" y="9"/>
                  </a:lnTo>
                  <a:lnTo>
                    <a:pt x="165" y="9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82" y="9"/>
                  </a:lnTo>
                  <a:lnTo>
                    <a:pt x="188" y="12"/>
                  </a:lnTo>
                  <a:lnTo>
                    <a:pt x="194" y="12"/>
                  </a:lnTo>
                  <a:lnTo>
                    <a:pt x="200" y="12"/>
                  </a:lnTo>
                  <a:lnTo>
                    <a:pt x="206" y="14"/>
                  </a:lnTo>
                  <a:lnTo>
                    <a:pt x="212" y="14"/>
                  </a:lnTo>
                  <a:lnTo>
                    <a:pt x="217" y="14"/>
                  </a:lnTo>
                  <a:lnTo>
                    <a:pt x="223" y="17"/>
                  </a:lnTo>
                  <a:lnTo>
                    <a:pt x="229" y="17"/>
                  </a:lnTo>
                  <a:lnTo>
                    <a:pt x="235" y="17"/>
                  </a:lnTo>
                  <a:lnTo>
                    <a:pt x="241" y="17"/>
                  </a:lnTo>
                  <a:lnTo>
                    <a:pt x="247" y="19"/>
                  </a:lnTo>
                  <a:lnTo>
                    <a:pt x="253" y="19"/>
                  </a:lnTo>
                  <a:lnTo>
                    <a:pt x="259" y="22"/>
                  </a:lnTo>
                  <a:lnTo>
                    <a:pt x="264" y="22"/>
                  </a:lnTo>
                  <a:lnTo>
                    <a:pt x="270" y="22"/>
                  </a:lnTo>
                  <a:lnTo>
                    <a:pt x="276" y="24"/>
                  </a:lnTo>
                  <a:lnTo>
                    <a:pt x="282" y="24"/>
                  </a:lnTo>
                  <a:lnTo>
                    <a:pt x="288" y="26"/>
                  </a:lnTo>
                  <a:lnTo>
                    <a:pt x="294" y="26"/>
                  </a:lnTo>
                  <a:lnTo>
                    <a:pt x="300" y="26"/>
                  </a:lnTo>
                  <a:lnTo>
                    <a:pt x="305" y="29"/>
                  </a:lnTo>
                  <a:lnTo>
                    <a:pt x="311" y="29"/>
                  </a:lnTo>
                  <a:lnTo>
                    <a:pt x="317" y="31"/>
                  </a:lnTo>
                  <a:lnTo>
                    <a:pt x="323" y="31"/>
                  </a:lnTo>
                  <a:lnTo>
                    <a:pt x="329" y="31"/>
                  </a:lnTo>
                  <a:lnTo>
                    <a:pt x="335" y="34"/>
                  </a:lnTo>
                  <a:lnTo>
                    <a:pt x="341" y="34"/>
                  </a:lnTo>
                  <a:lnTo>
                    <a:pt x="346" y="36"/>
                  </a:lnTo>
                  <a:lnTo>
                    <a:pt x="352" y="36"/>
                  </a:lnTo>
                  <a:lnTo>
                    <a:pt x="358" y="39"/>
                  </a:lnTo>
                  <a:lnTo>
                    <a:pt x="364" y="39"/>
                  </a:lnTo>
                  <a:lnTo>
                    <a:pt x="370" y="41"/>
                  </a:lnTo>
                  <a:lnTo>
                    <a:pt x="376" y="41"/>
                  </a:lnTo>
                  <a:lnTo>
                    <a:pt x="382" y="43"/>
                  </a:lnTo>
                  <a:lnTo>
                    <a:pt x="388" y="43"/>
                  </a:lnTo>
                  <a:lnTo>
                    <a:pt x="393" y="46"/>
                  </a:lnTo>
                  <a:lnTo>
                    <a:pt x="399" y="46"/>
                  </a:lnTo>
                  <a:lnTo>
                    <a:pt x="405" y="48"/>
                  </a:lnTo>
                  <a:lnTo>
                    <a:pt x="411" y="48"/>
                  </a:lnTo>
                  <a:lnTo>
                    <a:pt x="417" y="51"/>
                  </a:lnTo>
                  <a:lnTo>
                    <a:pt x="423" y="51"/>
                  </a:lnTo>
                  <a:lnTo>
                    <a:pt x="429" y="53"/>
                  </a:lnTo>
                  <a:lnTo>
                    <a:pt x="434" y="56"/>
                  </a:lnTo>
                  <a:lnTo>
                    <a:pt x="440" y="56"/>
                  </a:lnTo>
                  <a:lnTo>
                    <a:pt x="446" y="58"/>
                  </a:lnTo>
                  <a:lnTo>
                    <a:pt x="452" y="61"/>
                  </a:lnTo>
                  <a:lnTo>
                    <a:pt x="458" y="61"/>
                  </a:lnTo>
                  <a:lnTo>
                    <a:pt x="464" y="63"/>
                  </a:lnTo>
                  <a:lnTo>
                    <a:pt x="470" y="63"/>
                  </a:lnTo>
                  <a:lnTo>
                    <a:pt x="475" y="65"/>
                  </a:lnTo>
                  <a:lnTo>
                    <a:pt x="481" y="68"/>
                  </a:lnTo>
                  <a:lnTo>
                    <a:pt x="487" y="68"/>
                  </a:lnTo>
                  <a:lnTo>
                    <a:pt x="493" y="70"/>
                  </a:lnTo>
                  <a:lnTo>
                    <a:pt x="499" y="70"/>
                  </a:lnTo>
                  <a:lnTo>
                    <a:pt x="505" y="73"/>
                  </a:lnTo>
                  <a:lnTo>
                    <a:pt x="511" y="75"/>
                  </a:lnTo>
                  <a:lnTo>
                    <a:pt x="517" y="75"/>
                  </a:lnTo>
                  <a:lnTo>
                    <a:pt x="522" y="78"/>
                  </a:lnTo>
                  <a:lnTo>
                    <a:pt x="528" y="80"/>
                  </a:lnTo>
                  <a:lnTo>
                    <a:pt x="534" y="82"/>
                  </a:lnTo>
                  <a:lnTo>
                    <a:pt x="540" y="82"/>
                  </a:lnTo>
                  <a:lnTo>
                    <a:pt x="546" y="85"/>
                  </a:lnTo>
                  <a:lnTo>
                    <a:pt x="552" y="87"/>
                  </a:lnTo>
                  <a:lnTo>
                    <a:pt x="558" y="87"/>
                  </a:lnTo>
                  <a:lnTo>
                    <a:pt x="563" y="90"/>
                  </a:lnTo>
                  <a:lnTo>
                    <a:pt x="569" y="92"/>
                  </a:lnTo>
                  <a:lnTo>
                    <a:pt x="575" y="95"/>
                  </a:lnTo>
                  <a:lnTo>
                    <a:pt x="581" y="97"/>
                  </a:lnTo>
                  <a:lnTo>
                    <a:pt x="587" y="97"/>
                  </a:lnTo>
                  <a:lnTo>
                    <a:pt x="593" y="100"/>
                  </a:lnTo>
                  <a:lnTo>
                    <a:pt x="599" y="102"/>
                  </a:lnTo>
                  <a:lnTo>
                    <a:pt x="605" y="102"/>
                  </a:lnTo>
                  <a:lnTo>
                    <a:pt x="610" y="104"/>
                  </a:lnTo>
                  <a:lnTo>
                    <a:pt x="616" y="107"/>
                  </a:lnTo>
                  <a:lnTo>
                    <a:pt x="622" y="109"/>
                  </a:lnTo>
                  <a:lnTo>
                    <a:pt x="628" y="112"/>
                  </a:lnTo>
                  <a:lnTo>
                    <a:pt x="634" y="112"/>
                  </a:lnTo>
                  <a:lnTo>
                    <a:pt x="640" y="114"/>
                  </a:lnTo>
                  <a:lnTo>
                    <a:pt x="646" y="117"/>
                  </a:lnTo>
                  <a:lnTo>
                    <a:pt x="651" y="119"/>
                  </a:lnTo>
                  <a:lnTo>
                    <a:pt x="657" y="119"/>
                  </a:lnTo>
                  <a:lnTo>
                    <a:pt x="663" y="121"/>
                  </a:lnTo>
                  <a:lnTo>
                    <a:pt x="669" y="124"/>
                  </a:lnTo>
                  <a:lnTo>
                    <a:pt x="675" y="126"/>
                  </a:lnTo>
                  <a:lnTo>
                    <a:pt x="681" y="129"/>
                  </a:lnTo>
                  <a:lnTo>
                    <a:pt x="687" y="131"/>
                  </a:lnTo>
                  <a:lnTo>
                    <a:pt x="692" y="131"/>
                  </a:lnTo>
                  <a:lnTo>
                    <a:pt x="698" y="134"/>
                  </a:lnTo>
                  <a:lnTo>
                    <a:pt x="704" y="136"/>
                  </a:lnTo>
                  <a:lnTo>
                    <a:pt x="710" y="141"/>
                  </a:lnTo>
                  <a:lnTo>
                    <a:pt x="716" y="141"/>
                  </a:lnTo>
                  <a:lnTo>
                    <a:pt x="722" y="143"/>
                  </a:lnTo>
                  <a:lnTo>
                    <a:pt x="728" y="146"/>
                  </a:lnTo>
                  <a:lnTo>
                    <a:pt x="734" y="148"/>
                  </a:lnTo>
                  <a:lnTo>
                    <a:pt x="739" y="151"/>
                  </a:lnTo>
                  <a:lnTo>
                    <a:pt x="745" y="153"/>
                  </a:lnTo>
                </a:path>
              </a:pathLst>
            </a:custGeom>
            <a:noFill/>
            <a:ln w="28575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00" name="Freeform 130"/>
            <p:cNvSpPr>
              <a:spLocks/>
            </p:cNvSpPr>
            <p:nvPr/>
          </p:nvSpPr>
          <p:spPr bwMode="auto">
            <a:xfrm>
              <a:off x="2117" y="1528"/>
              <a:ext cx="657" cy="305"/>
            </a:xfrm>
            <a:custGeom>
              <a:avLst/>
              <a:gdLst>
                <a:gd name="T0" fmla="*/ 12 w 657"/>
                <a:gd name="T1" fmla="*/ 5 h 305"/>
                <a:gd name="T2" fmla="*/ 30 w 657"/>
                <a:gd name="T3" fmla="*/ 10 h 305"/>
                <a:gd name="T4" fmla="*/ 47 w 657"/>
                <a:gd name="T5" fmla="*/ 17 h 305"/>
                <a:gd name="T6" fmla="*/ 65 w 657"/>
                <a:gd name="T7" fmla="*/ 25 h 305"/>
                <a:gd name="T8" fmla="*/ 82 w 657"/>
                <a:gd name="T9" fmla="*/ 32 h 305"/>
                <a:gd name="T10" fmla="*/ 100 w 657"/>
                <a:gd name="T11" fmla="*/ 39 h 305"/>
                <a:gd name="T12" fmla="*/ 118 w 657"/>
                <a:gd name="T13" fmla="*/ 46 h 305"/>
                <a:gd name="T14" fmla="*/ 135 w 657"/>
                <a:gd name="T15" fmla="*/ 54 h 305"/>
                <a:gd name="T16" fmla="*/ 153 w 657"/>
                <a:gd name="T17" fmla="*/ 61 h 305"/>
                <a:gd name="T18" fmla="*/ 170 w 657"/>
                <a:gd name="T19" fmla="*/ 68 h 305"/>
                <a:gd name="T20" fmla="*/ 188 w 657"/>
                <a:gd name="T21" fmla="*/ 76 h 305"/>
                <a:gd name="T22" fmla="*/ 200 w 657"/>
                <a:gd name="T23" fmla="*/ 83 h 305"/>
                <a:gd name="T24" fmla="*/ 217 w 657"/>
                <a:gd name="T25" fmla="*/ 90 h 305"/>
                <a:gd name="T26" fmla="*/ 235 w 657"/>
                <a:gd name="T27" fmla="*/ 98 h 305"/>
                <a:gd name="T28" fmla="*/ 252 w 657"/>
                <a:gd name="T29" fmla="*/ 105 h 305"/>
                <a:gd name="T30" fmla="*/ 264 w 657"/>
                <a:gd name="T31" fmla="*/ 110 h 305"/>
                <a:gd name="T32" fmla="*/ 282 w 657"/>
                <a:gd name="T33" fmla="*/ 120 h 305"/>
                <a:gd name="T34" fmla="*/ 299 w 657"/>
                <a:gd name="T35" fmla="*/ 127 h 305"/>
                <a:gd name="T36" fmla="*/ 311 w 657"/>
                <a:gd name="T37" fmla="*/ 134 h 305"/>
                <a:gd name="T38" fmla="*/ 329 w 657"/>
                <a:gd name="T39" fmla="*/ 142 h 305"/>
                <a:gd name="T40" fmla="*/ 346 w 657"/>
                <a:gd name="T41" fmla="*/ 149 h 305"/>
                <a:gd name="T42" fmla="*/ 364 w 657"/>
                <a:gd name="T43" fmla="*/ 159 h 305"/>
                <a:gd name="T44" fmla="*/ 381 w 657"/>
                <a:gd name="T45" fmla="*/ 166 h 305"/>
                <a:gd name="T46" fmla="*/ 393 w 657"/>
                <a:gd name="T47" fmla="*/ 171 h 305"/>
                <a:gd name="T48" fmla="*/ 405 w 657"/>
                <a:gd name="T49" fmla="*/ 178 h 305"/>
                <a:gd name="T50" fmla="*/ 428 w 657"/>
                <a:gd name="T51" fmla="*/ 188 h 305"/>
                <a:gd name="T52" fmla="*/ 434 w 657"/>
                <a:gd name="T53" fmla="*/ 190 h 305"/>
                <a:gd name="T54" fmla="*/ 446 w 657"/>
                <a:gd name="T55" fmla="*/ 198 h 305"/>
                <a:gd name="T56" fmla="*/ 458 w 657"/>
                <a:gd name="T57" fmla="*/ 205 h 305"/>
                <a:gd name="T58" fmla="*/ 475 w 657"/>
                <a:gd name="T59" fmla="*/ 212 h 305"/>
                <a:gd name="T60" fmla="*/ 493 w 657"/>
                <a:gd name="T61" fmla="*/ 220 h 305"/>
                <a:gd name="T62" fmla="*/ 505 w 657"/>
                <a:gd name="T63" fmla="*/ 227 h 305"/>
                <a:gd name="T64" fmla="*/ 516 w 657"/>
                <a:gd name="T65" fmla="*/ 234 h 305"/>
                <a:gd name="T66" fmla="*/ 540 w 657"/>
                <a:gd name="T67" fmla="*/ 244 h 305"/>
                <a:gd name="T68" fmla="*/ 552 w 657"/>
                <a:gd name="T69" fmla="*/ 249 h 305"/>
                <a:gd name="T70" fmla="*/ 563 w 657"/>
                <a:gd name="T71" fmla="*/ 256 h 305"/>
                <a:gd name="T72" fmla="*/ 575 w 657"/>
                <a:gd name="T73" fmla="*/ 261 h 305"/>
                <a:gd name="T74" fmla="*/ 587 w 657"/>
                <a:gd name="T75" fmla="*/ 268 h 305"/>
                <a:gd name="T76" fmla="*/ 604 w 657"/>
                <a:gd name="T77" fmla="*/ 278 h 305"/>
                <a:gd name="T78" fmla="*/ 628 w 657"/>
                <a:gd name="T79" fmla="*/ 288 h 305"/>
                <a:gd name="T80" fmla="*/ 640 w 657"/>
                <a:gd name="T81" fmla="*/ 293 h 305"/>
                <a:gd name="T82" fmla="*/ 651 w 657"/>
                <a:gd name="T83" fmla="*/ 300 h 3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7"/>
                <a:gd name="T127" fmla="*/ 0 h 305"/>
                <a:gd name="T128" fmla="*/ 657 w 657"/>
                <a:gd name="T129" fmla="*/ 305 h 3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7" h="305">
                  <a:moveTo>
                    <a:pt x="0" y="0"/>
                  </a:moveTo>
                  <a:lnTo>
                    <a:pt x="6" y="0"/>
                  </a:lnTo>
                  <a:lnTo>
                    <a:pt x="12" y="5"/>
                  </a:lnTo>
                  <a:lnTo>
                    <a:pt x="18" y="7"/>
                  </a:lnTo>
                  <a:lnTo>
                    <a:pt x="24" y="7"/>
                  </a:lnTo>
                  <a:lnTo>
                    <a:pt x="30" y="10"/>
                  </a:lnTo>
                  <a:lnTo>
                    <a:pt x="35" y="12"/>
                  </a:lnTo>
                  <a:lnTo>
                    <a:pt x="41" y="15"/>
                  </a:lnTo>
                  <a:lnTo>
                    <a:pt x="47" y="17"/>
                  </a:lnTo>
                  <a:lnTo>
                    <a:pt x="53" y="20"/>
                  </a:lnTo>
                  <a:lnTo>
                    <a:pt x="59" y="22"/>
                  </a:lnTo>
                  <a:lnTo>
                    <a:pt x="65" y="25"/>
                  </a:lnTo>
                  <a:lnTo>
                    <a:pt x="71" y="27"/>
                  </a:lnTo>
                  <a:lnTo>
                    <a:pt x="77" y="29"/>
                  </a:lnTo>
                  <a:lnTo>
                    <a:pt x="82" y="32"/>
                  </a:lnTo>
                  <a:lnTo>
                    <a:pt x="88" y="34"/>
                  </a:lnTo>
                  <a:lnTo>
                    <a:pt x="94" y="37"/>
                  </a:lnTo>
                  <a:lnTo>
                    <a:pt x="100" y="39"/>
                  </a:lnTo>
                  <a:lnTo>
                    <a:pt x="106" y="42"/>
                  </a:lnTo>
                  <a:lnTo>
                    <a:pt x="112" y="44"/>
                  </a:lnTo>
                  <a:lnTo>
                    <a:pt x="118" y="46"/>
                  </a:lnTo>
                  <a:lnTo>
                    <a:pt x="123" y="49"/>
                  </a:lnTo>
                  <a:lnTo>
                    <a:pt x="129" y="51"/>
                  </a:lnTo>
                  <a:lnTo>
                    <a:pt x="135" y="54"/>
                  </a:lnTo>
                  <a:lnTo>
                    <a:pt x="141" y="56"/>
                  </a:lnTo>
                  <a:lnTo>
                    <a:pt x="147" y="59"/>
                  </a:lnTo>
                  <a:lnTo>
                    <a:pt x="153" y="61"/>
                  </a:lnTo>
                  <a:lnTo>
                    <a:pt x="159" y="64"/>
                  </a:lnTo>
                  <a:lnTo>
                    <a:pt x="164" y="66"/>
                  </a:lnTo>
                  <a:lnTo>
                    <a:pt x="170" y="68"/>
                  </a:lnTo>
                  <a:lnTo>
                    <a:pt x="176" y="71"/>
                  </a:lnTo>
                  <a:lnTo>
                    <a:pt x="182" y="73"/>
                  </a:lnTo>
                  <a:lnTo>
                    <a:pt x="188" y="76"/>
                  </a:lnTo>
                  <a:lnTo>
                    <a:pt x="194" y="78"/>
                  </a:lnTo>
                  <a:lnTo>
                    <a:pt x="206" y="83"/>
                  </a:lnTo>
                  <a:lnTo>
                    <a:pt x="200" y="83"/>
                  </a:lnTo>
                  <a:lnTo>
                    <a:pt x="206" y="83"/>
                  </a:lnTo>
                  <a:lnTo>
                    <a:pt x="217" y="88"/>
                  </a:lnTo>
                  <a:lnTo>
                    <a:pt x="217" y="90"/>
                  </a:lnTo>
                  <a:lnTo>
                    <a:pt x="223" y="90"/>
                  </a:lnTo>
                  <a:lnTo>
                    <a:pt x="229" y="95"/>
                  </a:lnTo>
                  <a:lnTo>
                    <a:pt x="235" y="98"/>
                  </a:lnTo>
                  <a:lnTo>
                    <a:pt x="241" y="100"/>
                  </a:lnTo>
                  <a:lnTo>
                    <a:pt x="247" y="103"/>
                  </a:lnTo>
                  <a:lnTo>
                    <a:pt x="252" y="105"/>
                  </a:lnTo>
                  <a:lnTo>
                    <a:pt x="264" y="110"/>
                  </a:lnTo>
                  <a:lnTo>
                    <a:pt x="258" y="110"/>
                  </a:lnTo>
                  <a:lnTo>
                    <a:pt x="264" y="110"/>
                  </a:lnTo>
                  <a:lnTo>
                    <a:pt x="276" y="115"/>
                  </a:lnTo>
                  <a:lnTo>
                    <a:pt x="276" y="117"/>
                  </a:lnTo>
                  <a:lnTo>
                    <a:pt x="282" y="120"/>
                  </a:lnTo>
                  <a:lnTo>
                    <a:pt x="288" y="122"/>
                  </a:lnTo>
                  <a:lnTo>
                    <a:pt x="293" y="124"/>
                  </a:lnTo>
                  <a:lnTo>
                    <a:pt x="299" y="127"/>
                  </a:lnTo>
                  <a:lnTo>
                    <a:pt x="305" y="129"/>
                  </a:lnTo>
                  <a:lnTo>
                    <a:pt x="317" y="134"/>
                  </a:lnTo>
                  <a:lnTo>
                    <a:pt x="311" y="134"/>
                  </a:lnTo>
                  <a:lnTo>
                    <a:pt x="317" y="134"/>
                  </a:lnTo>
                  <a:lnTo>
                    <a:pt x="329" y="139"/>
                  </a:lnTo>
                  <a:lnTo>
                    <a:pt x="329" y="142"/>
                  </a:lnTo>
                  <a:lnTo>
                    <a:pt x="335" y="144"/>
                  </a:lnTo>
                  <a:lnTo>
                    <a:pt x="340" y="146"/>
                  </a:lnTo>
                  <a:lnTo>
                    <a:pt x="346" y="149"/>
                  </a:lnTo>
                  <a:lnTo>
                    <a:pt x="352" y="151"/>
                  </a:lnTo>
                  <a:lnTo>
                    <a:pt x="364" y="156"/>
                  </a:lnTo>
                  <a:lnTo>
                    <a:pt x="364" y="159"/>
                  </a:lnTo>
                  <a:lnTo>
                    <a:pt x="370" y="161"/>
                  </a:lnTo>
                  <a:lnTo>
                    <a:pt x="376" y="163"/>
                  </a:lnTo>
                  <a:lnTo>
                    <a:pt x="381" y="166"/>
                  </a:lnTo>
                  <a:lnTo>
                    <a:pt x="393" y="171"/>
                  </a:lnTo>
                  <a:lnTo>
                    <a:pt x="387" y="171"/>
                  </a:lnTo>
                  <a:lnTo>
                    <a:pt x="393" y="171"/>
                  </a:lnTo>
                  <a:lnTo>
                    <a:pt x="399" y="173"/>
                  </a:lnTo>
                  <a:lnTo>
                    <a:pt x="399" y="176"/>
                  </a:lnTo>
                  <a:lnTo>
                    <a:pt x="405" y="178"/>
                  </a:lnTo>
                  <a:lnTo>
                    <a:pt x="411" y="181"/>
                  </a:lnTo>
                  <a:lnTo>
                    <a:pt x="417" y="183"/>
                  </a:lnTo>
                  <a:lnTo>
                    <a:pt x="428" y="188"/>
                  </a:lnTo>
                  <a:lnTo>
                    <a:pt x="423" y="188"/>
                  </a:lnTo>
                  <a:lnTo>
                    <a:pt x="428" y="188"/>
                  </a:lnTo>
                  <a:lnTo>
                    <a:pt x="434" y="190"/>
                  </a:lnTo>
                  <a:lnTo>
                    <a:pt x="434" y="193"/>
                  </a:lnTo>
                  <a:lnTo>
                    <a:pt x="440" y="195"/>
                  </a:lnTo>
                  <a:lnTo>
                    <a:pt x="446" y="198"/>
                  </a:lnTo>
                  <a:lnTo>
                    <a:pt x="452" y="200"/>
                  </a:lnTo>
                  <a:lnTo>
                    <a:pt x="458" y="202"/>
                  </a:lnTo>
                  <a:lnTo>
                    <a:pt x="458" y="205"/>
                  </a:lnTo>
                  <a:lnTo>
                    <a:pt x="469" y="207"/>
                  </a:lnTo>
                  <a:lnTo>
                    <a:pt x="469" y="210"/>
                  </a:lnTo>
                  <a:lnTo>
                    <a:pt x="475" y="212"/>
                  </a:lnTo>
                  <a:lnTo>
                    <a:pt x="481" y="215"/>
                  </a:lnTo>
                  <a:lnTo>
                    <a:pt x="487" y="217"/>
                  </a:lnTo>
                  <a:lnTo>
                    <a:pt x="493" y="220"/>
                  </a:lnTo>
                  <a:lnTo>
                    <a:pt x="493" y="222"/>
                  </a:lnTo>
                  <a:lnTo>
                    <a:pt x="505" y="224"/>
                  </a:lnTo>
                  <a:lnTo>
                    <a:pt x="505" y="227"/>
                  </a:lnTo>
                  <a:lnTo>
                    <a:pt x="510" y="229"/>
                  </a:lnTo>
                  <a:lnTo>
                    <a:pt x="516" y="232"/>
                  </a:lnTo>
                  <a:lnTo>
                    <a:pt x="516" y="234"/>
                  </a:lnTo>
                  <a:lnTo>
                    <a:pt x="528" y="237"/>
                  </a:lnTo>
                  <a:lnTo>
                    <a:pt x="528" y="239"/>
                  </a:lnTo>
                  <a:lnTo>
                    <a:pt x="540" y="244"/>
                  </a:lnTo>
                  <a:lnTo>
                    <a:pt x="534" y="244"/>
                  </a:lnTo>
                  <a:lnTo>
                    <a:pt x="540" y="244"/>
                  </a:lnTo>
                  <a:lnTo>
                    <a:pt x="552" y="249"/>
                  </a:lnTo>
                  <a:lnTo>
                    <a:pt x="552" y="251"/>
                  </a:lnTo>
                  <a:lnTo>
                    <a:pt x="557" y="254"/>
                  </a:lnTo>
                  <a:lnTo>
                    <a:pt x="563" y="256"/>
                  </a:lnTo>
                  <a:lnTo>
                    <a:pt x="575" y="261"/>
                  </a:lnTo>
                  <a:lnTo>
                    <a:pt x="569" y="261"/>
                  </a:lnTo>
                  <a:lnTo>
                    <a:pt x="575" y="261"/>
                  </a:lnTo>
                  <a:lnTo>
                    <a:pt x="581" y="263"/>
                  </a:lnTo>
                  <a:lnTo>
                    <a:pt x="581" y="266"/>
                  </a:lnTo>
                  <a:lnTo>
                    <a:pt x="587" y="268"/>
                  </a:lnTo>
                  <a:lnTo>
                    <a:pt x="593" y="271"/>
                  </a:lnTo>
                  <a:lnTo>
                    <a:pt x="604" y="276"/>
                  </a:lnTo>
                  <a:lnTo>
                    <a:pt x="604" y="278"/>
                  </a:lnTo>
                  <a:lnTo>
                    <a:pt x="610" y="280"/>
                  </a:lnTo>
                  <a:lnTo>
                    <a:pt x="616" y="283"/>
                  </a:lnTo>
                  <a:lnTo>
                    <a:pt x="628" y="288"/>
                  </a:lnTo>
                  <a:lnTo>
                    <a:pt x="622" y="288"/>
                  </a:lnTo>
                  <a:lnTo>
                    <a:pt x="628" y="288"/>
                  </a:lnTo>
                  <a:lnTo>
                    <a:pt x="640" y="293"/>
                  </a:lnTo>
                  <a:lnTo>
                    <a:pt x="640" y="295"/>
                  </a:lnTo>
                  <a:lnTo>
                    <a:pt x="645" y="298"/>
                  </a:lnTo>
                  <a:lnTo>
                    <a:pt x="651" y="300"/>
                  </a:lnTo>
                  <a:lnTo>
                    <a:pt x="657" y="302"/>
                  </a:lnTo>
                  <a:lnTo>
                    <a:pt x="657" y="305"/>
                  </a:lnTo>
                </a:path>
              </a:pathLst>
            </a:custGeom>
            <a:noFill/>
            <a:ln w="28575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01" name="Freeform 131"/>
            <p:cNvSpPr>
              <a:spLocks/>
            </p:cNvSpPr>
            <p:nvPr/>
          </p:nvSpPr>
          <p:spPr bwMode="auto">
            <a:xfrm>
              <a:off x="2774" y="1833"/>
              <a:ext cx="651" cy="297"/>
            </a:xfrm>
            <a:custGeom>
              <a:avLst/>
              <a:gdLst>
                <a:gd name="T0" fmla="*/ 12 w 651"/>
                <a:gd name="T1" fmla="*/ 5 h 297"/>
                <a:gd name="T2" fmla="*/ 24 w 651"/>
                <a:gd name="T3" fmla="*/ 12 h 297"/>
                <a:gd name="T4" fmla="*/ 47 w 651"/>
                <a:gd name="T5" fmla="*/ 22 h 297"/>
                <a:gd name="T6" fmla="*/ 59 w 651"/>
                <a:gd name="T7" fmla="*/ 27 h 297"/>
                <a:gd name="T8" fmla="*/ 70 w 651"/>
                <a:gd name="T9" fmla="*/ 34 h 297"/>
                <a:gd name="T10" fmla="*/ 82 w 651"/>
                <a:gd name="T11" fmla="*/ 39 h 297"/>
                <a:gd name="T12" fmla="*/ 94 w 651"/>
                <a:gd name="T13" fmla="*/ 46 h 297"/>
                <a:gd name="T14" fmla="*/ 112 w 651"/>
                <a:gd name="T15" fmla="*/ 56 h 297"/>
                <a:gd name="T16" fmla="*/ 135 w 651"/>
                <a:gd name="T17" fmla="*/ 66 h 297"/>
                <a:gd name="T18" fmla="*/ 147 w 651"/>
                <a:gd name="T19" fmla="*/ 73 h 297"/>
                <a:gd name="T20" fmla="*/ 158 w 651"/>
                <a:gd name="T21" fmla="*/ 78 h 297"/>
                <a:gd name="T22" fmla="*/ 176 w 651"/>
                <a:gd name="T23" fmla="*/ 88 h 297"/>
                <a:gd name="T24" fmla="*/ 188 w 651"/>
                <a:gd name="T25" fmla="*/ 95 h 297"/>
                <a:gd name="T26" fmla="*/ 205 w 651"/>
                <a:gd name="T27" fmla="*/ 102 h 297"/>
                <a:gd name="T28" fmla="*/ 229 w 651"/>
                <a:gd name="T29" fmla="*/ 112 h 297"/>
                <a:gd name="T30" fmla="*/ 241 w 651"/>
                <a:gd name="T31" fmla="*/ 117 h 297"/>
                <a:gd name="T32" fmla="*/ 252 w 651"/>
                <a:gd name="T33" fmla="*/ 124 h 297"/>
                <a:gd name="T34" fmla="*/ 264 w 651"/>
                <a:gd name="T35" fmla="*/ 129 h 297"/>
                <a:gd name="T36" fmla="*/ 282 w 651"/>
                <a:gd name="T37" fmla="*/ 139 h 297"/>
                <a:gd name="T38" fmla="*/ 305 w 651"/>
                <a:gd name="T39" fmla="*/ 149 h 297"/>
                <a:gd name="T40" fmla="*/ 311 w 651"/>
                <a:gd name="T41" fmla="*/ 151 h 297"/>
                <a:gd name="T42" fmla="*/ 323 w 651"/>
                <a:gd name="T43" fmla="*/ 158 h 297"/>
                <a:gd name="T44" fmla="*/ 334 w 651"/>
                <a:gd name="T45" fmla="*/ 166 h 297"/>
                <a:gd name="T46" fmla="*/ 352 w 651"/>
                <a:gd name="T47" fmla="*/ 173 h 297"/>
                <a:gd name="T48" fmla="*/ 370 w 651"/>
                <a:gd name="T49" fmla="*/ 180 h 297"/>
                <a:gd name="T50" fmla="*/ 387 w 651"/>
                <a:gd name="T51" fmla="*/ 188 h 297"/>
                <a:gd name="T52" fmla="*/ 411 w 651"/>
                <a:gd name="T53" fmla="*/ 197 h 297"/>
                <a:gd name="T54" fmla="*/ 422 w 651"/>
                <a:gd name="T55" fmla="*/ 205 h 297"/>
                <a:gd name="T56" fmla="*/ 440 w 651"/>
                <a:gd name="T57" fmla="*/ 212 h 297"/>
                <a:gd name="T58" fmla="*/ 458 w 651"/>
                <a:gd name="T59" fmla="*/ 219 h 297"/>
                <a:gd name="T60" fmla="*/ 469 w 651"/>
                <a:gd name="T61" fmla="*/ 224 h 297"/>
                <a:gd name="T62" fmla="*/ 481 w 651"/>
                <a:gd name="T63" fmla="*/ 231 h 297"/>
                <a:gd name="T64" fmla="*/ 504 w 651"/>
                <a:gd name="T65" fmla="*/ 239 h 297"/>
                <a:gd name="T66" fmla="*/ 510 w 651"/>
                <a:gd name="T67" fmla="*/ 241 h 297"/>
                <a:gd name="T68" fmla="*/ 522 w 651"/>
                <a:gd name="T69" fmla="*/ 246 h 297"/>
                <a:gd name="T70" fmla="*/ 534 w 651"/>
                <a:gd name="T71" fmla="*/ 253 h 297"/>
                <a:gd name="T72" fmla="*/ 557 w 651"/>
                <a:gd name="T73" fmla="*/ 261 h 297"/>
                <a:gd name="T74" fmla="*/ 569 w 651"/>
                <a:gd name="T75" fmla="*/ 266 h 297"/>
                <a:gd name="T76" fmla="*/ 587 w 651"/>
                <a:gd name="T77" fmla="*/ 273 h 297"/>
                <a:gd name="T78" fmla="*/ 604 w 651"/>
                <a:gd name="T79" fmla="*/ 280 h 297"/>
                <a:gd name="T80" fmla="*/ 622 w 651"/>
                <a:gd name="T81" fmla="*/ 287 h 297"/>
                <a:gd name="T82" fmla="*/ 639 w 651"/>
                <a:gd name="T83" fmla="*/ 295 h 2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1"/>
                <a:gd name="T127" fmla="*/ 0 h 297"/>
                <a:gd name="T128" fmla="*/ 651 w 651"/>
                <a:gd name="T129" fmla="*/ 297 h 2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1" h="297">
                  <a:moveTo>
                    <a:pt x="0" y="0"/>
                  </a:moveTo>
                  <a:lnTo>
                    <a:pt x="6" y="2"/>
                  </a:lnTo>
                  <a:lnTo>
                    <a:pt x="12" y="5"/>
                  </a:lnTo>
                  <a:lnTo>
                    <a:pt x="18" y="7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35" y="14"/>
                  </a:lnTo>
                  <a:lnTo>
                    <a:pt x="35" y="17"/>
                  </a:lnTo>
                  <a:lnTo>
                    <a:pt x="47" y="22"/>
                  </a:lnTo>
                  <a:lnTo>
                    <a:pt x="41" y="22"/>
                  </a:lnTo>
                  <a:lnTo>
                    <a:pt x="47" y="22"/>
                  </a:lnTo>
                  <a:lnTo>
                    <a:pt x="59" y="27"/>
                  </a:lnTo>
                  <a:lnTo>
                    <a:pt x="59" y="29"/>
                  </a:lnTo>
                  <a:lnTo>
                    <a:pt x="65" y="32"/>
                  </a:lnTo>
                  <a:lnTo>
                    <a:pt x="70" y="34"/>
                  </a:lnTo>
                  <a:lnTo>
                    <a:pt x="82" y="39"/>
                  </a:lnTo>
                  <a:lnTo>
                    <a:pt x="76" y="39"/>
                  </a:lnTo>
                  <a:lnTo>
                    <a:pt x="82" y="39"/>
                  </a:lnTo>
                  <a:lnTo>
                    <a:pt x="88" y="41"/>
                  </a:lnTo>
                  <a:lnTo>
                    <a:pt x="88" y="44"/>
                  </a:lnTo>
                  <a:lnTo>
                    <a:pt x="94" y="46"/>
                  </a:lnTo>
                  <a:lnTo>
                    <a:pt x="100" y="49"/>
                  </a:lnTo>
                  <a:lnTo>
                    <a:pt x="112" y="53"/>
                  </a:lnTo>
                  <a:lnTo>
                    <a:pt x="112" y="56"/>
                  </a:lnTo>
                  <a:lnTo>
                    <a:pt x="117" y="58"/>
                  </a:lnTo>
                  <a:lnTo>
                    <a:pt x="123" y="61"/>
                  </a:lnTo>
                  <a:lnTo>
                    <a:pt x="135" y="66"/>
                  </a:lnTo>
                  <a:lnTo>
                    <a:pt x="135" y="68"/>
                  </a:lnTo>
                  <a:lnTo>
                    <a:pt x="141" y="71"/>
                  </a:lnTo>
                  <a:lnTo>
                    <a:pt x="147" y="73"/>
                  </a:lnTo>
                  <a:lnTo>
                    <a:pt x="158" y="78"/>
                  </a:lnTo>
                  <a:lnTo>
                    <a:pt x="153" y="78"/>
                  </a:lnTo>
                  <a:lnTo>
                    <a:pt x="158" y="78"/>
                  </a:lnTo>
                  <a:lnTo>
                    <a:pt x="170" y="83"/>
                  </a:lnTo>
                  <a:lnTo>
                    <a:pt x="170" y="85"/>
                  </a:lnTo>
                  <a:lnTo>
                    <a:pt x="176" y="88"/>
                  </a:lnTo>
                  <a:lnTo>
                    <a:pt x="182" y="90"/>
                  </a:lnTo>
                  <a:lnTo>
                    <a:pt x="194" y="95"/>
                  </a:lnTo>
                  <a:lnTo>
                    <a:pt x="188" y="95"/>
                  </a:lnTo>
                  <a:lnTo>
                    <a:pt x="194" y="95"/>
                  </a:lnTo>
                  <a:lnTo>
                    <a:pt x="205" y="100"/>
                  </a:lnTo>
                  <a:lnTo>
                    <a:pt x="205" y="102"/>
                  </a:lnTo>
                  <a:lnTo>
                    <a:pt x="211" y="105"/>
                  </a:lnTo>
                  <a:lnTo>
                    <a:pt x="217" y="107"/>
                  </a:lnTo>
                  <a:lnTo>
                    <a:pt x="229" y="112"/>
                  </a:lnTo>
                  <a:lnTo>
                    <a:pt x="223" y="112"/>
                  </a:lnTo>
                  <a:lnTo>
                    <a:pt x="229" y="112"/>
                  </a:lnTo>
                  <a:lnTo>
                    <a:pt x="241" y="117"/>
                  </a:lnTo>
                  <a:lnTo>
                    <a:pt x="241" y="119"/>
                  </a:lnTo>
                  <a:lnTo>
                    <a:pt x="246" y="122"/>
                  </a:lnTo>
                  <a:lnTo>
                    <a:pt x="252" y="124"/>
                  </a:lnTo>
                  <a:lnTo>
                    <a:pt x="264" y="129"/>
                  </a:lnTo>
                  <a:lnTo>
                    <a:pt x="258" y="129"/>
                  </a:lnTo>
                  <a:lnTo>
                    <a:pt x="264" y="129"/>
                  </a:lnTo>
                  <a:lnTo>
                    <a:pt x="276" y="134"/>
                  </a:lnTo>
                  <a:lnTo>
                    <a:pt x="276" y="136"/>
                  </a:lnTo>
                  <a:lnTo>
                    <a:pt x="282" y="139"/>
                  </a:lnTo>
                  <a:lnTo>
                    <a:pt x="287" y="141"/>
                  </a:lnTo>
                  <a:lnTo>
                    <a:pt x="293" y="144"/>
                  </a:lnTo>
                  <a:lnTo>
                    <a:pt x="305" y="149"/>
                  </a:lnTo>
                  <a:lnTo>
                    <a:pt x="299" y="149"/>
                  </a:lnTo>
                  <a:lnTo>
                    <a:pt x="305" y="149"/>
                  </a:lnTo>
                  <a:lnTo>
                    <a:pt x="311" y="151"/>
                  </a:lnTo>
                  <a:lnTo>
                    <a:pt x="311" y="153"/>
                  </a:lnTo>
                  <a:lnTo>
                    <a:pt x="317" y="156"/>
                  </a:lnTo>
                  <a:lnTo>
                    <a:pt x="323" y="158"/>
                  </a:lnTo>
                  <a:lnTo>
                    <a:pt x="329" y="161"/>
                  </a:lnTo>
                  <a:lnTo>
                    <a:pt x="340" y="166"/>
                  </a:lnTo>
                  <a:lnTo>
                    <a:pt x="334" y="166"/>
                  </a:lnTo>
                  <a:lnTo>
                    <a:pt x="340" y="166"/>
                  </a:lnTo>
                  <a:lnTo>
                    <a:pt x="352" y="170"/>
                  </a:lnTo>
                  <a:lnTo>
                    <a:pt x="352" y="173"/>
                  </a:lnTo>
                  <a:lnTo>
                    <a:pt x="358" y="175"/>
                  </a:lnTo>
                  <a:lnTo>
                    <a:pt x="364" y="178"/>
                  </a:lnTo>
                  <a:lnTo>
                    <a:pt x="370" y="180"/>
                  </a:lnTo>
                  <a:lnTo>
                    <a:pt x="375" y="183"/>
                  </a:lnTo>
                  <a:lnTo>
                    <a:pt x="381" y="185"/>
                  </a:lnTo>
                  <a:lnTo>
                    <a:pt x="387" y="188"/>
                  </a:lnTo>
                  <a:lnTo>
                    <a:pt x="393" y="190"/>
                  </a:lnTo>
                  <a:lnTo>
                    <a:pt x="399" y="192"/>
                  </a:lnTo>
                  <a:lnTo>
                    <a:pt x="411" y="197"/>
                  </a:lnTo>
                  <a:lnTo>
                    <a:pt x="411" y="200"/>
                  </a:lnTo>
                  <a:lnTo>
                    <a:pt x="416" y="202"/>
                  </a:lnTo>
                  <a:lnTo>
                    <a:pt x="422" y="205"/>
                  </a:lnTo>
                  <a:lnTo>
                    <a:pt x="428" y="207"/>
                  </a:lnTo>
                  <a:lnTo>
                    <a:pt x="434" y="209"/>
                  </a:lnTo>
                  <a:lnTo>
                    <a:pt x="440" y="212"/>
                  </a:lnTo>
                  <a:lnTo>
                    <a:pt x="446" y="214"/>
                  </a:lnTo>
                  <a:lnTo>
                    <a:pt x="452" y="217"/>
                  </a:lnTo>
                  <a:lnTo>
                    <a:pt x="458" y="219"/>
                  </a:lnTo>
                  <a:lnTo>
                    <a:pt x="469" y="224"/>
                  </a:lnTo>
                  <a:lnTo>
                    <a:pt x="463" y="224"/>
                  </a:lnTo>
                  <a:lnTo>
                    <a:pt x="469" y="224"/>
                  </a:lnTo>
                  <a:lnTo>
                    <a:pt x="475" y="227"/>
                  </a:lnTo>
                  <a:lnTo>
                    <a:pt x="487" y="231"/>
                  </a:lnTo>
                  <a:lnTo>
                    <a:pt x="481" y="231"/>
                  </a:lnTo>
                  <a:lnTo>
                    <a:pt x="487" y="231"/>
                  </a:lnTo>
                  <a:lnTo>
                    <a:pt x="493" y="234"/>
                  </a:lnTo>
                  <a:lnTo>
                    <a:pt x="504" y="239"/>
                  </a:lnTo>
                  <a:lnTo>
                    <a:pt x="499" y="239"/>
                  </a:lnTo>
                  <a:lnTo>
                    <a:pt x="504" y="239"/>
                  </a:lnTo>
                  <a:lnTo>
                    <a:pt x="510" y="241"/>
                  </a:lnTo>
                  <a:lnTo>
                    <a:pt x="522" y="246"/>
                  </a:lnTo>
                  <a:lnTo>
                    <a:pt x="516" y="246"/>
                  </a:lnTo>
                  <a:lnTo>
                    <a:pt x="522" y="246"/>
                  </a:lnTo>
                  <a:lnTo>
                    <a:pt x="528" y="248"/>
                  </a:lnTo>
                  <a:lnTo>
                    <a:pt x="540" y="253"/>
                  </a:lnTo>
                  <a:lnTo>
                    <a:pt x="534" y="253"/>
                  </a:lnTo>
                  <a:lnTo>
                    <a:pt x="540" y="253"/>
                  </a:lnTo>
                  <a:lnTo>
                    <a:pt x="546" y="256"/>
                  </a:lnTo>
                  <a:lnTo>
                    <a:pt x="557" y="261"/>
                  </a:lnTo>
                  <a:lnTo>
                    <a:pt x="557" y="263"/>
                  </a:lnTo>
                  <a:lnTo>
                    <a:pt x="563" y="263"/>
                  </a:lnTo>
                  <a:lnTo>
                    <a:pt x="569" y="266"/>
                  </a:lnTo>
                  <a:lnTo>
                    <a:pt x="575" y="270"/>
                  </a:lnTo>
                  <a:lnTo>
                    <a:pt x="581" y="270"/>
                  </a:lnTo>
                  <a:lnTo>
                    <a:pt x="587" y="273"/>
                  </a:lnTo>
                  <a:lnTo>
                    <a:pt x="592" y="275"/>
                  </a:lnTo>
                  <a:lnTo>
                    <a:pt x="598" y="278"/>
                  </a:lnTo>
                  <a:lnTo>
                    <a:pt x="604" y="280"/>
                  </a:lnTo>
                  <a:lnTo>
                    <a:pt x="610" y="283"/>
                  </a:lnTo>
                  <a:lnTo>
                    <a:pt x="616" y="285"/>
                  </a:lnTo>
                  <a:lnTo>
                    <a:pt x="622" y="287"/>
                  </a:lnTo>
                  <a:lnTo>
                    <a:pt x="628" y="290"/>
                  </a:lnTo>
                  <a:lnTo>
                    <a:pt x="633" y="292"/>
                  </a:lnTo>
                  <a:lnTo>
                    <a:pt x="639" y="295"/>
                  </a:lnTo>
                  <a:lnTo>
                    <a:pt x="645" y="297"/>
                  </a:lnTo>
                  <a:lnTo>
                    <a:pt x="651" y="297"/>
                  </a:lnTo>
                </a:path>
              </a:pathLst>
            </a:custGeom>
            <a:noFill/>
            <a:ln w="28575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02" name="Freeform 132"/>
            <p:cNvSpPr>
              <a:spLocks/>
            </p:cNvSpPr>
            <p:nvPr/>
          </p:nvSpPr>
          <p:spPr bwMode="auto">
            <a:xfrm>
              <a:off x="3425" y="2130"/>
              <a:ext cx="745" cy="146"/>
            </a:xfrm>
            <a:custGeom>
              <a:avLst/>
              <a:gdLst>
                <a:gd name="T0" fmla="*/ 12 w 745"/>
                <a:gd name="T1" fmla="*/ 5 h 146"/>
                <a:gd name="T2" fmla="*/ 29 w 745"/>
                <a:gd name="T3" fmla="*/ 12 h 146"/>
                <a:gd name="T4" fmla="*/ 47 w 745"/>
                <a:gd name="T5" fmla="*/ 17 h 146"/>
                <a:gd name="T6" fmla="*/ 65 w 745"/>
                <a:gd name="T7" fmla="*/ 25 h 146"/>
                <a:gd name="T8" fmla="*/ 82 w 745"/>
                <a:gd name="T9" fmla="*/ 29 h 146"/>
                <a:gd name="T10" fmla="*/ 100 w 745"/>
                <a:gd name="T11" fmla="*/ 37 h 146"/>
                <a:gd name="T12" fmla="*/ 117 w 745"/>
                <a:gd name="T13" fmla="*/ 42 h 146"/>
                <a:gd name="T14" fmla="*/ 135 w 745"/>
                <a:gd name="T15" fmla="*/ 47 h 146"/>
                <a:gd name="T16" fmla="*/ 153 w 745"/>
                <a:gd name="T17" fmla="*/ 54 h 146"/>
                <a:gd name="T18" fmla="*/ 170 w 745"/>
                <a:gd name="T19" fmla="*/ 59 h 146"/>
                <a:gd name="T20" fmla="*/ 188 w 745"/>
                <a:gd name="T21" fmla="*/ 64 h 146"/>
                <a:gd name="T22" fmla="*/ 205 w 745"/>
                <a:gd name="T23" fmla="*/ 68 h 146"/>
                <a:gd name="T24" fmla="*/ 223 w 745"/>
                <a:gd name="T25" fmla="*/ 73 h 146"/>
                <a:gd name="T26" fmla="*/ 241 w 745"/>
                <a:gd name="T27" fmla="*/ 78 h 146"/>
                <a:gd name="T28" fmla="*/ 258 w 745"/>
                <a:gd name="T29" fmla="*/ 83 h 146"/>
                <a:gd name="T30" fmla="*/ 276 w 745"/>
                <a:gd name="T31" fmla="*/ 88 h 146"/>
                <a:gd name="T32" fmla="*/ 293 w 745"/>
                <a:gd name="T33" fmla="*/ 90 h 146"/>
                <a:gd name="T34" fmla="*/ 311 w 745"/>
                <a:gd name="T35" fmla="*/ 95 h 146"/>
                <a:gd name="T36" fmla="*/ 328 w 745"/>
                <a:gd name="T37" fmla="*/ 100 h 146"/>
                <a:gd name="T38" fmla="*/ 346 w 745"/>
                <a:gd name="T39" fmla="*/ 105 h 146"/>
                <a:gd name="T40" fmla="*/ 364 w 745"/>
                <a:gd name="T41" fmla="*/ 107 h 146"/>
                <a:gd name="T42" fmla="*/ 381 w 745"/>
                <a:gd name="T43" fmla="*/ 110 h 146"/>
                <a:gd name="T44" fmla="*/ 399 w 745"/>
                <a:gd name="T45" fmla="*/ 115 h 146"/>
                <a:gd name="T46" fmla="*/ 416 w 745"/>
                <a:gd name="T47" fmla="*/ 117 h 146"/>
                <a:gd name="T48" fmla="*/ 434 w 745"/>
                <a:gd name="T49" fmla="*/ 120 h 146"/>
                <a:gd name="T50" fmla="*/ 452 w 745"/>
                <a:gd name="T51" fmla="*/ 122 h 146"/>
                <a:gd name="T52" fmla="*/ 469 w 745"/>
                <a:gd name="T53" fmla="*/ 127 h 146"/>
                <a:gd name="T54" fmla="*/ 487 w 745"/>
                <a:gd name="T55" fmla="*/ 129 h 146"/>
                <a:gd name="T56" fmla="*/ 504 w 745"/>
                <a:gd name="T57" fmla="*/ 132 h 146"/>
                <a:gd name="T58" fmla="*/ 522 w 745"/>
                <a:gd name="T59" fmla="*/ 132 h 146"/>
                <a:gd name="T60" fmla="*/ 540 w 745"/>
                <a:gd name="T61" fmla="*/ 134 h 146"/>
                <a:gd name="T62" fmla="*/ 557 w 745"/>
                <a:gd name="T63" fmla="*/ 137 h 146"/>
                <a:gd name="T64" fmla="*/ 575 w 745"/>
                <a:gd name="T65" fmla="*/ 139 h 146"/>
                <a:gd name="T66" fmla="*/ 592 w 745"/>
                <a:gd name="T67" fmla="*/ 139 h 146"/>
                <a:gd name="T68" fmla="*/ 610 w 745"/>
                <a:gd name="T69" fmla="*/ 142 h 146"/>
                <a:gd name="T70" fmla="*/ 628 w 745"/>
                <a:gd name="T71" fmla="*/ 142 h 146"/>
                <a:gd name="T72" fmla="*/ 645 w 745"/>
                <a:gd name="T73" fmla="*/ 144 h 146"/>
                <a:gd name="T74" fmla="*/ 663 w 745"/>
                <a:gd name="T75" fmla="*/ 144 h 146"/>
                <a:gd name="T76" fmla="*/ 680 w 745"/>
                <a:gd name="T77" fmla="*/ 144 h 146"/>
                <a:gd name="T78" fmla="*/ 698 w 745"/>
                <a:gd name="T79" fmla="*/ 144 h 146"/>
                <a:gd name="T80" fmla="*/ 716 w 745"/>
                <a:gd name="T81" fmla="*/ 144 h 146"/>
                <a:gd name="T82" fmla="*/ 733 w 745"/>
                <a:gd name="T83" fmla="*/ 146 h 1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5"/>
                <a:gd name="T127" fmla="*/ 0 h 146"/>
                <a:gd name="T128" fmla="*/ 745 w 745"/>
                <a:gd name="T129" fmla="*/ 146 h 1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5" h="146">
                  <a:moveTo>
                    <a:pt x="0" y="0"/>
                  </a:moveTo>
                  <a:lnTo>
                    <a:pt x="6" y="3"/>
                  </a:lnTo>
                  <a:lnTo>
                    <a:pt x="12" y="5"/>
                  </a:lnTo>
                  <a:lnTo>
                    <a:pt x="18" y="8"/>
                  </a:lnTo>
                  <a:lnTo>
                    <a:pt x="24" y="10"/>
                  </a:lnTo>
                  <a:lnTo>
                    <a:pt x="29" y="12"/>
                  </a:lnTo>
                  <a:lnTo>
                    <a:pt x="35" y="12"/>
                  </a:lnTo>
                  <a:lnTo>
                    <a:pt x="41" y="15"/>
                  </a:lnTo>
                  <a:lnTo>
                    <a:pt x="47" y="17"/>
                  </a:lnTo>
                  <a:lnTo>
                    <a:pt x="53" y="20"/>
                  </a:lnTo>
                  <a:lnTo>
                    <a:pt x="59" y="22"/>
                  </a:lnTo>
                  <a:lnTo>
                    <a:pt x="65" y="25"/>
                  </a:lnTo>
                  <a:lnTo>
                    <a:pt x="70" y="27"/>
                  </a:lnTo>
                  <a:lnTo>
                    <a:pt x="76" y="27"/>
                  </a:lnTo>
                  <a:lnTo>
                    <a:pt x="82" y="29"/>
                  </a:lnTo>
                  <a:lnTo>
                    <a:pt x="88" y="32"/>
                  </a:lnTo>
                  <a:lnTo>
                    <a:pt x="94" y="34"/>
                  </a:lnTo>
                  <a:lnTo>
                    <a:pt x="100" y="37"/>
                  </a:lnTo>
                  <a:lnTo>
                    <a:pt x="106" y="39"/>
                  </a:lnTo>
                  <a:lnTo>
                    <a:pt x="111" y="39"/>
                  </a:lnTo>
                  <a:lnTo>
                    <a:pt x="117" y="42"/>
                  </a:lnTo>
                  <a:lnTo>
                    <a:pt x="123" y="44"/>
                  </a:lnTo>
                  <a:lnTo>
                    <a:pt x="129" y="47"/>
                  </a:lnTo>
                  <a:lnTo>
                    <a:pt x="135" y="47"/>
                  </a:lnTo>
                  <a:lnTo>
                    <a:pt x="141" y="49"/>
                  </a:lnTo>
                  <a:lnTo>
                    <a:pt x="147" y="51"/>
                  </a:lnTo>
                  <a:lnTo>
                    <a:pt x="153" y="54"/>
                  </a:lnTo>
                  <a:lnTo>
                    <a:pt x="158" y="56"/>
                  </a:lnTo>
                  <a:lnTo>
                    <a:pt x="164" y="56"/>
                  </a:lnTo>
                  <a:lnTo>
                    <a:pt x="170" y="59"/>
                  </a:lnTo>
                  <a:lnTo>
                    <a:pt x="176" y="61"/>
                  </a:lnTo>
                  <a:lnTo>
                    <a:pt x="182" y="64"/>
                  </a:lnTo>
                  <a:lnTo>
                    <a:pt x="188" y="64"/>
                  </a:lnTo>
                  <a:lnTo>
                    <a:pt x="194" y="66"/>
                  </a:lnTo>
                  <a:lnTo>
                    <a:pt x="199" y="68"/>
                  </a:lnTo>
                  <a:lnTo>
                    <a:pt x="205" y="68"/>
                  </a:lnTo>
                  <a:lnTo>
                    <a:pt x="211" y="71"/>
                  </a:lnTo>
                  <a:lnTo>
                    <a:pt x="217" y="73"/>
                  </a:lnTo>
                  <a:lnTo>
                    <a:pt x="223" y="73"/>
                  </a:lnTo>
                  <a:lnTo>
                    <a:pt x="229" y="76"/>
                  </a:lnTo>
                  <a:lnTo>
                    <a:pt x="235" y="78"/>
                  </a:lnTo>
                  <a:lnTo>
                    <a:pt x="241" y="78"/>
                  </a:lnTo>
                  <a:lnTo>
                    <a:pt x="246" y="81"/>
                  </a:lnTo>
                  <a:lnTo>
                    <a:pt x="252" y="81"/>
                  </a:lnTo>
                  <a:lnTo>
                    <a:pt x="258" y="83"/>
                  </a:lnTo>
                  <a:lnTo>
                    <a:pt x="264" y="86"/>
                  </a:lnTo>
                  <a:lnTo>
                    <a:pt x="270" y="86"/>
                  </a:lnTo>
                  <a:lnTo>
                    <a:pt x="276" y="88"/>
                  </a:lnTo>
                  <a:lnTo>
                    <a:pt x="282" y="88"/>
                  </a:lnTo>
                  <a:lnTo>
                    <a:pt x="287" y="90"/>
                  </a:lnTo>
                  <a:lnTo>
                    <a:pt x="293" y="90"/>
                  </a:lnTo>
                  <a:lnTo>
                    <a:pt x="299" y="93"/>
                  </a:lnTo>
                  <a:lnTo>
                    <a:pt x="305" y="95"/>
                  </a:lnTo>
                  <a:lnTo>
                    <a:pt x="311" y="95"/>
                  </a:lnTo>
                  <a:lnTo>
                    <a:pt x="317" y="98"/>
                  </a:lnTo>
                  <a:lnTo>
                    <a:pt x="323" y="98"/>
                  </a:lnTo>
                  <a:lnTo>
                    <a:pt x="328" y="100"/>
                  </a:lnTo>
                  <a:lnTo>
                    <a:pt x="334" y="100"/>
                  </a:lnTo>
                  <a:lnTo>
                    <a:pt x="340" y="103"/>
                  </a:lnTo>
                  <a:lnTo>
                    <a:pt x="346" y="105"/>
                  </a:lnTo>
                  <a:lnTo>
                    <a:pt x="352" y="105"/>
                  </a:lnTo>
                  <a:lnTo>
                    <a:pt x="358" y="105"/>
                  </a:lnTo>
                  <a:lnTo>
                    <a:pt x="364" y="107"/>
                  </a:lnTo>
                  <a:lnTo>
                    <a:pt x="370" y="107"/>
                  </a:lnTo>
                  <a:lnTo>
                    <a:pt x="375" y="110"/>
                  </a:lnTo>
                  <a:lnTo>
                    <a:pt x="381" y="110"/>
                  </a:lnTo>
                  <a:lnTo>
                    <a:pt x="387" y="112"/>
                  </a:lnTo>
                  <a:lnTo>
                    <a:pt x="393" y="112"/>
                  </a:lnTo>
                  <a:lnTo>
                    <a:pt x="399" y="115"/>
                  </a:lnTo>
                  <a:lnTo>
                    <a:pt x="405" y="115"/>
                  </a:lnTo>
                  <a:lnTo>
                    <a:pt x="411" y="117"/>
                  </a:lnTo>
                  <a:lnTo>
                    <a:pt x="416" y="117"/>
                  </a:lnTo>
                  <a:lnTo>
                    <a:pt x="422" y="117"/>
                  </a:lnTo>
                  <a:lnTo>
                    <a:pt x="428" y="120"/>
                  </a:lnTo>
                  <a:lnTo>
                    <a:pt x="434" y="120"/>
                  </a:lnTo>
                  <a:lnTo>
                    <a:pt x="440" y="122"/>
                  </a:lnTo>
                  <a:lnTo>
                    <a:pt x="446" y="122"/>
                  </a:lnTo>
                  <a:lnTo>
                    <a:pt x="452" y="122"/>
                  </a:lnTo>
                  <a:lnTo>
                    <a:pt x="458" y="125"/>
                  </a:lnTo>
                  <a:lnTo>
                    <a:pt x="463" y="125"/>
                  </a:lnTo>
                  <a:lnTo>
                    <a:pt x="469" y="127"/>
                  </a:lnTo>
                  <a:lnTo>
                    <a:pt x="475" y="127"/>
                  </a:lnTo>
                  <a:lnTo>
                    <a:pt x="481" y="127"/>
                  </a:lnTo>
                  <a:lnTo>
                    <a:pt x="487" y="129"/>
                  </a:lnTo>
                  <a:lnTo>
                    <a:pt x="493" y="129"/>
                  </a:lnTo>
                  <a:lnTo>
                    <a:pt x="499" y="129"/>
                  </a:lnTo>
                  <a:lnTo>
                    <a:pt x="504" y="132"/>
                  </a:lnTo>
                  <a:lnTo>
                    <a:pt x="510" y="132"/>
                  </a:lnTo>
                  <a:lnTo>
                    <a:pt x="516" y="132"/>
                  </a:lnTo>
                  <a:lnTo>
                    <a:pt x="522" y="132"/>
                  </a:lnTo>
                  <a:lnTo>
                    <a:pt x="528" y="134"/>
                  </a:lnTo>
                  <a:lnTo>
                    <a:pt x="534" y="134"/>
                  </a:lnTo>
                  <a:lnTo>
                    <a:pt x="540" y="134"/>
                  </a:lnTo>
                  <a:lnTo>
                    <a:pt x="545" y="137"/>
                  </a:lnTo>
                  <a:lnTo>
                    <a:pt x="551" y="137"/>
                  </a:lnTo>
                  <a:lnTo>
                    <a:pt x="557" y="137"/>
                  </a:lnTo>
                  <a:lnTo>
                    <a:pt x="563" y="137"/>
                  </a:lnTo>
                  <a:lnTo>
                    <a:pt x="569" y="137"/>
                  </a:lnTo>
                  <a:lnTo>
                    <a:pt x="575" y="139"/>
                  </a:lnTo>
                  <a:lnTo>
                    <a:pt x="581" y="139"/>
                  </a:lnTo>
                  <a:lnTo>
                    <a:pt x="587" y="139"/>
                  </a:lnTo>
                  <a:lnTo>
                    <a:pt x="592" y="139"/>
                  </a:lnTo>
                  <a:lnTo>
                    <a:pt x="598" y="139"/>
                  </a:lnTo>
                  <a:lnTo>
                    <a:pt x="604" y="142"/>
                  </a:lnTo>
                  <a:lnTo>
                    <a:pt x="610" y="142"/>
                  </a:lnTo>
                  <a:lnTo>
                    <a:pt x="616" y="142"/>
                  </a:lnTo>
                  <a:lnTo>
                    <a:pt x="622" y="142"/>
                  </a:lnTo>
                  <a:lnTo>
                    <a:pt x="628" y="142"/>
                  </a:lnTo>
                  <a:lnTo>
                    <a:pt x="633" y="142"/>
                  </a:lnTo>
                  <a:lnTo>
                    <a:pt x="639" y="144"/>
                  </a:lnTo>
                  <a:lnTo>
                    <a:pt x="645" y="144"/>
                  </a:lnTo>
                  <a:lnTo>
                    <a:pt x="651" y="144"/>
                  </a:lnTo>
                  <a:lnTo>
                    <a:pt x="657" y="144"/>
                  </a:lnTo>
                  <a:lnTo>
                    <a:pt x="663" y="144"/>
                  </a:lnTo>
                  <a:lnTo>
                    <a:pt x="669" y="144"/>
                  </a:lnTo>
                  <a:lnTo>
                    <a:pt x="674" y="144"/>
                  </a:lnTo>
                  <a:lnTo>
                    <a:pt x="680" y="144"/>
                  </a:lnTo>
                  <a:lnTo>
                    <a:pt x="686" y="144"/>
                  </a:lnTo>
                  <a:lnTo>
                    <a:pt x="692" y="144"/>
                  </a:lnTo>
                  <a:lnTo>
                    <a:pt x="698" y="144"/>
                  </a:lnTo>
                  <a:lnTo>
                    <a:pt x="704" y="144"/>
                  </a:lnTo>
                  <a:lnTo>
                    <a:pt x="710" y="144"/>
                  </a:lnTo>
                  <a:lnTo>
                    <a:pt x="716" y="144"/>
                  </a:lnTo>
                  <a:lnTo>
                    <a:pt x="721" y="144"/>
                  </a:lnTo>
                  <a:lnTo>
                    <a:pt x="727" y="144"/>
                  </a:lnTo>
                  <a:lnTo>
                    <a:pt x="733" y="146"/>
                  </a:lnTo>
                  <a:lnTo>
                    <a:pt x="739" y="146"/>
                  </a:lnTo>
                  <a:lnTo>
                    <a:pt x="745" y="146"/>
                  </a:lnTo>
                </a:path>
              </a:pathLst>
            </a:custGeom>
            <a:noFill/>
            <a:ln w="28575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03" name="Line 40"/>
            <p:cNvSpPr>
              <a:spLocks noChangeShapeType="1"/>
            </p:cNvSpPr>
            <p:nvPr/>
          </p:nvSpPr>
          <p:spPr bwMode="auto">
            <a:xfrm>
              <a:off x="1372" y="2276"/>
              <a:ext cx="349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304" name="Rectangle 135"/>
            <p:cNvSpPr>
              <a:spLocks noChangeArrowheads="1"/>
            </p:cNvSpPr>
            <p:nvPr/>
          </p:nvSpPr>
          <p:spPr bwMode="auto">
            <a:xfrm>
              <a:off x="4666" y="2302"/>
              <a:ext cx="104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1800" b="1" i="1">
                  <a:solidFill>
                    <a:srgbClr val="000000"/>
                  </a:solidFill>
                </a:rPr>
                <a:t>ω</a:t>
              </a:r>
              <a:endParaRPr lang="el-GR" sz="1800" b="1" i="1"/>
            </a:p>
          </p:txBody>
        </p:sp>
        <p:sp>
          <p:nvSpPr>
            <p:cNvPr id="10305" name="Rectangle 136"/>
            <p:cNvSpPr>
              <a:spLocks noChangeArrowheads="1"/>
            </p:cNvSpPr>
            <p:nvPr/>
          </p:nvSpPr>
          <p:spPr bwMode="auto">
            <a:xfrm>
              <a:off x="960" y="1056"/>
              <a:ext cx="381" cy="3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 i="1" dirty="0" smtClean="0">
                  <a:solidFill>
                    <a:srgbClr val="000000"/>
                  </a:solidFill>
                </a:rPr>
                <a:t>H</a:t>
              </a:r>
              <a:r>
                <a:rPr lang="pl-PL" sz="1800" b="1" dirty="0" smtClean="0">
                  <a:solidFill>
                    <a:srgbClr val="000000"/>
                  </a:solidFill>
                </a:rPr>
                <a:t>(</a:t>
              </a:r>
              <a:r>
                <a:rPr lang="el-GR" sz="1800" b="1" i="1" dirty="0">
                  <a:solidFill>
                    <a:srgbClr val="000000"/>
                  </a:solidFill>
                </a:rPr>
                <a:t>ω</a:t>
              </a:r>
              <a:r>
                <a:rPr lang="pl-PL" sz="1800" b="1" dirty="0">
                  <a:solidFill>
                    <a:srgbClr val="000000"/>
                  </a:solidFill>
                </a:rPr>
                <a:t>)</a:t>
              </a:r>
            </a:p>
            <a:p>
              <a:endParaRPr lang="el-GR" sz="1800" b="1" dirty="0"/>
            </a:p>
          </p:txBody>
        </p:sp>
        <p:sp>
          <p:nvSpPr>
            <p:cNvPr id="10306" name="Text Box 243"/>
            <p:cNvSpPr txBox="1">
              <a:spLocks noChangeArrowheads="1"/>
            </p:cNvSpPr>
            <p:nvPr/>
          </p:nvSpPr>
          <p:spPr bwMode="auto">
            <a:xfrm>
              <a:off x="4042" y="1168"/>
              <a:ext cx="96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 sz="1800" b="1" i="1">
                  <a:solidFill>
                    <a:srgbClr val="0000FF"/>
                  </a:solidFill>
                </a:rPr>
                <a:t>r</a:t>
              </a:r>
              <a:r>
                <a:rPr lang="pl-PL" sz="1800" b="1">
                  <a:solidFill>
                    <a:srgbClr val="0000FF"/>
                  </a:solidFill>
                </a:rPr>
                <a:t> = 0.25</a:t>
              </a:r>
            </a:p>
            <a:p>
              <a:pPr algn="ctr"/>
              <a:r>
                <a:rPr lang="pl-PL" sz="1800" b="1" i="1">
                  <a:solidFill>
                    <a:srgbClr val="008000"/>
                  </a:solidFill>
                </a:rPr>
                <a:t>r</a:t>
              </a:r>
              <a:r>
                <a:rPr lang="pl-PL" sz="1800" b="1">
                  <a:solidFill>
                    <a:srgbClr val="008000"/>
                  </a:solidFill>
                </a:rPr>
                <a:t> = 0.50</a:t>
              </a:r>
            </a:p>
            <a:p>
              <a:pPr algn="ctr"/>
              <a:r>
                <a:rPr lang="pl-PL" sz="1800" b="1" i="1">
                  <a:solidFill>
                    <a:srgbClr val="FF3300"/>
                  </a:solidFill>
                </a:rPr>
                <a:t>r</a:t>
              </a:r>
              <a:r>
                <a:rPr lang="pl-PL" sz="1800" b="1">
                  <a:solidFill>
                    <a:srgbClr val="FF3300"/>
                  </a:solidFill>
                </a:rPr>
                <a:t> = 0.75</a:t>
              </a:r>
            </a:p>
            <a:p>
              <a:pPr algn="ctr"/>
              <a:r>
                <a:rPr lang="pl-PL" sz="1800" b="1" i="1">
                  <a:solidFill>
                    <a:srgbClr val="33CCCC"/>
                  </a:solidFill>
                </a:rPr>
                <a:t>r</a:t>
              </a:r>
              <a:r>
                <a:rPr lang="pl-PL" sz="1800" b="1">
                  <a:solidFill>
                    <a:srgbClr val="33CCCC"/>
                  </a:solidFill>
                </a:rPr>
                <a:t> = 1.00</a:t>
              </a:r>
              <a:r>
                <a:rPr lang="pl-PL" sz="1600">
                  <a:solidFill>
                    <a:srgbClr val="33CCCC"/>
                  </a:solidFill>
                  <a:latin typeface="Helvetica" charset="0"/>
                </a:rPr>
                <a:t> </a:t>
              </a:r>
            </a:p>
          </p:txBody>
        </p:sp>
      </p:grpSp>
      <p:grpSp>
        <p:nvGrpSpPr>
          <p:cNvPr id="10248" name="Group 259"/>
          <p:cNvGrpSpPr>
            <a:grpSpLocks/>
          </p:cNvGrpSpPr>
          <p:nvPr/>
        </p:nvGrpSpPr>
        <p:grpSpPr bwMode="auto">
          <a:xfrm>
            <a:off x="1511660" y="3276600"/>
            <a:ext cx="6234113" cy="2414588"/>
            <a:chOff x="960" y="2400"/>
            <a:chExt cx="3927" cy="1521"/>
          </a:xfrm>
        </p:grpSpPr>
        <p:graphicFrame>
          <p:nvGraphicFramePr>
            <p:cNvPr id="10242" name="Object 245"/>
            <p:cNvGraphicFramePr>
              <a:graphicFrameLocks noChangeAspect="1"/>
            </p:cNvGraphicFramePr>
            <p:nvPr>
              <p:extLst/>
            </p:nvPr>
          </p:nvGraphicFramePr>
          <p:xfrm>
            <a:off x="1872" y="3072"/>
            <a:ext cx="268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455" name="Równanie" r:id="rId5" imgW="317160" imgH="393480" progId="Equation.3">
                    <p:embed/>
                  </p:oleObj>
                </mc:Choice>
                <mc:Fallback>
                  <p:oleObj name="Równanie" r:id="rId5" imgW="3171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3072"/>
                          <a:ext cx="268" cy="3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9" name="Line 145"/>
            <p:cNvSpPr>
              <a:spLocks noChangeShapeType="1"/>
            </p:cNvSpPr>
            <p:nvPr/>
          </p:nvSpPr>
          <p:spPr bwMode="auto">
            <a:xfrm flipV="1">
              <a:off x="1377" y="2557"/>
              <a:ext cx="1" cy="115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0" name="Line 146"/>
            <p:cNvSpPr>
              <a:spLocks noChangeShapeType="1"/>
            </p:cNvSpPr>
            <p:nvPr/>
          </p:nvSpPr>
          <p:spPr bwMode="auto">
            <a:xfrm>
              <a:off x="1372" y="3701"/>
              <a:ext cx="350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1" name="Line 187"/>
            <p:cNvSpPr>
              <a:spLocks noChangeShapeType="1"/>
            </p:cNvSpPr>
            <p:nvPr/>
          </p:nvSpPr>
          <p:spPr bwMode="auto">
            <a:xfrm>
              <a:off x="1372" y="3411"/>
              <a:ext cx="2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2" name="Rectangle 189"/>
            <p:cNvSpPr>
              <a:spLocks noChangeArrowheads="1"/>
            </p:cNvSpPr>
            <p:nvPr/>
          </p:nvSpPr>
          <p:spPr bwMode="auto">
            <a:xfrm>
              <a:off x="1292" y="3351"/>
              <a:ext cx="7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0</a:t>
              </a:r>
              <a:endParaRPr lang="pl-PL" sz="1800" b="1"/>
            </a:p>
          </p:txBody>
        </p:sp>
        <p:sp>
          <p:nvSpPr>
            <p:cNvPr id="10253" name="Freeform 211"/>
            <p:cNvSpPr>
              <a:spLocks/>
            </p:cNvSpPr>
            <p:nvPr/>
          </p:nvSpPr>
          <p:spPr bwMode="auto">
            <a:xfrm>
              <a:off x="1372" y="3375"/>
              <a:ext cx="749" cy="98"/>
            </a:xfrm>
            <a:custGeom>
              <a:avLst/>
              <a:gdLst>
                <a:gd name="T0" fmla="*/ 12 w 749"/>
                <a:gd name="T1" fmla="*/ 36 h 98"/>
                <a:gd name="T2" fmla="*/ 29 w 749"/>
                <a:gd name="T3" fmla="*/ 34 h 98"/>
                <a:gd name="T4" fmla="*/ 47 w 749"/>
                <a:gd name="T5" fmla="*/ 34 h 98"/>
                <a:gd name="T6" fmla="*/ 65 w 749"/>
                <a:gd name="T7" fmla="*/ 34 h 98"/>
                <a:gd name="T8" fmla="*/ 82 w 749"/>
                <a:gd name="T9" fmla="*/ 31 h 98"/>
                <a:gd name="T10" fmla="*/ 100 w 749"/>
                <a:gd name="T11" fmla="*/ 29 h 98"/>
                <a:gd name="T12" fmla="*/ 118 w 749"/>
                <a:gd name="T13" fmla="*/ 29 h 98"/>
                <a:gd name="T14" fmla="*/ 136 w 749"/>
                <a:gd name="T15" fmla="*/ 26 h 98"/>
                <a:gd name="T16" fmla="*/ 153 w 749"/>
                <a:gd name="T17" fmla="*/ 24 h 98"/>
                <a:gd name="T18" fmla="*/ 171 w 749"/>
                <a:gd name="T19" fmla="*/ 22 h 98"/>
                <a:gd name="T20" fmla="*/ 189 w 749"/>
                <a:gd name="T21" fmla="*/ 19 h 98"/>
                <a:gd name="T22" fmla="*/ 206 w 749"/>
                <a:gd name="T23" fmla="*/ 17 h 98"/>
                <a:gd name="T24" fmla="*/ 224 w 749"/>
                <a:gd name="T25" fmla="*/ 14 h 98"/>
                <a:gd name="T26" fmla="*/ 242 w 749"/>
                <a:gd name="T27" fmla="*/ 12 h 98"/>
                <a:gd name="T28" fmla="*/ 259 w 749"/>
                <a:gd name="T29" fmla="*/ 9 h 98"/>
                <a:gd name="T30" fmla="*/ 277 w 749"/>
                <a:gd name="T31" fmla="*/ 7 h 98"/>
                <a:gd name="T32" fmla="*/ 295 w 749"/>
                <a:gd name="T33" fmla="*/ 7 h 98"/>
                <a:gd name="T34" fmla="*/ 312 w 749"/>
                <a:gd name="T35" fmla="*/ 4 h 98"/>
                <a:gd name="T36" fmla="*/ 330 w 749"/>
                <a:gd name="T37" fmla="*/ 2 h 98"/>
                <a:gd name="T38" fmla="*/ 348 w 749"/>
                <a:gd name="T39" fmla="*/ 2 h 98"/>
                <a:gd name="T40" fmla="*/ 366 w 749"/>
                <a:gd name="T41" fmla="*/ 2 h 98"/>
                <a:gd name="T42" fmla="*/ 383 w 749"/>
                <a:gd name="T43" fmla="*/ 0 h 98"/>
                <a:gd name="T44" fmla="*/ 401 w 749"/>
                <a:gd name="T45" fmla="*/ 0 h 98"/>
                <a:gd name="T46" fmla="*/ 419 w 749"/>
                <a:gd name="T47" fmla="*/ 2 h 98"/>
                <a:gd name="T48" fmla="*/ 436 w 749"/>
                <a:gd name="T49" fmla="*/ 2 h 98"/>
                <a:gd name="T50" fmla="*/ 454 w 749"/>
                <a:gd name="T51" fmla="*/ 4 h 98"/>
                <a:gd name="T52" fmla="*/ 472 w 749"/>
                <a:gd name="T53" fmla="*/ 7 h 98"/>
                <a:gd name="T54" fmla="*/ 489 w 749"/>
                <a:gd name="T55" fmla="*/ 9 h 98"/>
                <a:gd name="T56" fmla="*/ 507 w 749"/>
                <a:gd name="T57" fmla="*/ 12 h 98"/>
                <a:gd name="T58" fmla="*/ 525 w 749"/>
                <a:gd name="T59" fmla="*/ 17 h 98"/>
                <a:gd name="T60" fmla="*/ 543 w 749"/>
                <a:gd name="T61" fmla="*/ 19 h 98"/>
                <a:gd name="T62" fmla="*/ 560 w 749"/>
                <a:gd name="T63" fmla="*/ 24 h 98"/>
                <a:gd name="T64" fmla="*/ 578 w 749"/>
                <a:gd name="T65" fmla="*/ 29 h 98"/>
                <a:gd name="T66" fmla="*/ 596 w 749"/>
                <a:gd name="T67" fmla="*/ 36 h 98"/>
                <a:gd name="T68" fmla="*/ 613 w 749"/>
                <a:gd name="T69" fmla="*/ 41 h 98"/>
                <a:gd name="T70" fmla="*/ 631 w 749"/>
                <a:gd name="T71" fmla="*/ 49 h 98"/>
                <a:gd name="T72" fmla="*/ 649 w 749"/>
                <a:gd name="T73" fmla="*/ 56 h 98"/>
                <a:gd name="T74" fmla="*/ 666 w 749"/>
                <a:gd name="T75" fmla="*/ 63 h 98"/>
                <a:gd name="T76" fmla="*/ 684 w 749"/>
                <a:gd name="T77" fmla="*/ 68 h 98"/>
                <a:gd name="T78" fmla="*/ 702 w 749"/>
                <a:gd name="T79" fmla="*/ 78 h 98"/>
                <a:gd name="T80" fmla="*/ 719 w 749"/>
                <a:gd name="T81" fmla="*/ 85 h 98"/>
                <a:gd name="T82" fmla="*/ 737 w 749"/>
                <a:gd name="T83" fmla="*/ 93 h 9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9"/>
                <a:gd name="T127" fmla="*/ 0 h 98"/>
                <a:gd name="T128" fmla="*/ 749 w 749"/>
                <a:gd name="T129" fmla="*/ 98 h 9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9" h="98">
                  <a:moveTo>
                    <a:pt x="0" y="36"/>
                  </a:moveTo>
                  <a:lnTo>
                    <a:pt x="6" y="36"/>
                  </a:lnTo>
                  <a:lnTo>
                    <a:pt x="12" y="36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5" y="34"/>
                  </a:lnTo>
                  <a:lnTo>
                    <a:pt x="41" y="34"/>
                  </a:lnTo>
                  <a:lnTo>
                    <a:pt x="47" y="34"/>
                  </a:lnTo>
                  <a:lnTo>
                    <a:pt x="53" y="34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1"/>
                  </a:lnTo>
                  <a:lnTo>
                    <a:pt x="77" y="31"/>
                  </a:lnTo>
                  <a:lnTo>
                    <a:pt x="82" y="31"/>
                  </a:lnTo>
                  <a:lnTo>
                    <a:pt x="88" y="31"/>
                  </a:lnTo>
                  <a:lnTo>
                    <a:pt x="94" y="31"/>
                  </a:lnTo>
                  <a:lnTo>
                    <a:pt x="100" y="29"/>
                  </a:lnTo>
                  <a:lnTo>
                    <a:pt x="106" y="29"/>
                  </a:lnTo>
                  <a:lnTo>
                    <a:pt x="112" y="29"/>
                  </a:lnTo>
                  <a:lnTo>
                    <a:pt x="118" y="29"/>
                  </a:lnTo>
                  <a:lnTo>
                    <a:pt x="124" y="29"/>
                  </a:lnTo>
                  <a:lnTo>
                    <a:pt x="130" y="26"/>
                  </a:lnTo>
                  <a:lnTo>
                    <a:pt x="136" y="26"/>
                  </a:lnTo>
                  <a:lnTo>
                    <a:pt x="141" y="26"/>
                  </a:lnTo>
                  <a:lnTo>
                    <a:pt x="147" y="24"/>
                  </a:lnTo>
                  <a:lnTo>
                    <a:pt x="153" y="24"/>
                  </a:lnTo>
                  <a:lnTo>
                    <a:pt x="159" y="24"/>
                  </a:lnTo>
                  <a:lnTo>
                    <a:pt x="165" y="22"/>
                  </a:lnTo>
                  <a:lnTo>
                    <a:pt x="171" y="22"/>
                  </a:lnTo>
                  <a:lnTo>
                    <a:pt x="177" y="22"/>
                  </a:lnTo>
                  <a:lnTo>
                    <a:pt x="183" y="19"/>
                  </a:lnTo>
                  <a:lnTo>
                    <a:pt x="189" y="19"/>
                  </a:lnTo>
                  <a:lnTo>
                    <a:pt x="194" y="19"/>
                  </a:lnTo>
                  <a:lnTo>
                    <a:pt x="200" y="17"/>
                  </a:lnTo>
                  <a:lnTo>
                    <a:pt x="206" y="17"/>
                  </a:lnTo>
                  <a:lnTo>
                    <a:pt x="212" y="17"/>
                  </a:lnTo>
                  <a:lnTo>
                    <a:pt x="218" y="17"/>
                  </a:lnTo>
                  <a:lnTo>
                    <a:pt x="224" y="14"/>
                  </a:lnTo>
                  <a:lnTo>
                    <a:pt x="230" y="14"/>
                  </a:lnTo>
                  <a:lnTo>
                    <a:pt x="236" y="14"/>
                  </a:lnTo>
                  <a:lnTo>
                    <a:pt x="242" y="12"/>
                  </a:lnTo>
                  <a:lnTo>
                    <a:pt x="248" y="12"/>
                  </a:lnTo>
                  <a:lnTo>
                    <a:pt x="253" y="12"/>
                  </a:lnTo>
                  <a:lnTo>
                    <a:pt x="259" y="9"/>
                  </a:lnTo>
                  <a:lnTo>
                    <a:pt x="265" y="9"/>
                  </a:lnTo>
                  <a:lnTo>
                    <a:pt x="271" y="9"/>
                  </a:lnTo>
                  <a:lnTo>
                    <a:pt x="277" y="7"/>
                  </a:lnTo>
                  <a:lnTo>
                    <a:pt x="283" y="7"/>
                  </a:lnTo>
                  <a:lnTo>
                    <a:pt x="289" y="7"/>
                  </a:lnTo>
                  <a:lnTo>
                    <a:pt x="295" y="7"/>
                  </a:lnTo>
                  <a:lnTo>
                    <a:pt x="301" y="4"/>
                  </a:lnTo>
                  <a:lnTo>
                    <a:pt x="307" y="4"/>
                  </a:lnTo>
                  <a:lnTo>
                    <a:pt x="312" y="4"/>
                  </a:lnTo>
                  <a:lnTo>
                    <a:pt x="318" y="4"/>
                  </a:lnTo>
                  <a:lnTo>
                    <a:pt x="324" y="2"/>
                  </a:lnTo>
                  <a:lnTo>
                    <a:pt x="330" y="2"/>
                  </a:lnTo>
                  <a:lnTo>
                    <a:pt x="336" y="2"/>
                  </a:lnTo>
                  <a:lnTo>
                    <a:pt x="342" y="2"/>
                  </a:lnTo>
                  <a:lnTo>
                    <a:pt x="348" y="2"/>
                  </a:lnTo>
                  <a:lnTo>
                    <a:pt x="354" y="2"/>
                  </a:lnTo>
                  <a:lnTo>
                    <a:pt x="360" y="2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7" y="0"/>
                  </a:lnTo>
                  <a:lnTo>
                    <a:pt x="383" y="0"/>
                  </a:lnTo>
                  <a:lnTo>
                    <a:pt x="389" y="0"/>
                  </a:lnTo>
                  <a:lnTo>
                    <a:pt x="395" y="0"/>
                  </a:lnTo>
                  <a:lnTo>
                    <a:pt x="401" y="0"/>
                  </a:lnTo>
                  <a:lnTo>
                    <a:pt x="407" y="0"/>
                  </a:lnTo>
                  <a:lnTo>
                    <a:pt x="413" y="2"/>
                  </a:lnTo>
                  <a:lnTo>
                    <a:pt x="419" y="2"/>
                  </a:lnTo>
                  <a:lnTo>
                    <a:pt x="425" y="2"/>
                  </a:lnTo>
                  <a:lnTo>
                    <a:pt x="430" y="2"/>
                  </a:lnTo>
                  <a:lnTo>
                    <a:pt x="436" y="2"/>
                  </a:lnTo>
                  <a:lnTo>
                    <a:pt x="442" y="2"/>
                  </a:lnTo>
                  <a:lnTo>
                    <a:pt x="448" y="4"/>
                  </a:lnTo>
                  <a:lnTo>
                    <a:pt x="454" y="4"/>
                  </a:lnTo>
                  <a:lnTo>
                    <a:pt x="460" y="4"/>
                  </a:lnTo>
                  <a:lnTo>
                    <a:pt x="466" y="4"/>
                  </a:lnTo>
                  <a:lnTo>
                    <a:pt x="472" y="7"/>
                  </a:lnTo>
                  <a:lnTo>
                    <a:pt x="478" y="7"/>
                  </a:lnTo>
                  <a:lnTo>
                    <a:pt x="484" y="7"/>
                  </a:lnTo>
                  <a:lnTo>
                    <a:pt x="489" y="9"/>
                  </a:lnTo>
                  <a:lnTo>
                    <a:pt x="495" y="9"/>
                  </a:lnTo>
                  <a:lnTo>
                    <a:pt x="501" y="12"/>
                  </a:lnTo>
                  <a:lnTo>
                    <a:pt x="507" y="12"/>
                  </a:lnTo>
                  <a:lnTo>
                    <a:pt x="513" y="12"/>
                  </a:lnTo>
                  <a:lnTo>
                    <a:pt x="519" y="14"/>
                  </a:lnTo>
                  <a:lnTo>
                    <a:pt x="525" y="17"/>
                  </a:lnTo>
                  <a:lnTo>
                    <a:pt x="531" y="17"/>
                  </a:lnTo>
                  <a:lnTo>
                    <a:pt x="537" y="19"/>
                  </a:lnTo>
                  <a:lnTo>
                    <a:pt x="543" y="19"/>
                  </a:lnTo>
                  <a:lnTo>
                    <a:pt x="548" y="22"/>
                  </a:lnTo>
                  <a:lnTo>
                    <a:pt x="554" y="22"/>
                  </a:lnTo>
                  <a:lnTo>
                    <a:pt x="560" y="24"/>
                  </a:lnTo>
                  <a:lnTo>
                    <a:pt x="566" y="26"/>
                  </a:lnTo>
                  <a:lnTo>
                    <a:pt x="572" y="29"/>
                  </a:lnTo>
                  <a:lnTo>
                    <a:pt x="578" y="29"/>
                  </a:lnTo>
                  <a:lnTo>
                    <a:pt x="584" y="31"/>
                  </a:lnTo>
                  <a:lnTo>
                    <a:pt x="590" y="34"/>
                  </a:lnTo>
                  <a:lnTo>
                    <a:pt x="596" y="36"/>
                  </a:lnTo>
                  <a:lnTo>
                    <a:pt x="601" y="39"/>
                  </a:lnTo>
                  <a:lnTo>
                    <a:pt x="607" y="39"/>
                  </a:lnTo>
                  <a:lnTo>
                    <a:pt x="613" y="41"/>
                  </a:lnTo>
                  <a:lnTo>
                    <a:pt x="619" y="44"/>
                  </a:lnTo>
                  <a:lnTo>
                    <a:pt x="625" y="46"/>
                  </a:lnTo>
                  <a:lnTo>
                    <a:pt x="631" y="49"/>
                  </a:lnTo>
                  <a:lnTo>
                    <a:pt x="637" y="51"/>
                  </a:lnTo>
                  <a:lnTo>
                    <a:pt x="643" y="53"/>
                  </a:lnTo>
                  <a:lnTo>
                    <a:pt x="649" y="56"/>
                  </a:lnTo>
                  <a:lnTo>
                    <a:pt x="655" y="58"/>
                  </a:lnTo>
                  <a:lnTo>
                    <a:pt x="660" y="58"/>
                  </a:lnTo>
                  <a:lnTo>
                    <a:pt x="666" y="63"/>
                  </a:lnTo>
                  <a:lnTo>
                    <a:pt x="672" y="66"/>
                  </a:lnTo>
                  <a:lnTo>
                    <a:pt x="678" y="66"/>
                  </a:lnTo>
                  <a:lnTo>
                    <a:pt x="684" y="68"/>
                  </a:lnTo>
                  <a:lnTo>
                    <a:pt x="690" y="73"/>
                  </a:lnTo>
                  <a:lnTo>
                    <a:pt x="696" y="73"/>
                  </a:lnTo>
                  <a:lnTo>
                    <a:pt x="702" y="78"/>
                  </a:lnTo>
                  <a:lnTo>
                    <a:pt x="708" y="80"/>
                  </a:lnTo>
                  <a:lnTo>
                    <a:pt x="714" y="83"/>
                  </a:lnTo>
                  <a:lnTo>
                    <a:pt x="719" y="85"/>
                  </a:lnTo>
                  <a:lnTo>
                    <a:pt x="725" y="88"/>
                  </a:lnTo>
                  <a:lnTo>
                    <a:pt x="731" y="90"/>
                  </a:lnTo>
                  <a:lnTo>
                    <a:pt x="737" y="93"/>
                  </a:lnTo>
                  <a:lnTo>
                    <a:pt x="743" y="95"/>
                  </a:lnTo>
                  <a:lnTo>
                    <a:pt x="749" y="9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4" name="Freeform 212"/>
            <p:cNvSpPr>
              <a:spLocks/>
            </p:cNvSpPr>
            <p:nvPr/>
          </p:nvSpPr>
          <p:spPr bwMode="auto">
            <a:xfrm>
              <a:off x="2121" y="3232"/>
              <a:ext cx="590" cy="295"/>
            </a:xfrm>
            <a:custGeom>
              <a:avLst/>
              <a:gdLst>
                <a:gd name="T0" fmla="*/ 12 w 590"/>
                <a:gd name="T1" fmla="*/ 245 h 295"/>
                <a:gd name="T2" fmla="*/ 29 w 590"/>
                <a:gd name="T3" fmla="*/ 253 h 295"/>
                <a:gd name="T4" fmla="*/ 47 w 590"/>
                <a:gd name="T5" fmla="*/ 260 h 295"/>
                <a:gd name="T6" fmla="*/ 65 w 590"/>
                <a:gd name="T7" fmla="*/ 265 h 295"/>
                <a:gd name="T8" fmla="*/ 83 w 590"/>
                <a:gd name="T9" fmla="*/ 272 h 295"/>
                <a:gd name="T10" fmla="*/ 100 w 590"/>
                <a:gd name="T11" fmla="*/ 277 h 295"/>
                <a:gd name="T12" fmla="*/ 118 w 590"/>
                <a:gd name="T13" fmla="*/ 282 h 295"/>
                <a:gd name="T14" fmla="*/ 136 w 590"/>
                <a:gd name="T15" fmla="*/ 287 h 295"/>
                <a:gd name="T16" fmla="*/ 153 w 590"/>
                <a:gd name="T17" fmla="*/ 290 h 295"/>
                <a:gd name="T18" fmla="*/ 171 w 590"/>
                <a:gd name="T19" fmla="*/ 292 h 295"/>
                <a:gd name="T20" fmla="*/ 189 w 590"/>
                <a:gd name="T21" fmla="*/ 295 h 295"/>
                <a:gd name="T22" fmla="*/ 206 w 590"/>
                <a:gd name="T23" fmla="*/ 295 h 295"/>
                <a:gd name="T24" fmla="*/ 224 w 590"/>
                <a:gd name="T25" fmla="*/ 295 h 295"/>
                <a:gd name="T26" fmla="*/ 242 w 590"/>
                <a:gd name="T27" fmla="*/ 292 h 295"/>
                <a:gd name="T28" fmla="*/ 259 w 590"/>
                <a:gd name="T29" fmla="*/ 290 h 295"/>
                <a:gd name="T30" fmla="*/ 277 w 590"/>
                <a:gd name="T31" fmla="*/ 285 h 295"/>
                <a:gd name="T32" fmla="*/ 295 w 590"/>
                <a:gd name="T33" fmla="*/ 280 h 295"/>
                <a:gd name="T34" fmla="*/ 313 w 590"/>
                <a:gd name="T35" fmla="*/ 272 h 295"/>
                <a:gd name="T36" fmla="*/ 330 w 590"/>
                <a:gd name="T37" fmla="*/ 265 h 295"/>
                <a:gd name="T38" fmla="*/ 348 w 590"/>
                <a:gd name="T39" fmla="*/ 255 h 295"/>
                <a:gd name="T40" fmla="*/ 360 w 590"/>
                <a:gd name="T41" fmla="*/ 248 h 295"/>
                <a:gd name="T42" fmla="*/ 372 w 590"/>
                <a:gd name="T43" fmla="*/ 241 h 295"/>
                <a:gd name="T44" fmla="*/ 383 w 590"/>
                <a:gd name="T45" fmla="*/ 233 h 295"/>
                <a:gd name="T46" fmla="*/ 389 w 590"/>
                <a:gd name="T47" fmla="*/ 226 h 295"/>
                <a:gd name="T48" fmla="*/ 401 w 590"/>
                <a:gd name="T49" fmla="*/ 219 h 295"/>
                <a:gd name="T50" fmla="*/ 413 w 590"/>
                <a:gd name="T51" fmla="*/ 209 h 295"/>
                <a:gd name="T52" fmla="*/ 425 w 590"/>
                <a:gd name="T53" fmla="*/ 199 h 295"/>
                <a:gd name="T54" fmla="*/ 436 w 590"/>
                <a:gd name="T55" fmla="*/ 189 h 295"/>
                <a:gd name="T56" fmla="*/ 442 w 590"/>
                <a:gd name="T57" fmla="*/ 179 h 295"/>
                <a:gd name="T58" fmla="*/ 454 w 590"/>
                <a:gd name="T59" fmla="*/ 169 h 295"/>
                <a:gd name="T60" fmla="*/ 466 w 590"/>
                <a:gd name="T61" fmla="*/ 157 h 295"/>
                <a:gd name="T62" fmla="*/ 478 w 590"/>
                <a:gd name="T63" fmla="*/ 145 h 295"/>
                <a:gd name="T64" fmla="*/ 490 w 590"/>
                <a:gd name="T65" fmla="*/ 133 h 295"/>
                <a:gd name="T66" fmla="*/ 495 w 590"/>
                <a:gd name="T67" fmla="*/ 120 h 295"/>
                <a:gd name="T68" fmla="*/ 507 w 590"/>
                <a:gd name="T69" fmla="*/ 108 h 295"/>
                <a:gd name="T70" fmla="*/ 519 w 590"/>
                <a:gd name="T71" fmla="*/ 96 h 295"/>
                <a:gd name="T72" fmla="*/ 531 w 590"/>
                <a:gd name="T73" fmla="*/ 81 h 295"/>
                <a:gd name="T74" fmla="*/ 537 w 590"/>
                <a:gd name="T75" fmla="*/ 69 h 295"/>
                <a:gd name="T76" fmla="*/ 549 w 590"/>
                <a:gd name="T77" fmla="*/ 54 h 295"/>
                <a:gd name="T78" fmla="*/ 560 w 590"/>
                <a:gd name="T79" fmla="*/ 40 h 295"/>
                <a:gd name="T80" fmla="*/ 572 w 590"/>
                <a:gd name="T81" fmla="*/ 25 h 295"/>
                <a:gd name="T82" fmla="*/ 584 w 590"/>
                <a:gd name="T83" fmla="*/ 10 h 2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90"/>
                <a:gd name="T127" fmla="*/ 0 h 295"/>
                <a:gd name="T128" fmla="*/ 590 w 590"/>
                <a:gd name="T129" fmla="*/ 295 h 2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90" h="295">
                  <a:moveTo>
                    <a:pt x="0" y="241"/>
                  </a:moveTo>
                  <a:lnTo>
                    <a:pt x="6" y="243"/>
                  </a:lnTo>
                  <a:lnTo>
                    <a:pt x="12" y="245"/>
                  </a:lnTo>
                  <a:lnTo>
                    <a:pt x="18" y="248"/>
                  </a:lnTo>
                  <a:lnTo>
                    <a:pt x="24" y="250"/>
                  </a:lnTo>
                  <a:lnTo>
                    <a:pt x="29" y="253"/>
                  </a:lnTo>
                  <a:lnTo>
                    <a:pt x="35" y="255"/>
                  </a:lnTo>
                  <a:lnTo>
                    <a:pt x="41" y="255"/>
                  </a:lnTo>
                  <a:lnTo>
                    <a:pt x="47" y="260"/>
                  </a:lnTo>
                  <a:lnTo>
                    <a:pt x="53" y="263"/>
                  </a:lnTo>
                  <a:lnTo>
                    <a:pt x="59" y="263"/>
                  </a:lnTo>
                  <a:lnTo>
                    <a:pt x="65" y="265"/>
                  </a:lnTo>
                  <a:lnTo>
                    <a:pt x="71" y="268"/>
                  </a:lnTo>
                  <a:lnTo>
                    <a:pt x="77" y="270"/>
                  </a:lnTo>
                  <a:lnTo>
                    <a:pt x="83" y="272"/>
                  </a:lnTo>
                  <a:lnTo>
                    <a:pt x="88" y="275"/>
                  </a:lnTo>
                  <a:lnTo>
                    <a:pt x="94" y="277"/>
                  </a:lnTo>
                  <a:lnTo>
                    <a:pt x="100" y="277"/>
                  </a:lnTo>
                  <a:lnTo>
                    <a:pt x="106" y="280"/>
                  </a:lnTo>
                  <a:lnTo>
                    <a:pt x="112" y="282"/>
                  </a:lnTo>
                  <a:lnTo>
                    <a:pt x="118" y="282"/>
                  </a:lnTo>
                  <a:lnTo>
                    <a:pt x="124" y="285"/>
                  </a:lnTo>
                  <a:lnTo>
                    <a:pt x="130" y="285"/>
                  </a:lnTo>
                  <a:lnTo>
                    <a:pt x="136" y="287"/>
                  </a:lnTo>
                  <a:lnTo>
                    <a:pt x="142" y="287"/>
                  </a:lnTo>
                  <a:lnTo>
                    <a:pt x="147" y="290"/>
                  </a:lnTo>
                  <a:lnTo>
                    <a:pt x="153" y="290"/>
                  </a:lnTo>
                  <a:lnTo>
                    <a:pt x="159" y="292"/>
                  </a:lnTo>
                  <a:lnTo>
                    <a:pt x="165" y="292"/>
                  </a:lnTo>
                  <a:lnTo>
                    <a:pt x="171" y="292"/>
                  </a:lnTo>
                  <a:lnTo>
                    <a:pt x="177" y="295"/>
                  </a:lnTo>
                  <a:lnTo>
                    <a:pt x="183" y="295"/>
                  </a:lnTo>
                  <a:lnTo>
                    <a:pt x="189" y="295"/>
                  </a:lnTo>
                  <a:lnTo>
                    <a:pt x="195" y="295"/>
                  </a:lnTo>
                  <a:lnTo>
                    <a:pt x="200" y="295"/>
                  </a:lnTo>
                  <a:lnTo>
                    <a:pt x="206" y="295"/>
                  </a:lnTo>
                  <a:lnTo>
                    <a:pt x="212" y="295"/>
                  </a:lnTo>
                  <a:lnTo>
                    <a:pt x="218" y="295"/>
                  </a:lnTo>
                  <a:lnTo>
                    <a:pt x="224" y="295"/>
                  </a:lnTo>
                  <a:lnTo>
                    <a:pt x="230" y="295"/>
                  </a:lnTo>
                  <a:lnTo>
                    <a:pt x="236" y="295"/>
                  </a:lnTo>
                  <a:lnTo>
                    <a:pt x="242" y="292"/>
                  </a:lnTo>
                  <a:lnTo>
                    <a:pt x="248" y="292"/>
                  </a:lnTo>
                  <a:lnTo>
                    <a:pt x="254" y="292"/>
                  </a:lnTo>
                  <a:lnTo>
                    <a:pt x="259" y="290"/>
                  </a:lnTo>
                  <a:lnTo>
                    <a:pt x="265" y="290"/>
                  </a:lnTo>
                  <a:lnTo>
                    <a:pt x="271" y="287"/>
                  </a:lnTo>
                  <a:lnTo>
                    <a:pt x="277" y="285"/>
                  </a:lnTo>
                  <a:lnTo>
                    <a:pt x="283" y="285"/>
                  </a:lnTo>
                  <a:lnTo>
                    <a:pt x="289" y="282"/>
                  </a:lnTo>
                  <a:lnTo>
                    <a:pt x="295" y="280"/>
                  </a:lnTo>
                  <a:lnTo>
                    <a:pt x="301" y="277"/>
                  </a:lnTo>
                  <a:lnTo>
                    <a:pt x="307" y="275"/>
                  </a:lnTo>
                  <a:lnTo>
                    <a:pt x="313" y="272"/>
                  </a:lnTo>
                  <a:lnTo>
                    <a:pt x="318" y="272"/>
                  </a:lnTo>
                  <a:lnTo>
                    <a:pt x="324" y="268"/>
                  </a:lnTo>
                  <a:lnTo>
                    <a:pt x="330" y="265"/>
                  </a:lnTo>
                  <a:lnTo>
                    <a:pt x="336" y="263"/>
                  </a:lnTo>
                  <a:lnTo>
                    <a:pt x="348" y="258"/>
                  </a:lnTo>
                  <a:lnTo>
                    <a:pt x="348" y="255"/>
                  </a:lnTo>
                  <a:lnTo>
                    <a:pt x="354" y="253"/>
                  </a:lnTo>
                  <a:lnTo>
                    <a:pt x="360" y="250"/>
                  </a:lnTo>
                  <a:lnTo>
                    <a:pt x="360" y="248"/>
                  </a:lnTo>
                  <a:lnTo>
                    <a:pt x="366" y="245"/>
                  </a:lnTo>
                  <a:lnTo>
                    <a:pt x="366" y="243"/>
                  </a:lnTo>
                  <a:lnTo>
                    <a:pt x="372" y="241"/>
                  </a:lnTo>
                  <a:lnTo>
                    <a:pt x="372" y="238"/>
                  </a:lnTo>
                  <a:lnTo>
                    <a:pt x="377" y="236"/>
                  </a:lnTo>
                  <a:lnTo>
                    <a:pt x="383" y="233"/>
                  </a:lnTo>
                  <a:lnTo>
                    <a:pt x="383" y="231"/>
                  </a:lnTo>
                  <a:lnTo>
                    <a:pt x="389" y="228"/>
                  </a:lnTo>
                  <a:lnTo>
                    <a:pt x="389" y="226"/>
                  </a:lnTo>
                  <a:lnTo>
                    <a:pt x="395" y="223"/>
                  </a:lnTo>
                  <a:lnTo>
                    <a:pt x="401" y="221"/>
                  </a:lnTo>
                  <a:lnTo>
                    <a:pt x="401" y="219"/>
                  </a:lnTo>
                  <a:lnTo>
                    <a:pt x="407" y="216"/>
                  </a:lnTo>
                  <a:lnTo>
                    <a:pt x="407" y="211"/>
                  </a:lnTo>
                  <a:lnTo>
                    <a:pt x="413" y="209"/>
                  </a:lnTo>
                  <a:lnTo>
                    <a:pt x="419" y="206"/>
                  </a:lnTo>
                  <a:lnTo>
                    <a:pt x="419" y="204"/>
                  </a:lnTo>
                  <a:lnTo>
                    <a:pt x="425" y="199"/>
                  </a:lnTo>
                  <a:lnTo>
                    <a:pt x="425" y="196"/>
                  </a:lnTo>
                  <a:lnTo>
                    <a:pt x="431" y="194"/>
                  </a:lnTo>
                  <a:lnTo>
                    <a:pt x="436" y="189"/>
                  </a:lnTo>
                  <a:lnTo>
                    <a:pt x="436" y="187"/>
                  </a:lnTo>
                  <a:lnTo>
                    <a:pt x="442" y="182"/>
                  </a:lnTo>
                  <a:lnTo>
                    <a:pt x="442" y="179"/>
                  </a:lnTo>
                  <a:lnTo>
                    <a:pt x="448" y="177"/>
                  </a:lnTo>
                  <a:lnTo>
                    <a:pt x="454" y="172"/>
                  </a:lnTo>
                  <a:lnTo>
                    <a:pt x="454" y="169"/>
                  </a:lnTo>
                  <a:lnTo>
                    <a:pt x="460" y="165"/>
                  </a:lnTo>
                  <a:lnTo>
                    <a:pt x="460" y="162"/>
                  </a:lnTo>
                  <a:lnTo>
                    <a:pt x="466" y="157"/>
                  </a:lnTo>
                  <a:lnTo>
                    <a:pt x="472" y="155"/>
                  </a:lnTo>
                  <a:lnTo>
                    <a:pt x="472" y="150"/>
                  </a:lnTo>
                  <a:lnTo>
                    <a:pt x="478" y="145"/>
                  </a:lnTo>
                  <a:lnTo>
                    <a:pt x="478" y="143"/>
                  </a:lnTo>
                  <a:lnTo>
                    <a:pt x="484" y="138"/>
                  </a:lnTo>
                  <a:lnTo>
                    <a:pt x="490" y="133"/>
                  </a:lnTo>
                  <a:lnTo>
                    <a:pt x="490" y="130"/>
                  </a:lnTo>
                  <a:lnTo>
                    <a:pt x="495" y="125"/>
                  </a:lnTo>
                  <a:lnTo>
                    <a:pt x="495" y="120"/>
                  </a:lnTo>
                  <a:lnTo>
                    <a:pt x="501" y="118"/>
                  </a:lnTo>
                  <a:lnTo>
                    <a:pt x="507" y="113"/>
                  </a:lnTo>
                  <a:lnTo>
                    <a:pt x="507" y="108"/>
                  </a:lnTo>
                  <a:lnTo>
                    <a:pt x="513" y="103"/>
                  </a:lnTo>
                  <a:lnTo>
                    <a:pt x="513" y="101"/>
                  </a:lnTo>
                  <a:lnTo>
                    <a:pt x="519" y="96"/>
                  </a:lnTo>
                  <a:lnTo>
                    <a:pt x="519" y="91"/>
                  </a:lnTo>
                  <a:lnTo>
                    <a:pt x="525" y="86"/>
                  </a:lnTo>
                  <a:lnTo>
                    <a:pt x="531" y="81"/>
                  </a:lnTo>
                  <a:lnTo>
                    <a:pt x="531" y="76"/>
                  </a:lnTo>
                  <a:lnTo>
                    <a:pt x="537" y="74"/>
                  </a:lnTo>
                  <a:lnTo>
                    <a:pt x="537" y="69"/>
                  </a:lnTo>
                  <a:lnTo>
                    <a:pt x="543" y="64"/>
                  </a:lnTo>
                  <a:lnTo>
                    <a:pt x="549" y="59"/>
                  </a:lnTo>
                  <a:lnTo>
                    <a:pt x="549" y="54"/>
                  </a:lnTo>
                  <a:lnTo>
                    <a:pt x="554" y="49"/>
                  </a:lnTo>
                  <a:lnTo>
                    <a:pt x="554" y="44"/>
                  </a:lnTo>
                  <a:lnTo>
                    <a:pt x="560" y="40"/>
                  </a:lnTo>
                  <a:lnTo>
                    <a:pt x="566" y="35"/>
                  </a:lnTo>
                  <a:lnTo>
                    <a:pt x="566" y="30"/>
                  </a:lnTo>
                  <a:lnTo>
                    <a:pt x="572" y="25"/>
                  </a:lnTo>
                  <a:lnTo>
                    <a:pt x="572" y="20"/>
                  </a:lnTo>
                  <a:lnTo>
                    <a:pt x="578" y="15"/>
                  </a:lnTo>
                  <a:lnTo>
                    <a:pt x="584" y="10"/>
                  </a:lnTo>
                  <a:lnTo>
                    <a:pt x="584" y="5"/>
                  </a:lnTo>
                  <a:lnTo>
                    <a:pt x="59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5" name="Freeform 213"/>
            <p:cNvSpPr>
              <a:spLocks/>
            </p:cNvSpPr>
            <p:nvPr/>
          </p:nvSpPr>
          <p:spPr bwMode="auto">
            <a:xfrm>
              <a:off x="2711" y="2747"/>
              <a:ext cx="501" cy="485"/>
            </a:xfrm>
            <a:custGeom>
              <a:avLst/>
              <a:gdLst>
                <a:gd name="T0" fmla="*/ 6 w 501"/>
                <a:gd name="T1" fmla="*/ 476 h 485"/>
                <a:gd name="T2" fmla="*/ 17 w 501"/>
                <a:gd name="T3" fmla="*/ 458 h 485"/>
                <a:gd name="T4" fmla="*/ 29 w 501"/>
                <a:gd name="T5" fmla="*/ 444 h 485"/>
                <a:gd name="T6" fmla="*/ 35 w 501"/>
                <a:gd name="T7" fmla="*/ 429 h 485"/>
                <a:gd name="T8" fmla="*/ 47 w 501"/>
                <a:gd name="T9" fmla="*/ 412 h 485"/>
                <a:gd name="T10" fmla="*/ 59 w 501"/>
                <a:gd name="T11" fmla="*/ 397 h 485"/>
                <a:gd name="T12" fmla="*/ 71 w 501"/>
                <a:gd name="T13" fmla="*/ 380 h 485"/>
                <a:gd name="T14" fmla="*/ 76 w 501"/>
                <a:gd name="T15" fmla="*/ 365 h 485"/>
                <a:gd name="T16" fmla="*/ 88 w 501"/>
                <a:gd name="T17" fmla="*/ 348 h 485"/>
                <a:gd name="T18" fmla="*/ 100 w 501"/>
                <a:gd name="T19" fmla="*/ 333 h 485"/>
                <a:gd name="T20" fmla="*/ 112 w 501"/>
                <a:gd name="T21" fmla="*/ 316 h 485"/>
                <a:gd name="T22" fmla="*/ 124 w 501"/>
                <a:gd name="T23" fmla="*/ 301 h 485"/>
                <a:gd name="T24" fmla="*/ 130 w 501"/>
                <a:gd name="T25" fmla="*/ 284 h 485"/>
                <a:gd name="T26" fmla="*/ 141 w 501"/>
                <a:gd name="T27" fmla="*/ 270 h 485"/>
                <a:gd name="T28" fmla="*/ 153 w 501"/>
                <a:gd name="T29" fmla="*/ 255 h 485"/>
                <a:gd name="T30" fmla="*/ 165 w 501"/>
                <a:gd name="T31" fmla="*/ 240 h 485"/>
                <a:gd name="T32" fmla="*/ 177 w 501"/>
                <a:gd name="T33" fmla="*/ 226 h 485"/>
                <a:gd name="T34" fmla="*/ 183 w 501"/>
                <a:gd name="T35" fmla="*/ 211 h 485"/>
                <a:gd name="T36" fmla="*/ 194 w 501"/>
                <a:gd name="T37" fmla="*/ 196 h 485"/>
                <a:gd name="T38" fmla="*/ 206 w 501"/>
                <a:gd name="T39" fmla="*/ 181 h 485"/>
                <a:gd name="T40" fmla="*/ 218 w 501"/>
                <a:gd name="T41" fmla="*/ 167 h 485"/>
                <a:gd name="T42" fmla="*/ 224 w 501"/>
                <a:gd name="T43" fmla="*/ 154 h 485"/>
                <a:gd name="T44" fmla="*/ 236 w 501"/>
                <a:gd name="T45" fmla="*/ 142 h 485"/>
                <a:gd name="T46" fmla="*/ 248 w 501"/>
                <a:gd name="T47" fmla="*/ 130 h 485"/>
                <a:gd name="T48" fmla="*/ 259 w 501"/>
                <a:gd name="T49" fmla="*/ 118 h 485"/>
                <a:gd name="T50" fmla="*/ 271 w 501"/>
                <a:gd name="T51" fmla="*/ 105 h 485"/>
                <a:gd name="T52" fmla="*/ 277 w 501"/>
                <a:gd name="T53" fmla="*/ 96 h 485"/>
                <a:gd name="T54" fmla="*/ 289 w 501"/>
                <a:gd name="T55" fmla="*/ 83 h 485"/>
                <a:gd name="T56" fmla="*/ 301 w 501"/>
                <a:gd name="T57" fmla="*/ 74 h 485"/>
                <a:gd name="T58" fmla="*/ 312 w 501"/>
                <a:gd name="T59" fmla="*/ 64 h 485"/>
                <a:gd name="T60" fmla="*/ 324 w 501"/>
                <a:gd name="T61" fmla="*/ 56 h 485"/>
                <a:gd name="T62" fmla="*/ 330 w 501"/>
                <a:gd name="T63" fmla="*/ 49 h 485"/>
                <a:gd name="T64" fmla="*/ 342 w 501"/>
                <a:gd name="T65" fmla="*/ 39 h 485"/>
                <a:gd name="T66" fmla="*/ 360 w 501"/>
                <a:gd name="T67" fmla="*/ 29 h 485"/>
                <a:gd name="T68" fmla="*/ 371 w 501"/>
                <a:gd name="T69" fmla="*/ 22 h 485"/>
                <a:gd name="T70" fmla="*/ 395 w 501"/>
                <a:gd name="T71" fmla="*/ 12 h 485"/>
                <a:gd name="T72" fmla="*/ 401 w 501"/>
                <a:gd name="T73" fmla="*/ 10 h 485"/>
                <a:gd name="T74" fmla="*/ 419 w 501"/>
                <a:gd name="T75" fmla="*/ 5 h 485"/>
                <a:gd name="T76" fmla="*/ 436 w 501"/>
                <a:gd name="T77" fmla="*/ 2 h 485"/>
                <a:gd name="T78" fmla="*/ 454 w 501"/>
                <a:gd name="T79" fmla="*/ 0 h 485"/>
                <a:gd name="T80" fmla="*/ 472 w 501"/>
                <a:gd name="T81" fmla="*/ 2 h 485"/>
                <a:gd name="T82" fmla="*/ 489 w 501"/>
                <a:gd name="T83" fmla="*/ 5 h 4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1"/>
                <a:gd name="T127" fmla="*/ 0 h 485"/>
                <a:gd name="T128" fmla="*/ 501 w 501"/>
                <a:gd name="T129" fmla="*/ 485 h 4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1" h="485">
                  <a:moveTo>
                    <a:pt x="0" y="485"/>
                  </a:moveTo>
                  <a:lnTo>
                    <a:pt x="0" y="480"/>
                  </a:lnTo>
                  <a:lnTo>
                    <a:pt x="6" y="476"/>
                  </a:lnTo>
                  <a:lnTo>
                    <a:pt x="12" y="471"/>
                  </a:lnTo>
                  <a:lnTo>
                    <a:pt x="12" y="463"/>
                  </a:lnTo>
                  <a:lnTo>
                    <a:pt x="17" y="458"/>
                  </a:lnTo>
                  <a:lnTo>
                    <a:pt x="17" y="453"/>
                  </a:lnTo>
                  <a:lnTo>
                    <a:pt x="23" y="449"/>
                  </a:lnTo>
                  <a:lnTo>
                    <a:pt x="29" y="444"/>
                  </a:lnTo>
                  <a:lnTo>
                    <a:pt x="29" y="439"/>
                  </a:lnTo>
                  <a:lnTo>
                    <a:pt x="35" y="434"/>
                  </a:lnTo>
                  <a:lnTo>
                    <a:pt x="35" y="429"/>
                  </a:lnTo>
                  <a:lnTo>
                    <a:pt x="41" y="422"/>
                  </a:lnTo>
                  <a:lnTo>
                    <a:pt x="47" y="417"/>
                  </a:lnTo>
                  <a:lnTo>
                    <a:pt x="47" y="412"/>
                  </a:lnTo>
                  <a:lnTo>
                    <a:pt x="53" y="407"/>
                  </a:lnTo>
                  <a:lnTo>
                    <a:pt x="53" y="402"/>
                  </a:lnTo>
                  <a:lnTo>
                    <a:pt x="59" y="397"/>
                  </a:lnTo>
                  <a:lnTo>
                    <a:pt x="65" y="392"/>
                  </a:lnTo>
                  <a:lnTo>
                    <a:pt x="65" y="385"/>
                  </a:lnTo>
                  <a:lnTo>
                    <a:pt x="71" y="380"/>
                  </a:lnTo>
                  <a:lnTo>
                    <a:pt x="71" y="375"/>
                  </a:lnTo>
                  <a:lnTo>
                    <a:pt x="76" y="370"/>
                  </a:lnTo>
                  <a:lnTo>
                    <a:pt x="76" y="365"/>
                  </a:lnTo>
                  <a:lnTo>
                    <a:pt x="82" y="360"/>
                  </a:lnTo>
                  <a:lnTo>
                    <a:pt x="88" y="353"/>
                  </a:lnTo>
                  <a:lnTo>
                    <a:pt x="88" y="348"/>
                  </a:lnTo>
                  <a:lnTo>
                    <a:pt x="94" y="343"/>
                  </a:lnTo>
                  <a:lnTo>
                    <a:pt x="94" y="338"/>
                  </a:lnTo>
                  <a:lnTo>
                    <a:pt x="100" y="333"/>
                  </a:lnTo>
                  <a:lnTo>
                    <a:pt x="106" y="328"/>
                  </a:lnTo>
                  <a:lnTo>
                    <a:pt x="106" y="321"/>
                  </a:lnTo>
                  <a:lnTo>
                    <a:pt x="112" y="316"/>
                  </a:lnTo>
                  <a:lnTo>
                    <a:pt x="112" y="311"/>
                  </a:lnTo>
                  <a:lnTo>
                    <a:pt x="118" y="306"/>
                  </a:lnTo>
                  <a:lnTo>
                    <a:pt x="124" y="301"/>
                  </a:lnTo>
                  <a:lnTo>
                    <a:pt x="124" y="297"/>
                  </a:lnTo>
                  <a:lnTo>
                    <a:pt x="130" y="289"/>
                  </a:lnTo>
                  <a:lnTo>
                    <a:pt x="130" y="284"/>
                  </a:lnTo>
                  <a:lnTo>
                    <a:pt x="135" y="279"/>
                  </a:lnTo>
                  <a:lnTo>
                    <a:pt x="141" y="275"/>
                  </a:lnTo>
                  <a:lnTo>
                    <a:pt x="141" y="270"/>
                  </a:lnTo>
                  <a:lnTo>
                    <a:pt x="147" y="265"/>
                  </a:lnTo>
                  <a:lnTo>
                    <a:pt x="147" y="260"/>
                  </a:lnTo>
                  <a:lnTo>
                    <a:pt x="153" y="255"/>
                  </a:lnTo>
                  <a:lnTo>
                    <a:pt x="159" y="250"/>
                  </a:lnTo>
                  <a:lnTo>
                    <a:pt x="159" y="245"/>
                  </a:lnTo>
                  <a:lnTo>
                    <a:pt x="165" y="240"/>
                  </a:lnTo>
                  <a:lnTo>
                    <a:pt x="165" y="235"/>
                  </a:lnTo>
                  <a:lnTo>
                    <a:pt x="171" y="230"/>
                  </a:lnTo>
                  <a:lnTo>
                    <a:pt x="177" y="226"/>
                  </a:lnTo>
                  <a:lnTo>
                    <a:pt x="177" y="221"/>
                  </a:lnTo>
                  <a:lnTo>
                    <a:pt x="183" y="216"/>
                  </a:lnTo>
                  <a:lnTo>
                    <a:pt x="183" y="211"/>
                  </a:lnTo>
                  <a:lnTo>
                    <a:pt x="189" y="206"/>
                  </a:lnTo>
                  <a:lnTo>
                    <a:pt x="194" y="201"/>
                  </a:lnTo>
                  <a:lnTo>
                    <a:pt x="194" y="196"/>
                  </a:lnTo>
                  <a:lnTo>
                    <a:pt x="200" y="191"/>
                  </a:lnTo>
                  <a:lnTo>
                    <a:pt x="200" y="186"/>
                  </a:lnTo>
                  <a:lnTo>
                    <a:pt x="206" y="181"/>
                  </a:lnTo>
                  <a:lnTo>
                    <a:pt x="206" y="176"/>
                  </a:lnTo>
                  <a:lnTo>
                    <a:pt x="212" y="172"/>
                  </a:lnTo>
                  <a:lnTo>
                    <a:pt x="218" y="167"/>
                  </a:lnTo>
                  <a:lnTo>
                    <a:pt x="218" y="164"/>
                  </a:lnTo>
                  <a:lnTo>
                    <a:pt x="224" y="159"/>
                  </a:lnTo>
                  <a:lnTo>
                    <a:pt x="224" y="154"/>
                  </a:lnTo>
                  <a:lnTo>
                    <a:pt x="230" y="150"/>
                  </a:lnTo>
                  <a:lnTo>
                    <a:pt x="236" y="147"/>
                  </a:lnTo>
                  <a:lnTo>
                    <a:pt x="236" y="142"/>
                  </a:lnTo>
                  <a:lnTo>
                    <a:pt x="242" y="137"/>
                  </a:lnTo>
                  <a:lnTo>
                    <a:pt x="242" y="132"/>
                  </a:lnTo>
                  <a:lnTo>
                    <a:pt x="248" y="130"/>
                  </a:lnTo>
                  <a:lnTo>
                    <a:pt x="253" y="125"/>
                  </a:lnTo>
                  <a:lnTo>
                    <a:pt x="253" y="120"/>
                  </a:lnTo>
                  <a:lnTo>
                    <a:pt x="259" y="118"/>
                  </a:lnTo>
                  <a:lnTo>
                    <a:pt x="259" y="113"/>
                  </a:lnTo>
                  <a:lnTo>
                    <a:pt x="265" y="110"/>
                  </a:lnTo>
                  <a:lnTo>
                    <a:pt x="271" y="105"/>
                  </a:lnTo>
                  <a:lnTo>
                    <a:pt x="271" y="103"/>
                  </a:lnTo>
                  <a:lnTo>
                    <a:pt x="277" y="98"/>
                  </a:lnTo>
                  <a:lnTo>
                    <a:pt x="277" y="96"/>
                  </a:lnTo>
                  <a:lnTo>
                    <a:pt x="283" y="91"/>
                  </a:lnTo>
                  <a:lnTo>
                    <a:pt x="289" y="88"/>
                  </a:lnTo>
                  <a:lnTo>
                    <a:pt x="289" y="83"/>
                  </a:lnTo>
                  <a:lnTo>
                    <a:pt x="295" y="81"/>
                  </a:lnTo>
                  <a:lnTo>
                    <a:pt x="295" y="78"/>
                  </a:lnTo>
                  <a:lnTo>
                    <a:pt x="301" y="74"/>
                  </a:lnTo>
                  <a:lnTo>
                    <a:pt x="307" y="71"/>
                  </a:lnTo>
                  <a:lnTo>
                    <a:pt x="307" y="69"/>
                  </a:lnTo>
                  <a:lnTo>
                    <a:pt x="312" y="64"/>
                  </a:lnTo>
                  <a:lnTo>
                    <a:pt x="312" y="61"/>
                  </a:lnTo>
                  <a:lnTo>
                    <a:pt x="318" y="59"/>
                  </a:lnTo>
                  <a:lnTo>
                    <a:pt x="324" y="56"/>
                  </a:lnTo>
                  <a:lnTo>
                    <a:pt x="324" y="54"/>
                  </a:lnTo>
                  <a:lnTo>
                    <a:pt x="330" y="51"/>
                  </a:lnTo>
                  <a:lnTo>
                    <a:pt x="330" y="49"/>
                  </a:lnTo>
                  <a:lnTo>
                    <a:pt x="336" y="44"/>
                  </a:lnTo>
                  <a:lnTo>
                    <a:pt x="342" y="42"/>
                  </a:lnTo>
                  <a:lnTo>
                    <a:pt x="342" y="39"/>
                  </a:lnTo>
                  <a:lnTo>
                    <a:pt x="354" y="34"/>
                  </a:lnTo>
                  <a:lnTo>
                    <a:pt x="354" y="32"/>
                  </a:lnTo>
                  <a:lnTo>
                    <a:pt x="360" y="29"/>
                  </a:lnTo>
                  <a:lnTo>
                    <a:pt x="365" y="27"/>
                  </a:lnTo>
                  <a:lnTo>
                    <a:pt x="365" y="24"/>
                  </a:lnTo>
                  <a:lnTo>
                    <a:pt x="371" y="22"/>
                  </a:lnTo>
                  <a:lnTo>
                    <a:pt x="377" y="20"/>
                  </a:lnTo>
                  <a:lnTo>
                    <a:pt x="383" y="17"/>
                  </a:lnTo>
                  <a:lnTo>
                    <a:pt x="395" y="12"/>
                  </a:lnTo>
                  <a:lnTo>
                    <a:pt x="389" y="12"/>
                  </a:lnTo>
                  <a:lnTo>
                    <a:pt x="395" y="12"/>
                  </a:lnTo>
                  <a:lnTo>
                    <a:pt x="401" y="10"/>
                  </a:lnTo>
                  <a:lnTo>
                    <a:pt x="407" y="7"/>
                  </a:lnTo>
                  <a:lnTo>
                    <a:pt x="413" y="7"/>
                  </a:lnTo>
                  <a:lnTo>
                    <a:pt x="419" y="5"/>
                  </a:lnTo>
                  <a:lnTo>
                    <a:pt x="424" y="2"/>
                  </a:lnTo>
                  <a:lnTo>
                    <a:pt x="430" y="2"/>
                  </a:lnTo>
                  <a:lnTo>
                    <a:pt x="436" y="2"/>
                  </a:lnTo>
                  <a:lnTo>
                    <a:pt x="442" y="0"/>
                  </a:lnTo>
                  <a:lnTo>
                    <a:pt x="448" y="0"/>
                  </a:lnTo>
                  <a:lnTo>
                    <a:pt x="454" y="0"/>
                  </a:lnTo>
                  <a:lnTo>
                    <a:pt x="460" y="0"/>
                  </a:lnTo>
                  <a:lnTo>
                    <a:pt x="466" y="0"/>
                  </a:lnTo>
                  <a:lnTo>
                    <a:pt x="472" y="2"/>
                  </a:lnTo>
                  <a:lnTo>
                    <a:pt x="478" y="2"/>
                  </a:lnTo>
                  <a:lnTo>
                    <a:pt x="483" y="5"/>
                  </a:lnTo>
                  <a:lnTo>
                    <a:pt x="489" y="5"/>
                  </a:lnTo>
                  <a:lnTo>
                    <a:pt x="495" y="7"/>
                  </a:lnTo>
                  <a:lnTo>
                    <a:pt x="501" y="7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6" name="Freeform 214"/>
            <p:cNvSpPr>
              <a:spLocks/>
            </p:cNvSpPr>
            <p:nvPr/>
          </p:nvSpPr>
          <p:spPr bwMode="auto">
            <a:xfrm>
              <a:off x="3212" y="2754"/>
              <a:ext cx="460" cy="552"/>
            </a:xfrm>
            <a:custGeom>
              <a:avLst/>
              <a:gdLst>
                <a:gd name="T0" fmla="*/ 12 w 460"/>
                <a:gd name="T1" fmla="*/ 5 h 552"/>
                <a:gd name="T2" fmla="*/ 30 w 460"/>
                <a:gd name="T3" fmla="*/ 13 h 552"/>
                <a:gd name="T4" fmla="*/ 47 w 460"/>
                <a:gd name="T5" fmla="*/ 20 h 552"/>
                <a:gd name="T6" fmla="*/ 53 w 460"/>
                <a:gd name="T7" fmla="*/ 27 h 552"/>
                <a:gd name="T8" fmla="*/ 65 w 460"/>
                <a:gd name="T9" fmla="*/ 32 h 552"/>
                <a:gd name="T10" fmla="*/ 77 w 460"/>
                <a:gd name="T11" fmla="*/ 42 h 552"/>
                <a:gd name="T12" fmla="*/ 89 w 460"/>
                <a:gd name="T13" fmla="*/ 49 h 552"/>
                <a:gd name="T14" fmla="*/ 100 w 460"/>
                <a:gd name="T15" fmla="*/ 57 h 552"/>
                <a:gd name="T16" fmla="*/ 106 w 460"/>
                <a:gd name="T17" fmla="*/ 67 h 552"/>
                <a:gd name="T18" fmla="*/ 118 w 460"/>
                <a:gd name="T19" fmla="*/ 76 h 552"/>
                <a:gd name="T20" fmla="*/ 130 w 460"/>
                <a:gd name="T21" fmla="*/ 89 h 552"/>
                <a:gd name="T22" fmla="*/ 142 w 460"/>
                <a:gd name="T23" fmla="*/ 98 h 552"/>
                <a:gd name="T24" fmla="*/ 148 w 460"/>
                <a:gd name="T25" fmla="*/ 111 h 552"/>
                <a:gd name="T26" fmla="*/ 159 w 460"/>
                <a:gd name="T27" fmla="*/ 123 h 552"/>
                <a:gd name="T28" fmla="*/ 171 w 460"/>
                <a:gd name="T29" fmla="*/ 135 h 552"/>
                <a:gd name="T30" fmla="*/ 183 w 460"/>
                <a:gd name="T31" fmla="*/ 147 h 552"/>
                <a:gd name="T32" fmla="*/ 195 w 460"/>
                <a:gd name="T33" fmla="*/ 160 h 552"/>
                <a:gd name="T34" fmla="*/ 201 w 460"/>
                <a:gd name="T35" fmla="*/ 174 h 552"/>
                <a:gd name="T36" fmla="*/ 213 w 460"/>
                <a:gd name="T37" fmla="*/ 189 h 552"/>
                <a:gd name="T38" fmla="*/ 224 w 460"/>
                <a:gd name="T39" fmla="*/ 204 h 552"/>
                <a:gd name="T40" fmla="*/ 236 w 460"/>
                <a:gd name="T41" fmla="*/ 219 h 552"/>
                <a:gd name="T42" fmla="*/ 248 w 460"/>
                <a:gd name="T43" fmla="*/ 233 h 552"/>
                <a:gd name="T44" fmla="*/ 254 w 460"/>
                <a:gd name="T45" fmla="*/ 248 h 552"/>
                <a:gd name="T46" fmla="*/ 266 w 460"/>
                <a:gd name="T47" fmla="*/ 263 h 552"/>
                <a:gd name="T48" fmla="*/ 277 w 460"/>
                <a:gd name="T49" fmla="*/ 277 h 552"/>
                <a:gd name="T50" fmla="*/ 289 w 460"/>
                <a:gd name="T51" fmla="*/ 294 h 552"/>
                <a:gd name="T52" fmla="*/ 295 w 460"/>
                <a:gd name="T53" fmla="*/ 309 h 552"/>
                <a:gd name="T54" fmla="*/ 307 w 460"/>
                <a:gd name="T55" fmla="*/ 326 h 552"/>
                <a:gd name="T56" fmla="*/ 319 w 460"/>
                <a:gd name="T57" fmla="*/ 341 h 552"/>
                <a:gd name="T58" fmla="*/ 330 w 460"/>
                <a:gd name="T59" fmla="*/ 358 h 552"/>
                <a:gd name="T60" fmla="*/ 342 w 460"/>
                <a:gd name="T61" fmla="*/ 373 h 552"/>
                <a:gd name="T62" fmla="*/ 348 w 460"/>
                <a:gd name="T63" fmla="*/ 390 h 552"/>
                <a:gd name="T64" fmla="*/ 360 w 460"/>
                <a:gd name="T65" fmla="*/ 405 h 552"/>
                <a:gd name="T66" fmla="*/ 372 w 460"/>
                <a:gd name="T67" fmla="*/ 422 h 552"/>
                <a:gd name="T68" fmla="*/ 384 w 460"/>
                <a:gd name="T69" fmla="*/ 437 h 552"/>
                <a:gd name="T70" fmla="*/ 395 w 460"/>
                <a:gd name="T71" fmla="*/ 451 h 552"/>
                <a:gd name="T72" fmla="*/ 401 w 460"/>
                <a:gd name="T73" fmla="*/ 469 h 552"/>
                <a:gd name="T74" fmla="*/ 413 w 460"/>
                <a:gd name="T75" fmla="*/ 483 h 552"/>
                <a:gd name="T76" fmla="*/ 425 w 460"/>
                <a:gd name="T77" fmla="*/ 498 h 552"/>
                <a:gd name="T78" fmla="*/ 437 w 460"/>
                <a:gd name="T79" fmla="*/ 513 h 552"/>
                <a:gd name="T80" fmla="*/ 443 w 460"/>
                <a:gd name="T81" fmla="*/ 527 h 552"/>
                <a:gd name="T82" fmla="*/ 454 w 460"/>
                <a:gd name="T83" fmla="*/ 542 h 5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0"/>
                <a:gd name="T127" fmla="*/ 0 h 552"/>
                <a:gd name="T128" fmla="*/ 460 w 460"/>
                <a:gd name="T129" fmla="*/ 552 h 55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0" h="552">
                  <a:moveTo>
                    <a:pt x="0" y="0"/>
                  </a:moveTo>
                  <a:lnTo>
                    <a:pt x="6" y="3"/>
                  </a:lnTo>
                  <a:lnTo>
                    <a:pt x="12" y="5"/>
                  </a:lnTo>
                  <a:lnTo>
                    <a:pt x="18" y="8"/>
                  </a:lnTo>
                  <a:lnTo>
                    <a:pt x="24" y="10"/>
                  </a:lnTo>
                  <a:lnTo>
                    <a:pt x="30" y="13"/>
                  </a:lnTo>
                  <a:lnTo>
                    <a:pt x="36" y="15"/>
                  </a:lnTo>
                  <a:lnTo>
                    <a:pt x="41" y="17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59" y="27"/>
                  </a:lnTo>
                  <a:lnTo>
                    <a:pt x="53" y="27"/>
                  </a:lnTo>
                  <a:lnTo>
                    <a:pt x="59" y="27"/>
                  </a:lnTo>
                  <a:lnTo>
                    <a:pt x="65" y="30"/>
                  </a:lnTo>
                  <a:lnTo>
                    <a:pt x="65" y="32"/>
                  </a:lnTo>
                  <a:lnTo>
                    <a:pt x="71" y="35"/>
                  </a:lnTo>
                  <a:lnTo>
                    <a:pt x="71" y="37"/>
                  </a:lnTo>
                  <a:lnTo>
                    <a:pt x="77" y="42"/>
                  </a:lnTo>
                  <a:lnTo>
                    <a:pt x="83" y="44"/>
                  </a:lnTo>
                  <a:lnTo>
                    <a:pt x="83" y="47"/>
                  </a:lnTo>
                  <a:lnTo>
                    <a:pt x="89" y="49"/>
                  </a:lnTo>
                  <a:lnTo>
                    <a:pt x="89" y="52"/>
                  </a:lnTo>
                  <a:lnTo>
                    <a:pt x="95" y="54"/>
                  </a:lnTo>
                  <a:lnTo>
                    <a:pt x="100" y="57"/>
                  </a:lnTo>
                  <a:lnTo>
                    <a:pt x="100" y="62"/>
                  </a:lnTo>
                  <a:lnTo>
                    <a:pt x="106" y="64"/>
                  </a:lnTo>
                  <a:lnTo>
                    <a:pt x="106" y="67"/>
                  </a:lnTo>
                  <a:lnTo>
                    <a:pt x="112" y="71"/>
                  </a:lnTo>
                  <a:lnTo>
                    <a:pt x="118" y="74"/>
                  </a:lnTo>
                  <a:lnTo>
                    <a:pt x="118" y="76"/>
                  </a:lnTo>
                  <a:lnTo>
                    <a:pt x="124" y="81"/>
                  </a:lnTo>
                  <a:lnTo>
                    <a:pt x="124" y="84"/>
                  </a:lnTo>
                  <a:lnTo>
                    <a:pt x="130" y="89"/>
                  </a:lnTo>
                  <a:lnTo>
                    <a:pt x="130" y="91"/>
                  </a:lnTo>
                  <a:lnTo>
                    <a:pt x="136" y="96"/>
                  </a:lnTo>
                  <a:lnTo>
                    <a:pt x="142" y="98"/>
                  </a:lnTo>
                  <a:lnTo>
                    <a:pt x="142" y="103"/>
                  </a:lnTo>
                  <a:lnTo>
                    <a:pt x="148" y="106"/>
                  </a:lnTo>
                  <a:lnTo>
                    <a:pt x="148" y="111"/>
                  </a:lnTo>
                  <a:lnTo>
                    <a:pt x="154" y="113"/>
                  </a:lnTo>
                  <a:lnTo>
                    <a:pt x="159" y="118"/>
                  </a:lnTo>
                  <a:lnTo>
                    <a:pt x="159" y="123"/>
                  </a:lnTo>
                  <a:lnTo>
                    <a:pt x="165" y="125"/>
                  </a:lnTo>
                  <a:lnTo>
                    <a:pt x="165" y="130"/>
                  </a:lnTo>
                  <a:lnTo>
                    <a:pt x="171" y="135"/>
                  </a:lnTo>
                  <a:lnTo>
                    <a:pt x="177" y="140"/>
                  </a:lnTo>
                  <a:lnTo>
                    <a:pt x="177" y="143"/>
                  </a:lnTo>
                  <a:lnTo>
                    <a:pt x="183" y="147"/>
                  </a:lnTo>
                  <a:lnTo>
                    <a:pt x="183" y="152"/>
                  </a:lnTo>
                  <a:lnTo>
                    <a:pt x="189" y="157"/>
                  </a:lnTo>
                  <a:lnTo>
                    <a:pt x="195" y="160"/>
                  </a:lnTo>
                  <a:lnTo>
                    <a:pt x="195" y="165"/>
                  </a:lnTo>
                  <a:lnTo>
                    <a:pt x="201" y="169"/>
                  </a:lnTo>
                  <a:lnTo>
                    <a:pt x="201" y="174"/>
                  </a:lnTo>
                  <a:lnTo>
                    <a:pt x="207" y="179"/>
                  </a:lnTo>
                  <a:lnTo>
                    <a:pt x="213" y="184"/>
                  </a:lnTo>
                  <a:lnTo>
                    <a:pt x="213" y="189"/>
                  </a:lnTo>
                  <a:lnTo>
                    <a:pt x="218" y="194"/>
                  </a:lnTo>
                  <a:lnTo>
                    <a:pt x="218" y="199"/>
                  </a:lnTo>
                  <a:lnTo>
                    <a:pt x="224" y="204"/>
                  </a:lnTo>
                  <a:lnTo>
                    <a:pt x="230" y="209"/>
                  </a:lnTo>
                  <a:lnTo>
                    <a:pt x="230" y="214"/>
                  </a:lnTo>
                  <a:lnTo>
                    <a:pt x="236" y="219"/>
                  </a:lnTo>
                  <a:lnTo>
                    <a:pt x="236" y="223"/>
                  </a:lnTo>
                  <a:lnTo>
                    <a:pt x="242" y="228"/>
                  </a:lnTo>
                  <a:lnTo>
                    <a:pt x="248" y="233"/>
                  </a:lnTo>
                  <a:lnTo>
                    <a:pt x="248" y="238"/>
                  </a:lnTo>
                  <a:lnTo>
                    <a:pt x="254" y="243"/>
                  </a:lnTo>
                  <a:lnTo>
                    <a:pt x="254" y="248"/>
                  </a:lnTo>
                  <a:lnTo>
                    <a:pt x="260" y="253"/>
                  </a:lnTo>
                  <a:lnTo>
                    <a:pt x="266" y="258"/>
                  </a:lnTo>
                  <a:lnTo>
                    <a:pt x="266" y="263"/>
                  </a:lnTo>
                  <a:lnTo>
                    <a:pt x="271" y="268"/>
                  </a:lnTo>
                  <a:lnTo>
                    <a:pt x="271" y="272"/>
                  </a:lnTo>
                  <a:lnTo>
                    <a:pt x="277" y="277"/>
                  </a:lnTo>
                  <a:lnTo>
                    <a:pt x="277" y="282"/>
                  </a:lnTo>
                  <a:lnTo>
                    <a:pt x="283" y="290"/>
                  </a:lnTo>
                  <a:lnTo>
                    <a:pt x="289" y="294"/>
                  </a:lnTo>
                  <a:lnTo>
                    <a:pt x="289" y="299"/>
                  </a:lnTo>
                  <a:lnTo>
                    <a:pt x="295" y="304"/>
                  </a:lnTo>
                  <a:lnTo>
                    <a:pt x="295" y="309"/>
                  </a:lnTo>
                  <a:lnTo>
                    <a:pt x="301" y="314"/>
                  </a:lnTo>
                  <a:lnTo>
                    <a:pt x="307" y="321"/>
                  </a:lnTo>
                  <a:lnTo>
                    <a:pt x="307" y="326"/>
                  </a:lnTo>
                  <a:lnTo>
                    <a:pt x="313" y="331"/>
                  </a:lnTo>
                  <a:lnTo>
                    <a:pt x="313" y="336"/>
                  </a:lnTo>
                  <a:lnTo>
                    <a:pt x="319" y="341"/>
                  </a:lnTo>
                  <a:lnTo>
                    <a:pt x="325" y="346"/>
                  </a:lnTo>
                  <a:lnTo>
                    <a:pt x="325" y="353"/>
                  </a:lnTo>
                  <a:lnTo>
                    <a:pt x="330" y="358"/>
                  </a:lnTo>
                  <a:lnTo>
                    <a:pt x="330" y="363"/>
                  </a:lnTo>
                  <a:lnTo>
                    <a:pt x="336" y="368"/>
                  </a:lnTo>
                  <a:lnTo>
                    <a:pt x="342" y="373"/>
                  </a:lnTo>
                  <a:lnTo>
                    <a:pt x="342" y="378"/>
                  </a:lnTo>
                  <a:lnTo>
                    <a:pt x="348" y="385"/>
                  </a:lnTo>
                  <a:lnTo>
                    <a:pt x="348" y="390"/>
                  </a:lnTo>
                  <a:lnTo>
                    <a:pt x="354" y="395"/>
                  </a:lnTo>
                  <a:lnTo>
                    <a:pt x="360" y="400"/>
                  </a:lnTo>
                  <a:lnTo>
                    <a:pt x="360" y="405"/>
                  </a:lnTo>
                  <a:lnTo>
                    <a:pt x="366" y="410"/>
                  </a:lnTo>
                  <a:lnTo>
                    <a:pt x="366" y="415"/>
                  </a:lnTo>
                  <a:lnTo>
                    <a:pt x="372" y="422"/>
                  </a:lnTo>
                  <a:lnTo>
                    <a:pt x="378" y="427"/>
                  </a:lnTo>
                  <a:lnTo>
                    <a:pt x="378" y="432"/>
                  </a:lnTo>
                  <a:lnTo>
                    <a:pt x="384" y="437"/>
                  </a:lnTo>
                  <a:lnTo>
                    <a:pt x="384" y="442"/>
                  </a:lnTo>
                  <a:lnTo>
                    <a:pt x="389" y="446"/>
                  </a:lnTo>
                  <a:lnTo>
                    <a:pt x="395" y="451"/>
                  </a:lnTo>
                  <a:lnTo>
                    <a:pt x="395" y="456"/>
                  </a:lnTo>
                  <a:lnTo>
                    <a:pt x="401" y="464"/>
                  </a:lnTo>
                  <a:lnTo>
                    <a:pt x="401" y="469"/>
                  </a:lnTo>
                  <a:lnTo>
                    <a:pt x="407" y="473"/>
                  </a:lnTo>
                  <a:lnTo>
                    <a:pt x="407" y="478"/>
                  </a:lnTo>
                  <a:lnTo>
                    <a:pt x="413" y="483"/>
                  </a:lnTo>
                  <a:lnTo>
                    <a:pt x="419" y="488"/>
                  </a:lnTo>
                  <a:lnTo>
                    <a:pt x="419" y="493"/>
                  </a:lnTo>
                  <a:lnTo>
                    <a:pt x="425" y="498"/>
                  </a:lnTo>
                  <a:lnTo>
                    <a:pt x="425" y="503"/>
                  </a:lnTo>
                  <a:lnTo>
                    <a:pt x="431" y="508"/>
                  </a:lnTo>
                  <a:lnTo>
                    <a:pt x="437" y="513"/>
                  </a:lnTo>
                  <a:lnTo>
                    <a:pt x="437" y="518"/>
                  </a:lnTo>
                  <a:lnTo>
                    <a:pt x="443" y="522"/>
                  </a:lnTo>
                  <a:lnTo>
                    <a:pt x="443" y="527"/>
                  </a:lnTo>
                  <a:lnTo>
                    <a:pt x="448" y="532"/>
                  </a:lnTo>
                  <a:lnTo>
                    <a:pt x="454" y="537"/>
                  </a:lnTo>
                  <a:lnTo>
                    <a:pt x="454" y="542"/>
                  </a:lnTo>
                  <a:lnTo>
                    <a:pt x="460" y="547"/>
                  </a:lnTo>
                  <a:lnTo>
                    <a:pt x="460" y="55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7" name="Freeform 215"/>
            <p:cNvSpPr>
              <a:spLocks/>
            </p:cNvSpPr>
            <p:nvPr/>
          </p:nvSpPr>
          <p:spPr bwMode="auto">
            <a:xfrm>
              <a:off x="3672" y="3306"/>
              <a:ext cx="620" cy="221"/>
            </a:xfrm>
            <a:custGeom>
              <a:avLst/>
              <a:gdLst>
                <a:gd name="T0" fmla="*/ 12 w 620"/>
                <a:gd name="T1" fmla="*/ 7 h 221"/>
                <a:gd name="T2" fmla="*/ 18 w 620"/>
                <a:gd name="T3" fmla="*/ 22 h 221"/>
                <a:gd name="T4" fmla="*/ 30 w 620"/>
                <a:gd name="T5" fmla="*/ 34 h 221"/>
                <a:gd name="T6" fmla="*/ 42 w 620"/>
                <a:gd name="T7" fmla="*/ 46 h 221"/>
                <a:gd name="T8" fmla="*/ 53 w 620"/>
                <a:gd name="T9" fmla="*/ 59 h 221"/>
                <a:gd name="T10" fmla="*/ 65 w 620"/>
                <a:gd name="T11" fmla="*/ 71 h 221"/>
                <a:gd name="T12" fmla="*/ 71 w 620"/>
                <a:gd name="T13" fmla="*/ 83 h 221"/>
                <a:gd name="T14" fmla="*/ 83 w 620"/>
                <a:gd name="T15" fmla="*/ 95 h 221"/>
                <a:gd name="T16" fmla="*/ 95 w 620"/>
                <a:gd name="T17" fmla="*/ 105 h 221"/>
                <a:gd name="T18" fmla="*/ 106 w 620"/>
                <a:gd name="T19" fmla="*/ 115 h 221"/>
                <a:gd name="T20" fmla="*/ 112 w 620"/>
                <a:gd name="T21" fmla="*/ 125 h 221"/>
                <a:gd name="T22" fmla="*/ 124 w 620"/>
                <a:gd name="T23" fmla="*/ 135 h 221"/>
                <a:gd name="T24" fmla="*/ 136 w 620"/>
                <a:gd name="T25" fmla="*/ 145 h 221"/>
                <a:gd name="T26" fmla="*/ 148 w 620"/>
                <a:gd name="T27" fmla="*/ 152 h 221"/>
                <a:gd name="T28" fmla="*/ 159 w 620"/>
                <a:gd name="T29" fmla="*/ 159 h 221"/>
                <a:gd name="T30" fmla="*/ 165 w 620"/>
                <a:gd name="T31" fmla="*/ 167 h 221"/>
                <a:gd name="T32" fmla="*/ 177 w 620"/>
                <a:gd name="T33" fmla="*/ 174 h 221"/>
                <a:gd name="T34" fmla="*/ 189 w 620"/>
                <a:gd name="T35" fmla="*/ 181 h 221"/>
                <a:gd name="T36" fmla="*/ 201 w 620"/>
                <a:gd name="T37" fmla="*/ 189 h 221"/>
                <a:gd name="T38" fmla="*/ 224 w 620"/>
                <a:gd name="T39" fmla="*/ 198 h 221"/>
                <a:gd name="T40" fmla="*/ 236 w 620"/>
                <a:gd name="T41" fmla="*/ 203 h 221"/>
                <a:gd name="T42" fmla="*/ 254 w 620"/>
                <a:gd name="T43" fmla="*/ 211 h 221"/>
                <a:gd name="T44" fmla="*/ 272 w 620"/>
                <a:gd name="T45" fmla="*/ 216 h 221"/>
                <a:gd name="T46" fmla="*/ 289 w 620"/>
                <a:gd name="T47" fmla="*/ 218 h 221"/>
                <a:gd name="T48" fmla="*/ 307 w 620"/>
                <a:gd name="T49" fmla="*/ 221 h 221"/>
                <a:gd name="T50" fmla="*/ 325 w 620"/>
                <a:gd name="T51" fmla="*/ 221 h 221"/>
                <a:gd name="T52" fmla="*/ 342 w 620"/>
                <a:gd name="T53" fmla="*/ 221 h 221"/>
                <a:gd name="T54" fmla="*/ 360 w 620"/>
                <a:gd name="T55" fmla="*/ 221 h 221"/>
                <a:gd name="T56" fmla="*/ 378 w 620"/>
                <a:gd name="T57" fmla="*/ 218 h 221"/>
                <a:gd name="T58" fmla="*/ 395 w 620"/>
                <a:gd name="T59" fmla="*/ 213 h 221"/>
                <a:gd name="T60" fmla="*/ 413 w 620"/>
                <a:gd name="T61" fmla="*/ 211 h 221"/>
                <a:gd name="T62" fmla="*/ 431 w 620"/>
                <a:gd name="T63" fmla="*/ 206 h 221"/>
                <a:gd name="T64" fmla="*/ 449 w 620"/>
                <a:gd name="T65" fmla="*/ 201 h 221"/>
                <a:gd name="T66" fmla="*/ 466 w 620"/>
                <a:gd name="T67" fmla="*/ 194 h 221"/>
                <a:gd name="T68" fmla="*/ 484 w 620"/>
                <a:gd name="T69" fmla="*/ 189 h 221"/>
                <a:gd name="T70" fmla="*/ 502 w 620"/>
                <a:gd name="T71" fmla="*/ 181 h 221"/>
                <a:gd name="T72" fmla="*/ 519 w 620"/>
                <a:gd name="T73" fmla="*/ 171 h 221"/>
                <a:gd name="T74" fmla="*/ 537 w 620"/>
                <a:gd name="T75" fmla="*/ 164 h 221"/>
                <a:gd name="T76" fmla="*/ 555 w 620"/>
                <a:gd name="T77" fmla="*/ 157 h 221"/>
                <a:gd name="T78" fmla="*/ 572 w 620"/>
                <a:gd name="T79" fmla="*/ 149 h 221"/>
                <a:gd name="T80" fmla="*/ 590 w 620"/>
                <a:gd name="T81" fmla="*/ 142 h 221"/>
                <a:gd name="T82" fmla="*/ 608 w 620"/>
                <a:gd name="T83" fmla="*/ 135 h 2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0"/>
                <a:gd name="T127" fmla="*/ 0 h 221"/>
                <a:gd name="T128" fmla="*/ 620 w 620"/>
                <a:gd name="T129" fmla="*/ 221 h 2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0" h="221">
                  <a:moveTo>
                    <a:pt x="0" y="0"/>
                  </a:moveTo>
                  <a:lnTo>
                    <a:pt x="6" y="2"/>
                  </a:lnTo>
                  <a:lnTo>
                    <a:pt x="12" y="7"/>
                  </a:lnTo>
                  <a:lnTo>
                    <a:pt x="12" y="12"/>
                  </a:lnTo>
                  <a:lnTo>
                    <a:pt x="18" y="17"/>
                  </a:lnTo>
                  <a:lnTo>
                    <a:pt x="18" y="22"/>
                  </a:lnTo>
                  <a:lnTo>
                    <a:pt x="24" y="27"/>
                  </a:lnTo>
                  <a:lnTo>
                    <a:pt x="30" y="29"/>
                  </a:lnTo>
                  <a:lnTo>
                    <a:pt x="30" y="34"/>
                  </a:lnTo>
                  <a:lnTo>
                    <a:pt x="36" y="39"/>
                  </a:lnTo>
                  <a:lnTo>
                    <a:pt x="36" y="44"/>
                  </a:lnTo>
                  <a:lnTo>
                    <a:pt x="42" y="46"/>
                  </a:lnTo>
                  <a:lnTo>
                    <a:pt x="47" y="51"/>
                  </a:lnTo>
                  <a:lnTo>
                    <a:pt x="47" y="56"/>
                  </a:lnTo>
                  <a:lnTo>
                    <a:pt x="53" y="59"/>
                  </a:lnTo>
                  <a:lnTo>
                    <a:pt x="53" y="64"/>
                  </a:lnTo>
                  <a:lnTo>
                    <a:pt x="59" y="69"/>
                  </a:lnTo>
                  <a:lnTo>
                    <a:pt x="65" y="71"/>
                  </a:lnTo>
                  <a:lnTo>
                    <a:pt x="65" y="76"/>
                  </a:lnTo>
                  <a:lnTo>
                    <a:pt x="71" y="81"/>
                  </a:lnTo>
                  <a:lnTo>
                    <a:pt x="71" y="83"/>
                  </a:lnTo>
                  <a:lnTo>
                    <a:pt x="77" y="88"/>
                  </a:lnTo>
                  <a:lnTo>
                    <a:pt x="83" y="91"/>
                  </a:lnTo>
                  <a:lnTo>
                    <a:pt x="83" y="95"/>
                  </a:lnTo>
                  <a:lnTo>
                    <a:pt x="89" y="98"/>
                  </a:lnTo>
                  <a:lnTo>
                    <a:pt x="89" y="103"/>
                  </a:lnTo>
                  <a:lnTo>
                    <a:pt x="95" y="105"/>
                  </a:lnTo>
                  <a:lnTo>
                    <a:pt x="95" y="108"/>
                  </a:lnTo>
                  <a:lnTo>
                    <a:pt x="101" y="113"/>
                  </a:lnTo>
                  <a:lnTo>
                    <a:pt x="106" y="115"/>
                  </a:lnTo>
                  <a:lnTo>
                    <a:pt x="106" y="120"/>
                  </a:lnTo>
                  <a:lnTo>
                    <a:pt x="112" y="122"/>
                  </a:lnTo>
                  <a:lnTo>
                    <a:pt x="112" y="125"/>
                  </a:lnTo>
                  <a:lnTo>
                    <a:pt x="118" y="130"/>
                  </a:lnTo>
                  <a:lnTo>
                    <a:pt x="124" y="132"/>
                  </a:lnTo>
                  <a:lnTo>
                    <a:pt x="124" y="135"/>
                  </a:lnTo>
                  <a:lnTo>
                    <a:pt x="130" y="137"/>
                  </a:lnTo>
                  <a:lnTo>
                    <a:pt x="130" y="142"/>
                  </a:lnTo>
                  <a:lnTo>
                    <a:pt x="136" y="145"/>
                  </a:lnTo>
                  <a:lnTo>
                    <a:pt x="142" y="147"/>
                  </a:lnTo>
                  <a:lnTo>
                    <a:pt x="142" y="149"/>
                  </a:lnTo>
                  <a:lnTo>
                    <a:pt x="148" y="152"/>
                  </a:lnTo>
                  <a:lnTo>
                    <a:pt x="148" y="154"/>
                  </a:lnTo>
                  <a:lnTo>
                    <a:pt x="154" y="157"/>
                  </a:lnTo>
                  <a:lnTo>
                    <a:pt x="159" y="159"/>
                  </a:lnTo>
                  <a:lnTo>
                    <a:pt x="159" y="162"/>
                  </a:lnTo>
                  <a:lnTo>
                    <a:pt x="165" y="164"/>
                  </a:lnTo>
                  <a:lnTo>
                    <a:pt x="165" y="167"/>
                  </a:lnTo>
                  <a:lnTo>
                    <a:pt x="171" y="169"/>
                  </a:lnTo>
                  <a:lnTo>
                    <a:pt x="177" y="171"/>
                  </a:lnTo>
                  <a:lnTo>
                    <a:pt x="177" y="174"/>
                  </a:lnTo>
                  <a:lnTo>
                    <a:pt x="183" y="176"/>
                  </a:lnTo>
                  <a:lnTo>
                    <a:pt x="183" y="179"/>
                  </a:lnTo>
                  <a:lnTo>
                    <a:pt x="189" y="181"/>
                  </a:lnTo>
                  <a:lnTo>
                    <a:pt x="195" y="184"/>
                  </a:lnTo>
                  <a:lnTo>
                    <a:pt x="201" y="186"/>
                  </a:lnTo>
                  <a:lnTo>
                    <a:pt x="201" y="189"/>
                  </a:lnTo>
                  <a:lnTo>
                    <a:pt x="213" y="191"/>
                  </a:lnTo>
                  <a:lnTo>
                    <a:pt x="213" y="194"/>
                  </a:lnTo>
                  <a:lnTo>
                    <a:pt x="224" y="198"/>
                  </a:lnTo>
                  <a:lnTo>
                    <a:pt x="224" y="201"/>
                  </a:lnTo>
                  <a:lnTo>
                    <a:pt x="230" y="201"/>
                  </a:lnTo>
                  <a:lnTo>
                    <a:pt x="236" y="203"/>
                  </a:lnTo>
                  <a:lnTo>
                    <a:pt x="242" y="206"/>
                  </a:lnTo>
                  <a:lnTo>
                    <a:pt x="248" y="208"/>
                  </a:lnTo>
                  <a:lnTo>
                    <a:pt x="254" y="211"/>
                  </a:lnTo>
                  <a:lnTo>
                    <a:pt x="260" y="213"/>
                  </a:lnTo>
                  <a:lnTo>
                    <a:pt x="266" y="213"/>
                  </a:lnTo>
                  <a:lnTo>
                    <a:pt x="272" y="216"/>
                  </a:lnTo>
                  <a:lnTo>
                    <a:pt x="277" y="216"/>
                  </a:lnTo>
                  <a:lnTo>
                    <a:pt x="283" y="218"/>
                  </a:lnTo>
                  <a:lnTo>
                    <a:pt x="289" y="218"/>
                  </a:lnTo>
                  <a:lnTo>
                    <a:pt x="295" y="218"/>
                  </a:lnTo>
                  <a:lnTo>
                    <a:pt x="301" y="221"/>
                  </a:lnTo>
                  <a:lnTo>
                    <a:pt x="307" y="221"/>
                  </a:lnTo>
                  <a:lnTo>
                    <a:pt x="313" y="221"/>
                  </a:lnTo>
                  <a:lnTo>
                    <a:pt x="319" y="221"/>
                  </a:lnTo>
                  <a:lnTo>
                    <a:pt x="325" y="221"/>
                  </a:lnTo>
                  <a:lnTo>
                    <a:pt x="331" y="221"/>
                  </a:lnTo>
                  <a:lnTo>
                    <a:pt x="336" y="221"/>
                  </a:lnTo>
                  <a:lnTo>
                    <a:pt x="342" y="221"/>
                  </a:lnTo>
                  <a:lnTo>
                    <a:pt x="348" y="221"/>
                  </a:lnTo>
                  <a:lnTo>
                    <a:pt x="354" y="221"/>
                  </a:lnTo>
                  <a:lnTo>
                    <a:pt x="360" y="221"/>
                  </a:lnTo>
                  <a:lnTo>
                    <a:pt x="366" y="218"/>
                  </a:lnTo>
                  <a:lnTo>
                    <a:pt x="372" y="218"/>
                  </a:lnTo>
                  <a:lnTo>
                    <a:pt x="378" y="218"/>
                  </a:lnTo>
                  <a:lnTo>
                    <a:pt x="384" y="216"/>
                  </a:lnTo>
                  <a:lnTo>
                    <a:pt x="390" y="216"/>
                  </a:lnTo>
                  <a:lnTo>
                    <a:pt x="395" y="213"/>
                  </a:lnTo>
                  <a:lnTo>
                    <a:pt x="401" y="213"/>
                  </a:lnTo>
                  <a:lnTo>
                    <a:pt x="407" y="211"/>
                  </a:lnTo>
                  <a:lnTo>
                    <a:pt x="413" y="211"/>
                  </a:lnTo>
                  <a:lnTo>
                    <a:pt x="419" y="208"/>
                  </a:lnTo>
                  <a:lnTo>
                    <a:pt x="425" y="206"/>
                  </a:lnTo>
                  <a:lnTo>
                    <a:pt x="431" y="206"/>
                  </a:lnTo>
                  <a:lnTo>
                    <a:pt x="437" y="203"/>
                  </a:lnTo>
                  <a:lnTo>
                    <a:pt x="443" y="201"/>
                  </a:lnTo>
                  <a:lnTo>
                    <a:pt x="449" y="201"/>
                  </a:lnTo>
                  <a:lnTo>
                    <a:pt x="454" y="198"/>
                  </a:lnTo>
                  <a:lnTo>
                    <a:pt x="460" y="196"/>
                  </a:lnTo>
                  <a:lnTo>
                    <a:pt x="466" y="194"/>
                  </a:lnTo>
                  <a:lnTo>
                    <a:pt x="472" y="191"/>
                  </a:lnTo>
                  <a:lnTo>
                    <a:pt x="478" y="189"/>
                  </a:lnTo>
                  <a:lnTo>
                    <a:pt x="484" y="189"/>
                  </a:lnTo>
                  <a:lnTo>
                    <a:pt x="490" y="186"/>
                  </a:lnTo>
                  <a:lnTo>
                    <a:pt x="496" y="181"/>
                  </a:lnTo>
                  <a:lnTo>
                    <a:pt x="502" y="181"/>
                  </a:lnTo>
                  <a:lnTo>
                    <a:pt x="508" y="179"/>
                  </a:lnTo>
                  <a:lnTo>
                    <a:pt x="513" y="176"/>
                  </a:lnTo>
                  <a:lnTo>
                    <a:pt x="519" y="171"/>
                  </a:lnTo>
                  <a:lnTo>
                    <a:pt x="525" y="171"/>
                  </a:lnTo>
                  <a:lnTo>
                    <a:pt x="531" y="169"/>
                  </a:lnTo>
                  <a:lnTo>
                    <a:pt x="537" y="164"/>
                  </a:lnTo>
                  <a:lnTo>
                    <a:pt x="543" y="164"/>
                  </a:lnTo>
                  <a:lnTo>
                    <a:pt x="549" y="162"/>
                  </a:lnTo>
                  <a:lnTo>
                    <a:pt x="555" y="157"/>
                  </a:lnTo>
                  <a:lnTo>
                    <a:pt x="561" y="157"/>
                  </a:lnTo>
                  <a:lnTo>
                    <a:pt x="566" y="154"/>
                  </a:lnTo>
                  <a:lnTo>
                    <a:pt x="572" y="149"/>
                  </a:lnTo>
                  <a:lnTo>
                    <a:pt x="578" y="149"/>
                  </a:lnTo>
                  <a:lnTo>
                    <a:pt x="584" y="147"/>
                  </a:lnTo>
                  <a:lnTo>
                    <a:pt x="590" y="142"/>
                  </a:lnTo>
                  <a:lnTo>
                    <a:pt x="596" y="142"/>
                  </a:lnTo>
                  <a:lnTo>
                    <a:pt x="602" y="137"/>
                  </a:lnTo>
                  <a:lnTo>
                    <a:pt x="608" y="135"/>
                  </a:lnTo>
                  <a:lnTo>
                    <a:pt x="614" y="135"/>
                  </a:lnTo>
                  <a:lnTo>
                    <a:pt x="620" y="13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8" name="Freeform 216"/>
            <p:cNvSpPr>
              <a:spLocks/>
            </p:cNvSpPr>
            <p:nvPr/>
          </p:nvSpPr>
          <p:spPr bwMode="auto">
            <a:xfrm>
              <a:off x="4292" y="3375"/>
              <a:ext cx="595" cy="63"/>
            </a:xfrm>
            <a:custGeom>
              <a:avLst/>
              <a:gdLst>
                <a:gd name="T0" fmla="*/ 5 w 595"/>
                <a:gd name="T1" fmla="*/ 58 h 63"/>
                <a:gd name="T2" fmla="*/ 17 w 595"/>
                <a:gd name="T3" fmla="*/ 56 h 63"/>
                <a:gd name="T4" fmla="*/ 29 w 595"/>
                <a:gd name="T5" fmla="*/ 49 h 63"/>
                <a:gd name="T6" fmla="*/ 41 w 595"/>
                <a:gd name="T7" fmla="*/ 46 h 63"/>
                <a:gd name="T8" fmla="*/ 53 w 595"/>
                <a:gd name="T9" fmla="*/ 41 h 63"/>
                <a:gd name="T10" fmla="*/ 64 w 595"/>
                <a:gd name="T11" fmla="*/ 36 h 63"/>
                <a:gd name="T12" fmla="*/ 76 w 595"/>
                <a:gd name="T13" fmla="*/ 34 h 63"/>
                <a:gd name="T14" fmla="*/ 88 w 595"/>
                <a:gd name="T15" fmla="*/ 29 h 63"/>
                <a:gd name="T16" fmla="*/ 100 w 595"/>
                <a:gd name="T17" fmla="*/ 26 h 63"/>
                <a:gd name="T18" fmla="*/ 112 w 595"/>
                <a:gd name="T19" fmla="*/ 22 h 63"/>
                <a:gd name="T20" fmla="*/ 123 w 595"/>
                <a:gd name="T21" fmla="*/ 19 h 63"/>
                <a:gd name="T22" fmla="*/ 135 w 595"/>
                <a:gd name="T23" fmla="*/ 17 h 63"/>
                <a:gd name="T24" fmla="*/ 147 w 595"/>
                <a:gd name="T25" fmla="*/ 14 h 63"/>
                <a:gd name="T26" fmla="*/ 159 w 595"/>
                <a:gd name="T27" fmla="*/ 12 h 63"/>
                <a:gd name="T28" fmla="*/ 171 w 595"/>
                <a:gd name="T29" fmla="*/ 9 h 63"/>
                <a:gd name="T30" fmla="*/ 182 w 595"/>
                <a:gd name="T31" fmla="*/ 7 h 63"/>
                <a:gd name="T32" fmla="*/ 194 w 595"/>
                <a:gd name="T33" fmla="*/ 4 h 63"/>
                <a:gd name="T34" fmla="*/ 206 w 595"/>
                <a:gd name="T35" fmla="*/ 4 h 63"/>
                <a:gd name="T36" fmla="*/ 218 w 595"/>
                <a:gd name="T37" fmla="*/ 4 h 63"/>
                <a:gd name="T38" fmla="*/ 230 w 595"/>
                <a:gd name="T39" fmla="*/ 2 h 63"/>
                <a:gd name="T40" fmla="*/ 241 w 595"/>
                <a:gd name="T41" fmla="*/ 2 h 63"/>
                <a:gd name="T42" fmla="*/ 253 w 595"/>
                <a:gd name="T43" fmla="*/ 2 h 63"/>
                <a:gd name="T44" fmla="*/ 265 w 595"/>
                <a:gd name="T45" fmla="*/ 0 h 63"/>
                <a:gd name="T46" fmla="*/ 277 w 595"/>
                <a:gd name="T47" fmla="*/ 0 h 63"/>
                <a:gd name="T48" fmla="*/ 289 w 595"/>
                <a:gd name="T49" fmla="*/ 0 h 63"/>
                <a:gd name="T50" fmla="*/ 300 w 595"/>
                <a:gd name="T51" fmla="*/ 2 h 63"/>
                <a:gd name="T52" fmla="*/ 312 w 595"/>
                <a:gd name="T53" fmla="*/ 2 h 63"/>
                <a:gd name="T54" fmla="*/ 324 w 595"/>
                <a:gd name="T55" fmla="*/ 2 h 63"/>
                <a:gd name="T56" fmla="*/ 336 w 595"/>
                <a:gd name="T57" fmla="*/ 2 h 63"/>
                <a:gd name="T58" fmla="*/ 348 w 595"/>
                <a:gd name="T59" fmla="*/ 4 h 63"/>
                <a:gd name="T60" fmla="*/ 359 w 595"/>
                <a:gd name="T61" fmla="*/ 4 h 63"/>
                <a:gd name="T62" fmla="*/ 371 w 595"/>
                <a:gd name="T63" fmla="*/ 7 h 63"/>
                <a:gd name="T64" fmla="*/ 383 w 595"/>
                <a:gd name="T65" fmla="*/ 7 h 63"/>
                <a:gd name="T66" fmla="*/ 395 w 595"/>
                <a:gd name="T67" fmla="*/ 9 h 63"/>
                <a:gd name="T68" fmla="*/ 407 w 595"/>
                <a:gd name="T69" fmla="*/ 9 h 63"/>
                <a:gd name="T70" fmla="*/ 418 w 595"/>
                <a:gd name="T71" fmla="*/ 12 h 63"/>
                <a:gd name="T72" fmla="*/ 430 w 595"/>
                <a:gd name="T73" fmla="*/ 14 h 63"/>
                <a:gd name="T74" fmla="*/ 442 w 595"/>
                <a:gd name="T75" fmla="*/ 14 h 63"/>
                <a:gd name="T76" fmla="*/ 454 w 595"/>
                <a:gd name="T77" fmla="*/ 17 h 63"/>
                <a:gd name="T78" fmla="*/ 466 w 595"/>
                <a:gd name="T79" fmla="*/ 17 h 63"/>
                <a:gd name="T80" fmla="*/ 477 w 595"/>
                <a:gd name="T81" fmla="*/ 19 h 63"/>
                <a:gd name="T82" fmla="*/ 489 w 595"/>
                <a:gd name="T83" fmla="*/ 22 h 63"/>
                <a:gd name="T84" fmla="*/ 501 w 595"/>
                <a:gd name="T85" fmla="*/ 22 h 63"/>
                <a:gd name="T86" fmla="*/ 513 w 595"/>
                <a:gd name="T87" fmla="*/ 24 h 63"/>
                <a:gd name="T88" fmla="*/ 525 w 595"/>
                <a:gd name="T89" fmla="*/ 26 h 63"/>
                <a:gd name="T90" fmla="*/ 536 w 595"/>
                <a:gd name="T91" fmla="*/ 26 h 63"/>
                <a:gd name="T92" fmla="*/ 548 w 595"/>
                <a:gd name="T93" fmla="*/ 29 h 63"/>
                <a:gd name="T94" fmla="*/ 560 w 595"/>
                <a:gd name="T95" fmla="*/ 29 h 63"/>
                <a:gd name="T96" fmla="*/ 572 w 595"/>
                <a:gd name="T97" fmla="*/ 31 h 63"/>
                <a:gd name="T98" fmla="*/ 584 w 595"/>
                <a:gd name="T99" fmla="*/ 31 h 63"/>
                <a:gd name="T100" fmla="*/ 595 w 595"/>
                <a:gd name="T101" fmla="*/ 31 h 6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95"/>
                <a:gd name="T154" fmla="*/ 0 h 63"/>
                <a:gd name="T155" fmla="*/ 595 w 595"/>
                <a:gd name="T156" fmla="*/ 63 h 6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95" h="63">
                  <a:moveTo>
                    <a:pt x="0" y="63"/>
                  </a:moveTo>
                  <a:lnTo>
                    <a:pt x="5" y="58"/>
                  </a:lnTo>
                  <a:lnTo>
                    <a:pt x="11" y="58"/>
                  </a:lnTo>
                  <a:lnTo>
                    <a:pt x="17" y="56"/>
                  </a:lnTo>
                  <a:lnTo>
                    <a:pt x="23" y="53"/>
                  </a:lnTo>
                  <a:lnTo>
                    <a:pt x="29" y="49"/>
                  </a:lnTo>
                  <a:lnTo>
                    <a:pt x="35" y="49"/>
                  </a:lnTo>
                  <a:lnTo>
                    <a:pt x="41" y="46"/>
                  </a:lnTo>
                  <a:lnTo>
                    <a:pt x="47" y="44"/>
                  </a:lnTo>
                  <a:lnTo>
                    <a:pt x="53" y="41"/>
                  </a:lnTo>
                  <a:lnTo>
                    <a:pt x="59" y="39"/>
                  </a:lnTo>
                  <a:lnTo>
                    <a:pt x="64" y="36"/>
                  </a:lnTo>
                  <a:lnTo>
                    <a:pt x="70" y="36"/>
                  </a:lnTo>
                  <a:lnTo>
                    <a:pt x="76" y="34"/>
                  </a:lnTo>
                  <a:lnTo>
                    <a:pt x="82" y="31"/>
                  </a:lnTo>
                  <a:lnTo>
                    <a:pt x="88" y="29"/>
                  </a:lnTo>
                  <a:lnTo>
                    <a:pt x="94" y="29"/>
                  </a:lnTo>
                  <a:lnTo>
                    <a:pt x="100" y="26"/>
                  </a:lnTo>
                  <a:lnTo>
                    <a:pt x="106" y="24"/>
                  </a:lnTo>
                  <a:lnTo>
                    <a:pt x="112" y="22"/>
                  </a:lnTo>
                  <a:lnTo>
                    <a:pt x="118" y="22"/>
                  </a:lnTo>
                  <a:lnTo>
                    <a:pt x="123" y="19"/>
                  </a:lnTo>
                  <a:lnTo>
                    <a:pt x="129" y="19"/>
                  </a:lnTo>
                  <a:lnTo>
                    <a:pt x="135" y="17"/>
                  </a:lnTo>
                  <a:lnTo>
                    <a:pt x="141" y="17"/>
                  </a:lnTo>
                  <a:lnTo>
                    <a:pt x="147" y="14"/>
                  </a:lnTo>
                  <a:lnTo>
                    <a:pt x="153" y="12"/>
                  </a:lnTo>
                  <a:lnTo>
                    <a:pt x="159" y="12"/>
                  </a:lnTo>
                  <a:lnTo>
                    <a:pt x="165" y="12"/>
                  </a:lnTo>
                  <a:lnTo>
                    <a:pt x="171" y="9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8" y="7"/>
                  </a:lnTo>
                  <a:lnTo>
                    <a:pt x="194" y="4"/>
                  </a:lnTo>
                  <a:lnTo>
                    <a:pt x="200" y="4"/>
                  </a:lnTo>
                  <a:lnTo>
                    <a:pt x="206" y="4"/>
                  </a:lnTo>
                  <a:lnTo>
                    <a:pt x="212" y="4"/>
                  </a:lnTo>
                  <a:lnTo>
                    <a:pt x="218" y="4"/>
                  </a:lnTo>
                  <a:lnTo>
                    <a:pt x="224" y="2"/>
                  </a:lnTo>
                  <a:lnTo>
                    <a:pt x="230" y="2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7" y="2"/>
                  </a:lnTo>
                  <a:lnTo>
                    <a:pt x="253" y="2"/>
                  </a:lnTo>
                  <a:lnTo>
                    <a:pt x="259" y="0"/>
                  </a:lnTo>
                  <a:lnTo>
                    <a:pt x="265" y="0"/>
                  </a:lnTo>
                  <a:lnTo>
                    <a:pt x="271" y="0"/>
                  </a:lnTo>
                  <a:lnTo>
                    <a:pt x="277" y="0"/>
                  </a:lnTo>
                  <a:lnTo>
                    <a:pt x="283" y="0"/>
                  </a:lnTo>
                  <a:lnTo>
                    <a:pt x="289" y="0"/>
                  </a:lnTo>
                  <a:lnTo>
                    <a:pt x="294" y="0"/>
                  </a:lnTo>
                  <a:lnTo>
                    <a:pt x="300" y="2"/>
                  </a:lnTo>
                  <a:lnTo>
                    <a:pt x="306" y="2"/>
                  </a:lnTo>
                  <a:lnTo>
                    <a:pt x="312" y="2"/>
                  </a:lnTo>
                  <a:lnTo>
                    <a:pt x="318" y="2"/>
                  </a:lnTo>
                  <a:lnTo>
                    <a:pt x="324" y="2"/>
                  </a:lnTo>
                  <a:lnTo>
                    <a:pt x="330" y="2"/>
                  </a:lnTo>
                  <a:lnTo>
                    <a:pt x="336" y="2"/>
                  </a:lnTo>
                  <a:lnTo>
                    <a:pt x="342" y="4"/>
                  </a:lnTo>
                  <a:lnTo>
                    <a:pt x="348" y="4"/>
                  </a:lnTo>
                  <a:lnTo>
                    <a:pt x="353" y="4"/>
                  </a:lnTo>
                  <a:lnTo>
                    <a:pt x="359" y="4"/>
                  </a:lnTo>
                  <a:lnTo>
                    <a:pt x="365" y="4"/>
                  </a:lnTo>
                  <a:lnTo>
                    <a:pt x="371" y="7"/>
                  </a:lnTo>
                  <a:lnTo>
                    <a:pt x="377" y="7"/>
                  </a:lnTo>
                  <a:lnTo>
                    <a:pt x="383" y="7"/>
                  </a:lnTo>
                  <a:lnTo>
                    <a:pt x="389" y="7"/>
                  </a:lnTo>
                  <a:lnTo>
                    <a:pt x="395" y="9"/>
                  </a:lnTo>
                  <a:lnTo>
                    <a:pt x="401" y="9"/>
                  </a:lnTo>
                  <a:lnTo>
                    <a:pt x="407" y="9"/>
                  </a:lnTo>
                  <a:lnTo>
                    <a:pt x="412" y="12"/>
                  </a:lnTo>
                  <a:lnTo>
                    <a:pt x="418" y="12"/>
                  </a:lnTo>
                  <a:lnTo>
                    <a:pt x="424" y="12"/>
                  </a:lnTo>
                  <a:lnTo>
                    <a:pt x="430" y="14"/>
                  </a:lnTo>
                  <a:lnTo>
                    <a:pt x="436" y="14"/>
                  </a:lnTo>
                  <a:lnTo>
                    <a:pt x="442" y="14"/>
                  </a:lnTo>
                  <a:lnTo>
                    <a:pt x="448" y="17"/>
                  </a:lnTo>
                  <a:lnTo>
                    <a:pt x="454" y="17"/>
                  </a:lnTo>
                  <a:lnTo>
                    <a:pt x="460" y="17"/>
                  </a:lnTo>
                  <a:lnTo>
                    <a:pt x="466" y="17"/>
                  </a:lnTo>
                  <a:lnTo>
                    <a:pt x="471" y="19"/>
                  </a:lnTo>
                  <a:lnTo>
                    <a:pt x="477" y="19"/>
                  </a:lnTo>
                  <a:lnTo>
                    <a:pt x="483" y="19"/>
                  </a:lnTo>
                  <a:lnTo>
                    <a:pt x="489" y="22"/>
                  </a:lnTo>
                  <a:lnTo>
                    <a:pt x="495" y="22"/>
                  </a:lnTo>
                  <a:lnTo>
                    <a:pt x="501" y="22"/>
                  </a:lnTo>
                  <a:lnTo>
                    <a:pt x="507" y="24"/>
                  </a:lnTo>
                  <a:lnTo>
                    <a:pt x="513" y="24"/>
                  </a:lnTo>
                  <a:lnTo>
                    <a:pt x="519" y="24"/>
                  </a:lnTo>
                  <a:lnTo>
                    <a:pt x="525" y="26"/>
                  </a:lnTo>
                  <a:lnTo>
                    <a:pt x="530" y="26"/>
                  </a:lnTo>
                  <a:lnTo>
                    <a:pt x="536" y="26"/>
                  </a:lnTo>
                  <a:lnTo>
                    <a:pt x="542" y="29"/>
                  </a:lnTo>
                  <a:lnTo>
                    <a:pt x="548" y="29"/>
                  </a:lnTo>
                  <a:lnTo>
                    <a:pt x="554" y="29"/>
                  </a:lnTo>
                  <a:lnTo>
                    <a:pt x="560" y="29"/>
                  </a:lnTo>
                  <a:lnTo>
                    <a:pt x="566" y="29"/>
                  </a:lnTo>
                  <a:lnTo>
                    <a:pt x="572" y="31"/>
                  </a:lnTo>
                  <a:lnTo>
                    <a:pt x="578" y="31"/>
                  </a:lnTo>
                  <a:lnTo>
                    <a:pt x="584" y="31"/>
                  </a:lnTo>
                  <a:lnTo>
                    <a:pt x="589" y="31"/>
                  </a:lnTo>
                  <a:lnTo>
                    <a:pt x="595" y="31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59" name="Freeform 217"/>
            <p:cNvSpPr>
              <a:spLocks/>
            </p:cNvSpPr>
            <p:nvPr/>
          </p:nvSpPr>
          <p:spPr bwMode="auto">
            <a:xfrm>
              <a:off x="1372" y="3409"/>
              <a:ext cx="749" cy="17"/>
            </a:xfrm>
            <a:custGeom>
              <a:avLst/>
              <a:gdLst>
                <a:gd name="T0" fmla="*/ 12 w 749"/>
                <a:gd name="T1" fmla="*/ 2 h 17"/>
                <a:gd name="T2" fmla="*/ 29 w 749"/>
                <a:gd name="T3" fmla="*/ 2 h 17"/>
                <a:gd name="T4" fmla="*/ 47 w 749"/>
                <a:gd name="T5" fmla="*/ 2 h 17"/>
                <a:gd name="T6" fmla="*/ 65 w 749"/>
                <a:gd name="T7" fmla="*/ 2 h 17"/>
                <a:gd name="T8" fmla="*/ 82 w 749"/>
                <a:gd name="T9" fmla="*/ 2 h 17"/>
                <a:gd name="T10" fmla="*/ 100 w 749"/>
                <a:gd name="T11" fmla="*/ 2 h 17"/>
                <a:gd name="T12" fmla="*/ 118 w 749"/>
                <a:gd name="T13" fmla="*/ 2 h 17"/>
                <a:gd name="T14" fmla="*/ 136 w 749"/>
                <a:gd name="T15" fmla="*/ 2 h 17"/>
                <a:gd name="T16" fmla="*/ 153 w 749"/>
                <a:gd name="T17" fmla="*/ 2 h 17"/>
                <a:gd name="T18" fmla="*/ 171 w 749"/>
                <a:gd name="T19" fmla="*/ 2 h 17"/>
                <a:gd name="T20" fmla="*/ 189 w 749"/>
                <a:gd name="T21" fmla="*/ 2 h 17"/>
                <a:gd name="T22" fmla="*/ 206 w 749"/>
                <a:gd name="T23" fmla="*/ 5 h 17"/>
                <a:gd name="T24" fmla="*/ 224 w 749"/>
                <a:gd name="T25" fmla="*/ 5 h 17"/>
                <a:gd name="T26" fmla="*/ 242 w 749"/>
                <a:gd name="T27" fmla="*/ 5 h 17"/>
                <a:gd name="T28" fmla="*/ 259 w 749"/>
                <a:gd name="T29" fmla="*/ 5 h 17"/>
                <a:gd name="T30" fmla="*/ 277 w 749"/>
                <a:gd name="T31" fmla="*/ 5 h 17"/>
                <a:gd name="T32" fmla="*/ 295 w 749"/>
                <a:gd name="T33" fmla="*/ 5 h 17"/>
                <a:gd name="T34" fmla="*/ 312 w 749"/>
                <a:gd name="T35" fmla="*/ 5 h 17"/>
                <a:gd name="T36" fmla="*/ 330 w 749"/>
                <a:gd name="T37" fmla="*/ 5 h 17"/>
                <a:gd name="T38" fmla="*/ 348 w 749"/>
                <a:gd name="T39" fmla="*/ 2 h 17"/>
                <a:gd name="T40" fmla="*/ 366 w 749"/>
                <a:gd name="T41" fmla="*/ 2 h 17"/>
                <a:gd name="T42" fmla="*/ 383 w 749"/>
                <a:gd name="T43" fmla="*/ 2 h 17"/>
                <a:gd name="T44" fmla="*/ 401 w 749"/>
                <a:gd name="T45" fmla="*/ 2 h 17"/>
                <a:gd name="T46" fmla="*/ 419 w 749"/>
                <a:gd name="T47" fmla="*/ 2 h 17"/>
                <a:gd name="T48" fmla="*/ 436 w 749"/>
                <a:gd name="T49" fmla="*/ 2 h 17"/>
                <a:gd name="T50" fmla="*/ 454 w 749"/>
                <a:gd name="T51" fmla="*/ 0 h 17"/>
                <a:gd name="T52" fmla="*/ 472 w 749"/>
                <a:gd name="T53" fmla="*/ 0 h 17"/>
                <a:gd name="T54" fmla="*/ 489 w 749"/>
                <a:gd name="T55" fmla="*/ 0 h 17"/>
                <a:gd name="T56" fmla="*/ 507 w 749"/>
                <a:gd name="T57" fmla="*/ 0 h 17"/>
                <a:gd name="T58" fmla="*/ 525 w 749"/>
                <a:gd name="T59" fmla="*/ 0 h 17"/>
                <a:gd name="T60" fmla="*/ 543 w 749"/>
                <a:gd name="T61" fmla="*/ 0 h 17"/>
                <a:gd name="T62" fmla="*/ 560 w 749"/>
                <a:gd name="T63" fmla="*/ 0 h 17"/>
                <a:gd name="T64" fmla="*/ 578 w 749"/>
                <a:gd name="T65" fmla="*/ 0 h 17"/>
                <a:gd name="T66" fmla="*/ 596 w 749"/>
                <a:gd name="T67" fmla="*/ 2 h 17"/>
                <a:gd name="T68" fmla="*/ 613 w 749"/>
                <a:gd name="T69" fmla="*/ 2 h 17"/>
                <a:gd name="T70" fmla="*/ 631 w 749"/>
                <a:gd name="T71" fmla="*/ 2 h 17"/>
                <a:gd name="T72" fmla="*/ 649 w 749"/>
                <a:gd name="T73" fmla="*/ 5 h 17"/>
                <a:gd name="T74" fmla="*/ 666 w 749"/>
                <a:gd name="T75" fmla="*/ 7 h 17"/>
                <a:gd name="T76" fmla="*/ 684 w 749"/>
                <a:gd name="T77" fmla="*/ 7 h 17"/>
                <a:gd name="T78" fmla="*/ 702 w 749"/>
                <a:gd name="T79" fmla="*/ 10 h 17"/>
                <a:gd name="T80" fmla="*/ 719 w 749"/>
                <a:gd name="T81" fmla="*/ 12 h 17"/>
                <a:gd name="T82" fmla="*/ 737 w 749"/>
                <a:gd name="T83" fmla="*/ 15 h 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9"/>
                <a:gd name="T127" fmla="*/ 0 h 17"/>
                <a:gd name="T128" fmla="*/ 749 w 749"/>
                <a:gd name="T129" fmla="*/ 17 h 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9" h="17">
                  <a:moveTo>
                    <a:pt x="0" y="2"/>
                  </a:moveTo>
                  <a:lnTo>
                    <a:pt x="6" y="2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3" y="2"/>
                  </a:lnTo>
                  <a:lnTo>
                    <a:pt x="29" y="2"/>
                  </a:lnTo>
                  <a:lnTo>
                    <a:pt x="35" y="2"/>
                  </a:lnTo>
                  <a:lnTo>
                    <a:pt x="41" y="2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2"/>
                  </a:lnTo>
                  <a:lnTo>
                    <a:pt x="71" y="2"/>
                  </a:lnTo>
                  <a:lnTo>
                    <a:pt x="77" y="2"/>
                  </a:lnTo>
                  <a:lnTo>
                    <a:pt x="82" y="2"/>
                  </a:lnTo>
                  <a:lnTo>
                    <a:pt x="88" y="2"/>
                  </a:lnTo>
                  <a:lnTo>
                    <a:pt x="94" y="2"/>
                  </a:lnTo>
                  <a:lnTo>
                    <a:pt x="100" y="2"/>
                  </a:lnTo>
                  <a:lnTo>
                    <a:pt x="106" y="2"/>
                  </a:lnTo>
                  <a:lnTo>
                    <a:pt x="112" y="2"/>
                  </a:lnTo>
                  <a:lnTo>
                    <a:pt x="118" y="2"/>
                  </a:lnTo>
                  <a:lnTo>
                    <a:pt x="124" y="2"/>
                  </a:lnTo>
                  <a:lnTo>
                    <a:pt x="130" y="2"/>
                  </a:lnTo>
                  <a:lnTo>
                    <a:pt x="136" y="2"/>
                  </a:lnTo>
                  <a:lnTo>
                    <a:pt x="141" y="2"/>
                  </a:lnTo>
                  <a:lnTo>
                    <a:pt x="147" y="2"/>
                  </a:lnTo>
                  <a:lnTo>
                    <a:pt x="153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1" y="2"/>
                  </a:lnTo>
                  <a:lnTo>
                    <a:pt x="177" y="2"/>
                  </a:lnTo>
                  <a:lnTo>
                    <a:pt x="183" y="2"/>
                  </a:lnTo>
                  <a:lnTo>
                    <a:pt x="189" y="2"/>
                  </a:lnTo>
                  <a:lnTo>
                    <a:pt x="194" y="5"/>
                  </a:lnTo>
                  <a:lnTo>
                    <a:pt x="200" y="5"/>
                  </a:lnTo>
                  <a:lnTo>
                    <a:pt x="206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24" y="5"/>
                  </a:lnTo>
                  <a:lnTo>
                    <a:pt x="230" y="5"/>
                  </a:lnTo>
                  <a:lnTo>
                    <a:pt x="236" y="5"/>
                  </a:lnTo>
                  <a:lnTo>
                    <a:pt x="242" y="5"/>
                  </a:lnTo>
                  <a:lnTo>
                    <a:pt x="248" y="5"/>
                  </a:lnTo>
                  <a:lnTo>
                    <a:pt x="253" y="5"/>
                  </a:lnTo>
                  <a:lnTo>
                    <a:pt x="259" y="5"/>
                  </a:lnTo>
                  <a:lnTo>
                    <a:pt x="265" y="5"/>
                  </a:lnTo>
                  <a:lnTo>
                    <a:pt x="271" y="5"/>
                  </a:lnTo>
                  <a:lnTo>
                    <a:pt x="277" y="5"/>
                  </a:lnTo>
                  <a:lnTo>
                    <a:pt x="283" y="5"/>
                  </a:lnTo>
                  <a:lnTo>
                    <a:pt x="289" y="5"/>
                  </a:lnTo>
                  <a:lnTo>
                    <a:pt x="295" y="5"/>
                  </a:lnTo>
                  <a:lnTo>
                    <a:pt x="301" y="5"/>
                  </a:lnTo>
                  <a:lnTo>
                    <a:pt x="307" y="5"/>
                  </a:lnTo>
                  <a:lnTo>
                    <a:pt x="312" y="5"/>
                  </a:lnTo>
                  <a:lnTo>
                    <a:pt x="318" y="5"/>
                  </a:lnTo>
                  <a:lnTo>
                    <a:pt x="324" y="5"/>
                  </a:lnTo>
                  <a:lnTo>
                    <a:pt x="330" y="5"/>
                  </a:lnTo>
                  <a:lnTo>
                    <a:pt x="336" y="5"/>
                  </a:lnTo>
                  <a:lnTo>
                    <a:pt x="342" y="5"/>
                  </a:lnTo>
                  <a:lnTo>
                    <a:pt x="348" y="2"/>
                  </a:lnTo>
                  <a:lnTo>
                    <a:pt x="354" y="2"/>
                  </a:lnTo>
                  <a:lnTo>
                    <a:pt x="360" y="2"/>
                  </a:lnTo>
                  <a:lnTo>
                    <a:pt x="366" y="2"/>
                  </a:lnTo>
                  <a:lnTo>
                    <a:pt x="371" y="2"/>
                  </a:lnTo>
                  <a:lnTo>
                    <a:pt x="377" y="2"/>
                  </a:lnTo>
                  <a:lnTo>
                    <a:pt x="383" y="2"/>
                  </a:lnTo>
                  <a:lnTo>
                    <a:pt x="389" y="2"/>
                  </a:lnTo>
                  <a:lnTo>
                    <a:pt x="395" y="2"/>
                  </a:lnTo>
                  <a:lnTo>
                    <a:pt x="401" y="2"/>
                  </a:lnTo>
                  <a:lnTo>
                    <a:pt x="407" y="2"/>
                  </a:lnTo>
                  <a:lnTo>
                    <a:pt x="413" y="2"/>
                  </a:lnTo>
                  <a:lnTo>
                    <a:pt x="419" y="2"/>
                  </a:lnTo>
                  <a:lnTo>
                    <a:pt x="425" y="2"/>
                  </a:lnTo>
                  <a:lnTo>
                    <a:pt x="430" y="2"/>
                  </a:lnTo>
                  <a:lnTo>
                    <a:pt x="436" y="2"/>
                  </a:lnTo>
                  <a:lnTo>
                    <a:pt x="442" y="2"/>
                  </a:lnTo>
                  <a:lnTo>
                    <a:pt x="448" y="2"/>
                  </a:lnTo>
                  <a:lnTo>
                    <a:pt x="454" y="0"/>
                  </a:lnTo>
                  <a:lnTo>
                    <a:pt x="460" y="0"/>
                  </a:lnTo>
                  <a:lnTo>
                    <a:pt x="466" y="0"/>
                  </a:lnTo>
                  <a:lnTo>
                    <a:pt x="472" y="0"/>
                  </a:lnTo>
                  <a:lnTo>
                    <a:pt x="478" y="0"/>
                  </a:lnTo>
                  <a:lnTo>
                    <a:pt x="484" y="0"/>
                  </a:lnTo>
                  <a:lnTo>
                    <a:pt x="489" y="0"/>
                  </a:lnTo>
                  <a:lnTo>
                    <a:pt x="495" y="0"/>
                  </a:lnTo>
                  <a:lnTo>
                    <a:pt x="501" y="0"/>
                  </a:lnTo>
                  <a:lnTo>
                    <a:pt x="507" y="0"/>
                  </a:lnTo>
                  <a:lnTo>
                    <a:pt x="513" y="0"/>
                  </a:lnTo>
                  <a:lnTo>
                    <a:pt x="519" y="0"/>
                  </a:lnTo>
                  <a:lnTo>
                    <a:pt x="525" y="0"/>
                  </a:lnTo>
                  <a:lnTo>
                    <a:pt x="531" y="0"/>
                  </a:lnTo>
                  <a:lnTo>
                    <a:pt x="537" y="0"/>
                  </a:lnTo>
                  <a:lnTo>
                    <a:pt x="543" y="0"/>
                  </a:lnTo>
                  <a:lnTo>
                    <a:pt x="548" y="0"/>
                  </a:lnTo>
                  <a:lnTo>
                    <a:pt x="554" y="0"/>
                  </a:lnTo>
                  <a:lnTo>
                    <a:pt x="560" y="0"/>
                  </a:lnTo>
                  <a:lnTo>
                    <a:pt x="566" y="0"/>
                  </a:lnTo>
                  <a:lnTo>
                    <a:pt x="572" y="0"/>
                  </a:lnTo>
                  <a:lnTo>
                    <a:pt x="578" y="0"/>
                  </a:lnTo>
                  <a:lnTo>
                    <a:pt x="584" y="0"/>
                  </a:lnTo>
                  <a:lnTo>
                    <a:pt x="590" y="0"/>
                  </a:lnTo>
                  <a:lnTo>
                    <a:pt x="596" y="2"/>
                  </a:lnTo>
                  <a:lnTo>
                    <a:pt x="601" y="2"/>
                  </a:lnTo>
                  <a:lnTo>
                    <a:pt x="607" y="2"/>
                  </a:lnTo>
                  <a:lnTo>
                    <a:pt x="613" y="2"/>
                  </a:lnTo>
                  <a:lnTo>
                    <a:pt x="619" y="2"/>
                  </a:lnTo>
                  <a:lnTo>
                    <a:pt x="625" y="2"/>
                  </a:lnTo>
                  <a:lnTo>
                    <a:pt x="631" y="2"/>
                  </a:lnTo>
                  <a:lnTo>
                    <a:pt x="637" y="5"/>
                  </a:lnTo>
                  <a:lnTo>
                    <a:pt x="643" y="5"/>
                  </a:lnTo>
                  <a:lnTo>
                    <a:pt x="649" y="5"/>
                  </a:lnTo>
                  <a:lnTo>
                    <a:pt x="655" y="5"/>
                  </a:lnTo>
                  <a:lnTo>
                    <a:pt x="660" y="5"/>
                  </a:lnTo>
                  <a:lnTo>
                    <a:pt x="666" y="7"/>
                  </a:lnTo>
                  <a:lnTo>
                    <a:pt x="672" y="7"/>
                  </a:lnTo>
                  <a:lnTo>
                    <a:pt x="678" y="7"/>
                  </a:lnTo>
                  <a:lnTo>
                    <a:pt x="684" y="7"/>
                  </a:lnTo>
                  <a:lnTo>
                    <a:pt x="690" y="10"/>
                  </a:lnTo>
                  <a:lnTo>
                    <a:pt x="696" y="10"/>
                  </a:lnTo>
                  <a:lnTo>
                    <a:pt x="702" y="10"/>
                  </a:lnTo>
                  <a:lnTo>
                    <a:pt x="708" y="12"/>
                  </a:lnTo>
                  <a:lnTo>
                    <a:pt x="714" y="12"/>
                  </a:lnTo>
                  <a:lnTo>
                    <a:pt x="719" y="12"/>
                  </a:lnTo>
                  <a:lnTo>
                    <a:pt x="725" y="15"/>
                  </a:lnTo>
                  <a:lnTo>
                    <a:pt x="731" y="15"/>
                  </a:lnTo>
                  <a:lnTo>
                    <a:pt x="737" y="15"/>
                  </a:lnTo>
                  <a:lnTo>
                    <a:pt x="743" y="17"/>
                  </a:lnTo>
                  <a:lnTo>
                    <a:pt x="749" y="17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0" name="Freeform 218"/>
            <p:cNvSpPr>
              <a:spLocks/>
            </p:cNvSpPr>
            <p:nvPr/>
          </p:nvSpPr>
          <p:spPr bwMode="auto">
            <a:xfrm>
              <a:off x="2121" y="3220"/>
              <a:ext cx="619" cy="250"/>
            </a:xfrm>
            <a:custGeom>
              <a:avLst/>
              <a:gdLst>
                <a:gd name="T0" fmla="*/ 12 w 619"/>
                <a:gd name="T1" fmla="*/ 208 h 250"/>
                <a:gd name="T2" fmla="*/ 29 w 619"/>
                <a:gd name="T3" fmla="*/ 213 h 250"/>
                <a:gd name="T4" fmla="*/ 47 w 619"/>
                <a:gd name="T5" fmla="*/ 216 h 250"/>
                <a:gd name="T6" fmla="*/ 65 w 619"/>
                <a:gd name="T7" fmla="*/ 218 h 250"/>
                <a:gd name="T8" fmla="*/ 83 w 619"/>
                <a:gd name="T9" fmla="*/ 223 h 250"/>
                <a:gd name="T10" fmla="*/ 100 w 619"/>
                <a:gd name="T11" fmla="*/ 226 h 250"/>
                <a:gd name="T12" fmla="*/ 118 w 619"/>
                <a:gd name="T13" fmla="*/ 231 h 250"/>
                <a:gd name="T14" fmla="*/ 136 w 619"/>
                <a:gd name="T15" fmla="*/ 233 h 250"/>
                <a:gd name="T16" fmla="*/ 153 w 619"/>
                <a:gd name="T17" fmla="*/ 238 h 250"/>
                <a:gd name="T18" fmla="*/ 171 w 619"/>
                <a:gd name="T19" fmla="*/ 240 h 250"/>
                <a:gd name="T20" fmla="*/ 189 w 619"/>
                <a:gd name="T21" fmla="*/ 243 h 250"/>
                <a:gd name="T22" fmla="*/ 206 w 619"/>
                <a:gd name="T23" fmla="*/ 245 h 250"/>
                <a:gd name="T24" fmla="*/ 224 w 619"/>
                <a:gd name="T25" fmla="*/ 248 h 250"/>
                <a:gd name="T26" fmla="*/ 242 w 619"/>
                <a:gd name="T27" fmla="*/ 250 h 250"/>
                <a:gd name="T28" fmla="*/ 259 w 619"/>
                <a:gd name="T29" fmla="*/ 250 h 250"/>
                <a:gd name="T30" fmla="*/ 277 w 619"/>
                <a:gd name="T31" fmla="*/ 250 h 250"/>
                <a:gd name="T32" fmla="*/ 295 w 619"/>
                <a:gd name="T33" fmla="*/ 248 h 250"/>
                <a:gd name="T34" fmla="*/ 313 w 619"/>
                <a:gd name="T35" fmla="*/ 245 h 250"/>
                <a:gd name="T36" fmla="*/ 330 w 619"/>
                <a:gd name="T37" fmla="*/ 243 h 250"/>
                <a:gd name="T38" fmla="*/ 348 w 619"/>
                <a:gd name="T39" fmla="*/ 238 h 250"/>
                <a:gd name="T40" fmla="*/ 366 w 619"/>
                <a:gd name="T41" fmla="*/ 233 h 250"/>
                <a:gd name="T42" fmla="*/ 383 w 619"/>
                <a:gd name="T43" fmla="*/ 226 h 250"/>
                <a:gd name="T44" fmla="*/ 401 w 619"/>
                <a:gd name="T45" fmla="*/ 216 h 250"/>
                <a:gd name="T46" fmla="*/ 425 w 619"/>
                <a:gd name="T47" fmla="*/ 206 h 250"/>
                <a:gd name="T48" fmla="*/ 436 w 619"/>
                <a:gd name="T49" fmla="*/ 199 h 250"/>
                <a:gd name="T50" fmla="*/ 442 w 619"/>
                <a:gd name="T51" fmla="*/ 191 h 250"/>
                <a:gd name="T52" fmla="*/ 454 w 619"/>
                <a:gd name="T53" fmla="*/ 184 h 250"/>
                <a:gd name="T54" fmla="*/ 466 w 619"/>
                <a:gd name="T55" fmla="*/ 174 h 250"/>
                <a:gd name="T56" fmla="*/ 478 w 619"/>
                <a:gd name="T57" fmla="*/ 167 h 250"/>
                <a:gd name="T58" fmla="*/ 490 w 619"/>
                <a:gd name="T59" fmla="*/ 157 h 250"/>
                <a:gd name="T60" fmla="*/ 495 w 619"/>
                <a:gd name="T61" fmla="*/ 147 h 250"/>
                <a:gd name="T62" fmla="*/ 507 w 619"/>
                <a:gd name="T63" fmla="*/ 137 h 250"/>
                <a:gd name="T64" fmla="*/ 519 w 619"/>
                <a:gd name="T65" fmla="*/ 128 h 250"/>
                <a:gd name="T66" fmla="*/ 531 w 619"/>
                <a:gd name="T67" fmla="*/ 115 h 250"/>
                <a:gd name="T68" fmla="*/ 537 w 619"/>
                <a:gd name="T69" fmla="*/ 103 h 250"/>
                <a:gd name="T70" fmla="*/ 549 w 619"/>
                <a:gd name="T71" fmla="*/ 91 h 250"/>
                <a:gd name="T72" fmla="*/ 560 w 619"/>
                <a:gd name="T73" fmla="*/ 79 h 250"/>
                <a:gd name="T74" fmla="*/ 572 w 619"/>
                <a:gd name="T75" fmla="*/ 66 h 250"/>
                <a:gd name="T76" fmla="*/ 584 w 619"/>
                <a:gd name="T77" fmla="*/ 52 h 250"/>
                <a:gd name="T78" fmla="*/ 590 w 619"/>
                <a:gd name="T79" fmla="*/ 39 h 250"/>
                <a:gd name="T80" fmla="*/ 602 w 619"/>
                <a:gd name="T81" fmla="*/ 25 h 250"/>
                <a:gd name="T82" fmla="*/ 613 w 619"/>
                <a:gd name="T83" fmla="*/ 10 h 2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19"/>
                <a:gd name="T127" fmla="*/ 0 h 250"/>
                <a:gd name="T128" fmla="*/ 619 w 619"/>
                <a:gd name="T129" fmla="*/ 250 h 25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19" h="250">
                  <a:moveTo>
                    <a:pt x="0" y="206"/>
                  </a:moveTo>
                  <a:lnTo>
                    <a:pt x="6" y="208"/>
                  </a:lnTo>
                  <a:lnTo>
                    <a:pt x="12" y="208"/>
                  </a:lnTo>
                  <a:lnTo>
                    <a:pt x="18" y="211"/>
                  </a:lnTo>
                  <a:lnTo>
                    <a:pt x="24" y="211"/>
                  </a:lnTo>
                  <a:lnTo>
                    <a:pt x="29" y="213"/>
                  </a:lnTo>
                  <a:lnTo>
                    <a:pt x="35" y="213"/>
                  </a:lnTo>
                  <a:lnTo>
                    <a:pt x="41" y="213"/>
                  </a:lnTo>
                  <a:lnTo>
                    <a:pt x="47" y="216"/>
                  </a:lnTo>
                  <a:lnTo>
                    <a:pt x="53" y="218"/>
                  </a:lnTo>
                  <a:lnTo>
                    <a:pt x="59" y="218"/>
                  </a:lnTo>
                  <a:lnTo>
                    <a:pt x="65" y="218"/>
                  </a:lnTo>
                  <a:lnTo>
                    <a:pt x="71" y="221"/>
                  </a:lnTo>
                  <a:lnTo>
                    <a:pt x="77" y="221"/>
                  </a:lnTo>
                  <a:lnTo>
                    <a:pt x="83" y="223"/>
                  </a:lnTo>
                  <a:lnTo>
                    <a:pt x="88" y="226"/>
                  </a:lnTo>
                  <a:lnTo>
                    <a:pt x="94" y="226"/>
                  </a:lnTo>
                  <a:lnTo>
                    <a:pt x="100" y="226"/>
                  </a:lnTo>
                  <a:lnTo>
                    <a:pt x="106" y="228"/>
                  </a:lnTo>
                  <a:lnTo>
                    <a:pt x="112" y="231"/>
                  </a:lnTo>
                  <a:lnTo>
                    <a:pt x="118" y="231"/>
                  </a:lnTo>
                  <a:lnTo>
                    <a:pt x="124" y="233"/>
                  </a:lnTo>
                  <a:lnTo>
                    <a:pt x="130" y="233"/>
                  </a:lnTo>
                  <a:lnTo>
                    <a:pt x="136" y="233"/>
                  </a:lnTo>
                  <a:lnTo>
                    <a:pt x="142" y="235"/>
                  </a:lnTo>
                  <a:lnTo>
                    <a:pt x="147" y="238"/>
                  </a:lnTo>
                  <a:lnTo>
                    <a:pt x="153" y="238"/>
                  </a:lnTo>
                  <a:lnTo>
                    <a:pt x="159" y="238"/>
                  </a:lnTo>
                  <a:lnTo>
                    <a:pt x="165" y="240"/>
                  </a:lnTo>
                  <a:lnTo>
                    <a:pt x="171" y="240"/>
                  </a:lnTo>
                  <a:lnTo>
                    <a:pt x="177" y="243"/>
                  </a:lnTo>
                  <a:lnTo>
                    <a:pt x="183" y="243"/>
                  </a:lnTo>
                  <a:lnTo>
                    <a:pt x="189" y="243"/>
                  </a:lnTo>
                  <a:lnTo>
                    <a:pt x="195" y="245"/>
                  </a:lnTo>
                  <a:lnTo>
                    <a:pt x="200" y="245"/>
                  </a:lnTo>
                  <a:lnTo>
                    <a:pt x="206" y="245"/>
                  </a:lnTo>
                  <a:lnTo>
                    <a:pt x="212" y="248"/>
                  </a:lnTo>
                  <a:lnTo>
                    <a:pt x="218" y="248"/>
                  </a:lnTo>
                  <a:lnTo>
                    <a:pt x="224" y="248"/>
                  </a:lnTo>
                  <a:lnTo>
                    <a:pt x="230" y="248"/>
                  </a:lnTo>
                  <a:lnTo>
                    <a:pt x="236" y="248"/>
                  </a:lnTo>
                  <a:lnTo>
                    <a:pt x="242" y="250"/>
                  </a:lnTo>
                  <a:lnTo>
                    <a:pt x="248" y="250"/>
                  </a:lnTo>
                  <a:lnTo>
                    <a:pt x="254" y="250"/>
                  </a:lnTo>
                  <a:lnTo>
                    <a:pt x="259" y="250"/>
                  </a:lnTo>
                  <a:lnTo>
                    <a:pt x="265" y="250"/>
                  </a:lnTo>
                  <a:lnTo>
                    <a:pt x="271" y="250"/>
                  </a:lnTo>
                  <a:lnTo>
                    <a:pt x="277" y="250"/>
                  </a:lnTo>
                  <a:lnTo>
                    <a:pt x="283" y="248"/>
                  </a:lnTo>
                  <a:lnTo>
                    <a:pt x="289" y="248"/>
                  </a:lnTo>
                  <a:lnTo>
                    <a:pt x="295" y="248"/>
                  </a:lnTo>
                  <a:lnTo>
                    <a:pt x="301" y="248"/>
                  </a:lnTo>
                  <a:lnTo>
                    <a:pt x="307" y="248"/>
                  </a:lnTo>
                  <a:lnTo>
                    <a:pt x="313" y="245"/>
                  </a:lnTo>
                  <a:lnTo>
                    <a:pt x="318" y="245"/>
                  </a:lnTo>
                  <a:lnTo>
                    <a:pt x="324" y="243"/>
                  </a:lnTo>
                  <a:lnTo>
                    <a:pt x="330" y="243"/>
                  </a:lnTo>
                  <a:lnTo>
                    <a:pt x="336" y="240"/>
                  </a:lnTo>
                  <a:lnTo>
                    <a:pt x="342" y="240"/>
                  </a:lnTo>
                  <a:lnTo>
                    <a:pt x="348" y="238"/>
                  </a:lnTo>
                  <a:lnTo>
                    <a:pt x="354" y="235"/>
                  </a:lnTo>
                  <a:lnTo>
                    <a:pt x="360" y="235"/>
                  </a:lnTo>
                  <a:lnTo>
                    <a:pt x="366" y="233"/>
                  </a:lnTo>
                  <a:lnTo>
                    <a:pt x="372" y="231"/>
                  </a:lnTo>
                  <a:lnTo>
                    <a:pt x="377" y="228"/>
                  </a:lnTo>
                  <a:lnTo>
                    <a:pt x="383" y="226"/>
                  </a:lnTo>
                  <a:lnTo>
                    <a:pt x="389" y="221"/>
                  </a:lnTo>
                  <a:lnTo>
                    <a:pt x="395" y="221"/>
                  </a:lnTo>
                  <a:lnTo>
                    <a:pt x="401" y="216"/>
                  </a:lnTo>
                  <a:lnTo>
                    <a:pt x="407" y="213"/>
                  </a:lnTo>
                  <a:lnTo>
                    <a:pt x="413" y="211"/>
                  </a:lnTo>
                  <a:lnTo>
                    <a:pt x="425" y="206"/>
                  </a:lnTo>
                  <a:lnTo>
                    <a:pt x="425" y="204"/>
                  </a:lnTo>
                  <a:lnTo>
                    <a:pt x="431" y="201"/>
                  </a:lnTo>
                  <a:lnTo>
                    <a:pt x="436" y="199"/>
                  </a:lnTo>
                  <a:lnTo>
                    <a:pt x="436" y="196"/>
                  </a:lnTo>
                  <a:lnTo>
                    <a:pt x="442" y="194"/>
                  </a:lnTo>
                  <a:lnTo>
                    <a:pt x="442" y="191"/>
                  </a:lnTo>
                  <a:lnTo>
                    <a:pt x="448" y="189"/>
                  </a:lnTo>
                  <a:lnTo>
                    <a:pt x="454" y="186"/>
                  </a:lnTo>
                  <a:lnTo>
                    <a:pt x="454" y="184"/>
                  </a:lnTo>
                  <a:lnTo>
                    <a:pt x="460" y="181"/>
                  </a:lnTo>
                  <a:lnTo>
                    <a:pt x="460" y="179"/>
                  </a:lnTo>
                  <a:lnTo>
                    <a:pt x="466" y="174"/>
                  </a:lnTo>
                  <a:lnTo>
                    <a:pt x="472" y="172"/>
                  </a:lnTo>
                  <a:lnTo>
                    <a:pt x="472" y="169"/>
                  </a:lnTo>
                  <a:lnTo>
                    <a:pt x="478" y="167"/>
                  </a:lnTo>
                  <a:lnTo>
                    <a:pt x="478" y="164"/>
                  </a:lnTo>
                  <a:lnTo>
                    <a:pt x="484" y="159"/>
                  </a:lnTo>
                  <a:lnTo>
                    <a:pt x="490" y="157"/>
                  </a:lnTo>
                  <a:lnTo>
                    <a:pt x="490" y="155"/>
                  </a:lnTo>
                  <a:lnTo>
                    <a:pt x="495" y="152"/>
                  </a:lnTo>
                  <a:lnTo>
                    <a:pt x="495" y="147"/>
                  </a:lnTo>
                  <a:lnTo>
                    <a:pt x="501" y="145"/>
                  </a:lnTo>
                  <a:lnTo>
                    <a:pt x="507" y="140"/>
                  </a:lnTo>
                  <a:lnTo>
                    <a:pt x="507" y="137"/>
                  </a:lnTo>
                  <a:lnTo>
                    <a:pt x="513" y="135"/>
                  </a:lnTo>
                  <a:lnTo>
                    <a:pt x="513" y="130"/>
                  </a:lnTo>
                  <a:lnTo>
                    <a:pt x="519" y="128"/>
                  </a:lnTo>
                  <a:lnTo>
                    <a:pt x="519" y="123"/>
                  </a:lnTo>
                  <a:lnTo>
                    <a:pt x="525" y="120"/>
                  </a:lnTo>
                  <a:lnTo>
                    <a:pt x="531" y="115"/>
                  </a:lnTo>
                  <a:lnTo>
                    <a:pt x="531" y="110"/>
                  </a:lnTo>
                  <a:lnTo>
                    <a:pt x="537" y="108"/>
                  </a:lnTo>
                  <a:lnTo>
                    <a:pt x="537" y="103"/>
                  </a:lnTo>
                  <a:lnTo>
                    <a:pt x="543" y="101"/>
                  </a:lnTo>
                  <a:lnTo>
                    <a:pt x="549" y="96"/>
                  </a:lnTo>
                  <a:lnTo>
                    <a:pt x="549" y="91"/>
                  </a:lnTo>
                  <a:lnTo>
                    <a:pt x="554" y="88"/>
                  </a:lnTo>
                  <a:lnTo>
                    <a:pt x="554" y="83"/>
                  </a:lnTo>
                  <a:lnTo>
                    <a:pt x="560" y="79"/>
                  </a:lnTo>
                  <a:lnTo>
                    <a:pt x="566" y="74"/>
                  </a:lnTo>
                  <a:lnTo>
                    <a:pt x="566" y="71"/>
                  </a:lnTo>
                  <a:lnTo>
                    <a:pt x="572" y="66"/>
                  </a:lnTo>
                  <a:lnTo>
                    <a:pt x="572" y="61"/>
                  </a:lnTo>
                  <a:lnTo>
                    <a:pt x="578" y="56"/>
                  </a:lnTo>
                  <a:lnTo>
                    <a:pt x="584" y="52"/>
                  </a:lnTo>
                  <a:lnTo>
                    <a:pt x="584" y="49"/>
                  </a:lnTo>
                  <a:lnTo>
                    <a:pt x="590" y="44"/>
                  </a:lnTo>
                  <a:lnTo>
                    <a:pt x="590" y="39"/>
                  </a:lnTo>
                  <a:lnTo>
                    <a:pt x="596" y="34"/>
                  </a:lnTo>
                  <a:lnTo>
                    <a:pt x="602" y="30"/>
                  </a:lnTo>
                  <a:lnTo>
                    <a:pt x="602" y="25"/>
                  </a:lnTo>
                  <a:lnTo>
                    <a:pt x="607" y="20"/>
                  </a:lnTo>
                  <a:lnTo>
                    <a:pt x="607" y="15"/>
                  </a:lnTo>
                  <a:lnTo>
                    <a:pt x="613" y="10"/>
                  </a:lnTo>
                  <a:lnTo>
                    <a:pt x="619" y="5"/>
                  </a:lnTo>
                  <a:lnTo>
                    <a:pt x="619" y="0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1" name="Freeform 219"/>
            <p:cNvSpPr>
              <a:spLocks/>
            </p:cNvSpPr>
            <p:nvPr/>
          </p:nvSpPr>
          <p:spPr bwMode="auto">
            <a:xfrm>
              <a:off x="2740" y="2747"/>
              <a:ext cx="508" cy="473"/>
            </a:xfrm>
            <a:custGeom>
              <a:avLst/>
              <a:gdLst>
                <a:gd name="T0" fmla="*/ 6 w 508"/>
                <a:gd name="T1" fmla="*/ 463 h 473"/>
                <a:gd name="T2" fmla="*/ 18 w 508"/>
                <a:gd name="T3" fmla="*/ 449 h 473"/>
                <a:gd name="T4" fmla="*/ 30 w 508"/>
                <a:gd name="T5" fmla="*/ 431 h 473"/>
                <a:gd name="T6" fmla="*/ 42 w 508"/>
                <a:gd name="T7" fmla="*/ 417 h 473"/>
                <a:gd name="T8" fmla="*/ 47 w 508"/>
                <a:gd name="T9" fmla="*/ 402 h 473"/>
                <a:gd name="T10" fmla="*/ 59 w 508"/>
                <a:gd name="T11" fmla="*/ 385 h 473"/>
                <a:gd name="T12" fmla="*/ 71 w 508"/>
                <a:gd name="T13" fmla="*/ 368 h 473"/>
                <a:gd name="T14" fmla="*/ 83 w 508"/>
                <a:gd name="T15" fmla="*/ 353 h 473"/>
                <a:gd name="T16" fmla="*/ 95 w 508"/>
                <a:gd name="T17" fmla="*/ 336 h 473"/>
                <a:gd name="T18" fmla="*/ 101 w 508"/>
                <a:gd name="T19" fmla="*/ 319 h 473"/>
                <a:gd name="T20" fmla="*/ 112 w 508"/>
                <a:gd name="T21" fmla="*/ 304 h 473"/>
                <a:gd name="T22" fmla="*/ 124 w 508"/>
                <a:gd name="T23" fmla="*/ 287 h 473"/>
                <a:gd name="T24" fmla="*/ 136 w 508"/>
                <a:gd name="T25" fmla="*/ 270 h 473"/>
                <a:gd name="T26" fmla="*/ 148 w 508"/>
                <a:gd name="T27" fmla="*/ 255 h 473"/>
                <a:gd name="T28" fmla="*/ 154 w 508"/>
                <a:gd name="T29" fmla="*/ 238 h 473"/>
                <a:gd name="T30" fmla="*/ 165 w 508"/>
                <a:gd name="T31" fmla="*/ 223 h 473"/>
                <a:gd name="T32" fmla="*/ 177 w 508"/>
                <a:gd name="T33" fmla="*/ 208 h 473"/>
                <a:gd name="T34" fmla="*/ 189 w 508"/>
                <a:gd name="T35" fmla="*/ 194 h 473"/>
                <a:gd name="T36" fmla="*/ 195 w 508"/>
                <a:gd name="T37" fmla="*/ 179 h 473"/>
                <a:gd name="T38" fmla="*/ 207 w 508"/>
                <a:gd name="T39" fmla="*/ 164 h 473"/>
                <a:gd name="T40" fmla="*/ 219 w 508"/>
                <a:gd name="T41" fmla="*/ 150 h 473"/>
                <a:gd name="T42" fmla="*/ 230 w 508"/>
                <a:gd name="T43" fmla="*/ 135 h 473"/>
                <a:gd name="T44" fmla="*/ 242 w 508"/>
                <a:gd name="T45" fmla="*/ 123 h 473"/>
                <a:gd name="T46" fmla="*/ 248 w 508"/>
                <a:gd name="T47" fmla="*/ 110 h 473"/>
                <a:gd name="T48" fmla="*/ 260 w 508"/>
                <a:gd name="T49" fmla="*/ 98 h 473"/>
                <a:gd name="T50" fmla="*/ 272 w 508"/>
                <a:gd name="T51" fmla="*/ 86 h 473"/>
                <a:gd name="T52" fmla="*/ 283 w 508"/>
                <a:gd name="T53" fmla="*/ 76 h 473"/>
                <a:gd name="T54" fmla="*/ 295 w 508"/>
                <a:gd name="T55" fmla="*/ 66 h 473"/>
                <a:gd name="T56" fmla="*/ 301 w 508"/>
                <a:gd name="T57" fmla="*/ 56 h 473"/>
                <a:gd name="T58" fmla="*/ 313 w 508"/>
                <a:gd name="T59" fmla="*/ 47 h 473"/>
                <a:gd name="T60" fmla="*/ 325 w 508"/>
                <a:gd name="T61" fmla="*/ 39 h 473"/>
                <a:gd name="T62" fmla="*/ 336 w 508"/>
                <a:gd name="T63" fmla="*/ 32 h 473"/>
                <a:gd name="T64" fmla="*/ 342 w 508"/>
                <a:gd name="T65" fmla="*/ 24 h 473"/>
                <a:gd name="T66" fmla="*/ 366 w 508"/>
                <a:gd name="T67" fmla="*/ 15 h 473"/>
                <a:gd name="T68" fmla="*/ 378 w 508"/>
                <a:gd name="T69" fmla="*/ 10 h 473"/>
                <a:gd name="T70" fmla="*/ 390 w 508"/>
                <a:gd name="T71" fmla="*/ 5 h 473"/>
                <a:gd name="T72" fmla="*/ 407 w 508"/>
                <a:gd name="T73" fmla="*/ 2 h 473"/>
                <a:gd name="T74" fmla="*/ 425 w 508"/>
                <a:gd name="T75" fmla="*/ 0 h 473"/>
                <a:gd name="T76" fmla="*/ 443 w 508"/>
                <a:gd name="T77" fmla="*/ 2 h 473"/>
                <a:gd name="T78" fmla="*/ 460 w 508"/>
                <a:gd name="T79" fmla="*/ 5 h 473"/>
                <a:gd name="T80" fmla="*/ 478 w 508"/>
                <a:gd name="T81" fmla="*/ 10 h 473"/>
                <a:gd name="T82" fmla="*/ 496 w 508"/>
                <a:gd name="T83" fmla="*/ 20 h 47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8"/>
                <a:gd name="T127" fmla="*/ 0 h 473"/>
                <a:gd name="T128" fmla="*/ 508 w 508"/>
                <a:gd name="T129" fmla="*/ 473 h 47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8" h="473">
                  <a:moveTo>
                    <a:pt x="0" y="473"/>
                  </a:moveTo>
                  <a:lnTo>
                    <a:pt x="6" y="468"/>
                  </a:lnTo>
                  <a:lnTo>
                    <a:pt x="6" y="463"/>
                  </a:lnTo>
                  <a:lnTo>
                    <a:pt x="12" y="458"/>
                  </a:lnTo>
                  <a:lnTo>
                    <a:pt x="18" y="453"/>
                  </a:lnTo>
                  <a:lnTo>
                    <a:pt x="18" y="449"/>
                  </a:lnTo>
                  <a:lnTo>
                    <a:pt x="24" y="444"/>
                  </a:lnTo>
                  <a:lnTo>
                    <a:pt x="24" y="439"/>
                  </a:lnTo>
                  <a:lnTo>
                    <a:pt x="30" y="431"/>
                  </a:lnTo>
                  <a:lnTo>
                    <a:pt x="36" y="427"/>
                  </a:lnTo>
                  <a:lnTo>
                    <a:pt x="36" y="422"/>
                  </a:lnTo>
                  <a:lnTo>
                    <a:pt x="42" y="417"/>
                  </a:lnTo>
                  <a:lnTo>
                    <a:pt x="42" y="412"/>
                  </a:lnTo>
                  <a:lnTo>
                    <a:pt x="47" y="407"/>
                  </a:lnTo>
                  <a:lnTo>
                    <a:pt x="47" y="402"/>
                  </a:lnTo>
                  <a:lnTo>
                    <a:pt x="53" y="395"/>
                  </a:lnTo>
                  <a:lnTo>
                    <a:pt x="59" y="390"/>
                  </a:lnTo>
                  <a:lnTo>
                    <a:pt x="59" y="385"/>
                  </a:lnTo>
                  <a:lnTo>
                    <a:pt x="65" y="380"/>
                  </a:lnTo>
                  <a:lnTo>
                    <a:pt x="65" y="375"/>
                  </a:lnTo>
                  <a:lnTo>
                    <a:pt x="71" y="368"/>
                  </a:lnTo>
                  <a:lnTo>
                    <a:pt x="77" y="363"/>
                  </a:lnTo>
                  <a:lnTo>
                    <a:pt x="77" y="358"/>
                  </a:lnTo>
                  <a:lnTo>
                    <a:pt x="83" y="353"/>
                  </a:lnTo>
                  <a:lnTo>
                    <a:pt x="83" y="348"/>
                  </a:lnTo>
                  <a:lnTo>
                    <a:pt x="89" y="341"/>
                  </a:lnTo>
                  <a:lnTo>
                    <a:pt x="95" y="336"/>
                  </a:lnTo>
                  <a:lnTo>
                    <a:pt x="95" y="331"/>
                  </a:lnTo>
                  <a:lnTo>
                    <a:pt x="101" y="326"/>
                  </a:lnTo>
                  <a:lnTo>
                    <a:pt x="101" y="319"/>
                  </a:lnTo>
                  <a:lnTo>
                    <a:pt x="106" y="314"/>
                  </a:lnTo>
                  <a:lnTo>
                    <a:pt x="112" y="309"/>
                  </a:lnTo>
                  <a:lnTo>
                    <a:pt x="112" y="304"/>
                  </a:lnTo>
                  <a:lnTo>
                    <a:pt x="118" y="299"/>
                  </a:lnTo>
                  <a:lnTo>
                    <a:pt x="118" y="292"/>
                  </a:lnTo>
                  <a:lnTo>
                    <a:pt x="124" y="287"/>
                  </a:lnTo>
                  <a:lnTo>
                    <a:pt x="130" y="282"/>
                  </a:lnTo>
                  <a:lnTo>
                    <a:pt x="130" y="277"/>
                  </a:lnTo>
                  <a:lnTo>
                    <a:pt x="136" y="270"/>
                  </a:lnTo>
                  <a:lnTo>
                    <a:pt x="136" y="265"/>
                  </a:lnTo>
                  <a:lnTo>
                    <a:pt x="142" y="260"/>
                  </a:lnTo>
                  <a:lnTo>
                    <a:pt x="148" y="255"/>
                  </a:lnTo>
                  <a:lnTo>
                    <a:pt x="148" y="250"/>
                  </a:lnTo>
                  <a:lnTo>
                    <a:pt x="154" y="245"/>
                  </a:lnTo>
                  <a:lnTo>
                    <a:pt x="154" y="238"/>
                  </a:lnTo>
                  <a:lnTo>
                    <a:pt x="160" y="233"/>
                  </a:lnTo>
                  <a:lnTo>
                    <a:pt x="165" y="228"/>
                  </a:lnTo>
                  <a:lnTo>
                    <a:pt x="165" y="223"/>
                  </a:lnTo>
                  <a:lnTo>
                    <a:pt x="171" y="218"/>
                  </a:lnTo>
                  <a:lnTo>
                    <a:pt x="171" y="213"/>
                  </a:lnTo>
                  <a:lnTo>
                    <a:pt x="177" y="208"/>
                  </a:lnTo>
                  <a:lnTo>
                    <a:pt x="177" y="203"/>
                  </a:lnTo>
                  <a:lnTo>
                    <a:pt x="183" y="199"/>
                  </a:lnTo>
                  <a:lnTo>
                    <a:pt x="189" y="194"/>
                  </a:lnTo>
                  <a:lnTo>
                    <a:pt x="189" y="189"/>
                  </a:lnTo>
                  <a:lnTo>
                    <a:pt x="195" y="184"/>
                  </a:lnTo>
                  <a:lnTo>
                    <a:pt x="195" y="179"/>
                  </a:lnTo>
                  <a:lnTo>
                    <a:pt x="201" y="174"/>
                  </a:lnTo>
                  <a:lnTo>
                    <a:pt x="207" y="169"/>
                  </a:lnTo>
                  <a:lnTo>
                    <a:pt x="207" y="164"/>
                  </a:lnTo>
                  <a:lnTo>
                    <a:pt x="213" y="159"/>
                  </a:lnTo>
                  <a:lnTo>
                    <a:pt x="213" y="154"/>
                  </a:lnTo>
                  <a:lnTo>
                    <a:pt x="219" y="150"/>
                  </a:lnTo>
                  <a:lnTo>
                    <a:pt x="224" y="145"/>
                  </a:lnTo>
                  <a:lnTo>
                    <a:pt x="224" y="140"/>
                  </a:lnTo>
                  <a:lnTo>
                    <a:pt x="230" y="135"/>
                  </a:lnTo>
                  <a:lnTo>
                    <a:pt x="230" y="132"/>
                  </a:lnTo>
                  <a:lnTo>
                    <a:pt x="236" y="127"/>
                  </a:lnTo>
                  <a:lnTo>
                    <a:pt x="242" y="123"/>
                  </a:lnTo>
                  <a:lnTo>
                    <a:pt x="242" y="118"/>
                  </a:lnTo>
                  <a:lnTo>
                    <a:pt x="248" y="115"/>
                  </a:lnTo>
                  <a:lnTo>
                    <a:pt x="248" y="110"/>
                  </a:lnTo>
                  <a:lnTo>
                    <a:pt x="254" y="105"/>
                  </a:lnTo>
                  <a:lnTo>
                    <a:pt x="260" y="103"/>
                  </a:lnTo>
                  <a:lnTo>
                    <a:pt x="260" y="98"/>
                  </a:lnTo>
                  <a:lnTo>
                    <a:pt x="266" y="93"/>
                  </a:lnTo>
                  <a:lnTo>
                    <a:pt x="266" y="91"/>
                  </a:lnTo>
                  <a:lnTo>
                    <a:pt x="272" y="86"/>
                  </a:lnTo>
                  <a:lnTo>
                    <a:pt x="278" y="83"/>
                  </a:lnTo>
                  <a:lnTo>
                    <a:pt x="278" y="78"/>
                  </a:lnTo>
                  <a:lnTo>
                    <a:pt x="283" y="76"/>
                  </a:lnTo>
                  <a:lnTo>
                    <a:pt x="283" y="74"/>
                  </a:lnTo>
                  <a:lnTo>
                    <a:pt x="289" y="69"/>
                  </a:lnTo>
                  <a:lnTo>
                    <a:pt x="295" y="66"/>
                  </a:lnTo>
                  <a:lnTo>
                    <a:pt x="295" y="61"/>
                  </a:lnTo>
                  <a:lnTo>
                    <a:pt x="301" y="59"/>
                  </a:lnTo>
                  <a:lnTo>
                    <a:pt x="301" y="56"/>
                  </a:lnTo>
                  <a:lnTo>
                    <a:pt x="307" y="54"/>
                  </a:lnTo>
                  <a:lnTo>
                    <a:pt x="313" y="49"/>
                  </a:lnTo>
                  <a:lnTo>
                    <a:pt x="313" y="47"/>
                  </a:lnTo>
                  <a:lnTo>
                    <a:pt x="319" y="44"/>
                  </a:lnTo>
                  <a:lnTo>
                    <a:pt x="319" y="42"/>
                  </a:lnTo>
                  <a:lnTo>
                    <a:pt x="325" y="39"/>
                  </a:lnTo>
                  <a:lnTo>
                    <a:pt x="325" y="37"/>
                  </a:lnTo>
                  <a:lnTo>
                    <a:pt x="331" y="34"/>
                  </a:lnTo>
                  <a:lnTo>
                    <a:pt x="336" y="32"/>
                  </a:lnTo>
                  <a:lnTo>
                    <a:pt x="336" y="29"/>
                  </a:lnTo>
                  <a:lnTo>
                    <a:pt x="342" y="27"/>
                  </a:lnTo>
                  <a:lnTo>
                    <a:pt x="342" y="24"/>
                  </a:lnTo>
                  <a:lnTo>
                    <a:pt x="354" y="22"/>
                  </a:lnTo>
                  <a:lnTo>
                    <a:pt x="354" y="20"/>
                  </a:lnTo>
                  <a:lnTo>
                    <a:pt x="366" y="15"/>
                  </a:lnTo>
                  <a:lnTo>
                    <a:pt x="360" y="15"/>
                  </a:lnTo>
                  <a:lnTo>
                    <a:pt x="366" y="15"/>
                  </a:lnTo>
                  <a:lnTo>
                    <a:pt x="378" y="10"/>
                  </a:lnTo>
                  <a:lnTo>
                    <a:pt x="378" y="7"/>
                  </a:lnTo>
                  <a:lnTo>
                    <a:pt x="384" y="7"/>
                  </a:lnTo>
                  <a:lnTo>
                    <a:pt x="390" y="5"/>
                  </a:lnTo>
                  <a:lnTo>
                    <a:pt x="395" y="2"/>
                  </a:lnTo>
                  <a:lnTo>
                    <a:pt x="401" y="2"/>
                  </a:lnTo>
                  <a:lnTo>
                    <a:pt x="407" y="2"/>
                  </a:lnTo>
                  <a:lnTo>
                    <a:pt x="413" y="0"/>
                  </a:lnTo>
                  <a:lnTo>
                    <a:pt x="419" y="0"/>
                  </a:lnTo>
                  <a:lnTo>
                    <a:pt x="425" y="0"/>
                  </a:lnTo>
                  <a:lnTo>
                    <a:pt x="431" y="0"/>
                  </a:lnTo>
                  <a:lnTo>
                    <a:pt x="437" y="0"/>
                  </a:lnTo>
                  <a:lnTo>
                    <a:pt x="443" y="2"/>
                  </a:lnTo>
                  <a:lnTo>
                    <a:pt x="449" y="2"/>
                  </a:lnTo>
                  <a:lnTo>
                    <a:pt x="454" y="5"/>
                  </a:lnTo>
                  <a:lnTo>
                    <a:pt x="460" y="5"/>
                  </a:lnTo>
                  <a:lnTo>
                    <a:pt x="466" y="7"/>
                  </a:lnTo>
                  <a:lnTo>
                    <a:pt x="472" y="10"/>
                  </a:lnTo>
                  <a:lnTo>
                    <a:pt x="478" y="10"/>
                  </a:lnTo>
                  <a:lnTo>
                    <a:pt x="484" y="15"/>
                  </a:lnTo>
                  <a:lnTo>
                    <a:pt x="490" y="17"/>
                  </a:lnTo>
                  <a:lnTo>
                    <a:pt x="496" y="20"/>
                  </a:lnTo>
                  <a:lnTo>
                    <a:pt x="502" y="22"/>
                  </a:lnTo>
                  <a:lnTo>
                    <a:pt x="508" y="24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2" name="Freeform 220"/>
            <p:cNvSpPr>
              <a:spLocks/>
            </p:cNvSpPr>
            <p:nvPr/>
          </p:nvSpPr>
          <p:spPr bwMode="auto">
            <a:xfrm>
              <a:off x="3248" y="2771"/>
              <a:ext cx="442" cy="577"/>
            </a:xfrm>
            <a:custGeom>
              <a:avLst/>
              <a:gdLst>
                <a:gd name="T0" fmla="*/ 5 w 442"/>
                <a:gd name="T1" fmla="*/ 5 h 577"/>
                <a:gd name="T2" fmla="*/ 17 w 442"/>
                <a:gd name="T3" fmla="*/ 13 h 577"/>
                <a:gd name="T4" fmla="*/ 29 w 442"/>
                <a:gd name="T5" fmla="*/ 20 h 577"/>
                <a:gd name="T6" fmla="*/ 35 w 442"/>
                <a:gd name="T7" fmla="*/ 30 h 577"/>
                <a:gd name="T8" fmla="*/ 47 w 442"/>
                <a:gd name="T9" fmla="*/ 37 h 577"/>
                <a:gd name="T10" fmla="*/ 59 w 442"/>
                <a:gd name="T11" fmla="*/ 50 h 577"/>
                <a:gd name="T12" fmla="*/ 70 w 442"/>
                <a:gd name="T13" fmla="*/ 59 h 577"/>
                <a:gd name="T14" fmla="*/ 82 w 442"/>
                <a:gd name="T15" fmla="*/ 69 h 577"/>
                <a:gd name="T16" fmla="*/ 88 w 442"/>
                <a:gd name="T17" fmla="*/ 81 h 577"/>
                <a:gd name="T18" fmla="*/ 100 w 442"/>
                <a:gd name="T19" fmla="*/ 94 h 577"/>
                <a:gd name="T20" fmla="*/ 112 w 442"/>
                <a:gd name="T21" fmla="*/ 108 h 577"/>
                <a:gd name="T22" fmla="*/ 123 w 442"/>
                <a:gd name="T23" fmla="*/ 121 h 577"/>
                <a:gd name="T24" fmla="*/ 129 w 442"/>
                <a:gd name="T25" fmla="*/ 135 h 577"/>
                <a:gd name="T26" fmla="*/ 141 w 442"/>
                <a:gd name="T27" fmla="*/ 150 h 577"/>
                <a:gd name="T28" fmla="*/ 153 w 442"/>
                <a:gd name="T29" fmla="*/ 165 h 577"/>
                <a:gd name="T30" fmla="*/ 165 w 442"/>
                <a:gd name="T31" fmla="*/ 179 h 577"/>
                <a:gd name="T32" fmla="*/ 177 w 442"/>
                <a:gd name="T33" fmla="*/ 194 h 577"/>
                <a:gd name="T34" fmla="*/ 182 w 442"/>
                <a:gd name="T35" fmla="*/ 209 h 577"/>
                <a:gd name="T36" fmla="*/ 194 w 442"/>
                <a:gd name="T37" fmla="*/ 226 h 577"/>
                <a:gd name="T38" fmla="*/ 206 w 442"/>
                <a:gd name="T39" fmla="*/ 241 h 577"/>
                <a:gd name="T40" fmla="*/ 218 w 442"/>
                <a:gd name="T41" fmla="*/ 258 h 577"/>
                <a:gd name="T42" fmla="*/ 230 w 442"/>
                <a:gd name="T43" fmla="*/ 275 h 577"/>
                <a:gd name="T44" fmla="*/ 235 w 442"/>
                <a:gd name="T45" fmla="*/ 290 h 577"/>
                <a:gd name="T46" fmla="*/ 247 w 442"/>
                <a:gd name="T47" fmla="*/ 307 h 577"/>
                <a:gd name="T48" fmla="*/ 259 w 442"/>
                <a:gd name="T49" fmla="*/ 324 h 577"/>
                <a:gd name="T50" fmla="*/ 271 w 442"/>
                <a:gd name="T51" fmla="*/ 339 h 577"/>
                <a:gd name="T52" fmla="*/ 277 w 442"/>
                <a:gd name="T53" fmla="*/ 356 h 577"/>
                <a:gd name="T54" fmla="*/ 289 w 442"/>
                <a:gd name="T55" fmla="*/ 371 h 577"/>
                <a:gd name="T56" fmla="*/ 300 w 442"/>
                <a:gd name="T57" fmla="*/ 388 h 577"/>
                <a:gd name="T58" fmla="*/ 312 w 442"/>
                <a:gd name="T59" fmla="*/ 403 h 577"/>
                <a:gd name="T60" fmla="*/ 324 w 442"/>
                <a:gd name="T61" fmla="*/ 420 h 577"/>
                <a:gd name="T62" fmla="*/ 330 w 442"/>
                <a:gd name="T63" fmla="*/ 434 h 577"/>
                <a:gd name="T64" fmla="*/ 342 w 442"/>
                <a:gd name="T65" fmla="*/ 449 h 577"/>
                <a:gd name="T66" fmla="*/ 353 w 442"/>
                <a:gd name="T67" fmla="*/ 464 h 577"/>
                <a:gd name="T68" fmla="*/ 365 w 442"/>
                <a:gd name="T69" fmla="*/ 479 h 577"/>
                <a:gd name="T70" fmla="*/ 371 w 442"/>
                <a:gd name="T71" fmla="*/ 493 h 577"/>
                <a:gd name="T72" fmla="*/ 383 w 442"/>
                <a:gd name="T73" fmla="*/ 505 h 577"/>
                <a:gd name="T74" fmla="*/ 395 w 442"/>
                <a:gd name="T75" fmla="*/ 520 h 577"/>
                <a:gd name="T76" fmla="*/ 407 w 442"/>
                <a:gd name="T77" fmla="*/ 532 h 577"/>
                <a:gd name="T78" fmla="*/ 418 w 442"/>
                <a:gd name="T79" fmla="*/ 545 h 577"/>
                <a:gd name="T80" fmla="*/ 424 w 442"/>
                <a:gd name="T81" fmla="*/ 557 h 577"/>
                <a:gd name="T82" fmla="*/ 436 w 442"/>
                <a:gd name="T83" fmla="*/ 569 h 5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2"/>
                <a:gd name="T127" fmla="*/ 0 h 577"/>
                <a:gd name="T128" fmla="*/ 442 w 442"/>
                <a:gd name="T129" fmla="*/ 577 h 5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2" h="577">
                  <a:moveTo>
                    <a:pt x="0" y="0"/>
                  </a:moveTo>
                  <a:lnTo>
                    <a:pt x="0" y="3"/>
                  </a:lnTo>
                  <a:lnTo>
                    <a:pt x="5" y="5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7" y="13"/>
                  </a:lnTo>
                  <a:lnTo>
                    <a:pt x="17" y="15"/>
                  </a:lnTo>
                  <a:lnTo>
                    <a:pt x="23" y="18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35" y="25"/>
                  </a:lnTo>
                  <a:lnTo>
                    <a:pt x="35" y="30"/>
                  </a:lnTo>
                  <a:lnTo>
                    <a:pt x="41" y="32"/>
                  </a:lnTo>
                  <a:lnTo>
                    <a:pt x="47" y="35"/>
                  </a:lnTo>
                  <a:lnTo>
                    <a:pt x="47" y="37"/>
                  </a:lnTo>
                  <a:lnTo>
                    <a:pt x="53" y="42"/>
                  </a:lnTo>
                  <a:lnTo>
                    <a:pt x="53" y="45"/>
                  </a:lnTo>
                  <a:lnTo>
                    <a:pt x="59" y="50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70" y="59"/>
                  </a:lnTo>
                  <a:lnTo>
                    <a:pt x="70" y="62"/>
                  </a:lnTo>
                  <a:lnTo>
                    <a:pt x="76" y="67"/>
                  </a:lnTo>
                  <a:lnTo>
                    <a:pt x="82" y="69"/>
                  </a:lnTo>
                  <a:lnTo>
                    <a:pt x="82" y="74"/>
                  </a:lnTo>
                  <a:lnTo>
                    <a:pt x="88" y="79"/>
                  </a:lnTo>
                  <a:lnTo>
                    <a:pt x="88" y="81"/>
                  </a:lnTo>
                  <a:lnTo>
                    <a:pt x="94" y="86"/>
                  </a:lnTo>
                  <a:lnTo>
                    <a:pt x="94" y="91"/>
                  </a:lnTo>
                  <a:lnTo>
                    <a:pt x="100" y="94"/>
                  </a:lnTo>
                  <a:lnTo>
                    <a:pt x="106" y="99"/>
                  </a:lnTo>
                  <a:lnTo>
                    <a:pt x="106" y="103"/>
                  </a:lnTo>
                  <a:lnTo>
                    <a:pt x="112" y="108"/>
                  </a:lnTo>
                  <a:lnTo>
                    <a:pt x="112" y="111"/>
                  </a:lnTo>
                  <a:lnTo>
                    <a:pt x="118" y="116"/>
                  </a:lnTo>
                  <a:lnTo>
                    <a:pt x="123" y="121"/>
                  </a:lnTo>
                  <a:lnTo>
                    <a:pt x="123" y="126"/>
                  </a:lnTo>
                  <a:lnTo>
                    <a:pt x="129" y="130"/>
                  </a:lnTo>
                  <a:lnTo>
                    <a:pt x="129" y="135"/>
                  </a:lnTo>
                  <a:lnTo>
                    <a:pt x="135" y="140"/>
                  </a:lnTo>
                  <a:lnTo>
                    <a:pt x="141" y="145"/>
                  </a:lnTo>
                  <a:lnTo>
                    <a:pt x="141" y="150"/>
                  </a:lnTo>
                  <a:lnTo>
                    <a:pt x="147" y="155"/>
                  </a:lnTo>
                  <a:lnTo>
                    <a:pt x="147" y="160"/>
                  </a:lnTo>
                  <a:lnTo>
                    <a:pt x="153" y="165"/>
                  </a:lnTo>
                  <a:lnTo>
                    <a:pt x="159" y="170"/>
                  </a:lnTo>
                  <a:lnTo>
                    <a:pt x="159" y="175"/>
                  </a:lnTo>
                  <a:lnTo>
                    <a:pt x="165" y="179"/>
                  </a:lnTo>
                  <a:lnTo>
                    <a:pt x="165" y="184"/>
                  </a:lnTo>
                  <a:lnTo>
                    <a:pt x="171" y="189"/>
                  </a:lnTo>
                  <a:lnTo>
                    <a:pt x="177" y="194"/>
                  </a:lnTo>
                  <a:lnTo>
                    <a:pt x="177" y="199"/>
                  </a:lnTo>
                  <a:lnTo>
                    <a:pt x="182" y="204"/>
                  </a:lnTo>
                  <a:lnTo>
                    <a:pt x="182" y="209"/>
                  </a:lnTo>
                  <a:lnTo>
                    <a:pt x="188" y="214"/>
                  </a:lnTo>
                  <a:lnTo>
                    <a:pt x="194" y="221"/>
                  </a:lnTo>
                  <a:lnTo>
                    <a:pt x="194" y="226"/>
                  </a:lnTo>
                  <a:lnTo>
                    <a:pt x="200" y="231"/>
                  </a:lnTo>
                  <a:lnTo>
                    <a:pt x="200" y="236"/>
                  </a:lnTo>
                  <a:lnTo>
                    <a:pt x="206" y="241"/>
                  </a:lnTo>
                  <a:lnTo>
                    <a:pt x="212" y="246"/>
                  </a:lnTo>
                  <a:lnTo>
                    <a:pt x="212" y="253"/>
                  </a:lnTo>
                  <a:lnTo>
                    <a:pt x="218" y="258"/>
                  </a:lnTo>
                  <a:lnTo>
                    <a:pt x="218" y="263"/>
                  </a:lnTo>
                  <a:lnTo>
                    <a:pt x="224" y="268"/>
                  </a:lnTo>
                  <a:lnTo>
                    <a:pt x="230" y="275"/>
                  </a:lnTo>
                  <a:lnTo>
                    <a:pt x="230" y="280"/>
                  </a:lnTo>
                  <a:lnTo>
                    <a:pt x="235" y="285"/>
                  </a:lnTo>
                  <a:lnTo>
                    <a:pt x="235" y="290"/>
                  </a:lnTo>
                  <a:lnTo>
                    <a:pt x="241" y="295"/>
                  </a:lnTo>
                  <a:lnTo>
                    <a:pt x="241" y="302"/>
                  </a:lnTo>
                  <a:lnTo>
                    <a:pt x="247" y="307"/>
                  </a:lnTo>
                  <a:lnTo>
                    <a:pt x="253" y="312"/>
                  </a:lnTo>
                  <a:lnTo>
                    <a:pt x="253" y="317"/>
                  </a:lnTo>
                  <a:lnTo>
                    <a:pt x="259" y="324"/>
                  </a:lnTo>
                  <a:lnTo>
                    <a:pt x="259" y="329"/>
                  </a:lnTo>
                  <a:lnTo>
                    <a:pt x="265" y="334"/>
                  </a:lnTo>
                  <a:lnTo>
                    <a:pt x="271" y="339"/>
                  </a:lnTo>
                  <a:lnTo>
                    <a:pt x="271" y="344"/>
                  </a:lnTo>
                  <a:lnTo>
                    <a:pt x="277" y="351"/>
                  </a:lnTo>
                  <a:lnTo>
                    <a:pt x="277" y="356"/>
                  </a:lnTo>
                  <a:lnTo>
                    <a:pt x="283" y="361"/>
                  </a:lnTo>
                  <a:lnTo>
                    <a:pt x="289" y="366"/>
                  </a:lnTo>
                  <a:lnTo>
                    <a:pt x="289" y="371"/>
                  </a:lnTo>
                  <a:lnTo>
                    <a:pt x="294" y="378"/>
                  </a:lnTo>
                  <a:lnTo>
                    <a:pt x="294" y="383"/>
                  </a:lnTo>
                  <a:lnTo>
                    <a:pt x="300" y="388"/>
                  </a:lnTo>
                  <a:lnTo>
                    <a:pt x="306" y="393"/>
                  </a:lnTo>
                  <a:lnTo>
                    <a:pt x="306" y="398"/>
                  </a:lnTo>
                  <a:lnTo>
                    <a:pt x="312" y="403"/>
                  </a:lnTo>
                  <a:lnTo>
                    <a:pt x="312" y="407"/>
                  </a:lnTo>
                  <a:lnTo>
                    <a:pt x="318" y="415"/>
                  </a:lnTo>
                  <a:lnTo>
                    <a:pt x="324" y="420"/>
                  </a:lnTo>
                  <a:lnTo>
                    <a:pt x="324" y="425"/>
                  </a:lnTo>
                  <a:lnTo>
                    <a:pt x="330" y="429"/>
                  </a:lnTo>
                  <a:lnTo>
                    <a:pt x="330" y="434"/>
                  </a:lnTo>
                  <a:lnTo>
                    <a:pt x="336" y="439"/>
                  </a:lnTo>
                  <a:lnTo>
                    <a:pt x="342" y="444"/>
                  </a:lnTo>
                  <a:lnTo>
                    <a:pt x="342" y="449"/>
                  </a:lnTo>
                  <a:lnTo>
                    <a:pt x="348" y="454"/>
                  </a:lnTo>
                  <a:lnTo>
                    <a:pt x="348" y="459"/>
                  </a:lnTo>
                  <a:lnTo>
                    <a:pt x="353" y="464"/>
                  </a:lnTo>
                  <a:lnTo>
                    <a:pt x="359" y="469"/>
                  </a:lnTo>
                  <a:lnTo>
                    <a:pt x="359" y="474"/>
                  </a:lnTo>
                  <a:lnTo>
                    <a:pt x="365" y="479"/>
                  </a:lnTo>
                  <a:lnTo>
                    <a:pt x="365" y="483"/>
                  </a:lnTo>
                  <a:lnTo>
                    <a:pt x="371" y="488"/>
                  </a:lnTo>
                  <a:lnTo>
                    <a:pt x="371" y="493"/>
                  </a:lnTo>
                  <a:lnTo>
                    <a:pt x="377" y="498"/>
                  </a:lnTo>
                  <a:lnTo>
                    <a:pt x="383" y="501"/>
                  </a:lnTo>
                  <a:lnTo>
                    <a:pt x="383" y="505"/>
                  </a:lnTo>
                  <a:lnTo>
                    <a:pt x="389" y="510"/>
                  </a:lnTo>
                  <a:lnTo>
                    <a:pt x="389" y="515"/>
                  </a:lnTo>
                  <a:lnTo>
                    <a:pt x="395" y="520"/>
                  </a:lnTo>
                  <a:lnTo>
                    <a:pt x="401" y="523"/>
                  </a:lnTo>
                  <a:lnTo>
                    <a:pt x="401" y="528"/>
                  </a:lnTo>
                  <a:lnTo>
                    <a:pt x="407" y="532"/>
                  </a:lnTo>
                  <a:lnTo>
                    <a:pt x="407" y="537"/>
                  </a:lnTo>
                  <a:lnTo>
                    <a:pt x="412" y="540"/>
                  </a:lnTo>
                  <a:lnTo>
                    <a:pt x="418" y="545"/>
                  </a:lnTo>
                  <a:lnTo>
                    <a:pt x="418" y="550"/>
                  </a:lnTo>
                  <a:lnTo>
                    <a:pt x="424" y="552"/>
                  </a:lnTo>
                  <a:lnTo>
                    <a:pt x="424" y="557"/>
                  </a:lnTo>
                  <a:lnTo>
                    <a:pt x="430" y="559"/>
                  </a:lnTo>
                  <a:lnTo>
                    <a:pt x="436" y="564"/>
                  </a:lnTo>
                  <a:lnTo>
                    <a:pt x="436" y="569"/>
                  </a:lnTo>
                  <a:lnTo>
                    <a:pt x="442" y="572"/>
                  </a:lnTo>
                  <a:lnTo>
                    <a:pt x="442" y="577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3" name="Freeform 221"/>
            <p:cNvSpPr>
              <a:spLocks/>
            </p:cNvSpPr>
            <p:nvPr/>
          </p:nvSpPr>
          <p:spPr bwMode="auto">
            <a:xfrm>
              <a:off x="3690" y="3348"/>
              <a:ext cx="672" cy="122"/>
            </a:xfrm>
            <a:custGeom>
              <a:avLst/>
              <a:gdLst>
                <a:gd name="T0" fmla="*/ 12 w 672"/>
                <a:gd name="T1" fmla="*/ 7 h 122"/>
                <a:gd name="T2" fmla="*/ 18 w 672"/>
                <a:gd name="T3" fmla="*/ 17 h 122"/>
                <a:gd name="T4" fmla="*/ 29 w 672"/>
                <a:gd name="T5" fmla="*/ 27 h 122"/>
                <a:gd name="T6" fmla="*/ 41 w 672"/>
                <a:gd name="T7" fmla="*/ 36 h 122"/>
                <a:gd name="T8" fmla="*/ 53 w 672"/>
                <a:gd name="T9" fmla="*/ 44 h 122"/>
                <a:gd name="T10" fmla="*/ 65 w 672"/>
                <a:gd name="T11" fmla="*/ 53 h 122"/>
                <a:gd name="T12" fmla="*/ 71 w 672"/>
                <a:gd name="T13" fmla="*/ 61 h 122"/>
                <a:gd name="T14" fmla="*/ 83 w 672"/>
                <a:gd name="T15" fmla="*/ 68 h 122"/>
                <a:gd name="T16" fmla="*/ 100 w 672"/>
                <a:gd name="T17" fmla="*/ 78 h 122"/>
                <a:gd name="T18" fmla="*/ 106 w 672"/>
                <a:gd name="T19" fmla="*/ 80 h 122"/>
                <a:gd name="T20" fmla="*/ 112 w 672"/>
                <a:gd name="T21" fmla="*/ 88 h 122"/>
                <a:gd name="T22" fmla="*/ 130 w 672"/>
                <a:gd name="T23" fmla="*/ 95 h 122"/>
                <a:gd name="T24" fmla="*/ 147 w 672"/>
                <a:gd name="T25" fmla="*/ 103 h 122"/>
                <a:gd name="T26" fmla="*/ 165 w 672"/>
                <a:gd name="T27" fmla="*/ 107 h 122"/>
                <a:gd name="T28" fmla="*/ 183 w 672"/>
                <a:gd name="T29" fmla="*/ 112 h 122"/>
                <a:gd name="T30" fmla="*/ 200 w 672"/>
                <a:gd name="T31" fmla="*/ 117 h 122"/>
                <a:gd name="T32" fmla="*/ 218 w 672"/>
                <a:gd name="T33" fmla="*/ 120 h 122"/>
                <a:gd name="T34" fmla="*/ 236 w 672"/>
                <a:gd name="T35" fmla="*/ 120 h 122"/>
                <a:gd name="T36" fmla="*/ 254 w 672"/>
                <a:gd name="T37" fmla="*/ 122 h 122"/>
                <a:gd name="T38" fmla="*/ 271 w 672"/>
                <a:gd name="T39" fmla="*/ 122 h 122"/>
                <a:gd name="T40" fmla="*/ 289 w 672"/>
                <a:gd name="T41" fmla="*/ 120 h 122"/>
                <a:gd name="T42" fmla="*/ 307 w 672"/>
                <a:gd name="T43" fmla="*/ 120 h 122"/>
                <a:gd name="T44" fmla="*/ 324 w 672"/>
                <a:gd name="T45" fmla="*/ 117 h 122"/>
                <a:gd name="T46" fmla="*/ 342 w 672"/>
                <a:gd name="T47" fmla="*/ 115 h 122"/>
                <a:gd name="T48" fmla="*/ 360 w 672"/>
                <a:gd name="T49" fmla="*/ 110 h 122"/>
                <a:gd name="T50" fmla="*/ 377 w 672"/>
                <a:gd name="T51" fmla="*/ 107 h 122"/>
                <a:gd name="T52" fmla="*/ 395 w 672"/>
                <a:gd name="T53" fmla="*/ 105 h 122"/>
                <a:gd name="T54" fmla="*/ 413 w 672"/>
                <a:gd name="T55" fmla="*/ 100 h 122"/>
                <a:gd name="T56" fmla="*/ 431 w 672"/>
                <a:gd name="T57" fmla="*/ 98 h 122"/>
                <a:gd name="T58" fmla="*/ 448 w 672"/>
                <a:gd name="T59" fmla="*/ 93 h 122"/>
                <a:gd name="T60" fmla="*/ 466 w 672"/>
                <a:gd name="T61" fmla="*/ 90 h 122"/>
                <a:gd name="T62" fmla="*/ 484 w 672"/>
                <a:gd name="T63" fmla="*/ 85 h 122"/>
                <a:gd name="T64" fmla="*/ 501 w 672"/>
                <a:gd name="T65" fmla="*/ 80 h 122"/>
                <a:gd name="T66" fmla="*/ 519 w 672"/>
                <a:gd name="T67" fmla="*/ 78 h 122"/>
                <a:gd name="T68" fmla="*/ 537 w 672"/>
                <a:gd name="T69" fmla="*/ 76 h 122"/>
                <a:gd name="T70" fmla="*/ 554 w 672"/>
                <a:gd name="T71" fmla="*/ 73 h 122"/>
                <a:gd name="T72" fmla="*/ 572 w 672"/>
                <a:gd name="T73" fmla="*/ 71 h 122"/>
                <a:gd name="T74" fmla="*/ 590 w 672"/>
                <a:gd name="T75" fmla="*/ 68 h 122"/>
                <a:gd name="T76" fmla="*/ 607 w 672"/>
                <a:gd name="T77" fmla="*/ 66 h 122"/>
                <a:gd name="T78" fmla="*/ 625 w 672"/>
                <a:gd name="T79" fmla="*/ 66 h 122"/>
                <a:gd name="T80" fmla="*/ 643 w 672"/>
                <a:gd name="T81" fmla="*/ 63 h 122"/>
                <a:gd name="T82" fmla="*/ 661 w 672"/>
                <a:gd name="T83" fmla="*/ 63 h 12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72"/>
                <a:gd name="T127" fmla="*/ 0 h 122"/>
                <a:gd name="T128" fmla="*/ 672 w 672"/>
                <a:gd name="T129" fmla="*/ 122 h 12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72" h="122">
                  <a:moveTo>
                    <a:pt x="0" y="0"/>
                  </a:moveTo>
                  <a:lnTo>
                    <a:pt x="6" y="2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9"/>
                  </a:lnTo>
                  <a:lnTo>
                    <a:pt x="29" y="24"/>
                  </a:lnTo>
                  <a:lnTo>
                    <a:pt x="29" y="27"/>
                  </a:lnTo>
                  <a:lnTo>
                    <a:pt x="35" y="29"/>
                  </a:lnTo>
                  <a:lnTo>
                    <a:pt x="35" y="31"/>
                  </a:lnTo>
                  <a:lnTo>
                    <a:pt x="41" y="36"/>
                  </a:lnTo>
                  <a:lnTo>
                    <a:pt x="47" y="39"/>
                  </a:lnTo>
                  <a:lnTo>
                    <a:pt x="47" y="41"/>
                  </a:lnTo>
                  <a:lnTo>
                    <a:pt x="53" y="44"/>
                  </a:lnTo>
                  <a:lnTo>
                    <a:pt x="53" y="46"/>
                  </a:lnTo>
                  <a:lnTo>
                    <a:pt x="59" y="51"/>
                  </a:lnTo>
                  <a:lnTo>
                    <a:pt x="65" y="53"/>
                  </a:lnTo>
                  <a:lnTo>
                    <a:pt x="65" y="56"/>
                  </a:lnTo>
                  <a:lnTo>
                    <a:pt x="71" y="58"/>
                  </a:lnTo>
                  <a:lnTo>
                    <a:pt x="71" y="61"/>
                  </a:lnTo>
                  <a:lnTo>
                    <a:pt x="77" y="63"/>
                  </a:lnTo>
                  <a:lnTo>
                    <a:pt x="77" y="66"/>
                  </a:lnTo>
                  <a:lnTo>
                    <a:pt x="83" y="68"/>
                  </a:lnTo>
                  <a:lnTo>
                    <a:pt x="88" y="71"/>
                  </a:lnTo>
                  <a:lnTo>
                    <a:pt x="88" y="73"/>
                  </a:lnTo>
                  <a:lnTo>
                    <a:pt x="100" y="78"/>
                  </a:lnTo>
                  <a:lnTo>
                    <a:pt x="94" y="78"/>
                  </a:lnTo>
                  <a:lnTo>
                    <a:pt x="100" y="78"/>
                  </a:lnTo>
                  <a:lnTo>
                    <a:pt x="106" y="80"/>
                  </a:lnTo>
                  <a:lnTo>
                    <a:pt x="106" y="83"/>
                  </a:lnTo>
                  <a:lnTo>
                    <a:pt x="118" y="88"/>
                  </a:lnTo>
                  <a:lnTo>
                    <a:pt x="112" y="88"/>
                  </a:lnTo>
                  <a:lnTo>
                    <a:pt x="118" y="88"/>
                  </a:lnTo>
                  <a:lnTo>
                    <a:pt x="130" y="93"/>
                  </a:lnTo>
                  <a:lnTo>
                    <a:pt x="130" y="95"/>
                  </a:lnTo>
                  <a:lnTo>
                    <a:pt x="136" y="98"/>
                  </a:lnTo>
                  <a:lnTo>
                    <a:pt x="141" y="100"/>
                  </a:lnTo>
                  <a:lnTo>
                    <a:pt x="147" y="103"/>
                  </a:lnTo>
                  <a:lnTo>
                    <a:pt x="153" y="105"/>
                  </a:lnTo>
                  <a:lnTo>
                    <a:pt x="159" y="107"/>
                  </a:lnTo>
                  <a:lnTo>
                    <a:pt x="165" y="107"/>
                  </a:lnTo>
                  <a:lnTo>
                    <a:pt x="171" y="110"/>
                  </a:lnTo>
                  <a:lnTo>
                    <a:pt x="177" y="112"/>
                  </a:lnTo>
                  <a:lnTo>
                    <a:pt x="183" y="112"/>
                  </a:lnTo>
                  <a:lnTo>
                    <a:pt x="189" y="115"/>
                  </a:lnTo>
                  <a:lnTo>
                    <a:pt x="195" y="115"/>
                  </a:lnTo>
                  <a:lnTo>
                    <a:pt x="200" y="117"/>
                  </a:lnTo>
                  <a:lnTo>
                    <a:pt x="206" y="117"/>
                  </a:lnTo>
                  <a:lnTo>
                    <a:pt x="212" y="120"/>
                  </a:lnTo>
                  <a:lnTo>
                    <a:pt x="218" y="120"/>
                  </a:lnTo>
                  <a:lnTo>
                    <a:pt x="224" y="120"/>
                  </a:lnTo>
                  <a:lnTo>
                    <a:pt x="230" y="120"/>
                  </a:lnTo>
                  <a:lnTo>
                    <a:pt x="236" y="120"/>
                  </a:lnTo>
                  <a:lnTo>
                    <a:pt x="242" y="122"/>
                  </a:lnTo>
                  <a:lnTo>
                    <a:pt x="248" y="122"/>
                  </a:lnTo>
                  <a:lnTo>
                    <a:pt x="254" y="122"/>
                  </a:lnTo>
                  <a:lnTo>
                    <a:pt x="259" y="122"/>
                  </a:lnTo>
                  <a:lnTo>
                    <a:pt x="265" y="122"/>
                  </a:lnTo>
                  <a:lnTo>
                    <a:pt x="271" y="122"/>
                  </a:lnTo>
                  <a:lnTo>
                    <a:pt x="277" y="120"/>
                  </a:lnTo>
                  <a:lnTo>
                    <a:pt x="283" y="120"/>
                  </a:lnTo>
                  <a:lnTo>
                    <a:pt x="289" y="120"/>
                  </a:lnTo>
                  <a:lnTo>
                    <a:pt x="295" y="120"/>
                  </a:lnTo>
                  <a:lnTo>
                    <a:pt x="301" y="120"/>
                  </a:lnTo>
                  <a:lnTo>
                    <a:pt x="307" y="120"/>
                  </a:lnTo>
                  <a:lnTo>
                    <a:pt x="313" y="117"/>
                  </a:lnTo>
                  <a:lnTo>
                    <a:pt x="318" y="117"/>
                  </a:lnTo>
                  <a:lnTo>
                    <a:pt x="324" y="117"/>
                  </a:lnTo>
                  <a:lnTo>
                    <a:pt x="330" y="115"/>
                  </a:lnTo>
                  <a:lnTo>
                    <a:pt x="336" y="115"/>
                  </a:lnTo>
                  <a:lnTo>
                    <a:pt x="342" y="115"/>
                  </a:lnTo>
                  <a:lnTo>
                    <a:pt x="348" y="112"/>
                  </a:lnTo>
                  <a:lnTo>
                    <a:pt x="354" y="112"/>
                  </a:lnTo>
                  <a:lnTo>
                    <a:pt x="360" y="110"/>
                  </a:lnTo>
                  <a:lnTo>
                    <a:pt x="366" y="110"/>
                  </a:lnTo>
                  <a:lnTo>
                    <a:pt x="372" y="107"/>
                  </a:lnTo>
                  <a:lnTo>
                    <a:pt x="377" y="107"/>
                  </a:lnTo>
                  <a:lnTo>
                    <a:pt x="383" y="105"/>
                  </a:lnTo>
                  <a:lnTo>
                    <a:pt x="389" y="105"/>
                  </a:lnTo>
                  <a:lnTo>
                    <a:pt x="395" y="105"/>
                  </a:lnTo>
                  <a:lnTo>
                    <a:pt x="401" y="103"/>
                  </a:lnTo>
                  <a:lnTo>
                    <a:pt x="407" y="100"/>
                  </a:lnTo>
                  <a:lnTo>
                    <a:pt x="413" y="100"/>
                  </a:lnTo>
                  <a:lnTo>
                    <a:pt x="419" y="98"/>
                  </a:lnTo>
                  <a:lnTo>
                    <a:pt x="425" y="98"/>
                  </a:lnTo>
                  <a:lnTo>
                    <a:pt x="431" y="98"/>
                  </a:lnTo>
                  <a:lnTo>
                    <a:pt x="436" y="95"/>
                  </a:lnTo>
                  <a:lnTo>
                    <a:pt x="442" y="93"/>
                  </a:lnTo>
                  <a:lnTo>
                    <a:pt x="448" y="93"/>
                  </a:lnTo>
                  <a:lnTo>
                    <a:pt x="454" y="90"/>
                  </a:lnTo>
                  <a:lnTo>
                    <a:pt x="460" y="90"/>
                  </a:lnTo>
                  <a:lnTo>
                    <a:pt x="466" y="90"/>
                  </a:lnTo>
                  <a:lnTo>
                    <a:pt x="472" y="88"/>
                  </a:lnTo>
                  <a:lnTo>
                    <a:pt x="478" y="85"/>
                  </a:lnTo>
                  <a:lnTo>
                    <a:pt x="484" y="85"/>
                  </a:lnTo>
                  <a:lnTo>
                    <a:pt x="490" y="85"/>
                  </a:lnTo>
                  <a:lnTo>
                    <a:pt x="495" y="83"/>
                  </a:lnTo>
                  <a:lnTo>
                    <a:pt x="501" y="80"/>
                  </a:lnTo>
                  <a:lnTo>
                    <a:pt x="507" y="80"/>
                  </a:lnTo>
                  <a:lnTo>
                    <a:pt x="513" y="80"/>
                  </a:lnTo>
                  <a:lnTo>
                    <a:pt x="519" y="78"/>
                  </a:lnTo>
                  <a:lnTo>
                    <a:pt x="525" y="78"/>
                  </a:lnTo>
                  <a:lnTo>
                    <a:pt x="531" y="76"/>
                  </a:lnTo>
                  <a:lnTo>
                    <a:pt x="537" y="76"/>
                  </a:lnTo>
                  <a:lnTo>
                    <a:pt x="543" y="76"/>
                  </a:lnTo>
                  <a:lnTo>
                    <a:pt x="548" y="73"/>
                  </a:lnTo>
                  <a:lnTo>
                    <a:pt x="554" y="73"/>
                  </a:lnTo>
                  <a:lnTo>
                    <a:pt x="560" y="73"/>
                  </a:lnTo>
                  <a:lnTo>
                    <a:pt x="566" y="71"/>
                  </a:lnTo>
                  <a:lnTo>
                    <a:pt x="572" y="71"/>
                  </a:lnTo>
                  <a:lnTo>
                    <a:pt x="578" y="71"/>
                  </a:lnTo>
                  <a:lnTo>
                    <a:pt x="584" y="68"/>
                  </a:lnTo>
                  <a:lnTo>
                    <a:pt x="590" y="68"/>
                  </a:lnTo>
                  <a:lnTo>
                    <a:pt x="596" y="68"/>
                  </a:lnTo>
                  <a:lnTo>
                    <a:pt x="602" y="68"/>
                  </a:lnTo>
                  <a:lnTo>
                    <a:pt x="607" y="66"/>
                  </a:lnTo>
                  <a:lnTo>
                    <a:pt x="613" y="66"/>
                  </a:lnTo>
                  <a:lnTo>
                    <a:pt x="619" y="66"/>
                  </a:lnTo>
                  <a:lnTo>
                    <a:pt x="625" y="66"/>
                  </a:lnTo>
                  <a:lnTo>
                    <a:pt x="631" y="66"/>
                  </a:lnTo>
                  <a:lnTo>
                    <a:pt x="637" y="63"/>
                  </a:lnTo>
                  <a:lnTo>
                    <a:pt x="643" y="63"/>
                  </a:lnTo>
                  <a:lnTo>
                    <a:pt x="649" y="63"/>
                  </a:lnTo>
                  <a:lnTo>
                    <a:pt x="655" y="63"/>
                  </a:lnTo>
                  <a:lnTo>
                    <a:pt x="661" y="63"/>
                  </a:lnTo>
                  <a:lnTo>
                    <a:pt x="666" y="63"/>
                  </a:lnTo>
                  <a:lnTo>
                    <a:pt x="672" y="63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4" name="Freeform 222"/>
            <p:cNvSpPr>
              <a:spLocks/>
            </p:cNvSpPr>
            <p:nvPr/>
          </p:nvSpPr>
          <p:spPr bwMode="auto">
            <a:xfrm>
              <a:off x="4362" y="3409"/>
              <a:ext cx="525" cy="5"/>
            </a:xfrm>
            <a:custGeom>
              <a:avLst/>
              <a:gdLst>
                <a:gd name="T0" fmla="*/ 6 w 525"/>
                <a:gd name="T1" fmla="*/ 0 h 5"/>
                <a:gd name="T2" fmla="*/ 18 w 525"/>
                <a:gd name="T3" fmla="*/ 0 h 5"/>
                <a:gd name="T4" fmla="*/ 30 w 525"/>
                <a:gd name="T5" fmla="*/ 0 h 5"/>
                <a:gd name="T6" fmla="*/ 42 w 525"/>
                <a:gd name="T7" fmla="*/ 0 h 5"/>
                <a:gd name="T8" fmla="*/ 53 w 525"/>
                <a:gd name="T9" fmla="*/ 0 h 5"/>
                <a:gd name="T10" fmla="*/ 65 w 525"/>
                <a:gd name="T11" fmla="*/ 0 h 5"/>
                <a:gd name="T12" fmla="*/ 77 w 525"/>
                <a:gd name="T13" fmla="*/ 0 h 5"/>
                <a:gd name="T14" fmla="*/ 89 w 525"/>
                <a:gd name="T15" fmla="*/ 0 h 5"/>
                <a:gd name="T16" fmla="*/ 101 w 525"/>
                <a:gd name="T17" fmla="*/ 0 h 5"/>
                <a:gd name="T18" fmla="*/ 112 w 525"/>
                <a:gd name="T19" fmla="*/ 0 h 5"/>
                <a:gd name="T20" fmla="*/ 124 w 525"/>
                <a:gd name="T21" fmla="*/ 0 h 5"/>
                <a:gd name="T22" fmla="*/ 136 w 525"/>
                <a:gd name="T23" fmla="*/ 0 h 5"/>
                <a:gd name="T24" fmla="*/ 148 w 525"/>
                <a:gd name="T25" fmla="*/ 2 h 5"/>
                <a:gd name="T26" fmla="*/ 160 w 525"/>
                <a:gd name="T27" fmla="*/ 2 h 5"/>
                <a:gd name="T28" fmla="*/ 171 w 525"/>
                <a:gd name="T29" fmla="*/ 2 h 5"/>
                <a:gd name="T30" fmla="*/ 183 w 525"/>
                <a:gd name="T31" fmla="*/ 2 h 5"/>
                <a:gd name="T32" fmla="*/ 195 w 525"/>
                <a:gd name="T33" fmla="*/ 2 h 5"/>
                <a:gd name="T34" fmla="*/ 207 w 525"/>
                <a:gd name="T35" fmla="*/ 2 h 5"/>
                <a:gd name="T36" fmla="*/ 219 w 525"/>
                <a:gd name="T37" fmla="*/ 2 h 5"/>
                <a:gd name="T38" fmla="*/ 230 w 525"/>
                <a:gd name="T39" fmla="*/ 2 h 5"/>
                <a:gd name="T40" fmla="*/ 242 w 525"/>
                <a:gd name="T41" fmla="*/ 2 h 5"/>
                <a:gd name="T42" fmla="*/ 254 w 525"/>
                <a:gd name="T43" fmla="*/ 5 h 5"/>
                <a:gd name="T44" fmla="*/ 266 w 525"/>
                <a:gd name="T45" fmla="*/ 5 h 5"/>
                <a:gd name="T46" fmla="*/ 278 w 525"/>
                <a:gd name="T47" fmla="*/ 5 h 5"/>
                <a:gd name="T48" fmla="*/ 289 w 525"/>
                <a:gd name="T49" fmla="*/ 5 h 5"/>
                <a:gd name="T50" fmla="*/ 301 w 525"/>
                <a:gd name="T51" fmla="*/ 5 h 5"/>
                <a:gd name="T52" fmla="*/ 313 w 525"/>
                <a:gd name="T53" fmla="*/ 5 h 5"/>
                <a:gd name="T54" fmla="*/ 325 w 525"/>
                <a:gd name="T55" fmla="*/ 5 h 5"/>
                <a:gd name="T56" fmla="*/ 337 w 525"/>
                <a:gd name="T57" fmla="*/ 5 h 5"/>
                <a:gd name="T58" fmla="*/ 348 w 525"/>
                <a:gd name="T59" fmla="*/ 5 h 5"/>
                <a:gd name="T60" fmla="*/ 360 w 525"/>
                <a:gd name="T61" fmla="*/ 5 h 5"/>
                <a:gd name="T62" fmla="*/ 372 w 525"/>
                <a:gd name="T63" fmla="*/ 5 h 5"/>
                <a:gd name="T64" fmla="*/ 384 w 525"/>
                <a:gd name="T65" fmla="*/ 5 h 5"/>
                <a:gd name="T66" fmla="*/ 396 w 525"/>
                <a:gd name="T67" fmla="*/ 5 h 5"/>
                <a:gd name="T68" fmla="*/ 407 w 525"/>
                <a:gd name="T69" fmla="*/ 2 h 5"/>
                <a:gd name="T70" fmla="*/ 419 w 525"/>
                <a:gd name="T71" fmla="*/ 2 h 5"/>
                <a:gd name="T72" fmla="*/ 431 w 525"/>
                <a:gd name="T73" fmla="*/ 2 h 5"/>
                <a:gd name="T74" fmla="*/ 443 w 525"/>
                <a:gd name="T75" fmla="*/ 2 h 5"/>
                <a:gd name="T76" fmla="*/ 455 w 525"/>
                <a:gd name="T77" fmla="*/ 2 h 5"/>
                <a:gd name="T78" fmla="*/ 466 w 525"/>
                <a:gd name="T79" fmla="*/ 2 h 5"/>
                <a:gd name="T80" fmla="*/ 478 w 525"/>
                <a:gd name="T81" fmla="*/ 2 h 5"/>
                <a:gd name="T82" fmla="*/ 490 w 525"/>
                <a:gd name="T83" fmla="*/ 2 h 5"/>
                <a:gd name="T84" fmla="*/ 502 w 525"/>
                <a:gd name="T85" fmla="*/ 2 h 5"/>
                <a:gd name="T86" fmla="*/ 514 w 525"/>
                <a:gd name="T87" fmla="*/ 2 h 5"/>
                <a:gd name="T88" fmla="*/ 525 w 525"/>
                <a:gd name="T89" fmla="*/ 2 h 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5"/>
                <a:gd name="T136" fmla="*/ 0 h 5"/>
                <a:gd name="T137" fmla="*/ 525 w 525"/>
                <a:gd name="T138" fmla="*/ 5 h 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5" h="5">
                  <a:moveTo>
                    <a:pt x="0" y="2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89" y="0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7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42" y="2"/>
                  </a:lnTo>
                  <a:lnTo>
                    <a:pt x="148" y="2"/>
                  </a:lnTo>
                  <a:lnTo>
                    <a:pt x="154" y="2"/>
                  </a:lnTo>
                  <a:lnTo>
                    <a:pt x="160" y="2"/>
                  </a:lnTo>
                  <a:lnTo>
                    <a:pt x="166" y="2"/>
                  </a:lnTo>
                  <a:lnTo>
                    <a:pt x="171" y="2"/>
                  </a:lnTo>
                  <a:lnTo>
                    <a:pt x="177" y="2"/>
                  </a:lnTo>
                  <a:lnTo>
                    <a:pt x="183" y="2"/>
                  </a:lnTo>
                  <a:lnTo>
                    <a:pt x="189" y="2"/>
                  </a:lnTo>
                  <a:lnTo>
                    <a:pt x="195" y="2"/>
                  </a:lnTo>
                  <a:lnTo>
                    <a:pt x="201" y="2"/>
                  </a:lnTo>
                  <a:lnTo>
                    <a:pt x="207" y="2"/>
                  </a:lnTo>
                  <a:lnTo>
                    <a:pt x="213" y="2"/>
                  </a:lnTo>
                  <a:lnTo>
                    <a:pt x="219" y="2"/>
                  </a:lnTo>
                  <a:lnTo>
                    <a:pt x="224" y="2"/>
                  </a:lnTo>
                  <a:lnTo>
                    <a:pt x="230" y="2"/>
                  </a:lnTo>
                  <a:lnTo>
                    <a:pt x="236" y="2"/>
                  </a:lnTo>
                  <a:lnTo>
                    <a:pt x="242" y="2"/>
                  </a:lnTo>
                  <a:lnTo>
                    <a:pt x="248" y="2"/>
                  </a:lnTo>
                  <a:lnTo>
                    <a:pt x="254" y="5"/>
                  </a:lnTo>
                  <a:lnTo>
                    <a:pt x="260" y="5"/>
                  </a:lnTo>
                  <a:lnTo>
                    <a:pt x="266" y="5"/>
                  </a:lnTo>
                  <a:lnTo>
                    <a:pt x="272" y="5"/>
                  </a:lnTo>
                  <a:lnTo>
                    <a:pt x="278" y="5"/>
                  </a:lnTo>
                  <a:lnTo>
                    <a:pt x="283" y="5"/>
                  </a:lnTo>
                  <a:lnTo>
                    <a:pt x="289" y="5"/>
                  </a:lnTo>
                  <a:lnTo>
                    <a:pt x="295" y="5"/>
                  </a:lnTo>
                  <a:lnTo>
                    <a:pt x="301" y="5"/>
                  </a:lnTo>
                  <a:lnTo>
                    <a:pt x="307" y="5"/>
                  </a:lnTo>
                  <a:lnTo>
                    <a:pt x="313" y="5"/>
                  </a:lnTo>
                  <a:lnTo>
                    <a:pt x="319" y="5"/>
                  </a:lnTo>
                  <a:lnTo>
                    <a:pt x="325" y="5"/>
                  </a:lnTo>
                  <a:lnTo>
                    <a:pt x="331" y="5"/>
                  </a:lnTo>
                  <a:lnTo>
                    <a:pt x="337" y="5"/>
                  </a:lnTo>
                  <a:lnTo>
                    <a:pt x="342" y="5"/>
                  </a:lnTo>
                  <a:lnTo>
                    <a:pt x="348" y="5"/>
                  </a:lnTo>
                  <a:lnTo>
                    <a:pt x="354" y="5"/>
                  </a:lnTo>
                  <a:lnTo>
                    <a:pt x="360" y="5"/>
                  </a:lnTo>
                  <a:lnTo>
                    <a:pt x="366" y="5"/>
                  </a:lnTo>
                  <a:lnTo>
                    <a:pt x="372" y="5"/>
                  </a:lnTo>
                  <a:lnTo>
                    <a:pt x="378" y="5"/>
                  </a:lnTo>
                  <a:lnTo>
                    <a:pt x="384" y="5"/>
                  </a:lnTo>
                  <a:lnTo>
                    <a:pt x="390" y="5"/>
                  </a:lnTo>
                  <a:lnTo>
                    <a:pt x="396" y="5"/>
                  </a:lnTo>
                  <a:lnTo>
                    <a:pt x="401" y="5"/>
                  </a:lnTo>
                  <a:lnTo>
                    <a:pt x="407" y="2"/>
                  </a:lnTo>
                  <a:lnTo>
                    <a:pt x="413" y="2"/>
                  </a:lnTo>
                  <a:lnTo>
                    <a:pt x="419" y="2"/>
                  </a:lnTo>
                  <a:lnTo>
                    <a:pt x="425" y="2"/>
                  </a:lnTo>
                  <a:lnTo>
                    <a:pt x="431" y="2"/>
                  </a:lnTo>
                  <a:lnTo>
                    <a:pt x="437" y="2"/>
                  </a:lnTo>
                  <a:lnTo>
                    <a:pt x="443" y="2"/>
                  </a:lnTo>
                  <a:lnTo>
                    <a:pt x="449" y="2"/>
                  </a:lnTo>
                  <a:lnTo>
                    <a:pt x="455" y="2"/>
                  </a:lnTo>
                  <a:lnTo>
                    <a:pt x="460" y="2"/>
                  </a:lnTo>
                  <a:lnTo>
                    <a:pt x="466" y="2"/>
                  </a:lnTo>
                  <a:lnTo>
                    <a:pt x="472" y="2"/>
                  </a:lnTo>
                  <a:lnTo>
                    <a:pt x="478" y="2"/>
                  </a:lnTo>
                  <a:lnTo>
                    <a:pt x="484" y="2"/>
                  </a:lnTo>
                  <a:lnTo>
                    <a:pt x="490" y="2"/>
                  </a:lnTo>
                  <a:lnTo>
                    <a:pt x="496" y="2"/>
                  </a:lnTo>
                  <a:lnTo>
                    <a:pt x="502" y="2"/>
                  </a:lnTo>
                  <a:lnTo>
                    <a:pt x="508" y="2"/>
                  </a:lnTo>
                  <a:lnTo>
                    <a:pt x="514" y="2"/>
                  </a:lnTo>
                  <a:lnTo>
                    <a:pt x="519" y="2"/>
                  </a:lnTo>
                  <a:lnTo>
                    <a:pt x="525" y="2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5" name="Freeform 223"/>
            <p:cNvSpPr>
              <a:spLocks/>
            </p:cNvSpPr>
            <p:nvPr/>
          </p:nvSpPr>
          <p:spPr bwMode="auto">
            <a:xfrm>
              <a:off x="1372" y="3404"/>
              <a:ext cx="749" cy="7"/>
            </a:xfrm>
            <a:custGeom>
              <a:avLst/>
              <a:gdLst>
                <a:gd name="T0" fmla="*/ 12 w 749"/>
                <a:gd name="T1" fmla="*/ 7 h 7"/>
                <a:gd name="T2" fmla="*/ 29 w 749"/>
                <a:gd name="T3" fmla="*/ 7 h 7"/>
                <a:gd name="T4" fmla="*/ 47 w 749"/>
                <a:gd name="T5" fmla="*/ 7 h 7"/>
                <a:gd name="T6" fmla="*/ 65 w 749"/>
                <a:gd name="T7" fmla="*/ 7 h 7"/>
                <a:gd name="T8" fmla="*/ 82 w 749"/>
                <a:gd name="T9" fmla="*/ 5 h 7"/>
                <a:gd name="T10" fmla="*/ 100 w 749"/>
                <a:gd name="T11" fmla="*/ 5 h 7"/>
                <a:gd name="T12" fmla="*/ 118 w 749"/>
                <a:gd name="T13" fmla="*/ 5 h 7"/>
                <a:gd name="T14" fmla="*/ 136 w 749"/>
                <a:gd name="T15" fmla="*/ 5 h 7"/>
                <a:gd name="T16" fmla="*/ 153 w 749"/>
                <a:gd name="T17" fmla="*/ 5 h 7"/>
                <a:gd name="T18" fmla="*/ 171 w 749"/>
                <a:gd name="T19" fmla="*/ 5 h 7"/>
                <a:gd name="T20" fmla="*/ 189 w 749"/>
                <a:gd name="T21" fmla="*/ 5 h 7"/>
                <a:gd name="T22" fmla="*/ 206 w 749"/>
                <a:gd name="T23" fmla="*/ 5 h 7"/>
                <a:gd name="T24" fmla="*/ 224 w 749"/>
                <a:gd name="T25" fmla="*/ 5 h 7"/>
                <a:gd name="T26" fmla="*/ 242 w 749"/>
                <a:gd name="T27" fmla="*/ 5 h 7"/>
                <a:gd name="T28" fmla="*/ 259 w 749"/>
                <a:gd name="T29" fmla="*/ 5 h 7"/>
                <a:gd name="T30" fmla="*/ 277 w 749"/>
                <a:gd name="T31" fmla="*/ 7 h 7"/>
                <a:gd name="T32" fmla="*/ 295 w 749"/>
                <a:gd name="T33" fmla="*/ 7 h 7"/>
                <a:gd name="T34" fmla="*/ 312 w 749"/>
                <a:gd name="T35" fmla="*/ 7 h 7"/>
                <a:gd name="T36" fmla="*/ 330 w 749"/>
                <a:gd name="T37" fmla="*/ 7 h 7"/>
                <a:gd name="T38" fmla="*/ 348 w 749"/>
                <a:gd name="T39" fmla="*/ 7 h 7"/>
                <a:gd name="T40" fmla="*/ 366 w 749"/>
                <a:gd name="T41" fmla="*/ 7 h 7"/>
                <a:gd name="T42" fmla="*/ 383 w 749"/>
                <a:gd name="T43" fmla="*/ 7 h 7"/>
                <a:gd name="T44" fmla="*/ 401 w 749"/>
                <a:gd name="T45" fmla="*/ 7 h 7"/>
                <a:gd name="T46" fmla="*/ 419 w 749"/>
                <a:gd name="T47" fmla="*/ 7 h 7"/>
                <a:gd name="T48" fmla="*/ 436 w 749"/>
                <a:gd name="T49" fmla="*/ 7 h 7"/>
                <a:gd name="T50" fmla="*/ 454 w 749"/>
                <a:gd name="T51" fmla="*/ 7 h 7"/>
                <a:gd name="T52" fmla="*/ 472 w 749"/>
                <a:gd name="T53" fmla="*/ 7 h 7"/>
                <a:gd name="T54" fmla="*/ 489 w 749"/>
                <a:gd name="T55" fmla="*/ 7 h 7"/>
                <a:gd name="T56" fmla="*/ 507 w 749"/>
                <a:gd name="T57" fmla="*/ 7 h 7"/>
                <a:gd name="T58" fmla="*/ 525 w 749"/>
                <a:gd name="T59" fmla="*/ 7 h 7"/>
                <a:gd name="T60" fmla="*/ 543 w 749"/>
                <a:gd name="T61" fmla="*/ 7 h 7"/>
                <a:gd name="T62" fmla="*/ 560 w 749"/>
                <a:gd name="T63" fmla="*/ 7 h 7"/>
                <a:gd name="T64" fmla="*/ 578 w 749"/>
                <a:gd name="T65" fmla="*/ 7 h 7"/>
                <a:gd name="T66" fmla="*/ 596 w 749"/>
                <a:gd name="T67" fmla="*/ 7 h 7"/>
                <a:gd name="T68" fmla="*/ 613 w 749"/>
                <a:gd name="T69" fmla="*/ 5 h 7"/>
                <a:gd name="T70" fmla="*/ 631 w 749"/>
                <a:gd name="T71" fmla="*/ 5 h 7"/>
                <a:gd name="T72" fmla="*/ 649 w 749"/>
                <a:gd name="T73" fmla="*/ 5 h 7"/>
                <a:gd name="T74" fmla="*/ 666 w 749"/>
                <a:gd name="T75" fmla="*/ 5 h 7"/>
                <a:gd name="T76" fmla="*/ 684 w 749"/>
                <a:gd name="T77" fmla="*/ 2 h 7"/>
                <a:gd name="T78" fmla="*/ 702 w 749"/>
                <a:gd name="T79" fmla="*/ 2 h 7"/>
                <a:gd name="T80" fmla="*/ 719 w 749"/>
                <a:gd name="T81" fmla="*/ 2 h 7"/>
                <a:gd name="T82" fmla="*/ 737 w 749"/>
                <a:gd name="T83" fmla="*/ 2 h 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9"/>
                <a:gd name="T127" fmla="*/ 0 h 7"/>
                <a:gd name="T128" fmla="*/ 749 w 749"/>
                <a:gd name="T129" fmla="*/ 7 h 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9" h="7">
                  <a:moveTo>
                    <a:pt x="0" y="7"/>
                  </a:moveTo>
                  <a:lnTo>
                    <a:pt x="6" y="7"/>
                  </a:lnTo>
                  <a:lnTo>
                    <a:pt x="12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9" y="7"/>
                  </a:lnTo>
                  <a:lnTo>
                    <a:pt x="35" y="7"/>
                  </a:lnTo>
                  <a:lnTo>
                    <a:pt x="41" y="7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59" y="7"/>
                  </a:lnTo>
                  <a:lnTo>
                    <a:pt x="65" y="7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2" y="5"/>
                  </a:lnTo>
                  <a:lnTo>
                    <a:pt x="88" y="5"/>
                  </a:lnTo>
                  <a:lnTo>
                    <a:pt x="94" y="5"/>
                  </a:lnTo>
                  <a:lnTo>
                    <a:pt x="100" y="5"/>
                  </a:lnTo>
                  <a:lnTo>
                    <a:pt x="106" y="5"/>
                  </a:lnTo>
                  <a:lnTo>
                    <a:pt x="112" y="5"/>
                  </a:lnTo>
                  <a:lnTo>
                    <a:pt x="118" y="5"/>
                  </a:lnTo>
                  <a:lnTo>
                    <a:pt x="124" y="5"/>
                  </a:lnTo>
                  <a:lnTo>
                    <a:pt x="130" y="5"/>
                  </a:lnTo>
                  <a:lnTo>
                    <a:pt x="136" y="5"/>
                  </a:lnTo>
                  <a:lnTo>
                    <a:pt x="141" y="5"/>
                  </a:lnTo>
                  <a:lnTo>
                    <a:pt x="147" y="5"/>
                  </a:lnTo>
                  <a:lnTo>
                    <a:pt x="153" y="5"/>
                  </a:lnTo>
                  <a:lnTo>
                    <a:pt x="159" y="5"/>
                  </a:lnTo>
                  <a:lnTo>
                    <a:pt x="165" y="5"/>
                  </a:lnTo>
                  <a:lnTo>
                    <a:pt x="171" y="5"/>
                  </a:lnTo>
                  <a:lnTo>
                    <a:pt x="177" y="5"/>
                  </a:lnTo>
                  <a:lnTo>
                    <a:pt x="183" y="5"/>
                  </a:lnTo>
                  <a:lnTo>
                    <a:pt x="189" y="5"/>
                  </a:lnTo>
                  <a:lnTo>
                    <a:pt x="194" y="5"/>
                  </a:lnTo>
                  <a:lnTo>
                    <a:pt x="200" y="5"/>
                  </a:lnTo>
                  <a:lnTo>
                    <a:pt x="206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24" y="5"/>
                  </a:lnTo>
                  <a:lnTo>
                    <a:pt x="230" y="5"/>
                  </a:lnTo>
                  <a:lnTo>
                    <a:pt x="236" y="5"/>
                  </a:lnTo>
                  <a:lnTo>
                    <a:pt x="242" y="5"/>
                  </a:lnTo>
                  <a:lnTo>
                    <a:pt x="248" y="5"/>
                  </a:lnTo>
                  <a:lnTo>
                    <a:pt x="253" y="5"/>
                  </a:lnTo>
                  <a:lnTo>
                    <a:pt x="259" y="5"/>
                  </a:lnTo>
                  <a:lnTo>
                    <a:pt x="265" y="5"/>
                  </a:lnTo>
                  <a:lnTo>
                    <a:pt x="271" y="5"/>
                  </a:lnTo>
                  <a:lnTo>
                    <a:pt x="277" y="7"/>
                  </a:lnTo>
                  <a:lnTo>
                    <a:pt x="283" y="7"/>
                  </a:lnTo>
                  <a:lnTo>
                    <a:pt x="289" y="7"/>
                  </a:lnTo>
                  <a:lnTo>
                    <a:pt x="295" y="7"/>
                  </a:lnTo>
                  <a:lnTo>
                    <a:pt x="301" y="7"/>
                  </a:lnTo>
                  <a:lnTo>
                    <a:pt x="307" y="7"/>
                  </a:lnTo>
                  <a:lnTo>
                    <a:pt x="312" y="7"/>
                  </a:lnTo>
                  <a:lnTo>
                    <a:pt x="318" y="7"/>
                  </a:lnTo>
                  <a:lnTo>
                    <a:pt x="324" y="7"/>
                  </a:lnTo>
                  <a:lnTo>
                    <a:pt x="330" y="7"/>
                  </a:lnTo>
                  <a:lnTo>
                    <a:pt x="336" y="7"/>
                  </a:lnTo>
                  <a:lnTo>
                    <a:pt x="342" y="7"/>
                  </a:lnTo>
                  <a:lnTo>
                    <a:pt x="348" y="7"/>
                  </a:lnTo>
                  <a:lnTo>
                    <a:pt x="354" y="7"/>
                  </a:lnTo>
                  <a:lnTo>
                    <a:pt x="360" y="7"/>
                  </a:lnTo>
                  <a:lnTo>
                    <a:pt x="366" y="7"/>
                  </a:lnTo>
                  <a:lnTo>
                    <a:pt x="371" y="7"/>
                  </a:lnTo>
                  <a:lnTo>
                    <a:pt x="377" y="7"/>
                  </a:lnTo>
                  <a:lnTo>
                    <a:pt x="383" y="7"/>
                  </a:lnTo>
                  <a:lnTo>
                    <a:pt x="389" y="7"/>
                  </a:lnTo>
                  <a:lnTo>
                    <a:pt x="395" y="7"/>
                  </a:lnTo>
                  <a:lnTo>
                    <a:pt x="401" y="7"/>
                  </a:lnTo>
                  <a:lnTo>
                    <a:pt x="407" y="7"/>
                  </a:lnTo>
                  <a:lnTo>
                    <a:pt x="413" y="7"/>
                  </a:lnTo>
                  <a:lnTo>
                    <a:pt x="419" y="7"/>
                  </a:lnTo>
                  <a:lnTo>
                    <a:pt x="425" y="7"/>
                  </a:lnTo>
                  <a:lnTo>
                    <a:pt x="430" y="7"/>
                  </a:lnTo>
                  <a:lnTo>
                    <a:pt x="436" y="7"/>
                  </a:lnTo>
                  <a:lnTo>
                    <a:pt x="442" y="7"/>
                  </a:lnTo>
                  <a:lnTo>
                    <a:pt x="448" y="7"/>
                  </a:lnTo>
                  <a:lnTo>
                    <a:pt x="454" y="7"/>
                  </a:lnTo>
                  <a:lnTo>
                    <a:pt x="460" y="7"/>
                  </a:lnTo>
                  <a:lnTo>
                    <a:pt x="466" y="7"/>
                  </a:lnTo>
                  <a:lnTo>
                    <a:pt x="472" y="7"/>
                  </a:lnTo>
                  <a:lnTo>
                    <a:pt x="478" y="7"/>
                  </a:lnTo>
                  <a:lnTo>
                    <a:pt x="484" y="7"/>
                  </a:lnTo>
                  <a:lnTo>
                    <a:pt x="489" y="7"/>
                  </a:lnTo>
                  <a:lnTo>
                    <a:pt x="495" y="7"/>
                  </a:lnTo>
                  <a:lnTo>
                    <a:pt x="501" y="7"/>
                  </a:lnTo>
                  <a:lnTo>
                    <a:pt x="507" y="7"/>
                  </a:lnTo>
                  <a:lnTo>
                    <a:pt x="513" y="7"/>
                  </a:lnTo>
                  <a:lnTo>
                    <a:pt x="519" y="7"/>
                  </a:lnTo>
                  <a:lnTo>
                    <a:pt x="525" y="7"/>
                  </a:lnTo>
                  <a:lnTo>
                    <a:pt x="531" y="7"/>
                  </a:lnTo>
                  <a:lnTo>
                    <a:pt x="537" y="7"/>
                  </a:lnTo>
                  <a:lnTo>
                    <a:pt x="543" y="7"/>
                  </a:lnTo>
                  <a:lnTo>
                    <a:pt x="548" y="7"/>
                  </a:lnTo>
                  <a:lnTo>
                    <a:pt x="554" y="7"/>
                  </a:lnTo>
                  <a:lnTo>
                    <a:pt x="560" y="7"/>
                  </a:lnTo>
                  <a:lnTo>
                    <a:pt x="566" y="7"/>
                  </a:lnTo>
                  <a:lnTo>
                    <a:pt x="572" y="7"/>
                  </a:lnTo>
                  <a:lnTo>
                    <a:pt x="578" y="7"/>
                  </a:lnTo>
                  <a:lnTo>
                    <a:pt x="584" y="7"/>
                  </a:lnTo>
                  <a:lnTo>
                    <a:pt x="590" y="7"/>
                  </a:lnTo>
                  <a:lnTo>
                    <a:pt x="596" y="7"/>
                  </a:lnTo>
                  <a:lnTo>
                    <a:pt x="601" y="5"/>
                  </a:lnTo>
                  <a:lnTo>
                    <a:pt x="607" y="5"/>
                  </a:lnTo>
                  <a:lnTo>
                    <a:pt x="613" y="5"/>
                  </a:lnTo>
                  <a:lnTo>
                    <a:pt x="619" y="5"/>
                  </a:lnTo>
                  <a:lnTo>
                    <a:pt x="625" y="5"/>
                  </a:lnTo>
                  <a:lnTo>
                    <a:pt x="631" y="5"/>
                  </a:lnTo>
                  <a:lnTo>
                    <a:pt x="637" y="5"/>
                  </a:lnTo>
                  <a:lnTo>
                    <a:pt x="643" y="5"/>
                  </a:lnTo>
                  <a:lnTo>
                    <a:pt x="649" y="5"/>
                  </a:lnTo>
                  <a:lnTo>
                    <a:pt x="655" y="5"/>
                  </a:lnTo>
                  <a:lnTo>
                    <a:pt x="660" y="5"/>
                  </a:lnTo>
                  <a:lnTo>
                    <a:pt x="666" y="5"/>
                  </a:lnTo>
                  <a:lnTo>
                    <a:pt x="672" y="2"/>
                  </a:lnTo>
                  <a:lnTo>
                    <a:pt x="678" y="2"/>
                  </a:lnTo>
                  <a:lnTo>
                    <a:pt x="684" y="2"/>
                  </a:lnTo>
                  <a:lnTo>
                    <a:pt x="690" y="2"/>
                  </a:lnTo>
                  <a:lnTo>
                    <a:pt x="696" y="2"/>
                  </a:lnTo>
                  <a:lnTo>
                    <a:pt x="702" y="2"/>
                  </a:lnTo>
                  <a:lnTo>
                    <a:pt x="708" y="2"/>
                  </a:lnTo>
                  <a:lnTo>
                    <a:pt x="714" y="2"/>
                  </a:lnTo>
                  <a:lnTo>
                    <a:pt x="719" y="2"/>
                  </a:lnTo>
                  <a:lnTo>
                    <a:pt x="725" y="2"/>
                  </a:lnTo>
                  <a:lnTo>
                    <a:pt x="731" y="2"/>
                  </a:lnTo>
                  <a:lnTo>
                    <a:pt x="737" y="2"/>
                  </a:lnTo>
                  <a:lnTo>
                    <a:pt x="743" y="2"/>
                  </a:lnTo>
                  <a:lnTo>
                    <a:pt x="749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6" name="Freeform 224"/>
            <p:cNvSpPr>
              <a:spLocks/>
            </p:cNvSpPr>
            <p:nvPr/>
          </p:nvSpPr>
          <p:spPr bwMode="auto">
            <a:xfrm>
              <a:off x="2121" y="3235"/>
              <a:ext cx="643" cy="193"/>
            </a:xfrm>
            <a:custGeom>
              <a:avLst/>
              <a:gdLst>
                <a:gd name="T0" fmla="*/ 12 w 643"/>
                <a:gd name="T1" fmla="*/ 169 h 193"/>
                <a:gd name="T2" fmla="*/ 29 w 643"/>
                <a:gd name="T3" fmla="*/ 169 h 193"/>
                <a:gd name="T4" fmla="*/ 47 w 643"/>
                <a:gd name="T5" fmla="*/ 169 h 193"/>
                <a:gd name="T6" fmla="*/ 65 w 643"/>
                <a:gd name="T7" fmla="*/ 171 h 193"/>
                <a:gd name="T8" fmla="*/ 83 w 643"/>
                <a:gd name="T9" fmla="*/ 171 h 193"/>
                <a:gd name="T10" fmla="*/ 100 w 643"/>
                <a:gd name="T11" fmla="*/ 171 h 193"/>
                <a:gd name="T12" fmla="*/ 118 w 643"/>
                <a:gd name="T13" fmla="*/ 174 h 193"/>
                <a:gd name="T14" fmla="*/ 136 w 643"/>
                <a:gd name="T15" fmla="*/ 174 h 193"/>
                <a:gd name="T16" fmla="*/ 153 w 643"/>
                <a:gd name="T17" fmla="*/ 176 h 193"/>
                <a:gd name="T18" fmla="*/ 171 w 643"/>
                <a:gd name="T19" fmla="*/ 179 h 193"/>
                <a:gd name="T20" fmla="*/ 189 w 643"/>
                <a:gd name="T21" fmla="*/ 179 h 193"/>
                <a:gd name="T22" fmla="*/ 206 w 643"/>
                <a:gd name="T23" fmla="*/ 181 h 193"/>
                <a:gd name="T24" fmla="*/ 224 w 643"/>
                <a:gd name="T25" fmla="*/ 184 h 193"/>
                <a:gd name="T26" fmla="*/ 242 w 643"/>
                <a:gd name="T27" fmla="*/ 186 h 193"/>
                <a:gd name="T28" fmla="*/ 259 w 643"/>
                <a:gd name="T29" fmla="*/ 189 h 193"/>
                <a:gd name="T30" fmla="*/ 277 w 643"/>
                <a:gd name="T31" fmla="*/ 191 h 193"/>
                <a:gd name="T32" fmla="*/ 295 w 643"/>
                <a:gd name="T33" fmla="*/ 191 h 193"/>
                <a:gd name="T34" fmla="*/ 313 w 643"/>
                <a:gd name="T35" fmla="*/ 193 h 193"/>
                <a:gd name="T36" fmla="*/ 330 w 643"/>
                <a:gd name="T37" fmla="*/ 193 h 193"/>
                <a:gd name="T38" fmla="*/ 348 w 643"/>
                <a:gd name="T39" fmla="*/ 193 h 193"/>
                <a:gd name="T40" fmla="*/ 366 w 643"/>
                <a:gd name="T41" fmla="*/ 191 h 193"/>
                <a:gd name="T42" fmla="*/ 383 w 643"/>
                <a:gd name="T43" fmla="*/ 191 h 193"/>
                <a:gd name="T44" fmla="*/ 401 w 643"/>
                <a:gd name="T45" fmla="*/ 186 h 193"/>
                <a:gd name="T46" fmla="*/ 419 w 643"/>
                <a:gd name="T47" fmla="*/ 184 h 193"/>
                <a:gd name="T48" fmla="*/ 436 w 643"/>
                <a:gd name="T49" fmla="*/ 179 h 193"/>
                <a:gd name="T50" fmla="*/ 454 w 643"/>
                <a:gd name="T51" fmla="*/ 171 h 193"/>
                <a:gd name="T52" fmla="*/ 472 w 643"/>
                <a:gd name="T53" fmla="*/ 164 h 193"/>
                <a:gd name="T54" fmla="*/ 484 w 643"/>
                <a:gd name="T55" fmla="*/ 159 h 193"/>
                <a:gd name="T56" fmla="*/ 495 w 643"/>
                <a:gd name="T57" fmla="*/ 152 h 193"/>
                <a:gd name="T58" fmla="*/ 513 w 643"/>
                <a:gd name="T59" fmla="*/ 142 h 193"/>
                <a:gd name="T60" fmla="*/ 519 w 643"/>
                <a:gd name="T61" fmla="*/ 132 h 193"/>
                <a:gd name="T62" fmla="*/ 531 w 643"/>
                <a:gd name="T63" fmla="*/ 125 h 193"/>
                <a:gd name="T64" fmla="*/ 543 w 643"/>
                <a:gd name="T65" fmla="*/ 115 h 193"/>
                <a:gd name="T66" fmla="*/ 554 w 643"/>
                <a:gd name="T67" fmla="*/ 108 h 193"/>
                <a:gd name="T68" fmla="*/ 566 w 643"/>
                <a:gd name="T69" fmla="*/ 98 h 193"/>
                <a:gd name="T70" fmla="*/ 572 w 643"/>
                <a:gd name="T71" fmla="*/ 86 h 193"/>
                <a:gd name="T72" fmla="*/ 584 w 643"/>
                <a:gd name="T73" fmla="*/ 76 h 193"/>
                <a:gd name="T74" fmla="*/ 596 w 643"/>
                <a:gd name="T75" fmla="*/ 64 h 193"/>
                <a:gd name="T76" fmla="*/ 607 w 643"/>
                <a:gd name="T77" fmla="*/ 51 h 193"/>
                <a:gd name="T78" fmla="*/ 619 w 643"/>
                <a:gd name="T79" fmla="*/ 37 h 193"/>
                <a:gd name="T80" fmla="*/ 625 w 643"/>
                <a:gd name="T81" fmla="*/ 24 h 193"/>
                <a:gd name="T82" fmla="*/ 637 w 643"/>
                <a:gd name="T83" fmla="*/ 10 h 1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3"/>
                <a:gd name="T127" fmla="*/ 0 h 193"/>
                <a:gd name="T128" fmla="*/ 643 w 643"/>
                <a:gd name="T129" fmla="*/ 193 h 19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3" h="193">
                  <a:moveTo>
                    <a:pt x="0" y="169"/>
                  </a:moveTo>
                  <a:lnTo>
                    <a:pt x="6" y="169"/>
                  </a:lnTo>
                  <a:lnTo>
                    <a:pt x="12" y="169"/>
                  </a:lnTo>
                  <a:lnTo>
                    <a:pt x="18" y="169"/>
                  </a:lnTo>
                  <a:lnTo>
                    <a:pt x="24" y="169"/>
                  </a:lnTo>
                  <a:lnTo>
                    <a:pt x="29" y="169"/>
                  </a:lnTo>
                  <a:lnTo>
                    <a:pt x="35" y="169"/>
                  </a:lnTo>
                  <a:lnTo>
                    <a:pt x="41" y="169"/>
                  </a:lnTo>
                  <a:lnTo>
                    <a:pt x="47" y="169"/>
                  </a:lnTo>
                  <a:lnTo>
                    <a:pt x="53" y="171"/>
                  </a:lnTo>
                  <a:lnTo>
                    <a:pt x="59" y="171"/>
                  </a:lnTo>
                  <a:lnTo>
                    <a:pt x="65" y="171"/>
                  </a:lnTo>
                  <a:lnTo>
                    <a:pt x="71" y="171"/>
                  </a:lnTo>
                  <a:lnTo>
                    <a:pt x="77" y="171"/>
                  </a:lnTo>
                  <a:lnTo>
                    <a:pt x="83" y="171"/>
                  </a:lnTo>
                  <a:lnTo>
                    <a:pt x="88" y="171"/>
                  </a:lnTo>
                  <a:lnTo>
                    <a:pt x="94" y="171"/>
                  </a:lnTo>
                  <a:lnTo>
                    <a:pt x="100" y="171"/>
                  </a:lnTo>
                  <a:lnTo>
                    <a:pt x="106" y="171"/>
                  </a:lnTo>
                  <a:lnTo>
                    <a:pt x="112" y="174"/>
                  </a:lnTo>
                  <a:lnTo>
                    <a:pt x="118" y="174"/>
                  </a:lnTo>
                  <a:lnTo>
                    <a:pt x="124" y="174"/>
                  </a:lnTo>
                  <a:lnTo>
                    <a:pt x="130" y="174"/>
                  </a:lnTo>
                  <a:lnTo>
                    <a:pt x="136" y="174"/>
                  </a:lnTo>
                  <a:lnTo>
                    <a:pt x="142" y="174"/>
                  </a:lnTo>
                  <a:lnTo>
                    <a:pt x="147" y="176"/>
                  </a:lnTo>
                  <a:lnTo>
                    <a:pt x="153" y="176"/>
                  </a:lnTo>
                  <a:lnTo>
                    <a:pt x="159" y="176"/>
                  </a:lnTo>
                  <a:lnTo>
                    <a:pt x="165" y="176"/>
                  </a:lnTo>
                  <a:lnTo>
                    <a:pt x="171" y="179"/>
                  </a:lnTo>
                  <a:lnTo>
                    <a:pt x="177" y="179"/>
                  </a:lnTo>
                  <a:lnTo>
                    <a:pt x="183" y="179"/>
                  </a:lnTo>
                  <a:lnTo>
                    <a:pt x="189" y="179"/>
                  </a:lnTo>
                  <a:lnTo>
                    <a:pt x="195" y="181"/>
                  </a:lnTo>
                  <a:lnTo>
                    <a:pt x="200" y="181"/>
                  </a:lnTo>
                  <a:lnTo>
                    <a:pt x="206" y="181"/>
                  </a:lnTo>
                  <a:lnTo>
                    <a:pt x="212" y="184"/>
                  </a:lnTo>
                  <a:lnTo>
                    <a:pt x="218" y="184"/>
                  </a:lnTo>
                  <a:lnTo>
                    <a:pt x="224" y="184"/>
                  </a:lnTo>
                  <a:lnTo>
                    <a:pt x="230" y="184"/>
                  </a:lnTo>
                  <a:lnTo>
                    <a:pt x="236" y="186"/>
                  </a:lnTo>
                  <a:lnTo>
                    <a:pt x="242" y="186"/>
                  </a:lnTo>
                  <a:lnTo>
                    <a:pt x="248" y="186"/>
                  </a:lnTo>
                  <a:lnTo>
                    <a:pt x="254" y="186"/>
                  </a:lnTo>
                  <a:lnTo>
                    <a:pt x="259" y="189"/>
                  </a:lnTo>
                  <a:lnTo>
                    <a:pt x="265" y="189"/>
                  </a:lnTo>
                  <a:lnTo>
                    <a:pt x="271" y="189"/>
                  </a:lnTo>
                  <a:lnTo>
                    <a:pt x="277" y="191"/>
                  </a:lnTo>
                  <a:lnTo>
                    <a:pt x="283" y="191"/>
                  </a:lnTo>
                  <a:lnTo>
                    <a:pt x="289" y="191"/>
                  </a:lnTo>
                  <a:lnTo>
                    <a:pt x="295" y="191"/>
                  </a:lnTo>
                  <a:lnTo>
                    <a:pt x="301" y="191"/>
                  </a:lnTo>
                  <a:lnTo>
                    <a:pt x="307" y="191"/>
                  </a:lnTo>
                  <a:lnTo>
                    <a:pt x="313" y="193"/>
                  </a:lnTo>
                  <a:lnTo>
                    <a:pt x="318" y="193"/>
                  </a:lnTo>
                  <a:lnTo>
                    <a:pt x="324" y="193"/>
                  </a:lnTo>
                  <a:lnTo>
                    <a:pt x="330" y="193"/>
                  </a:lnTo>
                  <a:lnTo>
                    <a:pt x="336" y="193"/>
                  </a:lnTo>
                  <a:lnTo>
                    <a:pt x="342" y="193"/>
                  </a:lnTo>
                  <a:lnTo>
                    <a:pt x="348" y="193"/>
                  </a:lnTo>
                  <a:lnTo>
                    <a:pt x="354" y="193"/>
                  </a:lnTo>
                  <a:lnTo>
                    <a:pt x="360" y="191"/>
                  </a:lnTo>
                  <a:lnTo>
                    <a:pt x="366" y="191"/>
                  </a:lnTo>
                  <a:lnTo>
                    <a:pt x="372" y="191"/>
                  </a:lnTo>
                  <a:lnTo>
                    <a:pt x="377" y="191"/>
                  </a:lnTo>
                  <a:lnTo>
                    <a:pt x="383" y="191"/>
                  </a:lnTo>
                  <a:lnTo>
                    <a:pt x="389" y="189"/>
                  </a:lnTo>
                  <a:lnTo>
                    <a:pt x="395" y="189"/>
                  </a:lnTo>
                  <a:lnTo>
                    <a:pt x="401" y="186"/>
                  </a:lnTo>
                  <a:lnTo>
                    <a:pt x="407" y="186"/>
                  </a:lnTo>
                  <a:lnTo>
                    <a:pt x="413" y="186"/>
                  </a:lnTo>
                  <a:lnTo>
                    <a:pt x="419" y="184"/>
                  </a:lnTo>
                  <a:lnTo>
                    <a:pt x="425" y="181"/>
                  </a:lnTo>
                  <a:lnTo>
                    <a:pt x="431" y="181"/>
                  </a:lnTo>
                  <a:lnTo>
                    <a:pt x="436" y="179"/>
                  </a:lnTo>
                  <a:lnTo>
                    <a:pt x="442" y="176"/>
                  </a:lnTo>
                  <a:lnTo>
                    <a:pt x="448" y="174"/>
                  </a:lnTo>
                  <a:lnTo>
                    <a:pt x="454" y="171"/>
                  </a:lnTo>
                  <a:lnTo>
                    <a:pt x="460" y="169"/>
                  </a:lnTo>
                  <a:lnTo>
                    <a:pt x="466" y="166"/>
                  </a:lnTo>
                  <a:lnTo>
                    <a:pt x="472" y="164"/>
                  </a:lnTo>
                  <a:lnTo>
                    <a:pt x="484" y="159"/>
                  </a:lnTo>
                  <a:lnTo>
                    <a:pt x="478" y="159"/>
                  </a:lnTo>
                  <a:lnTo>
                    <a:pt x="484" y="159"/>
                  </a:lnTo>
                  <a:lnTo>
                    <a:pt x="490" y="157"/>
                  </a:lnTo>
                  <a:lnTo>
                    <a:pt x="490" y="154"/>
                  </a:lnTo>
                  <a:lnTo>
                    <a:pt x="495" y="152"/>
                  </a:lnTo>
                  <a:lnTo>
                    <a:pt x="495" y="149"/>
                  </a:lnTo>
                  <a:lnTo>
                    <a:pt x="501" y="147"/>
                  </a:lnTo>
                  <a:lnTo>
                    <a:pt x="513" y="142"/>
                  </a:lnTo>
                  <a:lnTo>
                    <a:pt x="513" y="140"/>
                  </a:lnTo>
                  <a:lnTo>
                    <a:pt x="519" y="135"/>
                  </a:lnTo>
                  <a:lnTo>
                    <a:pt x="519" y="132"/>
                  </a:lnTo>
                  <a:lnTo>
                    <a:pt x="525" y="130"/>
                  </a:lnTo>
                  <a:lnTo>
                    <a:pt x="531" y="127"/>
                  </a:lnTo>
                  <a:lnTo>
                    <a:pt x="531" y="125"/>
                  </a:lnTo>
                  <a:lnTo>
                    <a:pt x="537" y="122"/>
                  </a:lnTo>
                  <a:lnTo>
                    <a:pt x="537" y="120"/>
                  </a:lnTo>
                  <a:lnTo>
                    <a:pt x="543" y="115"/>
                  </a:lnTo>
                  <a:lnTo>
                    <a:pt x="549" y="113"/>
                  </a:lnTo>
                  <a:lnTo>
                    <a:pt x="549" y="110"/>
                  </a:lnTo>
                  <a:lnTo>
                    <a:pt x="554" y="108"/>
                  </a:lnTo>
                  <a:lnTo>
                    <a:pt x="554" y="103"/>
                  </a:lnTo>
                  <a:lnTo>
                    <a:pt x="560" y="100"/>
                  </a:lnTo>
                  <a:lnTo>
                    <a:pt x="566" y="98"/>
                  </a:lnTo>
                  <a:lnTo>
                    <a:pt x="566" y="93"/>
                  </a:lnTo>
                  <a:lnTo>
                    <a:pt x="572" y="91"/>
                  </a:lnTo>
                  <a:lnTo>
                    <a:pt x="572" y="86"/>
                  </a:lnTo>
                  <a:lnTo>
                    <a:pt x="578" y="83"/>
                  </a:lnTo>
                  <a:lnTo>
                    <a:pt x="584" y="78"/>
                  </a:lnTo>
                  <a:lnTo>
                    <a:pt x="584" y="76"/>
                  </a:lnTo>
                  <a:lnTo>
                    <a:pt x="590" y="71"/>
                  </a:lnTo>
                  <a:lnTo>
                    <a:pt x="590" y="66"/>
                  </a:lnTo>
                  <a:lnTo>
                    <a:pt x="596" y="64"/>
                  </a:lnTo>
                  <a:lnTo>
                    <a:pt x="602" y="59"/>
                  </a:lnTo>
                  <a:lnTo>
                    <a:pt x="602" y="54"/>
                  </a:lnTo>
                  <a:lnTo>
                    <a:pt x="607" y="51"/>
                  </a:lnTo>
                  <a:lnTo>
                    <a:pt x="607" y="46"/>
                  </a:lnTo>
                  <a:lnTo>
                    <a:pt x="613" y="41"/>
                  </a:lnTo>
                  <a:lnTo>
                    <a:pt x="619" y="37"/>
                  </a:lnTo>
                  <a:lnTo>
                    <a:pt x="619" y="34"/>
                  </a:lnTo>
                  <a:lnTo>
                    <a:pt x="625" y="29"/>
                  </a:lnTo>
                  <a:lnTo>
                    <a:pt x="625" y="24"/>
                  </a:lnTo>
                  <a:lnTo>
                    <a:pt x="631" y="19"/>
                  </a:lnTo>
                  <a:lnTo>
                    <a:pt x="637" y="15"/>
                  </a:lnTo>
                  <a:lnTo>
                    <a:pt x="637" y="10"/>
                  </a:lnTo>
                  <a:lnTo>
                    <a:pt x="643" y="5"/>
                  </a:lnTo>
                  <a:lnTo>
                    <a:pt x="643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7" name="Freeform 225"/>
            <p:cNvSpPr>
              <a:spLocks/>
            </p:cNvSpPr>
            <p:nvPr/>
          </p:nvSpPr>
          <p:spPr bwMode="auto">
            <a:xfrm>
              <a:off x="2764" y="2747"/>
              <a:ext cx="495" cy="488"/>
            </a:xfrm>
            <a:custGeom>
              <a:avLst/>
              <a:gdLst>
                <a:gd name="T0" fmla="*/ 12 w 495"/>
                <a:gd name="T1" fmla="*/ 478 h 488"/>
                <a:gd name="T2" fmla="*/ 18 w 495"/>
                <a:gd name="T3" fmla="*/ 463 h 488"/>
                <a:gd name="T4" fmla="*/ 29 w 495"/>
                <a:gd name="T5" fmla="*/ 449 h 488"/>
                <a:gd name="T6" fmla="*/ 41 w 495"/>
                <a:gd name="T7" fmla="*/ 431 h 488"/>
                <a:gd name="T8" fmla="*/ 53 w 495"/>
                <a:gd name="T9" fmla="*/ 414 h 488"/>
                <a:gd name="T10" fmla="*/ 59 w 495"/>
                <a:gd name="T11" fmla="*/ 400 h 488"/>
                <a:gd name="T12" fmla="*/ 71 w 495"/>
                <a:gd name="T13" fmla="*/ 382 h 488"/>
                <a:gd name="T14" fmla="*/ 82 w 495"/>
                <a:gd name="T15" fmla="*/ 365 h 488"/>
                <a:gd name="T16" fmla="*/ 94 w 495"/>
                <a:gd name="T17" fmla="*/ 348 h 488"/>
                <a:gd name="T18" fmla="*/ 106 w 495"/>
                <a:gd name="T19" fmla="*/ 331 h 488"/>
                <a:gd name="T20" fmla="*/ 112 w 495"/>
                <a:gd name="T21" fmla="*/ 311 h 488"/>
                <a:gd name="T22" fmla="*/ 124 w 495"/>
                <a:gd name="T23" fmla="*/ 294 h 488"/>
                <a:gd name="T24" fmla="*/ 136 w 495"/>
                <a:gd name="T25" fmla="*/ 277 h 488"/>
                <a:gd name="T26" fmla="*/ 147 w 495"/>
                <a:gd name="T27" fmla="*/ 260 h 488"/>
                <a:gd name="T28" fmla="*/ 153 w 495"/>
                <a:gd name="T29" fmla="*/ 243 h 488"/>
                <a:gd name="T30" fmla="*/ 165 w 495"/>
                <a:gd name="T31" fmla="*/ 226 h 488"/>
                <a:gd name="T32" fmla="*/ 177 w 495"/>
                <a:gd name="T33" fmla="*/ 208 h 488"/>
                <a:gd name="T34" fmla="*/ 189 w 495"/>
                <a:gd name="T35" fmla="*/ 191 h 488"/>
                <a:gd name="T36" fmla="*/ 200 w 495"/>
                <a:gd name="T37" fmla="*/ 176 h 488"/>
                <a:gd name="T38" fmla="*/ 206 w 495"/>
                <a:gd name="T39" fmla="*/ 159 h 488"/>
                <a:gd name="T40" fmla="*/ 218 w 495"/>
                <a:gd name="T41" fmla="*/ 145 h 488"/>
                <a:gd name="T42" fmla="*/ 230 w 495"/>
                <a:gd name="T43" fmla="*/ 130 h 488"/>
                <a:gd name="T44" fmla="*/ 242 w 495"/>
                <a:gd name="T45" fmla="*/ 115 h 488"/>
                <a:gd name="T46" fmla="*/ 254 w 495"/>
                <a:gd name="T47" fmla="*/ 103 h 488"/>
                <a:gd name="T48" fmla="*/ 259 w 495"/>
                <a:gd name="T49" fmla="*/ 88 h 488"/>
                <a:gd name="T50" fmla="*/ 271 w 495"/>
                <a:gd name="T51" fmla="*/ 76 h 488"/>
                <a:gd name="T52" fmla="*/ 283 w 495"/>
                <a:gd name="T53" fmla="*/ 66 h 488"/>
                <a:gd name="T54" fmla="*/ 295 w 495"/>
                <a:gd name="T55" fmla="*/ 54 h 488"/>
                <a:gd name="T56" fmla="*/ 301 w 495"/>
                <a:gd name="T57" fmla="*/ 44 h 488"/>
                <a:gd name="T58" fmla="*/ 312 w 495"/>
                <a:gd name="T59" fmla="*/ 37 h 488"/>
                <a:gd name="T60" fmla="*/ 324 w 495"/>
                <a:gd name="T61" fmla="*/ 29 h 488"/>
                <a:gd name="T62" fmla="*/ 336 w 495"/>
                <a:gd name="T63" fmla="*/ 22 h 488"/>
                <a:gd name="T64" fmla="*/ 348 w 495"/>
                <a:gd name="T65" fmla="*/ 15 h 488"/>
                <a:gd name="T66" fmla="*/ 360 w 495"/>
                <a:gd name="T67" fmla="*/ 10 h 488"/>
                <a:gd name="T68" fmla="*/ 377 w 495"/>
                <a:gd name="T69" fmla="*/ 2 h 488"/>
                <a:gd name="T70" fmla="*/ 395 w 495"/>
                <a:gd name="T71" fmla="*/ 0 h 488"/>
                <a:gd name="T72" fmla="*/ 413 w 495"/>
                <a:gd name="T73" fmla="*/ 0 h 488"/>
                <a:gd name="T74" fmla="*/ 430 w 495"/>
                <a:gd name="T75" fmla="*/ 5 h 488"/>
                <a:gd name="T76" fmla="*/ 448 w 495"/>
                <a:gd name="T77" fmla="*/ 12 h 488"/>
                <a:gd name="T78" fmla="*/ 466 w 495"/>
                <a:gd name="T79" fmla="*/ 20 h 488"/>
                <a:gd name="T80" fmla="*/ 478 w 495"/>
                <a:gd name="T81" fmla="*/ 27 h 488"/>
                <a:gd name="T82" fmla="*/ 484 w 495"/>
                <a:gd name="T83" fmla="*/ 34 h 48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5"/>
                <a:gd name="T127" fmla="*/ 0 h 488"/>
                <a:gd name="T128" fmla="*/ 495 w 495"/>
                <a:gd name="T129" fmla="*/ 488 h 48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5" h="488">
                  <a:moveTo>
                    <a:pt x="0" y="488"/>
                  </a:moveTo>
                  <a:lnTo>
                    <a:pt x="6" y="483"/>
                  </a:lnTo>
                  <a:lnTo>
                    <a:pt x="12" y="478"/>
                  </a:lnTo>
                  <a:lnTo>
                    <a:pt x="12" y="473"/>
                  </a:lnTo>
                  <a:lnTo>
                    <a:pt x="18" y="468"/>
                  </a:lnTo>
                  <a:lnTo>
                    <a:pt x="18" y="463"/>
                  </a:lnTo>
                  <a:lnTo>
                    <a:pt x="23" y="458"/>
                  </a:lnTo>
                  <a:lnTo>
                    <a:pt x="23" y="453"/>
                  </a:lnTo>
                  <a:lnTo>
                    <a:pt x="29" y="449"/>
                  </a:lnTo>
                  <a:lnTo>
                    <a:pt x="35" y="441"/>
                  </a:lnTo>
                  <a:lnTo>
                    <a:pt x="35" y="436"/>
                  </a:lnTo>
                  <a:lnTo>
                    <a:pt x="41" y="431"/>
                  </a:lnTo>
                  <a:lnTo>
                    <a:pt x="41" y="427"/>
                  </a:lnTo>
                  <a:lnTo>
                    <a:pt x="47" y="422"/>
                  </a:lnTo>
                  <a:lnTo>
                    <a:pt x="53" y="414"/>
                  </a:lnTo>
                  <a:lnTo>
                    <a:pt x="53" y="409"/>
                  </a:lnTo>
                  <a:lnTo>
                    <a:pt x="59" y="404"/>
                  </a:lnTo>
                  <a:lnTo>
                    <a:pt x="59" y="400"/>
                  </a:lnTo>
                  <a:lnTo>
                    <a:pt x="65" y="392"/>
                  </a:lnTo>
                  <a:lnTo>
                    <a:pt x="71" y="387"/>
                  </a:lnTo>
                  <a:lnTo>
                    <a:pt x="71" y="382"/>
                  </a:lnTo>
                  <a:lnTo>
                    <a:pt x="77" y="375"/>
                  </a:lnTo>
                  <a:lnTo>
                    <a:pt x="77" y="370"/>
                  </a:lnTo>
                  <a:lnTo>
                    <a:pt x="82" y="365"/>
                  </a:lnTo>
                  <a:lnTo>
                    <a:pt x="88" y="358"/>
                  </a:lnTo>
                  <a:lnTo>
                    <a:pt x="88" y="353"/>
                  </a:lnTo>
                  <a:lnTo>
                    <a:pt x="94" y="348"/>
                  </a:lnTo>
                  <a:lnTo>
                    <a:pt x="94" y="341"/>
                  </a:lnTo>
                  <a:lnTo>
                    <a:pt x="100" y="336"/>
                  </a:lnTo>
                  <a:lnTo>
                    <a:pt x="106" y="331"/>
                  </a:lnTo>
                  <a:lnTo>
                    <a:pt x="106" y="324"/>
                  </a:lnTo>
                  <a:lnTo>
                    <a:pt x="112" y="319"/>
                  </a:lnTo>
                  <a:lnTo>
                    <a:pt x="112" y="311"/>
                  </a:lnTo>
                  <a:lnTo>
                    <a:pt x="118" y="306"/>
                  </a:lnTo>
                  <a:lnTo>
                    <a:pt x="124" y="301"/>
                  </a:lnTo>
                  <a:lnTo>
                    <a:pt x="124" y="294"/>
                  </a:lnTo>
                  <a:lnTo>
                    <a:pt x="130" y="289"/>
                  </a:lnTo>
                  <a:lnTo>
                    <a:pt x="130" y="284"/>
                  </a:lnTo>
                  <a:lnTo>
                    <a:pt x="136" y="277"/>
                  </a:lnTo>
                  <a:lnTo>
                    <a:pt x="141" y="272"/>
                  </a:lnTo>
                  <a:lnTo>
                    <a:pt x="141" y="265"/>
                  </a:lnTo>
                  <a:lnTo>
                    <a:pt x="147" y="260"/>
                  </a:lnTo>
                  <a:lnTo>
                    <a:pt x="147" y="255"/>
                  </a:lnTo>
                  <a:lnTo>
                    <a:pt x="153" y="248"/>
                  </a:lnTo>
                  <a:lnTo>
                    <a:pt x="153" y="243"/>
                  </a:lnTo>
                  <a:lnTo>
                    <a:pt x="159" y="238"/>
                  </a:lnTo>
                  <a:lnTo>
                    <a:pt x="165" y="230"/>
                  </a:lnTo>
                  <a:lnTo>
                    <a:pt x="165" y="226"/>
                  </a:lnTo>
                  <a:lnTo>
                    <a:pt x="171" y="221"/>
                  </a:lnTo>
                  <a:lnTo>
                    <a:pt x="171" y="213"/>
                  </a:lnTo>
                  <a:lnTo>
                    <a:pt x="177" y="208"/>
                  </a:lnTo>
                  <a:lnTo>
                    <a:pt x="183" y="203"/>
                  </a:lnTo>
                  <a:lnTo>
                    <a:pt x="183" y="199"/>
                  </a:lnTo>
                  <a:lnTo>
                    <a:pt x="189" y="191"/>
                  </a:lnTo>
                  <a:lnTo>
                    <a:pt x="189" y="186"/>
                  </a:lnTo>
                  <a:lnTo>
                    <a:pt x="195" y="181"/>
                  </a:lnTo>
                  <a:lnTo>
                    <a:pt x="200" y="176"/>
                  </a:lnTo>
                  <a:lnTo>
                    <a:pt x="200" y="172"/>
                  </a:lnTo>
                  <a:lnTo>
                    <a:pt x="206" y="164"/>
                  </a:lnTo>
                  <a:lnTo>
                    <a:pt x="206" y="159"/>
                  </a:lnTo>
                  <a:lnTo>
                    <a:pt x="212" y="154"/>
                  </a:lnTo>
                  <a:lnTo>
                    <a:pt x="218" y="150"/>
                  </a:lnTo>
                  <a:lnTo>
                    <a:pt x="218" y="145"/>
                  </a:lnTo>
                  <a:lnTo>
                    <a:pt x="224" y="140"/>
                  </a:lnTo>
                  <a:lnTo>
                    <a:pt x="224" y="135"/>
                  </a:lnTo>
                  <a:lnTo>
                    <a:pt x="230" y="130"/>
                  </a:lnTo>
                  <a:lnTo>
                    <a:pt x="236" y="125"/>
                  </a:lnTo>
                  <a:lnTo>
                    <a:pt x="236" y="120"/>
                  </a:lnTo>
                  <a:lnTo>
                    <a:pt x="242" y="115"/>
                  </a:lnTo>
                  <a:lnTo>
                    <a:pt x="242" y="110"/>
                  </a:lnTo>
                  <a:lnTo>
                    <a:pt x="248" y="108"/>
                  </a:lnTo>
                  <a:lnTo>
                    <a:pt x="254" y="103"/>
                  </a:lnTo>
                  <a:lnTo>
                    <a:pt x="254" y="98"/>
                  </a:lnTo>
                  <a:lnTo>
                    <a:pt x="259" y="93"/>
                  </a:lnTo>
                  <a:lnTo>
                    <a:pt x="259" y="88"/>
                  </a:lnTo>
                  <a:lnTo>
                    <a:pt x="265" y="86"/>
                  </a:lnTo>
                  <a:lnTo>
                    <a:pt x="271" y="81"/>
                  </a:lnTo>
                  <a:lnTo>
                    <a:pt x="271" y="76"/>
                  </a:lnTo>
                  <a:lnTo>
                    <a:pt x="277" y="74"/>
                  </a:lnTo>
                  <a:lnTo>
                    <a:pt x="277" y="69"/>
                  </a:lnTo>
                  <a:lnTo>
                    <a:pt x="283" y="66"/>
                  </a:lnTo>
                  <a:lnTo>
                    <a:pt x="289" y="61"/>
                  </a:lnTo>
                  <a:lnTo>
                    <a:pt x="289" y="59"/>
                  </a:lnTo>
                  <a:lnTo>
                    <a:pt x="295" y="54"/>
                  </a:lnTo>
                  <a:lnTo>
                    <a:pt x="295" y="51"/>
                  </a:lnTo>
                  <a:lnTo>
                    <a:pt x="301" y="49"/>
                  </a:lnTo>
                  <a:lnTo>
                    <a:pt x="301" y="44"/>
                  </a:lnTo>
                  <a:lnTo>
                    <a:pt x="307" y="42"/>
                  </a:lnTo>
                  <a:lnTo>
                    <a:pt x="312" y="39"/>
                  </a:lnTo>
                  <a:lnTo>
                    <a:pt x="312" y="37"/>
                  </a:lnTo>
                  <a:lnTo>
                    <a:pt x="318" y="34"/>
                  </a:lnTo>
                  <a:lnTo>
                    <a:pt x="318" y="32"/>
                  </a:lnTo>
                  <a:lnTo>
                    <a:pt x="324" y="29"/>
                  </a:lnTo>
                  <a:lnTo>
                    <a:pt x="330" y="27"/>
                  </a:lnTo>
                  <a:lnTo>
                    <a:pt x="330" y="24"/>
                  </a:lnTo>
                  <a:lnTo>
                    <a:pt x="336" y="22"/>
                  </a:lnTo>
                  <a:lnTo>
                    <a:pt x="336" y="20"/>
                  </a:lnTo>
                  <a:lnTo>
                    <a:pt x="342" y="17"/>
                  </a:lnTo>
                  <a:lnTo>
                    <a:pt x="348" y="15"/>
                  </a:lnTo>
                  <a:lnTo>
                    <a:pt x="360" y="10"/>
                  </a:lnTo>
                  <a:lnTo>
                    <a:pt x="354" y="10"/>
                  </a:lnTo>
                  <a:lnTo>
                    <a:pt x="360" y="10"/>
                  </a:lnTo>
                  <a:lnTo>
                    <a:pt x="366" y="7"/>
                  </a:lnTo>
                  <a:lnTo>
                    <a:pt x="371" y="5"/>
                  </a:lnTo>
                  <a:lnTo>
                    <a:pt x="377" y="2"/>
                  </a:lnTo>
                  <a:lnTo>
                    <a:pt x="383" y="2"/>
                  </a:lnTo>
                  <a:lnTo>
                    <a:pt x="389" y="0"/>
                  </a:lnTo>
                  <a:lnTo>
                    <a:pt x="395" y="0"/>
                  </a:lnTo>
                  <a:lnTo>
                    <a:pt x="401" y="0"/>
                  </a:lnTo>
                  <a:lnTo>
                    <a:pt x="407" y="0"/>
                  </a:lnTo>
                  <a:lnTo>
                    <a:pt x="413" y="0"/>
                  </a:lnTo>
                  <a:lnTo>
                    <a:pt x="419" y="2"/>
                  </a:lnTo>
                  <a:lnTo>
                    <a:pt x="425" y="2"/>
                  </a:lnTo>
                  <a:lnTo>
                    <a:pt x="430" y="5"/>
                  </a:lnTo>
                  <a:lnTo>
                    <a:pt x="436" y="7"/>
                  </a:lnTo>
                  <a:lnTo>
                    <a:pt x="442" y="10"/>
                  </a:lnTo>
                  <a:lnTo>
                    <a:pt x="448" y="12"/>
                  </a:lnTo>
                  <a:lnTo>
                    <a:pt x="454" y="15"/>
                  </a:lnTo>
                  <a:lnTo>
                    <a:pt x="460" y="17"/>
                  </a:lnTo>
                  <a:lnTo>
                    <a:pt x="466" y="20"/>
                  </a:lnTo>
                  <a:lnTo>
                    <a:pt x="466" y="22"/>
                  </a:lnTo>
                  <a:lnTo>
                    <a:pt x="472" y="24"/>
                  </a:lnTo>
                  <a:lnTo>
                    <a:pt x="478" y="27"/>
                  </a:lnTo>
                  <a:lnTo>
                    <a:pt x="478" y="29"/>
                  </a:lnTo>
                  <a:lnTo>
                    <a:pt x="484" y="32"/>
                  </a:lnTo>
                  <a:lnTo>
                    <a:pt x="484" y="34"/>
                  </a:lnTo>
                  <a:lnTo>
                    <a:pt x="489" y="37"/>
                  </a:lnTo>
                  <a:lnTo>
                    <a:pt x="495" y="3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8" name="Freeform 226"/>
            <p:cNvSpPr>
              <a:spLocks/>
            </p:cNvSpPr>
            <p:nvPr/>
          </p:nvSpPr>
          <p:spPr bwMode="auto">
            <a:xfrm>
              <a:off x="3259" y="2786"/>
              <a:ext cx="449" cy="593"/>
            </a:xfrm>
            <a:custGeom>
              <a:avLst/>
              <a:gdLst>
                <a:gd name="T0" fmla="*/ 6 w 449"/>
                <a:gd name="T1" fmla="*/ 5 h 593"/>
                <a:gd name="T2" fmla="*/ 18 w 449"/>
                <a:gd name="T3" fmla="*/ 15 h 593"/>
                <a:gd name="T4" fmla="*/ 24 w 449"/>
                <a:gd name="T5" fmla="*/ 27 h 593"/>
                <a:gd name="T6" fmla="*/ 36 w 449"/>
                <a:gd name="T7" fmla="*/ 37 h 593"/>
                <a:gd name="T8" fmla="*/ 48 w 449"/>
                <a:gd name="T9" fmla="*/ 49 h 593"/>
                <a:gd name="T10" fmla="*/ 59 w 449"/>
                <a:gd name="T11" fmla="*/ 64 h 593"/>
                <a:gd name="T12" fmla="*/ 71 w 449"/>
                <a:gd name="T13" fmla="*/ 76 h 593"/>
                <a:gd name="T14" fmla="*/ 77 w 449"/>
                <a:gd name="T15" fmla="*/ 91 h 593"/>
                <a:gd name="T16" fmla="*/ 89 w 449"/>
                <a:gd name="T17" fmla="*/ 106 h 593"/>
                <a:gd name="T18" fmla="*/ 101 w 449"/>
                <a:gd name="T19" fmla="*/ 120 h 593"/>
                <a:gd name="T20" fmla="*/ 112 w 449"/>
                <a:gd name="T21" fmla="*/ 137 h 593"/>
                <a:gd name="T22" fmla="*/ 118 w 449"/>
                <a:gd name="T23" fmla="*/ 152 h 593"/>
                <a:gd name="T24" fmla="*/ 130 w 449"/>
                <a:gd name="T25" fmla="*/ 169 h 593"/>
                <a:gd name="T26" fmla="*/ 142 w 449"/>
                <a:gd name="T27" fmla="*/ 187 h 593"/>
                <a:gd name="T28" fmla="*/ 154 w 449"/>
                <a:gd name="T29" fmla="*/ 204 h 593"/>
                <a:gd name="T30" fmla="*/ 166 w 449"/>
                <a:gd name="T31" fmla="*/ 221 h 593"/>
                <a:gd name="T32" fmla="*/ 171 w 449"/>
                <a:gd name="T33" fmla="*/ 238 h 593"/>
                <a:gd name="T34" fmla="*/ 183 w 449"/>
                <a:gd name="T35" fmla="*/ 255 h 593"/>
                <a:gd name="T36" fmla="*/ 195 w 449"/>
                <a:gd name="T37" fmla="*/ 272 h 593"/>
                <a:gd name="T38" fmla="*/ 207 w 449"/>
                <a:gd name="T39" fmla="*/ 292 h 593"/>
                <a:gd name="T40" fmla="*/ 219 w 449"/>
                <a:gd name="T41" fmla="*/ 309 h 593"/>
                <a:gd name="T42" fmla="*/ 224 w 449"/>
                <a:gd name="T43" fmla="*/ 326 h 593"/>
                <a:gd name="T44" fmla="*/ 236 w 449"/>
                <a:gd name="T45" fmla="*/ 343 h 593"/>
                <a:gd name="T46" fmla="*/ 248 w 449"/>
                <a:gd name="T47" fmla="*/ 361 h 593"/>
                <a:gd name="T48" fmla="*/ 260 w 449"/>
                <a:gd name="T49" fmla="*/ 375 h 593"/>
                <a:gd name="T50" fmla="*/ 266 w 449"/>
                <a:gd name="T51" fmla="*/ 392 h 593"/>
                <a:gd name="T52" fmla="*/ 278 w 449"/>
                <a:gd name="T53" fmla="*/ 410 h 593"/>
                <a:gd name="T54" fmla="*/ 289 w 449"/>
                <a:gd name="T55" fmla="*/ 424 h 593"/>
                <a:gd name="T56" fmla="*/ 301 w 449"/>
                <a:gd name="T57" fmla="*/ 439 h 593"/>
                <a:gd name="T58" fmla="*/ 313 w 449"/>
                <a:gd name="T59" fmla="*/ 454 h 593"/>
                <a:gd name="T60" fmla="*/ 319 w 449"/>
                <a:gd name="T61" fmla="*/ 468 h 593"/>
                <a:gd name="T62" fmla="*/ 331 w 449"/>
                <a:gd name="T63" fmla="*/ 483 h 593"/>
                <a:gd name="T64" fmla="*/ 342 w 449"/>
                <a:gd name="T65" fmla="*/ 495 h 593"/>
                <a:gd name="T66" fmla="*/ 354 w 449"/>
                <a:gd name="T67" fmla="*/ 508 h 593"/>
                <a:gd name="T68" fmla="*/ 360 w 449"/>
                <a:gd name="T69" fmla="*/ 520 h 593"/>
                <a:gd name="T70" fmla="*/ 372 w 449"/>
                <a:gd name="T71" fmla="*/ 532 h 593"/>
                <a:gd name="T72" fmla="*/ 384 w 449"/>
                <a:gd name="T73" fmla="*/ 542 h 593"/>
                <a:gd name="T74" fmla="*/ 396 w 449"/>
                <a:gd name="T75" fmla="*/ 552 h 593"/>
                <a:gd name="T76" fmla="*/ 407 w 449"/>
                <a:gd name="T77" fmla="*/ 562 h 593"/>
                <a:gd name="T78" fmla="*/ 413 w 449"/>
                <a:gd name="T79" fmla="*/ 571 h 593"/>
                <a:gd name="T80" fmla="*/ 425 w 449"/>
                <a:gd name="T81" fmla="*/ 579 h 593"/>
                <a:gd name="T82" fmla="*/ 437 w 449"/>
                <a:gd name="T83" fmla="*/ 589 h 5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9"/>
                <a:gd name="T127" fmla="*/ 0 h 593"/>
                <a:gd name="T128" fmla="*/ 449 w 449"/>
                <a:gd name="T129" fmla="*/ 593 h 59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9" h="593">
                  <a:moveTo>
                    <a:pt x="0" y="0"/>
                  </a:moveTo>
                  <a:lnTo>
                    <a:pt x="0" y="3"/>
                  </a:lnTo>
                  <a:lnTo>
                    <a:pt x="6" y="5"/>
                  </a:lnTo>
                  <a:lnTo>
                    <a:pt x="6" y="10"/>
                  </a:lnTo>
                  <a:lnTo>
                    <a:pt x="12" y="12"/>
                  </a:lnTo>
                  <a:lnTo>
                    <a:pt x="18" y="15"/>
                  </a:lnTo>
                  <a:lnTo>
                    <a:pt x="18" y="20"/>
                  </a:lnTo>
                  <a:lnTo>
                    <a:pt x="24" y="22"/>
                  </a:lnTo>
                  <a:lnTo>
                    <a:pt x="24" y="27"/>
                  </a:lnTo>
                  <a:lnTo>
                    <a:pt x="30" y="30"/>
                  </a:lnTo>
                  <a:lnTo>
                    <a:pt x="36" y="35"/>
                  </a:lnTo>
                  <a:lnTo>
                    <a:pt x="36" y="37"/>
                  </a:lnTo>
                  <a:lnTo>
                    <a:pt x="42" y="42"/>
                  </a:lnTo>
                  <a:lnTo>
                    <a:pt x="42" y="47"/>
                  </a:lnTo>
                  <a:lnTo>
                    <a:pt x="48" y="49"/>
                  </a:lnTo>
                  <a:lnTo>
                    <a:pt x="53" y="54"/>
                  </a:lnTo>
                  <a:lnTo>
                    <a:pt x="53" y="59"/>
                  </a:lnTo>
                  <a:lnTo>
                    <a:pt x="59" y="64"/>
                  </a:lnTo>
                  <a:lnTo>
                    <a:pt x="59" y="69"/>
                  </a:lnTo>
                  <a:lnTo>
                    <a:pt x="65" y="71"/>
                  </a:lnTo>
                  <a:lnTo>
                    <a:pt x="71" y="76"/>
                  </a:lnTo>
                  <a:lnTo>
                    <a:pt x="71" y="81"/>
                  </a:lnTo>
                  <a:lnTo>
                    <a:pt x="77" y="86"/>
                  </a:lnTo>
                  <a:lnTo>
                    <a:pt x="77" y="91"/>
                  </a:lnTo>
                  <a:lnTo>
                    <a:pt x="83" y="96"/>
                  </a:lnTo>
                  <a:lnTo>
                    <a:pt x="83" y="101"/>
                  </a:lnTo>
                  <a:lnTo>
                    <a:pt x="89" y="106"/>
                  </a:lnTo>
                  <a:lnTo>
                    <a:pt x="95" y="111"/>
                  </a:lnTo>
                  <a:lnTo>
                    <a:pt x="95" y="115"/>
                  </a:lnTo>
                  <a:lnTo>
                    <a:pt x="101" y="120"/>
                  </a:lnTo>
                  <a:lnTo>
                    <a:pt x="101" y="125"/>
                  </a:lnTo>
                  <a:lnTo>
                    <a:pt x="107" y="133"/>
                  </a:lnTo>
                  <a:lnTo>
                    <a:pt x="112" y="137"/>
                  </a:lnTo>
                  <a:lnTo>
                    <a:pt x="112" y="142"/>
                  </a:lnTo>
                  <a:lnTo>
                    <a:pt x="118" y="147"/>
                  </a:lnTo>
                  <a:lnTo>
                    <a:pt x="118" y="152"/>
                  </a:lnTo>
                  <a:lnTo>
                    <a:pt x="124" y="160"/>
                  </a:lnTo>
                  <a:lnTo>
                    <a:pt x="130" y="164"/>
                  </a:lnTo>
                  <a:lnTo>
                    <a:pt x="130" y="169"/>
                  </a:lnTo>
                  <a:lnTo>
                    <a:pt x="136" y="174"/>
                  </a:lnTo>
                  <a:lnTo>
                    <a:pt x="136" y="182"/>
                  </a:lnTo>
                  <a:lnTo>
                    <a:pt x="142" y="187"/>
                  </a:lnTo>
                  <a:lnTo>
                    <a:pt x="148" y="191"/>
                  </a:lnTo>
                  <a:lnTo>
                    <a:pt x="148" y="199"/>
                  </a:lnTo>
                  <a:lnTo>
                    <a:pt x="154" y="204"/>
                  </a:lnTo>
                  <a:lnTo>
                    <a:pt x="154" y="209"/>
                  </a:lnTo>
                  <a:lnTo>
                    <a:pt x="160" y="216"/>
                  </a:lnTo>
                  <a:lnTo>
                    <a:pt x="166" y="221"/>
                  </a:lnTo>
                  <a:lnTo>
                    <a:pt x="166" y="226"/>
                  </a:lnTo>
                  <a:lnTo>
                    <a:pt x="171" y="233"/>
                  </a:lnTo>
                  <a:lnTo>
                    <a:pt x="171" y="238"/>
                  </a:lnTo>
                  <a:lnTo>
                    <a:pt x="177" y="245"/>
                  </a:lnTo>
                  <a:lnTo>
                    <a:pt x="183" y="250"/>
                  </a:lnTo>
                  <a:lnTo>
                    <a:pt x="183" y="255"/>
                  </a:lnTo>
                  <a:lnTo>
                    <a:pt x="189" y="262"/>
                  </a:lnTo>
                  <a:lnTo>
                    <a:pt x="189" y="267"/>
                  </a:lnTo>
                  <a:lnTo>
                    <a:pt x="195" y="272"/>
                  </a:lnTo>
                  <a:lnTo>
                    <a:pt x="201" y="280"/>
                  </a:lnTo>
                  <a:lnTo>
                    <a:pt x="201" y="285"/>
                  </a:lnTo>
                  <a:lnTo>
                    <a:pt x="207" y="292"/>
                  </a:lnTo>
                  <a:lnTo>
                    <a:pt x="207" y="297"/>
                  </a:lnTo>
                  <a:lnTo>
                    <a:pt x="213" y="302"/>
                  </a:lnTo>
                  <a:lnTo>
                    <a:pt x="219" y="309"/>
                  </a:lnTo>
                  <a:lnTo>
                    <a:pt x="219" y="314"/>
                  </a:lnTo>
                  <a:lnTo>
                    <a:pt x="224" y="319"/>
                  </a:lnTo>
                  <a:lnTo>
                    <a:pt x="224" y="326"/>
                  </a:lnTo>
                  <a:lnTo>
                    <a:pt x="230" y="331"/>
                  </a:lnTo>
                  <a:lnTo>
                    <a:pt x="230" y="336"/>
                  </a:lnTo>
                  <a:lnTo>
                    <a:pt x="236" y="343"/>
                  </a:lnTo>
                  <a:lnTo>
                    <a:pt x="242" y="348"/>
                  </a:lnTo>
                  <a:lnTo>
                    <a:pt x="242" y="353"/>
                  </a:lnTo>
                  <a:lnTo>
                    <a:pt x="248" y="361"/>
                  </a:lnTo>
                  <a:lnTo>
                    <a:pt x="248" y="365"/>
                  </a:lnTo>
                  <a:lnTo>
                    <a:pt x="254" y="370"/>
                  </a:lnTo>
                  <a:lnTo>
                    <a:pt x="260" y="375"/>
                  </a:lnTo>
                  <a:lnTo>
                    <a:pt x="260" y="383"/>
                  </a:lnTo>
                  <a:lnTo>
                    <a:pt x="266" y="388"/>
                  </a:lnTo>
                  <a:lnTo>
                    <a:pt x="266" y="392"/>
                  </a:lnTo>
                  <a:lnTo>
                    <a:pt x="272" y="397"/>
                  </a:lnTo>
                  <a:lnTo>
                    <a:pt x="278" y="402"/>
                  </a:lnTo>
                  <a:lnTo>
                    <a:pt x="278" y="410"/>
                  </a:lnTo>
                  <a:lnTo>
                    <a:pt x="283" y="414"/>
                  </a:lnTo>
                  <a:lnTo>
                    <a:pt x="283" y="419"/>
                  </a:lnTo>
                  <a:lnTo>
                    <a:pt x="289" y="424"/>
                  </a:lnTo>
                  <a:lnTo>
                    <a:pt x="295" y="429"/>
                  </a:lnTo>
                  <a:lnTo>
                    <a:pt x="295" y="434"/>
                  </a:lnTo>
                  <a:lnTo>
                    <a:pt x="301" y="439"/>
                  </a:lnTo>
                  <a:lnTo>
                    <a:pt x="301" y="444"/>
                  </a:lnTo>
                  <a:lnTo>
                    <a:pt x="307" y="449"/>
                  </a:lnTo>
                  <a:lnTo>
                    <a:pt x="313" y="454"/>
                  </a:lnTo>
                  <a:lnTo>
                    <a:pt x="313" y="459"/>
                  </a:lnTo>
                  <a:lnTo>
                    <a:pt x="319" y="464"/>
                  </a:lnTo>
                  <a:lnTo>
                    <a:pt x="319" y="468"/>
                  </a:lnTo>
                  <a:lnTo>
                    <a:pt x="325" y="473"/>
                  </a:lnTo>
                  <a:lnTo>
                    <a:pt x="331" y="478"/>
                  </a:lnTo>
                  <a:lnTo>
                    <a:pt x="331" y="483"/>
                  </a:lnTo>
                  <a:lnTo>
                    <a:pt x="337" y="486"/>
                  </a:lnTo>
                  <a:lnTo>
                    <a:pt x="337" y="490"/>
                  </a:lnTo>
                  <a:lnTo>
                    <a:pt x="342" y="495"/>
                  </a:lnTo>
                  <a:lnTo>
                    <a:pt x="348" y="500"/>
                  </a:lnTo>
                  <a:lnTo>
                    <a:pt x="348" y="503"/>
                  </a:lnTo>
                  <a:lnTo>
                    <a:pt x="354" y="508"/>
                  </a:lnTo>
                  <a:lnTo>
                    <a:pt x="354" y="513"/>
                  </a:lnTo>
                  <a:lnTo>
                    <a:pt x="360" y="515"/>
                  </a:lnTo>
                  <a:lnTo>
                    <a:pt x="360" y="520"/>
                  </a:lnTo>
                  <a:lnTo>
                    <a:pt x="366" y="525"/>
                  </a:lnTo>
                  <a:lnTo>
                    <a:pt x="372" y="527"/>
                  </a:lnTo>
                  <a:lnTo>
                    <a:pt x="372" y="532"/>
                  </a:lnTo>
                  <a:lnTo>
                    <a:pt x="378" y="535"/>
                  </a:lnTo>
                  <a:lnTo>
                    <a:pt x="378" y="540"/>
                  </a:lnTo>
                  <a:lnTo>
                    <a:pt x="384" y="542"/>
                  </a:lnTo>
                  <a:lnTo>
                    <a:pt x="390" y="547"/>
                  </a:lnTo>
                  <a:lnTo>
                    <a:pt x="390" y="549"/>
                  </a:lnTo>
                  <a:lnTo>
                    <a:pt x="396" y="552"/>
                  </a:lnTo>
                  <a:lnTo>
                    <a:pt x="396" y="557"/>
                  </a:lnTo>
                  <a:lnTo>
                    <a:pt x="401" y="559"/>
                  </a:lnTo>
                  <a:lnTo>
                    <a:pt x="407" y="562"/>
                  </a:lnTo>
                  <a:lnTo>
                    <a:pt x="407" y="564"/>
                  </a:lnTo>
                  <a:lnTo>
                    <a:pt x="413" y="569"/>
                  </a:lnTo>
                  <a:lnTo>
                    <a:pt x="413" y="571"/>
                  </a:lnTo>
                  <a:lnTo>
                    <a:pt x="419" y="574"/>
                  </a:lnTo>
                  <a:lnTo>
                    <a:pt x="425" y="576"/>
                  </a:lnTo>
                  <a:lnTo>
                    <a:pt x="425" y="579"/>
                  </a:lnTo>
                  <a:lnTo>
                    <a:pt x="431" y="581"/>
                  </a:lnTo>
                  <a:lnTo>
                    <a:pt x="431" y="584"/>
                  </a:lnTo>
                  <a:lnTo>
                    <a:pt x="437" y="589"/>
                  </a:lnTo>
                  <a:lnTo>
                    <a:pt x="443" y="591"/>
                  </a:lnTo>
                  <a:lnTo>
                    <a:pt x="449" y="59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69" name="Freeform 227"/>
            <p:cNvSpPr>
              <a:spLocks/>
            </p:cNvSpPr>
            <p:nvPr/>
          </p:nvSpPr>
          <p:spPr bwMode="auto">
            <a:xfrm>
              <a:off x="3708" y="3379"/>
              <a:ext cx="725" cy="49"/>
            </a:xfrm>
            <a:custGeom>
              <a:avLst/>
              <a:gdLst>
                <a:gd name="T0" fmla="*/ 6 w 725"/>
                <a:gd name="T1" fmla="*/ 5 h 49"/>
                <a:gd name="T2" fmla="*/ 23 w 725"/>
                <a:gd name="T3" fmla="*/ 15 h 49"/>
                <a:gd name="T4" fmla="*/ 29 w 725"/>
                <a:gd name="T5" fmla="*/ 18 h 49"/>
                <a:gd name="T6" fmla="*/ 41 w 725"/>
                <a:gd name="T7" fmla="*/ 25 h 49"/>
                <a:gd name="T8" fmla="*/ 59 w 725"/>
                <a:gd name="T9" fmla="*/ 32 h 49"/>
                <a:gd name="T10" fmla="*/ 76 w 725"/>
                <a:gd name="T11" fmla="*/ 37 h 49"/>
                <a:gd name="T12" fmla="*/ 94 w 725"/>
                <a:gd name="T13" fmla="*/ 42 h 49"/>
                <a:gd name="T14" fmla="*/ 112 w 725"/>
                <a:gd name="T15" fmla="*/ 45 h 49"/>
                <a:gd name="T16" fmla="*/ 129 w 725"/>
                <a:gd name="T17" fmla="*/ 47 h 49"/>
                <a:gd name="T18" fmla="*/ 147 w 725"/>
                <a:gd name="T19" fmla="*/ 49 h 49"/>
                <a:gd name="T20" fmla="*/ 165 w 725"/>
                <a:gd name="T21" fmla="*/ 49 h 49"/>
                <a:gd name="T22" fmla="*/ 182 w 725"/>
                <a:gd name="T23" fmla="*/ 49 h 49"/>
                <a:gd name="T24" fmla="*/ 200 w 725"/>
                <a:gd name="T25" fmla="*/ 47 h 49"/>
                <a:gd name="T26" fmla="*/ 218 w 725"/>
                <a:gd name="T27" fmla="*/ 47 h 49"/>
                <a:gd name="T28" fmla="*/ 236 w 725"/>
                <a:gd name="T29" fmla="*/ 45 h 49"/>
                <a:gd name="T30" fmla="*/ 253 w 725"/>
                <a:gd name="T31" fmla="*/ 42 h 49"/>
                <a:gd name="T32" fmla="*/ 271 w 725"/>
                <a:gd name="T33" fmla="*/ 40 h 49"/>
                <a:gd name="T34" fmla="*/ 289 w 725"/>
                <a:gd name="T35" fmla="*/ 40 h 49"/>
                <a:gd name="T36" fmla="*/ 306 w 725"/>
                <a:gd name="T37" fmla="*/ 37 h 49"/>
                <a:gd name="T38" fmla="*/ 324 w 725"/>
                <a:gd name="T39" fmla="*/ 35 h 49"/>
                <a:gd name="T40" fmla="*/ 342 w 725"/>
                <a:gd name="T41" fmla="*/ 32 h 49"/>
                <a:gd name="T42" fmla="*/ 359 w 725"/>
                <a:gd name="T43" fmla="*/ 30 h 49"/>
                <a:gd name="T44" fmla="*/ 377 w 725"/>
                <a:gd name="T45" fmla="*/ 30 h 49"/>
                <a:gd name="T46" fmla="*/ 395 w 725"/>
                <a:gd name="T47" fmla="*/ 27 h 49"/>
                <a:gd name="T48" fmla="*/ 413 w 725"/>
                <a:gd name="T49" fmla="*/ 27 h 49"/>
                <a:gd name="T50" fmla="*/ 430 w 725"/>
                <a:gd name="T51" fmla="*/ 27 h 49"/>
                <a:gd name="T52" fmla="*/ 448 w 725"/>
                <a:gd name="T53" fmla="*/ 27 h 49"/>
                <a:gd name="T54" fmla="*/ 466 w 725"/>
                <a:gd name="T55" fmla="*/ 25 h 49"/>
                <a:gd name="T56" fmla="*/ 483 w 725"/>
                <a:gd name="T57" fmla="*/ 25 h 49"/>
                <a:gd name="T58" fmla="*/ 501 w 725"/>
                <a:gd name="T59" fmla="*/ 27 h 49"/>
                <a:gd name="T60" fmla="*/ 519 w 725"/>
                <a:gd name="T61" fmla="*/ 27 h 49"/>
                <a:gd name="T62" fmla="*/ 536 w 725"/>
                <a:gd name="T63" fmla="*/ 27 h 49"/>
                <a:gd name="T64" fmla="*/ 554 w 725"/>
                <a:gd name="T65" fmla="*/ 27 h 49"/>
                <a:gd name="T66" fmla="*/ 572 w 725"/>
                <a:gd name="T67" fmla="*/ 27 h 49"/>
                <a:gd name="T68" fmla="*/ 589 w 725"/>
                <a:gd name="T69" fmla="*/ 30 h 49"/>
                <a:gd name="T70" fmla="*/ 607 w 725"/>
                <a:gd name="T71" fmla="*/ 30 h 49"/>
                <a:gd name="T72" fmla="*/ 625 w 725"/>
                <a:gd name="T73" fmla="*/ 30 h 49"/>
                <a:gd name="T74" fmla="*/ 643 w 725"/>
                <a:gd name="T75" fmla="*/ 30 h 49"/>
                <a:gd name="T76" fmla="*/ 660 w 725"/>
                <a:gd name="T77" fmla="*/ 32 h 49"/>
                <a:gd name="T78" fmla="*/ 678 w 725"/>
                <a:gd name="T79" fmla="*/ 32 h 49"/>
                <a:gd name="T80" fmla="*/ 696 w 725"/>
                <a:gd name="T81" fmla="*/ 32 h 49"/>
                <a:gd name="T82" fmla="*/ 713 w 725"/>
                <a:gd name="T83" fmla="*/ 32 h 4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25"/>
                <a:gd name="T127" fmla="*/ 0 h 49"/>
                <a:gd name="T128" fmla="*/ 725 w 725"/>
                <a:gd name="T129" fmla="*/ 49 h 4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25" h="49">
                  <a:moveTo>
                    <a:pt x="0" y="0"/>
                  </a:moveTo>
                  <a:lnTo>
                    <a:pt x="0" y="3"/>
                  </a:lnTo>
                  <a:lnTo>
                    <a:pt x="6" y="5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23" y="15"/>
                  </a:lnTo>
                  <a:lnTo>
                    <a:pt x="17" y="15"/>
                  </a:lnTo>
                  <a:lnTo>
                    <a:pt x="23" y="15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35" y="22"/>
                  </a:lnTo>
                  <a:lnTo>
                    <a:pt x="41" y="25"/>
                  </a:lnTo>
                  <a:lnTo>
                    <a:pt x="47" y="27"/>
                  </a:lnTo>
                  <a:lnTo>
                    <a:pt x="53" y="30"/>
                  </a:lnTo>
                  <a:lnTo>
                    <a:pt x="59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76" y="37"/>
                  </a:lnTo>
                  <a:lnTo>
                    <a:pt x="82" y="40"/>
                  </a:lnTo>
                  <a:lnTo>
                    <a:pt x="88" y="42"/>
                  </a:lnTo>
                  <a:lnTo>
                    <a:pt x="94" y="42"/>
                  </a:lnTo>
                  <a:lnTo>
                    <a:pt x="100" y="42"/>
                  </a:lnTo>
                  <a:lnTo>
                    <a:pt x="106" y="45"/>
                  </a:lnTo>
                  <a:lnTo>
                    <a:pt x="112" y="45"/>
                  </a:lnTo>
                  <a:lnTo>
                    <a:pt x="118" y="47"/>
                  </a:lnTo>
                  <a:lnTo>
                    <a:pt x="123" y="47"/>
                  </a:lnTo>
                  <a:lnTo>
                    <a:pt x="129" y="47"/>
                  </a:lnTo>
                  <a:lnTo>
                    <a:pt x="135" y="47"/>
                  </a:lnTo>
                  <a:lnTo>
                    <a:pt x="141" y="47"/>
                  </a:lnTo>
                  <a:lnTo>
                    <a:pt x="147" y="49"/>
                  </a:lnTo>
                  <a:lnTo>
                    <a:pt x="153" y="49"/>
                  </a:lnTo>
                  <a:lnTo>
                    <a:pt x="159" y="49"/>
                  </a:lnTo>
                  <a:lnTo>
                    <a:pt x="165" y="49"/>
                  </a:lnTo>
                  <a:lnTo>
                    <a:pt x="171" y="49"/>
                  </a:lnTo>
                  <a:lnTo>
                    <a:pt x="177" y="49"/>
                  </a:lnTo>
                  <a:lnTo>
                    <a:pt x="182" y="49"/>
                  </a:lnTo>
                  <a:lnTo>
                    <a:pt x="188" y="47"/>
                  </a:lnTo>
                  <a:lnTo>
                    <a:pt x="194" y="47"/>
                  </a:lnTo>
                  <a:lnTo>
                    <a:pt x="200" y="47"/>
                  </a:lnTo>
                  <a:lnTo>
                    <a:pt x="206" y="47"/>
                  </a:lnTo>
                  <a:lnTo>
                    <a:pt x="212" y="47"/>
                  </a:lnTo>
                  <a:lnTo>
                    <a:pt x="218" y="47"/>
                  </a:lnTo>
                  <a:lnTo>
                    <a:pt x="224" y="45"/>
                  </a:lnTo>
                  <a:lnTo>
                    <a:pt x="230" y="45"/>
                  </a:lnTo>
                  <a:lnTo>
                    <a:pt x="236" y="45"/>
                  </a:lnTo>
                  <a:lnTo>
                    <a:pt x="241" y="45"/>
                  </a:lnTo>
                  <a:lnTo>
                    <a:pt x="247" y="42"/>
                  </a:lnTo>
                  <a:lnTo>
                    <a:pt x="253" y="42"/>
                  </a:lnTo>
                  <a:lnTo>
                    <a:pt x="259" y="42"/>
                  </a:lnTo>
                  <a:lnTo>
                    <a:pt x="265" y="42"/>
                  </a:lnTo>
                  <a:lnTo>
                    <a:pt x="271" y="40"/>
                  </a:lnTo>
                  <a:lnTo>
                    <a:pt x="277" y="40"/>
                  </a:lnTo>
                  <a:lnTo>
                    <a:pt x="283" y="40"/>
                  </a:lnTo>
                  <a:lnTo>
                    <a:pt x="289" y="40"/>
                  </a:lnTo>
                  <a:lnTo>
                    <a:pt x="295" y="37"/>
                  </a:lnTo>
                  <a:lnTo>
                    <a:pt x="300" y="37"/>
                  </a:lnTo>
                  <a:lnTo>
                    <a:pt x="306" y="37"/>
                  </a:lnTo>
                  <a:lnTo>
                    <a:pt x="312" y="35"/>
                  </a:lnTo>
                  <a:lnTo>
                    <a:pt x="318" y="35"/>
                  </a:lnTo>
                  <a:lnTo>
                    <a:pt x="324" y="35"/>
                  </a:lnTo>
                  <a:lnTo>
                    <a:pt x="330" y="35"/>
                  </a:lnTo>
                  <a:lnTo>
                    <a:pt x="336" y="32"/>
                  </a:lnTo>
                  <a:lnTo>
                    <a:pt x="342" y="32"/>
                  </a:lnTo>
                  <a:lnTo>
                    <a:pt x="348" y="32"/>
                  </a:lnTo>
                  <a:lnTo>
                    <a:pt x="354" y="32"/>
                  </a:lnTo>
                  <a:lnTo>
                    <a:pt x="359" y="30"/>
                  </a:lnTo>
                  <a:lnTo>
                    <a:pt x="365" y="30"/>
                  </a:lnTo>
                  <a:lnTo>
                    <a:pt x="371" y="30"/>
                  </a:lnTo>
                  <a:lnTo>
                    <a:pt x="377" y="30"/>
                  </a:lnTo>
                  <a:lnTo>
                    <a:pt x="383" y="30"/>
                  </a:lnTo>
                  <a:lnTo>
                    <a:pt x="389" y="27"/>
                  </a:lnTo>
                  <a:lnTo>
                    <a:pt x="395" y="27"/>
                  </a:lnTo>
                  <a:lnTo>
                    <a:pt x="401" y="27"/>
                  </a:lnTo>
                  <a:lnTo>
                    <a:pt x="407" y="27"/>
                  </a:lnTo>
                  <a:lnTo>
                    <a:pt x="413" y="27"/>
                  </a:lnTo>
                  <a:lnTo>
                    <a:pt x="418" y="27"/>
                  </a:lnTo>
                  <a:lnTo>
                    <a:pt x="424" y="27"/>
                  </a:lnTo>
                  <a:lnTo>
                    <a:pt x="430" y="27"/>
                  </a:lnTo>
                  <a:lnTo>
                    <a:pt x="436" y="27"/>
                  </a:lnTo>
                  <a:lnTo>
                    <a:pt x="442" y="27"/>
                  </a:lnTo>
                  <a:lnTo>
                    <a:pt x="448" y="27"/>
                  </a:lnTo>
                  <a:lnTo>
                    <a:pt x="454" y="25"/>
                  </a:lnTo>
                  <a:lnTo>
                    <a:pt x="460" y="25"/>
                  </a:lnTo>
                  <a:lnTo>
                    <a:pt x="466" y="25"/>
                  </a:lnTo>
                  <a:lnTo>
                    <a:pt x="472" y="25"/>
                  </a:lnTo>
                  <a:lnTo>
                    <a:pt x="477" y="25"/>
                  </a:lnTo>
                  <a:lnTo>
                    <a:pt x="483" y="25"/>
                  </a:lnTo>
                  <a:lnTo>
                    <a:pt x="489" y="25"/>
                  </a:lnTo>
                  <a:lnTo>
                    <a:pt x="495" y="25"/>
                  </a:lnTo>
                  <a:lnTo>
                    <a:pt x="501" y="27"/>
                  </a:lnTo>
                  <a:lnTo>
                    <a:pt x="507" y="27"/>
                  </a:lnTo>
                  <a:lnTo>
                    <a:pt x="513" y="27"/>
                  </a:lnTo>
                  <a:lnTo>
                    <a:pt x="519" y="27"/>
                  </a:lnTo>
                  <a:lnTo>
                    <a:pt x="525" y="27"/>
                  </a:lnTo>
                  <a:lnTo>
                    <a:pt x="530" y="27"/>
                  </a:lnTo>
                  <a:lnTo>
                    <a:pt x="536" y="27"/>
                  </a:lnTo>
                  <a:lnTo>
                    <a:pt x="542" y="27"/>
                  </a:lnTo>
                  <a:lnTo>
                    <a:pt x="548" y="27"/>
                  </a:lnTo>
                  <a:lnTo>
                    <a:pt x="554" y="27"/>
                  </a:lnTo>
                  <a:lnTo>
                    <a:pt x="560" y="27"/>
                  </a:lnTo>
                  <a:lnTo>
                    <a:pt x="566" y="27"/>
                  </a:lnTo>
                  <a:lnTo>
                    <a:pt x="572" y="27"/>
                  </a:lnTo>
                  <a:lnTo>
                    <a:pt x="578" y="27"/>
                  </a:lnTo>
                  <a:lnTo>
                    <a:pt x="584" y="30"/>
                  </a:lnTo>
                  <a:lnTo>
                    <a:pt x="589" y="30"/>
                  </a:lnTo>
                  <a:lnTo>
                    <a:pt x="595" y="30"/>
                  </a:lnTo>
                  <a:lnTo>
                    <a:pt x="601" y="30"/>
                  </a:lnTo>
                  <a:lnTo>
                    <a:pt x="607" y="30"/>
                  </a:lnTo>
                  <a:lnTo>
                    <a:pt x="613" y="30"/>
                  </a:lnTo>
                  <a:lnTo>
                    <a:pt x="619" y="30"/>
                  </a:lnTo>
                  <a:lnTo>
                    <a:pt x="625" y="30"/>
                  </a:lnTo>
                  <a:lnTo>
                    <a:pt x="631" y="30"/>
                  </a:lnTo>
                  <a:lnTo>
                    <a:pt x="637" y="30"/>
                  </a:lnTo>
                  <a:lnTo>
                    <a:pt x="643" y="30"/>
                  </a:lnTo>
                  <a:lnTo>
                    <a:pt x="648" y="32"/>
                  </a:lnTo>
                  <a:lnTo>
                    <a:pt x="654" y="32"/>
                  </a:lnTo>
                  <a:lnTo>
                    <a:pt x="660" y="32"/>
                  </a:lnTo>
                  <a:lnTo>
                    <a:pt x="666" y="32"/>
                  </a:lnTo>
                  <a:lnTo>
                    <a:pt x="672" y="32"/>
                  </a:lnTo>
                  <a:lnTo>
                    <a:pt x="678" y="32"/>
                  </a:lnTo>
                  <a:lnTo>
                    <a:pt x="684" y="32"/>
                  </a:lnTo>
                  <a:lnTo>
                    <a:pt x="690" y="32"/>
                  </a:lnTo>
                  <a:lnTo>
                    <a:pt x="696" y="32"/>
                  </a:lnTo>
                  <a:lnTo>
                    <a:pt x="702" y="32"/>
                  </a:lnTo>
                  <a:lnTo>
                    <a:pt x="707" y="32"/>
                  </a:lnTo>
                  <a:lnTo>
                    <a:pt x="713" y="32"/>
                  </a:lnTo>
                  <a:lnTo>
                    <a:pt x="719" y="32"/>
                  </a:lnTo>
                  <a:lnTo>
                    <a:pt x="725" y="3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70" name="Freeform 228"/>
            <p:cNvSpPr>
              <a:spLocks/>
            </p:cNvSpPr>
            <p:nvPr/>
          </p:nvSpPr>
          <p:spPr bwMode="auto">
            <a:xfrm>
              <a:off x="4433" y="3409"/>
              <a:ext cx="454" cy="2"/>
            </a:xfrm>
            <a:custGeom>
              <a:avLst/>
              <a:gdLst>
                <a:gd name="T0" fmla="*/ 6 w 454"/>
                <a:gd name="T1" fmla="*/ 2 h 2"/>
                <a:gd name="T2" fmla="*/ 18 w 454"/>
                <a:gd name="T3" fmla="*/ 2 h 2"/>
                <a:gd name="T4" fmla="*/ 30 w 454"/>
                <a:gd name="T5" fmla="*/ 2 h 2"/>
                <a:gd name="T6" fmla="*/ 41 w 454"/>
                <a:gd name="T7" fmla="*/ 2 h 2"/>
                <a:gd name="T8" fmla="*/ 53 w 454"/>
                <a:gd name="T9" fmla="*/ 2 h 2"/>
                <a:gd name="T10" fmla="*/ 65 w 454"/>
                <a:gd name="T11" fmla="*/ 2 h 2"/>
                <a:gd name="T12" fmla="*/ 77 w 454"/>
                <a:gd name="T13" fmla="*/ 2 h 2"/>
                <a:gd name="T14" fmla="*/ 89 w 454"/>
                <a:gd name="T15" fmla="*/ 2 h 2"/>
                <a:gd name="T16" fmla="*/ 100 w 454"/>
                <a:gd name="T17" fmla="*/ 2 h 2"/>
                <a:gd name="T18" fmla="*/ 112 w 454"/>
                <a:gd name="T19" fmla="*/ 2 h 2"/>
                <a:gd name="T20" fmla="*/ 124 w 454"/>
                <a:gd name="T21" fmla="*/ 2 h 2"/>
                <a:gd name="T22" fmla="*/ 136 w 454"/>
                <a:gd name="T23" fmla="*/ 2 h 2"/>
                <a:gd name="T24" fmla="*/ 148 w 454"/>
                <a:gd name="T25" fmla="*/ 2 h 2"/>
                <a:gd name="T26" fmla="*/ 159 w 454"/>
                <a:gd name="T27" fmla="*/ 2 h 2"/>
                <a:gd name="T28" fmla="*/ 171 w 454"/>
                <a:gd name="T29" fmla="*/ 2 h 2"/>
                <a:gd name="T30" fmla="*/ 183 w 454"/>
                <a:gd name="T31" fmla="*/ 2 h 2"/>
                <a:gd name="T32" fmla="*/ 195 w 454"/>
                <a:gd name="T33" fmla="*/ 2 h 2"/>
                <a:gd name="T34" fmla="*/ 207 w 454"/>
                <a:gd name="T35" fmla="*/ 2 h 2"/>
                <a:gd name="T36" fmla="*/ 218 w 454"/>
                <a:gd name="T37" fmla="*/ 2 h 2"/>
                <a:gd name="T38" fmla="*/ 230 w 454"/>
                <a:gd name="T39" fmla="*/ 2 h 2"/>
                <a:gd name="T40" fmla="*/ 242 w 454"/>
                <a:gd name="T41" fmla="*/ 2 h 2"/>
                <a:gd name="T42" fmla="*/ 254 w 454"/>
                <a:gd name="T43" fmla="*/ 0 h 2"/>
                <a:gd name="T44" fmla="*/ 266 w 454"/>
                <a:gd name="T45" fmla="*/ 0 h 2"/>
                <a:gd name="T46" fmla="*/ 277 w 454"/>
                <a:gd name="T47" fmla="*/ 0 h 2"/>
                <a:gd name="T48" fmla="*/ 289 w 454"/>
                <a:gd name="T49" fmla="*/ 0 h 2"/>
                <a:gd name="T50" fmla="*/ 301 w 454"/>
                <a:gd name="T51" fmla="*/ 0 h 2"/>
                <a:gd name="T52" fmla="*/ 313 w 454"/>
                <a:gd name="T53" fmla="*/ 0 h 2"/>
                <a:gd name="T54" fmla="*/ 325 w 454"/>
                <a:gd name="T55" fmla="*/ 0 h 2"/>
                <a:gd name="T56" fmla="*/ 336 w 454"/>
                <a:gd name="T57" fmla="*/ 0 h 2"/>
                <a:gd name="T58" fmla="*/ 348 w 454"/>
                <a:gd name="T59" fmla="*/ 0 h 2"/>
                <a:gd name="T60" fmla="*/ 360 w 454"/>
                <a:gd name="T61" fmla="*/ 0 h 2"/>
                <a:gd name="T62" fmla="*/ 372 w 454"/>
                <a:gd name="T63" fmla="*/ 0 h 2"/>
                <a:gd name="T64" fmla="*/ 384 w 454"/>
                <a:gd name="T65" fmla="*/ 0 h 2"/>
                <a:gd name="T66" fmla="*/ 395 w 454"/>
                <a:gd name="T67" fmla="*/ 0 h 2"/>
                <a:gd name="T68" fmla="*/ 407 w 454"/>
                <a:gd name="T69" fmla="*/ 0 h 2"/>
                <a:gd name="T70" fmla="*/ 419 w 454"/>
                <a:gd name="T71" fmla="*/ 0 h 2"/>
                <a:gd name="T72" fmla="*/ 431 w 454"/>
                <a:gd name="T73" fmla="*/ 0 h 2"/>
                <a:gd name="T74" fmla="*/ 443 w 454"/>
                <a:gd name="T75" fmla="*/ 0 h 2"/>
                <a:gd name="T76" fmla="*/ 454 w 454"/>
                <a:gd name="T77" fmla="*/ 2 h 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4"/>
                <a:gd name="T118" fmla="*/ 0 h 2"/>
                <a:gd name="T119" fmla="*/ 454 w 454"/>
                <a:gd name="T120" fmla="*/ 2 h 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4" h="2">
                  <a:moveTo>
                    <a:pt x="0" y="2"/>
                  </a:moveTo>
                  <a:lnTo>
                    <a:pt x="6" y="2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2"/>
                  </a:lnTo>
                  <a:lnTo>
                    <a:pt x="36" y="2"/>
                  </a:lnTo>
                  <a:lnTo>
                    <a:pt x="41" y="2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2"/>
                  </a:lnTo>
                  <a:lnTo>
                    <a:pt x="71" y="2"/>
                  </a:lnTo>
                  <a:lnTo>
                    <a:pt x="77" y="2"/>
                  </a:lnTo>
                  <a:lnTo>
                    <a:pt x="83" y="2"/>
                  </a:lnTo>
                  <a:lnTo>
                    <a:pt x="89" y="2"/>
                  </a:lnTo>
                  <a:lnTo>
                    <a:pt x="95" y="2"/>
                  </a:lnTo>
                  <a:lnTo>
                    <a:pt x="100" y="2"/>
                  </a:lnTo>
                  <a:lnTo>
                    <a:pt x="106" y="2"/>
                  </a:lnTo>
                  <a:lnTo>
                    <a:pt x="112" y="2"/>
                  </a:lnTo>
                  <a:lnTo>
                    <a:pt x="118" y="2"/>
                  </a:lnTo>
                  <a:lnTo>
                    <a:pt x="124" y="2"/>
                  </a:lnTo>
                  <a:lnTo>
                    <a:pt x="130" y="2"/>
                  </a:lnTo>
                  <a:lnTo>
                    <a:pt x="136" y="2"/>
                  </a:lnTo>
                  <a:lnTo>
                    <a:pt x="142" y="2"/>
                  </a:lnTo>
                  <a:lnTo>
                    <a:pt x="148" y="2"/>
                  </a:lnTo>
                  <a:lnTo>
                    <a:pt x="153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1" y="2"/>
                  </a:lnTo>
                  <a:lnTo>
                    <a:pt x="177" y="2"/>
                  </a:lnTo>
                  <a:lnTo>
                    <a:pt x="183" y="2"/>
                  </a:lnTo>
                  <a:lnTo>
                    <a:pt x="189" y="2"/>
                  </a:lnTo>
                  <a:lnTo>
                    <a:pt x="195" y="2"/>
                  </a:lnTo>
                  <a:lnTo>
                    <a:pt x="201" y="2"/>
                  </a:lnTo>
                  <a:lnTo>
                    <a:pt x="207" y="2"/>
                  </a:lnTo>
                  <a:lnTo>
                    <a:pt x="212" y="2"/>
                  </a:lnTo>
                  <a:lnTo>
                    <a:pt x="218" y="2"/>
                  </a:lnTo>
                  <a:lnTo>
                    <a:pt x="224" y="2"/>
                  </a:lnTo>
                  <a:lnTo>
                    <a:pt x="230" y="2"/>
                  </a:lnTo>
                  <a:lnTo>
                    <a:pt x="236" y="2"/>
                  </a:lnTo>
                  <a:lnTo>
                    <a:pt x="242" y="2"/>
                  </a:lnTo>
                  <a:lnTo>
                    <a:pt x="248" y="2"/>
                  </a:lnTo>
                  <a:lnTo>
                    <a:pt x="254" y="0"/>
                  </a:lnTo>
                  <a:lnTo>
                    <a:pt x="260" y="0"/>
                  </a:lnTo>
                  <a:lnTo>
                    <a:pt x="266" y="0"/>
                  </a:lnTo>
                  <a:lnTo>
                    <a:pt x="271" y="0"/>
                  </a:lnTo>
                  <a:lnTo>
                    <a:pt x="277" y="0"/>
                  </a:lnTo>
                  <a:lnTo>
                    <a:pt x="283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1" y="0"/>
                  </a:lnTo>
                  <a:lnTo>
                    <a:pt x="307" y="0"/>
                  </a:lnTo>
                  <a:lnTo>
                    <a:pt x="313" y="0"/>
                  </a:lnTo>
                  <a:lnTo>
                    <a:pt x="319" y="0"/>
                  </a:lnTo>
                  <a:lnTo>
                    <a:pt x="325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89" y="0"/>
                  </a:lnTo>
                  <a:lnTo>
                    <a:pt x="395" y="0"/>
                  </a:lnTo>
                  <a:lnTo>
                    <a:pt x="401" y="0"/>
                  </a:lnTo>
                  <a:lnTo>
                    <a:pt x="407" y="0"/>
                  </a:lnTo>
                  <a:lnTo>
                    <a:pt x="413" y="0"/>
                  </a:lnTo>
                  <a:lnTo>
                    <a:pt x="419" y="0"/>
                  </a:lnTo>
                  <a:lnTo>
                    <a:pt x="425" y="0"/>
                  </a:lnTo>
                  <a:lnTo>
                    <a:pt x="431" y="0"/>
                  </a:lnTo>
                  <a:lnTo>
                    <a:pt x="437" y="0"/>
                  </a:lnTo>
                  <a:lnTo>
                    <a:pt x="443" y="0"/>
                  </a:lnTo>
                  <a:lnTo>
                    <a:pt x="448" y="2"/>
                  </a:lnTo>
                  <a:lnTo>
                    <a:pt x="454" y="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71" name="Freeform 229"/>
            <p:cNvSpPr>
              <a:spLocks/>
            </p:cNvSpPr>
            <p:nvPr/>
          </p:nvSpPr>
          <p:spPr bwMode="auto">
            <a:xfrm>
              <a:off x="1372" y="3409"/>
              <a:ext cx="749" cy="2"/>
            </a:xfrm>
            <a:custGeom>
              <a:avLst/>
              <a:gdLst>
                <a:gd name="T0" fmla="*/ 12 w 749"/>
                <a:gd name="T1" fmla="*/ 2 h 2"/>
                <a:gd name="T2" fmla="*/ 29 w 749"/>
                <a:gd name="T3" fmla="*/ 2 h 2"/>
                <a:gd name="T4" fmla="*/ 47 w 749"/>
                <a:gd name="T5" fmla="*/ 2 h 2"/>
                <a:gd name="T6" fmla="*/ 65 w 749"/>
                <a:gd name="T7" fmla="*/ 2 h 2"/>
                <a:gd name="T8" fmla="*/ 82 w 749"/>
                <a:gd name="T9" fmla="*/ 2 h 2"/>
                <a:gd name="T10" fmla="*/ 100 w 749"/>
                <a:gd name="T11" fmla="*/ 2 h 2"/>
                <a:gd name="T12" fmla="*/ 118 w 749"/>
                <a:gd name="T13" fmla="*/ 2 h 2"/>
                <a:gd name="T14" fmla="*/ 136 w 749"/>
                <a:gd name="T15" fmla="*/ 2 h 2"/>
                <a:gd name="T16" fmla="*/ 153 w 749"/>
                <a:gd name="T17" fmla="*/ 2 h 2"/>
                <a:gd name="T18" fmla="*/ 171 w 749"/>
                <a:gd name="T19" fmla="*/ 2 h 2"/>
                <a:gd name="T20" fmla="*/ 189 w 749"/>
                <a:gd name="T21" fmla="*/ 2 h 2"/>
                <a:gd name="T22" fmla="*/ 206 w 749"/>
                <a:gd name="T23" fmla="*/ 2 h 2"/>
                <a:gd name="T24" fmla="*/ 224 w 749"/>
                <a:gd name="T25" fmla="*/ 2 h 2"/>
                <a:gd name="T26" fmla="*/ 242 w 749"/>
                <a:gd name="T27" fmla="*/ 2 h 2"/>
                <a:gd name="T28" fmla="*/ 259 w 749"/>
                <a:gd name="T29" fmla="*/ 0 h 2"/>
                <a:gd name="T30" fmla="*/ 277 w 749"/>
                <a:gd name="T31" fmla="*/ 0 h 2"/>
                <a:gd name="T32" fmla="*/ 295 w 749"/>
                <a:gd name="T33" fmla="*/ 0 h 2"/>
                <a:gd name="T34" fmla="*/ 312 w 749"/>
                <a:gd name="T35" fmla="*/ 0 h 2"/>
                <a:gd name="T36" fmla="*/ 330 w 749"/>
                <a:gd name="T37" fmla="*/ 0 h 2"/>
                <a:gd name="T38" fmla="*/ 348 w 749"/>
                <a:gd name="T39" fmla="*/ 0 h 2"/>
                <a:gd name="T40" fmla="*/ 366 w 749"/>
                <a:gd name="T41" fmla="*/ 0 h 2"/>
                <a:gd name="T42" fmla="*/ 383 w 749"/>
                <a:gd name="T43" fmla="*/ 0 h 2"/>
                <a:gd name="T44" fmla="*/ 401 w 749"/>
                <a:gd name="T45" fmla="*/ 0 h 2"/>
                <a:gd name="T46" fmla="*/ 419 w 749"/>
                <a:gd name="T47" fmla="*/ 0 h 2"/>
                <a:gd name="T48" fmla="*/ 436 w 749"/>
                <a:gd name="T49" fmla="*/ 0 h 2"/>
                <a:gd name="T50" fmla="*/ 454 w 749"/>
                <a:gd name="T51" fmla="*/ 0 h 2"/>
                <a:gd name="T52" fmla="*/ 472 w 749"/>
                <a:gd name="T53" fmla="*/ 0 h 2"/>
                <a:gd name="T54" fmla="*/ 489 w 749"/>
                <a:gd name="T55" fmla="*/ 0 h 2"/>
                <a:gd name="T56" fmla="*/ 507 w 749"/>
                <a:gd name="T57" fmla="*/ 0 h 2"/>
                <a:gd name="T58" fmla="*/ 525 w 749"/>
                <a:gd name="T59" fmla="*/ 0 h 2"/>
                <a:gd name="T60" fmla="*/ 543 w 749"/>
                <a:gd name="T61" fmla="*/ 0 h 2"/>
                <a:gd name="T62" fmla="*/ 560 w 749"/>
                <a:gd name="T63" fmla="*/ 0 h 2"/>
                <a:gd name="T64" fmla="*/ 578 w 749"/>
                <a:gd name="T65" fmla="*/ 2 h 2"/>
                <a:gd name="T66" fmla="*/ 596 w 749"/>
                <a:gd name="T67" fmla="*/ 2 h 2"/>
                <a:gd name="T68" fmla="*/ 613 w 749"/>
                <a:gd name="T69" fmla="*/ 2 h 2"/>
                <a:gd name="T70" fmla="*/ 631 w 749"/>
                <a:gd name="T71" fmla="*/ 2 h 2"/>
                <a:gd name="T72" fmla="*/ 649 w 749"/>
                <a:gd name="T73" fmla="*/ 2 h 2"/>
                <a:gd name="T74" fmla="*/ 666 w 749"/>
                <a:gd name="T75" fmla="*/ 2 h 2"/>
                <a:gd name="T76" fmla="*/ 684 w 749"/>
                <a:gd name="T77" fmla="*/ 2 h 2"/>
                <a:gd name="T78" fmla="*/ 702 w 749"/>
                <a:gd name="T79" fmla="*/ 0 h 2"/>
                <a:gd name="T80" fmla="*/ 719 w 749"/>
                <a:gd name="T81" fmla="*/ 0 h 2"/>
                <a:gd name="T82" fmla="*/ 737 w 749"/>
                <a:gd name="T83" fmla="*/ 0 h 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9"/>
                <a:gd name="T127" fmla="*/ 0 h 2"/>
                <a:gd name="T128" fmla="*/ 749 w 749"/>
                <a:gd name="T129" fmla="*/ 2 h 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9" h="2">
                  <a:moveTo>
                    <a:pt x="0" y="2"/>
                  </a:moveTo>
                  <a:lnTo>
                    <a:pt x="6" y="2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3" y="2"/>
                  </a:lnTo>
                  <a:lnTo>
                    <a:pt x="29" y="2"/>
                  </a:lnTo>
                  <a:lnTo>
                    <a:pt x="35" y="2"/>
                  </a:lnTo>
                  <a:lnTo>
                    <a:pt x="41" y="2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2"/>
                  </a:lnTo>
                  <a:lnTo>
                    <a:pt x="71" y="2"/>
                  </a:lnTo>
                  <a:lnTo>
                    <a:pt x="77" y="2"/>
                  </a:lnTo>
                  <a:lnTo>
                    <a:pt x="82" y="2"/>
                  </a:lnTo>
                  <a:lnTo>
                    <a:pt x="88" y="2"/>
                  </a:lnTo>
                  <a:lnTo>
                    <a:pt x="94" y="2"/>
                  </a:lnTo>
                  <a:lnTo>
                    <a:pt x="100" y="2"/>
                  </a:lnTo>
                  <a:lnTo>
                    <a:pt x="106" y="2"/>
                  </a:lnTo>
                  <a:lnTo>
                    <a:pt x="112" y="2"/>
                  </a:lnTo>
                  <a:lnTo>
                    <a:pt x="118" y="2"/>
                  </a:lnTo>
                  <a:lnTo>
                    <a:pt x="124" y="2"/>
                  </a:lnTo>
                  <a:lnTo>
                    <a:pt x="130" y="2"/>
                  </a:lnTo>
                  <a:lnTo>
                    <a:pt x="136" y="2"/>
                  </a:lnTo>
                  <a:lnTo>
                    <a:pt x="141" y="2"/>
                  </a:lnTo>
                  <a:lnTo>
                    <a:pt x="147" y="2"/>
                  </a:lnTo>
                  <a:lnTo>
                    <a:pt x="153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1" y="2"/>
                  </a:lnTo>
                  <a:lnTo>
                    <a:pt x="177" y="2"/>
                  </a:lnTo>
                  <a:lnTo>
                    <a:pt x="183" y="2"/>
                  </a:lnTo>
                  <a:lnTo>
                    <a:pt x="189" y="2"/>
                  </a:lnTo>
                  <a:lnTo>
                    <a:pt x="194" y="2"/>
                  </a:lnTo>
                  <a:lnTo>
                    <a:pt x="200" y="2"/>
                  </a:lnTo>
                  <a:lnTo>
                    <a:pt x="206" y="2"/>
                  </a:lnTo>
                  <a:lnTo>
                    <a:pt x="212" y="2"/>
                  </a:lnTo>
                  <a:lnTo>
                    <a:pt x="218" y="2"/>
                  </a:lnTo>
                  <a:lnTo>
                    <a:pt x="224" y="2"/>
                  </a:lnTo>
                  <a:lnTo>
                    <a:pt x="230" y="2"/>
                  </a:lnTo>
                  <a:lnTo>
                    <a:pt x="236" y="2"/>
                  </a:lnTo>
                  <a:lnTo>
                    <a:pt x="242" y="2"/>
                  </a:lnTo>
                  <a:lnTo>
                    <a:pt x="248" y="2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5" y="0"/>
                  </a:lnTo>
                  <a:lnTo>
                    <a:pt x="271" y="0"/>
                  </a:lnTo>
                  <a:lnTo>
                    <a:pt x="277" y="0"/>
                  </a:lnTo>
                  <a:lnTo>
                    <a:pt x="283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1" y="0"/>
                  </a:lnTo>
                  <a:lnTo>
                    <a:pt x="307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1" y="0"/>
                  </a:lnTo>
                  <a:lnTo>
                    <a:pt x="377" y="0"/>
                  </a:lnTo>
                  <a:lnTo>
                    <a:pt x="383" y="0"/>
                  </a:lnTo>
                  <a:lnTo>
                    <a:pt x="389" y="0"/>
                  </a:lnTo>
                  <a:lnTo>
                    <a:pt x="395" y="0"/>
                  </a:lnTo>
                  <a:lnTo>
                    <a:pt x="401" y="0"/>
                  </a:lnTo>
                  <a:lnTo>
                    <a:pt x="407" y="0"/>
                  </a:lnTo>
                  <a:lnTo>
                    <a:pt x="413" y="0"/>
                  </a:lnTo>
                  <a:lnTo>
                    <a:pt x="419" y="0"/>
                  </a:lnTo>
                  <a:lnTo>
                    <a:pt x="425" y="0"/>
                  </a:lnTo>
                  <a:lnTo>
                    <a:pt x="430" y="0"/>
                  </a:lnTo>
                  <a:lnTo>
                    <a:pt x="436" y="0"/>
                  </a:lnTo>
                  <a:lnTo>
                    <a:pt x="442" y="0"/>
                  </a:lnTo>
                  <a:lnTo>
                    <a:pt x="448" y="0"/>
                  </a:lnTo>
                  <a:lnTo>
                    <a:pt x="454" y="0"/>
                  </a:lnTo>
                  <a:lnTo>
                    <a:pt x="460" y="0"/>
                  </a:lnTo>
                  <a:lnTo>
                    <a:pt x="466" y="0"/>
                  </a:lnTo>
                  <a:lnTo>
                    <a:pt x="472" y="0"/>
                  </a:lnTo>
                  <a:lnTo>
                    <a:pt x="478" y="0"/>
                  </a:lnTo>
                  <a:lnTo>
                    <a:pt x="484" y="0"/>
                  </a:lnTo>
                  <a:lnTo>
                    <a:pt x="489" y="0"/>
                  </a:lnTo>
                  <a:lnTo>
                    <a:pt x="495" y="0"/>
                  </a:lnTo>
                  <a:lnTo>
                    <a:pt x="501" y="0"/>
                  </a:lnTo>
                  <a:lnTo>
                    <a:pt x="507" y="0"/>
                  </a:lnTo>
                  <a:lnTo>
                    <a:pt x="513" y="0"/>
                  </a:lnTo>
                  <a:lnTo>
                    <a:pt x="519" y="0"/>
                  </a:lnTo>
                  <a:lnTo>
                    <a:pt x="525" y="0"/>
                  </a:lnTo>
                  <a:lnTo>
                    <a:pt x="531" y="0"/>
                  </a:lnTo>
                  <a:lnTo>
                    <a:pt x="537" y="0"/>
                  </a:lnTo>
                  <a:lnTo>
                    <a:pt x="543" y="0"/>
                  </a:lnTo>
                  <a:lnTo>
                    <a:pt x="548" y="0"/>
                  </a:lnTo>
                  <a:lnTo>
                    <a:pt x="554" y="0"/>
                  </a:lnTo>
                  <a:lnTo>
                    <a:pt x="560" y="0"/>
                  </a:lnTo>
                  <a:lnTo>
                    <a:pt x="566" y="0"/>
                  </a:lnTo>
                  <a:lnTo>
                    <a:pt x="572" y="0"/>
                  </a:lnTo>
                  <a:lnTo>
                    <a:pt x="578" y="2"/>
                  </a:lnTo>
                  <a:lnTo>
                    <a:pt x="584" y="2"/>
                  </a:lnTo>
                  <a:lnTo>
                    <a:pt x="590" y="2"/>
                  </a:lnTo>
                  <a:lnTo>
                    <a:pt x="596" y="2"/>
                  </a:lnTo>
                  <a:lnTo>
                    <a:pt x="601" y="2"/>
                  </a:lnTo>
                  <a:lnTo>
                    <a:pt x="607" y="2"/>
                  </a:lnTo>
                  <a:lnTo>
                    <a:pt x="613" y="2"/>
                  </a:lnTo>
                  <a:lnTo>
                    <a:pt x="619" y="2"/>
                  </a:lnTo>
                  <a:lnTo>
                    <a:pt x="625" y="2"/>
                  </a:lnTo>
                  <a:lnTo>
                    <a:pt x="631" y="2"/>
                  </a:lnTo>
                  <a:lnTo>
                    <a:pt x="637" y="2"/>
                  </a:lnTo>
                  <a:lnTo>
                    <a:pt x="643" y="2"/>
                  </a:lnTo>
                  <a:lnTo>
                    <a:pt x="649" y="2"/>
                  </a:lnTo>
                  <a:lnTo>
                    <a:pt x="655" y="2"/>
                  </a:lnTo>
                  <a:lnTo>
                    <a:pt x="660" y="2"/>
                  </a:lnTo>
                  <a:lnTo>
                    <a:pt x="666" y="2"/>
                  </a:lnTo>
                  <a:lnTo>
                    <a:pt x="672" y="2"/>
                  </a:lnTo>
                  <a:lnTo>
                    <a:pt x="678" y="2"/>
                  </a:lnTo>
                  <a:lnTo>
                    <a:pt x="684" y="2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19" y="0"/>
                  </a:lnTo>
                  <a:lnTo>
                    <a:pt x="725" y="0"/>
                  </a:lnTo>
                  <a:lnTo>
                    <a:pt x="731" y="0"/>
                  </a:lnTo>
                  <a:lnTo>
                    <a:pt x="737" y="0"/>
                  </a:lnTo>
                  <a:lnTo>
                    <a:pt x="743" y="0"/>
                  </a:lnTo>
                  <a:lnTo>
                    <a:pt x="749" y="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72" name="Freeform 230"/>
            <p:cNvSpPr>
              <a:spLocks/>
            </p:cNvSpPr>
            <p:nvPr/>
          </p:nvSpPr>
          <p:spPr bwMode="auto">
            <a:xfrm>
              <a:off x="2121" y="3259"/>
              <a:ext cx="666" cy="152"/>
            </a:xfrm>
            <a:custGeom>
              <a:avLst/>
              <a:gdLst>
                <a:gd name="T0" fmla="*/ 12 w 666"/>
                <a:gd name="T1" fmla="*/ 150 h 152"/>
                <a:gd name="T2" fmla="*/ 29 w 666"/>
                <a:gd name="T3" fmla="*/ 147 h 152"/>
                <a:gd name="T4" fmla="*/ 47 w 666"/>
                <a:gd name="T5" fmla="*/ 147 h 152"/>
                <a:gd name="T6" fmla="*/ 65 w 666"/>
                <a:gd name="T7" fmla="*/ 145 h 152"/>
                <a:gd name="T8" fmla="*/ 83 w 666"/>
                <a:gd name="T9" fmla="*/ 145 h 152"/>
                <a:gd name="T10" fmla="*/ 100 w 666"/>
                <a:gd name="T11" fmla="*/ 145 h 152"/>
                <a:gd name="T12" fmla="*/ 118 w 666"/>
                <a:gd name="T13" fmla="*/ 142 h 152"/>
                <a:gd name="T14" fmla="*/ 136 w 666"/>
                <a:gd name="T15" fmla="*/ 142 h 152"/>
                <a:gd name="T16" fmla="*/ 153 w 666"/>
                <a:gd name="T17" fmla="*/ 142 h 152"/>
                <a:gd name="T18" fmla="*/ 171 w 666"/>
                <a:gd name="T19" fmla="*/ 142 h 152"/>
                <a:gd name="T20" fmla="*/ 189 w 666"/>
                <a:gd name="T21" fmla="*/ 142 h 152"/>
                <a:gd name="T22" fmla="*/ 206 w 666"/>
                <a:gd name="T23" fmla="*/ 142 h 152"/>
                <a:gd name="T24" fmla="*/ 224 w 666"/>
                <a:gd name="T25" fmla="*/ 142 h 152"/>
                <a:gd name="T26" fmla="*/ 242 w 666"/>
                <a:gd name="T27" fmla="*/ 142 h 152"/>
                <a:gd name="T28" fmla="*/ 259 w 666"/>
                <a:gd name="T29" fmla="*/ 142 h 152"/>
                <a:gd name="T30" fmla="*/ 277 w 666"/>
                <a:gd name="T31" fmla="*/ 145 h 152"/>
                <a:gd name="T32" fmla="*/ 295 w 666"/>
                <a:gd name="T33" fmla="*/ 145 h 152"/>
                <a:gd name="T34" fmla="*/ 313 w 666"/>
                <a:gd name="T35" fmla="*/ 147 h 152"/>
                <a:gd name="T36" fmla="*/ 330 w 666"/>
                <a:gd name="T37" fmla="*/ 147 h 152"/>
                <a:gd name="T38" fmla="*/ 348 w 666"/>
                <a:gd name="T39" fmla="*/ 150 h 152"/>
                <a:gd name="T40" fmla="*/ 366 w 666"/>
                <a:gd name="T41" fmla="*/ 150 h 152"/>
                <a:gd name="T42" fmla="*/ 383 w 666"/>
                <a:gd name="T43" fmla="*/ 152 h 152"/>
                <a:gd name="T44" fmla="*/ 401 w 666"/>
                <a:gd name="T45" fmla="*/ 152 h 152"/>
                <a:gd name="T46" fmla="*/ 419 w 666"/>
                <a:gd name="T47" fmla="*/ 152 h 152"/>
                <a:gd name="T48" fmla="*/ 436 w 666"/>
                <a:gd name="T49" fmla="*/ 152 h 152"/>
                <a:gd name="T50" fmla="*/ 454 w 666"/>
                <a:gd name="T51" fmla="*/ 150 h 152"/>
                <a:gd name="T52" fmla="*/ 472 w 666"/>
                <a:gd name="T53" fmla="*/ 147 h 152"/>
                <a:gd name="T54" fmla="*/ 490 w 666"/>
                <a:gd name="T55" fmla="*/ 142 h 152"/>
                <a:gd name="T56" fmla="*/ 507 w 666"/>
                <a:gd name="T57" fmla="*/ 138 h 152"/>
                <a:gd name="T58" fmla="*/ 525 w 666"/>
                <a:gd name="T59" fmla="*/ 130 h 152"/>
                <a:gd name="T60" fmla="*/ 543 w 666"/>
                <a:gd name="T61" fmla="*/ 123 h 152"/>
                <a:gd name="T62" fmla="*/ 554 w 666"/>
                <a:gd name="T63" fmla="*/ 116 h 152"/>
                <a:gd name="T64" fmla="*/ 566 w 666"/>
                <a:gd name="T65" fmla="*/ 108 h 152"/>
                <a:gd name="T66" fmla="*/ 578 w 666"/>
                <a:gd name="T67" fmla="*/ 101 h 152"/>
                <a:gd name="T68" fmla="*/ 590 w 666"/>
                <a:gd name="T69" fmla="*/ 91 h 152"/>
                <a:gd name="T70" fmla="*/ 602 w 666"/>
                <a:gd name="T71" fmla="*/ 81 h 152"/>
                <a:gd name="T72" fmla="*/ 607 w 666"/>
                <a:gd name="T73" fmla="*/ 71 h 152"/>
                <a:gd name="T74" fmla="*/ 619 w 666"/>
                <a:gd name="T75" fmla="*/ 62 h 152"/>
                <a:gd name="T76" fmla="*/ 631 w 666"/>
                <a:gd name="T77" fmla="*/ 49 h 152"/>
                <a:gd name="T78" fmla="*/ 643 w 666"/>
                <a:gd name="T79" fmla="*/ 37 h 152"/>
                <a:gd name="T80" fmla="*/ 655 w 666"/>
                <a:gd name="T81" fmla="*/ 25 h 152"/>
                <a:gd name="T82" fmla="*/ 661 w 666"/>
                <a:gd name="T83" fmla="*/ 10 h 1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6"/>
                <a:gd name="T127" fmla="*/ 0 h 152"/>
                <a:gd name="T128" fmla="*/ 666 w 666"/>
                <a:gd name="T129" fmla="*/ 152 h 15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6" h="152">
                  <a:moveTo>
                    <a:pt x="0" y="150"/>
                  </a:moveTo>
                  <a:lnTo>
                    <a:pt x="6" y="150"/>
                  </a:lnTo>
                  <a:lnTo>
                    <a:pt x="12" y="150"/>
                  </a:lnTo>
                  <a:lnTo>
                    <a:pt x="18" y="147"/>
                  </a:lnTo>
                  <a:lnTo>
                    <a:pt x="24" y="147"/>
                  </a:lnTo>
                  <a:lnTo>
                    <a:pt x="29" y="147"/>
                  </a:lnTo>
                  <a:lnTo>
                    <a:pt x="35" y="147"/>
                  </a:lnTo>
                  <a:lnTo>
                    <a:pt x="41" y="147"/>
                  </a:lnTo>
                  <a:lnTo>
                    <a:pt x="47" y="147"/>
                  </a:lnTo>
                  <a:lnTo>
                    <a:pt x="53" y="147"/>
                  </a:lnTo>
                  <a:lnTo>
                    <a:pt x="59" y="147"/>
                  </a:lnTo>
                  <a:lnTo>
                    <a:pt x="65" y="145"/>
                  </a:lnTo>
                  <a:lnTo>
                    <a:pt x="71" y="145"/>
                  </a:lnTo>
                  <a:lnTo>
                    <a:pt x="77" y="145"/>
                  </a:lnTo>
                  <a:lnTo>
                    <a:pt x="83" y="145"/>
                  </a:lnTo>
                  <a:lnTo>
                    <a:pt x="88" y="145"/>
                  </a:lnTo>
                  <a:lnTo>
                    <a:pt x="94" y="145"/>
                  </a:lnTo>
                  <a:lnTo>
                    <a:pt x="100" y="145"/>
                  </a:lnTo>
                  <a:lnTo>
                    <a:pt x="106" y="145"/>
                  </a:lnTo>
                  <a:lnTo>
                    <a:pt x="112" y="142"/>
                  </a:lnTo>
                  <a:lnTo>
                    <a:pt x="118" y="142"/>
                  </a:lnTo>
                  <a:lnTo>
                    <a:pt x="124" y="142"/>
                  </a:lnTo>
                  <a:lnTo>
                    <a:pt x="130" y="142"/>
                  </a:lnTo>
                  <a:lnTo>
                    <a:pt x="136" y="142"/>
                  </a:lnTo>
                  <a:lnTo>
                    <a:pt x="142" y="142"/>
                  </a:lnTo>
                  <a:lnTo>
                    <a:pt x="147" y="142"/>
                  </a:lnTo>
                  <a:lnTo>
                    <a:pt x="153" y="142"/>
                  </a:lnTo>
                  <a:lnTo>
                    <a:pt x="159" y="142"/>
                  </a:lnTo>
                  <a:lnTo>
                    <a:pt x="165" y="142"/>
                  </a:lnTo>
                  <a:lnTo>
                    <a:pt x="171" y="142"/>
                  </a:lnTo>
                  <a:lnTo>
                    <a:pt x="177" y="142"/>
                  </a:lnTo>
                  <a:lnTo>
                    <a:pt x="183" y="142"/>
                  </a:lnTo>
                  <a:lnTo>
                    <a:pt x="189" y="142"/>
                  </a:lnTo>
                  <a:lnTo>
                    <a:pt x="195" y="142"/>
                  </a:lnTo>
                  <a:lnTo>
                    <a:pt x="200" y="142"/>
                  </a:lnTo>
                  <a:lnTo>
                    <a:pt x="206" y="142"/>
                  </a:lnTo>
                  <a:lnTo>
                    <a:pt x="212" y="142"/>
                  </a:lnTo>
                  <a:lnTo>
                    <a:pt x="218" y="142"/>
                  </a:lnTo>
                  <a:lnTo>
                    <a:pt x="224" y="142"/>
                  </a:lnTo>
                  <a:lnTo>
                    <a:pt x="230" y="142"/>
                  </a:lnTo>
                  <a:lnTo>
                    <a:pt x="236" y="142"/>
                  </a:lnTo>
                  <a:lnTo>
                    <a:pt x="242" y="142"/>
                  </a:lnTo>
                  <a:lnTo>
                    <a:pt x="248" y="142"/>
                  </a:lnTo>
                  <a:lnTo>
                    <a:pt x="254" y="142"/>
                  </a:lnTo>
                  <a:lnTo>
                    <a:pt x="259" y="142"/>
                  </a:lnTo>
                  <a:lnTo>
                    <a:pt x="265" y="142"/>
                  </a:lnTo>
                  <a:lnTo>
                    <a:pt x="271" y="145"/>
                  </a:lnTo>
                  <a:lnTo>
                    <a:pt x="277" y="145"/>
                  </a:lnTo>
                  <a:lnTo>
                    <a:pt x="283" y="145"/>
                  </a:lnTo>
                  <a:lnTo>
                    <a:pt x="289" y="145"/>
                  </a:lnTo>
                  <a:lnTo>
                    <a:pt x="295" y="145"/>
                  </a:lnTo>
                  <a:lnTo>
                    <a:pt x="301" y="145"/>
                  </a:lnTo>
                  <a:lnTo>
                    <a:pt x="307" y="147"/>
                  </a:lnTo>
                  <a:lnTo>
                    <a:pt x="313" y="147"/>
                  </a:lnTo>
                  <a:lnTo>
                    <a:pt x="318" y="147"/>
                  </a:lnTo>
                  <a:lnTo>
                    <a:pt x="324" y="147"/>
                  </a:lnTo>
                  <a:lnTo>
                    <a:pt x="330" y="147"/>
                  </a:lnTo>
                  <a:lnTo>
                    <a:pt x="336" y="150"/>
                  </a:lnTo>
                  <a:lnTo>
                    <a:pt x="342" y="150"/>
                  </a:lnTo>
                  <a:lnTo>
                    <a:pt x="348" y="150"/>
                  </a:lnTo>
                  <a:lnTo>
                    <a:pt x="354" y="150"/>
                  </a:lnTo>
                  <a:lnTo>
                    <a:pt x="360" y="150"/>
                  </a:lnTo>
                  <a:lnTo>
                    <a:pt x="366" y="150"/>
                  </a:lnTo>
                  <a:lnTo>
                    <a:pt x="372" y="152"/>
                  </a:lnTo>
                  <a:lnTo>
                    <a:pt x="377" y="152"/>
                  </a:lnTo>
                  <a:lnTo>
                    <a:pt x="383" y="152"/>
                  </a:lnTo>
                  <a:lnTo>
                    <a:pt x="389" y="152"/>
                  </a:lnTo>
                  <a:lnTo>
                    <a:pt x="395" y="152"/>
                  </a:lnTo>
                  <a:lnTo>
                    <a:pt x="401" y="152"/>
                  </a:lnTo>
                  <a:lnTo>
                    <a:pt x="407" y="152"/>
                  </a:lnTo>
                  <a:lnTo>
                    <a:pt x="413" y="152"/>
                  </a:lnTo>
                  <a:lnTo>
                    <a:pt x="419" y="152"/>
                  </a:lnTo>
                  <a:lnTo>
                    <a:pt x="425" y="152"/>
                  </a:lnTo>
                  <a:lnTo>
                    <a:pt x="431" y="152"/>
                  </a:lnTo>
                  <a:lnTo>
                    <a:pt x="436" y="152"/>
                  </a:lnTo>
                  <a:lnTo>
                    <a:pt x="442" y="152"/>
                  </a:lnTo>
                  <a:lnTo>
                    <a:pt x="448" y="150"/>
                  </a:lnTo>
                  <a:lnTo>
                    <a:pt x="454" y="150"/>
                  </a:lnTo>
                  <a:lnTo>
                    <a:pt x="460" y="150"/>
                  </a:lnTo>
                  <a:lnTo>
                    <a:pt x="466" y="150"/>
                  </a:lnTo>
                  <a:lnTo>
                    <a:pt x="472" y="147"/>
                  </a:lnTo>
                  <a:lnTo>
                    <a:pt x="478" y="147"/>
                  </a:lnTo>
                  <a:lnTo>
                    <a:pt x="484" y="145"/>
                  </a:lnTo>
                  <a:lnTo>
                    <a:pt x="490" y="142"/>
                  </a:lnTo>
                  <a:lnTo>
                    <a:pt x="495" y="142"/>
                  </a:lnTo>
                  <a:lnTo>
                    <a:pt x="501" y="140"/>
                  </a:lnTo>
                  <a:lnTo>
                    <a:pt x="507" y="138"/>
                  </a:lnTo>
                  <a:lnTo>
                    <a:pt x="513" y="135"/>
                  </a:lnTo>
                  <a:lnTo>
                    <a:pt x="519" y="133"/>
                  </a:lnTo>
                  <a:lnTo>
                    <a:pt x="525" y="130"/>
                  </a:lnTo>
                  <a:lnTo>
                    <a:pt x="531" y="128"/>
                  </a:lnTo>
                  <a:lnTo>
                    <a:pt x="537" y="125"/>
                  </a:lnTo>
                  <a:lnTo>
                    <a:pt x="543" y="123"/>
                  </a:lnTo>
                  <a:lnTo>
                    <a:pt x="549" y="120"/>
                  </a:lnTo>
                  <a:lnTo>
                    <a:pt x="549" y="118"/>
                  </a:lnTo>
                  <a:lnTo>
                    <a:pt x="554" y="116"/>
                  </a:lnTo>
                  <a:lnTo>
                    <a:pt x="560" y="113"/>
                  </a:lnTo>
                  <a:lnTo>
                    <a:pt x="566" y="111"/>
                  </a:lnTo>
                  <a:lnTo>
                    <a:pt x="566" y="108"/>
                  </a:lnTo>
                  <a:lnTo>
                    <a:pt x="572" y="106"/>
                  </a:lnTo>
                  <a:lnTo>
                    <a:pt x="572" y="103"/>
                  </a:lnTo>
                  <a:lnTo>
                    <a:pt x="578" y="101"/>
                  </a:lnTo>
                  <a:lnTo>
                    <a:pt x="584" y="96"/>
                  </a:lnTo>
                  <a:lnTo>
                    <a:pt x="584" y="93"/>
                  </a:lnTo>
                  <a:lnTo>
                    <a:pt x="590" y="91"/>
                  </a:lnTo>
                  <a:lnTo>
                    <a:pt x="590" y="89"/>
                  </a:lnTo>
                  <a:lnTo>
                    <a:pt x="596" y="86"/>
                  </a:lnTo>
                  <a:lnTo>
                    <a:pt x="602" y="81"/>
                  </a:lnTo>
                  <a:lnTo>
                    <a:pt x="602" y="79"/>
                  </a:lnTo>
                  <a:lnTo>
                    <a:pt x="607" y="76"/>
                  </a:lnTo>
                  <a:lnTo>
                    <a:pt x="607" y="71"/>
                  </a:lnTo>
                  <a:lnTo>
                    <a:pt x="613" y="69"/>
                  </a:lnTo>
                  <a:lnTo>
                    <a:pt x="619" y="64"/>
                  </a:lnTo>
                  <a:lnTo>
                    <a:pt x="619" y="62"/>
                  </a:lnTo>
                  <a:lnTo>
                    <a:pt x="625" y="57"/>
                  </a:lnTo>
                  <a:lnTo>
                    <a:pt x="625" y="54"/>
                  </a:lnTo>
                  <a:lnTo>
                    <a:pt x="631" y="49"/>
                  </a:lnTo>
                  <a:lnTo>
                    <a:pt x="637" y="44"/>
                  </a:lnTo>
                  <a:lnTo>
                    <a:pt x="637" y="42"/>
                  </a:lnTo>
                  <a:lnTo>
                    <a:pt x="643" y="37"/>
                  </a:lnTo>
                  <a:lnTo>
                    <a:pt x="643" y="32"/>
                  </a:lnTo>
                  <a:lnTo>
                    <a:pt x="649" y="30"/>
                  </a:lnTo>
                  <a:lnTo>
                    <a:pt x="655" y="25"/>
                  </a:lnTo>
                  <a:lnTo>
                    <a:pt x="655" y="20"/>
                  </a:lnTo>
                  <a:lnTo>
                    <a:pt x="661" y="15"/>
                  </a:lnTo>
                  <a:lnTo>
                    <a:pt x="661" y="10"/>
                  </a:lnTo>
                  <a:lnTo>
                    <a:pt x="666" y="5"/>
                  </a:lnTo>
                  <a:lnTo>
                    <a:pt x="666" y="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73" name="Freeform 231"/>
            <p:cNvSpPr>
              <a:spLocks/>
            </p:cNvSpPr>
            <p:nvPr/>
          </p:nvSpPr>
          <p:spPr bwMode="auto">
            <a:xfrm>
              <a:off x="2787" y="2747"/>
              <a:ext cx="490" cy="512"/>
            </a:xfrm>
            <a:custGeom>
              <a:avLst/>
              <a:gdLst>
                <a:gd name="T0" fmla="*/ 12 w 490"/>
                <a:gd name="T1" fmla="*/ 503 h 512"/>
                <a:gd name="T2" fmla="*/ 18 w 490"/>
                <a:gd name="T3" fmla="*/ 488 h 512"/>
                <a:gd name="T4" fmla="*/ 30 w 490"/>
                <a:gd name="T5" fmla="*/ 471 h 512"/>
                <a:gd name="T6" fmla="*/ 42 w 490"/>
                <a:gd name="T7" fmla="*/ 456 h 512"/>
                <a:gd name="T8" fmla="*/ 54 w 490"/>
                <a:gd name="T9" fmla="*/ 439 h 512"/>
                <a:gd name="T10" fmla="*/ 65 w 490"/>
                <a:gd name="T11" fmla="*/ 422 h 512"/>
                <a:gd name="T12" fmla="*/ 71 w 490"/>
                <a:gd name="T13" fmla="*/ 402 h 512"/>
                <a:gd name="T14" fmla="*/ 83 w 490"/>
                <a:gd name="T15" fmla="*/ 385 h 512"/>
                <a:gd name="T16" fmla="*/ 95 w 490"/>
                <a:gd name="T17" fmla="*/ 365 h 512"/>
                <a:gd name="T18" fmla="*/ 107 w 490"/>
                <a:gd name="T19" fmla="*/ 346 h 512"/>
                <a:gd name="T20" fmla="*/ 118 w 490"/>
                <a:gd name="T21" fmla="*/ 326 h 512"/>
                <a:gd name="T22" fmla="*/ 124 w 490"/>
                <a:gd name="T23" fmla="*/ 306 h 512"/>
                <a:gd name="T24" fmla="*/ 136 w 490"/>
                <a:gd name="T25" fmla="*/ 287 h 512"/>
                <a:gd name="T26" fmla="*/ 148 w 490"/>
                <a:gd name="T27" fmla="*/ 267 h 512"/>
                <a:gd name="T28" fmla="*/ 160 w 490"/>
                <a:gd name="T29" fmla="*/ 248 h 512"/>
                <a:gd name="T30" fmla="*/ 166 w 490"/>
                <a:gd name="T31" fmla="*/ 230 h 512"/>
                <a:gd name="T32" fmla="*/ 177 w 490"/>
                <a:gd name="T33" fmla="*/ 211 h 512"/>
                <a:gd name="T34" fmla="*/ 189 w 490"/>
                <a:gd name="T35" fmla="*/ 191 h 512"/>
                <a:gd name="T36" fmla="*/ 201 w 490"/>
                <a:gd name="T37" fmla="*/ 174 h 512"/>
                <a:gd name="T38" fmla="*/ 213 w 490"/>
                <a:gd name="T39" fmla="*/ 157 h 512"/>
                <a:gd name="T40" fmla="*/ 219 w 490"/>
                <a:gd name="T41" fmla="*/ 140 h 512"/>
                <a:gd name="T42" fmla="*/ 231 w 490"/>
                <a:gd name="T43" fmla="*/ 123 h 512"/>
                <a:gd name="T44" fmla="*/ 242 w 490"/>
                <a:gd name="T45" fmla="*/ 108 h 512"/>
                <a:gd name="T46" fmla="*/ 254 w 490"/>
                <a:gd name="T47" fmla="*/ 93 h 512"/>
                <a:gd name="T48" fmla="*/ 266 w 490"/>
                <a:gd name="T49" fmla="*/ 78 h 512"/>
                <a:gd name="T50" fmla="*/ 272 w 490"/>
                <a:gd name="T51" fmla="*/ 66 h 512"/>
                <a:gd name="T52" fmla="*/ 284 w 490"/>
                <a:gd name="T53" fmla="*/ 54 h 512"/>
                <a:gd name="T54" fmla="*/ 295 w 490"/>
                <a:gd name="T55" fmla="*/ 42 h 512"/>
                <a:gd name="T56" fmla="*/ 307 w 490"/>
                <a:gd name="T57" fmla="*/ 32 h 512"/>
                <a:gd name="T58" fmla="*/ 313 w 490"/>
                <a:gd name="T59" fmla="*/ 24 h 512"/>
                <a:gd name="T60" fmla="*/ 325 w 490"/>
                <a:gd name="T61" fmla="*/ 17 h 512"/>
                <a:gd name="T62" fmla="*/ 337 w 490"/>
                <a:gd name="T63" fmla="*/ 12 h 512"/>
                <a:gd name="T64" fmla="*/ 354 w 490"/>
                <a:gd name="T65" fmla="*/ 5 h 512"/>
                <a:gd name="T66" fmla="*/ 372 w 490"/>
                <a:gd name="T67" fmla="*/ 0 h 512"/>
                <a:gd name="T68" fmla="*/ 390 w 490"/>
                <a:gd name="T69" fmla="*/ 2 h 512"/>
                <a:gd name="T70" fmla="*/ 407 w 490"/>
                <a:gd name="T71" fmla="*/ 7 h 512"/>
                <a:gd name="T72" fmla="*/ 425 w 490"/>
                <a:gd name="T73" fmla="*/ 15 h 512"/>
                <a:gd name="T74" fmla="*/ 437 w 490"/>
                <a:gd name="T75" fmla="*/ 22 h 512"/>
                <a:gd name="T76" fmla="*/ 449 w 490"/>
                <a:gd name="T77" fmla="*/ 29 h 512"/>
                <a:gd name="T78" fmla="*/ 461 w 490"/>
                <a:gd name="T79" fmla="*/ 39 h 512"/>
                <a:gd name="T80" fmla="*/ 472 w 490"/>
                <a:gd name="T81" fmla="*/ 49 h 512"/>
                <a:gd name="T82" fmla="*/ 478 w 490"/>
                <a:gd name="T83" fmla="*/ 61 h 5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0"/>
                <a:gd name="T127" fmla="*/ 0 h 512"/>
                <a:gd name="T128" fmla="*/ 490 w 490"/>
                <a:gd name="T129" fmla="*/ 512 h 5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0" h="512">
                  <a:moveTo>
                    <a:pt x="0" y="512"/>
                  </a:moveTo>
                  <a:lnTo>
                    <a:pt x="6" y="507"/>
                  </a:lnTo>
                  <a:lnTo>
                    <a:pt x="12" y="503"/>
                  </a:lnTo>
                  <a:lnTo>
                    <a:pt x="12" y="498"/>
                  </a:lnTo>
                  <a:lnTo>
                    <a:pt x="18" y="493"/>
                  </a:lnTo>
                  <a:lnTo>
                    <a:pt x="18" y="488"/>
                  </a:lnTo>
                  <a:lnTo>
                    <a:pt x="24" y="483"/>
                  </a:lnTo>
                  <a:lnTo>
                    <a:pt x="30" y="478"/>
                  </a:lnTo>
                  <a:lnTo>
                    <a:pt x="30" y="471"/>
                  </a:lnTo>
                  <a:lnTo>
                    <a:pt x="36" y="466"/>
                  </a:lnTo>
                  <a:lnTo>
                    <a:pt x="36" y="461"/>
                  </a:lnTo>
                  <a:lnTo>
                    <a:pt x="42" y="456"/>
                  </a:lnTo>
                  <a:lnTo>
                    <a:pt x="48" y="449"/>
                  </a:lnTo>
                  <a:lnTo>
                    <a:pt x="48" y="444"/>
                  </a:lnTo>
                  <a:lnTo>
                    <a:pt x="54" y="439"/>
                  </a:lnTo>
                  <a:lnTo>
                    <a:pt x="54" y="431"/>
                  </a:lnTo>
                  <a:lnTo>
                    <a:pt x="59" y="427"/>
                  </a:lnTo>
                  <a:lnTo>
                    <a:pt x="65" y="422"/>
                  </a:lnTo>
                  <a:lnTo>
                    <a:pt x="65" y="414"/>
                  </a:lnTo>
                  <a:lnTo>
                    <a:pt x="71" y="409"/>
                  </a:lnTo>
                  <a:lnTo>
                    <a:pt x="71" y="402"/>
                  </a:lnTo>
                  <a:lnTo>
                    <a:pt x="77" y="397"/>
                  </a:lnTo>
                  <a:lnTo>
                    <a:pt x="83" y="390"/>
                  </a:lnTo>
                  <a:lnTo>
                    <a:pt x="83" y="385"/>
                  </a:lnTo>
                  <a:lnTo>
                    <a:pt x="89" y="377"/>
                  </a:lnTo>
                  <a:lnTo>
                    <a:pt x="89" y="370"/>
                  </a:lnTo>
                  <a:lnTo>
                    <a:pt x="95" y="365"/>
                  </a:lnTo>
                  <a:lnTo>
                    <a:pt x="101" y="358"/>
                  </a:lnTo>
                  <a:lnTo>
                    <a:pt x="101" y="353"/>
                  </a:lnTo>
                  <a:lnTo>
                    <a:pt x="107" y="346"/>
                  </a:lnTo>
                  <a:lnTo>
                    <a:pt x="107" y="338"/>
                  </a:lnTo>
                  <a:lnTo>
                    <a:pt x="113" y="333"/>
                  </a:lnTo>
                  <a:lnTo>
                    <a:pt x="118" y="326"/>
                  </a:lnTo>
                  <a:lnTo>
                    <a:pt x="118" y="321"/>
                  </a:lnTo>
                  <a:lnTo>
                    <a:pt x="124" y="314"/>
                  </a:lnTo>
                  <a:lnTo>
                    <a:pt x="124" y="306"/>
                  </a:lnTo>
                  <a:lnTo>
                    <a:pt x="130" y="301"/>
                  </a:lnTo>
                  <a:lnTo>
                    <a:pt x="130" y="294"/>
                  </a:lnTo>
                  <a:lnTo>
                    <a:pt x="136" y="287"/>
                  </a:lnTo>
                  <a:lnTo>
                    <a:pt x="142" y="282"/>
                  </a:lnTo>
                  <a:lnTo>
                    <a:pt x="142" y="275"/>
                  </a:lnTo>
                  <a:lnTo>
                    <a:pt x="148" y="267"/>
                  </a:lnTo>
                  <a:lnTo>
                    <a:pt x="148" y="262"/>
                  </a:lnTo>
                  <a:lnTo>
                    <a:pt x="154" y="255"/>
                  </a:lnTo>
                  <a:lnTo>
                    <a:pt x="160" y="248"/>
                  </a:lnTo>
                  <a:lnTo>
                    <a:pt x="160" y="243"/>
                  </a:lnTo>
                  <a:lnTo>
                    <a:pt x="166" y="235"/>
                  </a:lnTo>
                  <a:lnTo>
                    <a:pt x="166" y="230"/>
                  </a:lnTo>
                  <a:lnTo>
                    <a:pt x="172" y="223"/>
                  </a:lnTo>
                  <a:lnTo>
                    <a:pt x="177" y="216"/>
                  </a:lnTo>
                  <a:lnTo>
                    <a:pt x="177" y="211"/>
                  </a:lnTo>
                  <a:lnTo>
                    <a:pt x="183" y="203"/>
                  </a:lnTo>
                  <a:lnTo>
                    <a:pt x="183" y="199"/>
                  </a:lnTo>
                  <a:lnTo>
                    <a:pt x="189" y="191"/>
                  </a:lnTo>
                  <a:lnTo>
                    <a:pt x="195" y="186"/>
                  </a:lnTo>
                  <a:lnTo>
                    <a:pt x="195" y="179"/>
                  </a:lnTo>
                  <a:lnTo>
                    <a:pt x="201" y="174"/>
                  </a:lnTo>
                  <a:lnTo>
                    <a:pt x="201" y="167"/>
                  </a:lnTo>
                  <a:lnTo>
                    <a:pt x="207" y="162"/>
                  </a:lnTo>
                  <a:lnTo>
                    <a:pt x="213" y="157"/>
                  </a:lnTo>
                  <a:lnTo>
                    <a:pt x="213" y="150"/>
                  </a:lnTo>
                  <a:lnTo>
                    <a:pt x="219" y="145"/>
                  </a:lnTo>
                  <a:lnTo>
                    <a:pt x="219" y="140"/>
                  </a:lnTo>
                  <a:lnTo>
                    <a:pt x="225" y="132"/>
                  </a:lnTo>
                  <a:lnTo>
                    <a:pt x="231" y="127"/>
                  </a:lnTo>
                  <a:lnTo>
                    <a:pt x="231" y="123"/>
                  </a:lnTo>
                  <a:lnTo>
                    <a:pt x="236" y="118"/>
                  </a:lnTo>
                  <a:lnTo>
                    <a:pt x="236" y="113"/>
                  </a:lnTo>
                  <a:lnTo>
                    <a:pt x="242" y="108"/>
                  </a:lnTo>
                  <a:lnTo>
                    <a:pt x="248" y="103"/>
                  </a:lnTo>
                  <a:lnTo>
                    <a:pt x="248" y="98"/>
                  </a:lnTo>
                  <a:lnTo>
                    <a:pt x="254" y="93"/>
                  </a:lnTo>
                  <a:lnTo>
                    <a:pt x="254" y="88"/>
                  </a:lnTo>
                  <a:lnTo>
                    <a:pt x="260" y="83"/>
                  </a:lnTo>
                  <a:lnTo>
                    <a:pt x="266" y="78"/>
                  </a:lnTo>
                  <a:lnTo>
                    <a:pt x="266" y="74"/>
                  </a:lnTo>
                  <a:lnTo>
                    <a:pt x="272" y="69"/>
                  </a:lnTo>
                  <a:lnTo>
                    <a:pt x="272" y="66"/>
                  </a:lnTo>
                  <a:lnTo>
                    <a:pt x="278" y="61"/>
                  </a:lnTo>
                  <a:lnTo>
                    <a:pt x="278" y="56"/>
                  </a:lnTo>
                  <a:lnTo>
                    <a:pt x="284" y="54"/>
                  </a:lnTo>
                  <a:lnTo>
                    <a:pt x="289" y="49"/>
                  </a:lnTo>
                  <a:lnTo>
                    <a:pt x="289" y="47"/>
                  </a:lnTo>
                  <a:lnTo>
                    <a:pt x="295" y="42"/>
                  </a:lnTo>
                  <a:lnTo>
                    <a:pt x="295" y="39"/>
                  </a:lnTo>
                  <a:lnTo>
                    <a:pt x="301" y="37"/>
                  </a:lnTo>
                  <a:lnTo>
                    <a:pt x="307" y="32"/>
                  </a:lnTo>
                  <a:lnTo>
                    <a:pt x="307" y="29"/>
                  </a:lnTo>
                  <a:lnTo>
                    <a:pt x="313" y="27"/>
                  </a:lnTo>
                  <a:lnTo>
                    <a:pt x="313" y="24"/>
                  </a:lnTo>
                  <a:lnTo>
                    <a:pt x="319" y="22"/>
                  </a:lnTo>
                  <a:lnTo>
                    <a:pt x="325" y="20"/>
                  </a:lnTo>
                  <a:lnTo>
                    <a:pt x="325" y="17"/>
                  </a:lnTo>
                  <a:lnTo>
                    <a:pt x="337" y="12"/>
                  </a:lnTo>
                  <a:lnTo>
                    <a:pt x="331" y="12"/>
                  </a:lnTo>
                  <a:lnTo>
                    <a:pt x="337" y="12"/>
                  </a:lnTo>
                  <a:lnTo>
                    <a:pt x="348" y="7"/>
                  </a:lnTo>
                  <a:lnTo>
                    <a:pt x="348" y="5"/>
                  </a:lnTo>
                  <a:lnTo>
                    <a:pt x="354" y="5"/>
                  </a:lnTo>
                  <a:lnTo>
                    <a:pt x="360" y="2"/>
                  </a:lnTo>
                  <a:lnTo>
                    <a:pt x="366" y="2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2"/>
                  </a:lnTo>
                  <a:lnTo>
                    <a:pt x="396" y="2"/>
                  </a:lnTo>
                  <a:lnTo>
                    <a:pt x="402" y="5"/>
                  </a:lnTo>
                  <a:lnTo>
                    <a:pt x="407" y="7"/>
                  </a:lnTo>
                  <a:lnTo>
                    <a:pt x="413" y="7"/>
                  </a:lnTo>
                  <a:lnTo>
                    <a:pt x="419" y="12"/>
                  </a:lnTo>
                  <a:lnTo>
                    <a:pt x="425" y="15"/>
                  </a:lnTo>
                  <a:lnTo>
                    <a:pt x="431" y="17"/>
                  </a:lnTo>
                  <a:lnTo>
                    <a:pt x="437" y="20"/>
                  </a:lnTo>
                  <a:lnTo>
                    <a:pt x="437" y="22"/>
                  </a:lnTo>
                  <a:lnTo>
                    <a:pt x="443" y="24"/>
                  </a:lnTo>
                  <a:lnTo>
                    <a:pt x="443" y="27"/>
                  </a:lnTo>
                  <a:lnTo>
                    <a:pt x="449" y="29"/>
                  </a:lnTo>
                  <a:lnTo>
                    <a:pt x="455" y="32"/>
                  </a:lnTo>
                  <a:lnTo>
                    <a:pt x="455" y="37"/>
                  </a:lnTo>
                  <a:lnTo>
                    <a:pt x="461" y="39"/>
                  </a:lnTo>
                  <a:lnTo>
                    <a:pt x="461" y="42"/>
                  </a:lnTo>
                  <a:lnTo>
                    <a:pt x="466" y="47"/>
                  </a:lnTo>
                  <a:lnTo>
                    <a:pt x="472" y="49"/>
                  </a:lnTo>
                  <a:lnTo>
                    <a:pt x="472" y="54"/>
                  </a:lnTo>
                  <a:lnTo>
                    <a:pt x="478" y="56"/>
                  </a:lnTo>
                  <a:lnTo>
                    <a:pt x="478" y="61"/>
                  </a:lnTo>
                  <a:lnTo>
                    <a:pt x="484" y="66"/>
                  </a:lnTo>
                  <a:lnTo>
                    <a:pt x="490" y="69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74" name="Freeform 232"/>
            <p:cNvSpPr>
              <a:spLocks/>
            </p:cNvSpPr>
            <p:nvPr/>
          </p:nvSpPr>
          <p:spPr bwMode="auto">
            <a:xfrm>
              <a:off x="3277" y="2816"/>
              <a:ext cx="478" cy="593"/>
            </a:xfrm>
            <a:custGeom>
              <a:avLst/>
              <a:gdLst>
                <a:gd name="T0" fmla="*/ 6 w 478"/>
                <a:gd name="T1" fmla="*/ 9 h 593"/>
                <a:gd name="T2" fmla="*/ 18 w 478"/>
                <a:gd name="T3" fmla="*/ 24 h 593"/>
                <a:gd name="T4" fmla="*/ 24 w 478"/>
                <a:gd name="T5" fmla="*/ 39 h 593"/>
                <a:gd name="T6" fmla="*/ 35 w 478"/>
                <a:gd name="T7" fmla="*/ 54 h 593"/>
                <a:gd name="T8" fmla="*/ 47 w 478"/>
                <a:gd name="T9" fmla="*/ 71 h 593"/>
                <a:gd name="T10" fmla="*/ 59 w 478"/>
                <a:gd name="T11" fmla="*/ 88 h 593"/>
                <a:gd name="T12" fmla="*/ 65 w 478"/>
                <a:gd name="T13" fmla="*/ 105 h 593"/>
                <a:gd name="T14" fmla="*/ 77 w 478"/>
                <a:gd name="T15" fmla="*/ 122 h 593"/>
                <a:gd name="T16" fmla="*/ 89 w 478"/>
                <a:gd name="T17" fmla="*/ 142 h 593"/>
                <a:gd name="T18" fmla="*/ 100 w 478"/>
                <a:gd name="T19" fmla="*/ 161 h 593"/>
                <a:gd name="T20" fmla="*/ 112 w 478"/>
                <a:gd name="T21" fmla="*/ 179 h 593"/>
                <a:gd name="T22" fmla="*/ 118 w 478"/>
                <a:gd name="T23" fmla="*/ 198 h 593"/>
                <a:gd name="T24" fmla="*/ 130 w 478"/>
                <a:gd name="T25" fmla="*/ 218 h 593"/>
                <a:gd name="T26" fmla="*/ 142 w 478"/>
                <a:gd name="T27" fmla="*/ 237 h 593"/>
                <a:gd name="T28" fmla="*/ 153 w 478"/>
                <a:gd name="T29" fmla="*/ 257 h 593"/>
                <a:gd name="T30" fmla="*/ 165 w 478"/>
                <a:gd name="T31" fmla="*/ 277 h 593"/>
                <a:gd name="T32" fmla="*/ 171 w 478"/>
                <a:gd name="T33" fmla="*/ 296 h 593"/>
                <a:gd name="T34" fmla="*/ 183 w 478"/>
                <a:gd name="T35" fmla="*/ 316 h 593"/>
                <a:gd name="T36" fmla="*/ 195 w 478"/>
                <a:gd name="T37" fmla="*/ 333 h 593"/>
                <a:gd name="T38" fmla="*/ 206 w 478"/>
                <a:gd name="T39" fmla="*/ 353 h 593"/>
                <a:gd name="T40" fmla="*/ 212 w 478"/>
                <a:gd name="T41" fmla="*/ 370 h 593"/>
                <a:gd name="T42" fmla="*/ 224 w 478"/>
                <a:gd name="T43" fmla="*/ 387 h 593"/>
                <a:gd name="T44" fmla="*/ 236 w 478"/>
                <a:gd name="T45" fmla="*/ 402 h 593"/>
                <a:gd name="T46" fmla="*/ 248 w 478"/>
                <a:gd name="T47" fmla="*/ 419 h 593"/>
                <a:gd name="T48" fmla="*/ 260 w 478"/>
                <a:gd name="T49" fmla="*/ 434 h 593"/>
                <a:gd name="T50" fmla="*/ 265 w 478"/>
                <a:gd name="T51" fmla="*/ 448 h 593"/>
                <a:gd name="T52" fmla="*/ 277 w 478"/>
                <a:gd name="T53" fmla="*/ 463 h 593"/>
                <a:gd name="T54" fmla="*/ 289 w 478"/>
                <a:gd name="T55" fmla="*/ 475 h 593"/>
                <a:gd name="T56" fmla="*/ 301 w 478"/>
                <a:gd name="T57" fmla="*/ 487 h 593"/>
                <a:gd name="T58" fmla="*/ 313 w 478"/>
                <a:gd name="T59" fmla="*/ 500 h 593"/>
                <a:gd name="T60" fmla="*/ 319 w 478"/>
                <a:gd name="T61" fmla="*/ 512 h 593"/>
                <a:gd name="T62" fmla="*/ 330 w 478"/>
                <a:gd name="T63" fmla="*/ 522 h 593"/>
                <a:gd name="T64" fmla="*/ 342 w 478"/>
                <a:gd name="T65" fmla="*/ 532 h 593"/>
                <a:gd name="T66" fmla="*/ 354 w 478"/>
                <a:gd name="T67" fmla="*/ 539 h 593"/>
                <a:gd name="T68" fmla="*/ 360 w 478"/>
                <a:gd name="T69" fmla="*/ 549 h 593"/>
                <a:gd name="T70" fmla="*/ 372 w 478"/>
                <a:gd name="T71" fmla="*/ 556 h 593"/>
                <a:gd name="T72" fmla="*/ 389 w 478"/>
                <a:gd name="T73" fmla="*/ 563 h 593"/>
                <a:gd name="T74" fmla="*/ 401 w 478"/>
                <a:gd name="T75" fmla="*/ 571 h 593"/>
                <a:gd name="T76" fmla="*/ 413 w 478"/>
                <a:gd name="T77" fmla="*/ 578 h 593"/>
                <a:gd name="T78" fmla="*/ 431 w 478"/>
                <a:gd name="T79" fmla="*/ 583 h 593"/>
                <a:gd name="T80" fmla="*/ 448 w 478"/>
                <a:gd name="T81" fmla="*/ 588 h 593"/>
                <a:gd name="T82" fmla="*/ 466 w 478"/>
                <a:gd name="T83" fmla="*/ 593 h 5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78"/>
                <a:gd name="T127" fmla="*/ 0 h 593"/>
                <a:gd name="T128" fmla="*/ 478 w 478"/>
                <a:gd name="T129" fmla="*/ 593 h 59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78" h="593">
                  <a:moveTo>
                    <a:pt x="0" y="0"/>
                  </a:moveTo>
                  <a:lnTo>
                    <a:pt x="0" y="5"/>
                  </a:lnTo>
                  <a:lnTo>
                    <a:pt x="6" y="9"/>
                  </a:lnTo>
                  <a:lnTo>
                    <a:pt x="6" y="14"/>
                  </a:lnTo>
                  <a:lnTo>
                    <a:pt x="12" y="19"/>
                  </a:lnTo>
                  <a:lnTo>
                    <a:pt x="18" y="24"/>
                  </a:lnTo>
                  <a:lnTo>
                    <a:pt x="18" y="29"/>
                  </a:lnTo>
                  <a:lnTo>
                    <a:pt x="24" y="34"/>
                  </a:lnTo>
                  <a:lnTo>
                    <a:pt x="24" y="39"/>
                  </a:lnTo>
                  <a:lnTo>
                    <a:pt x="30" y="44"/>
                  </a:lnTo>
                  <a:lnTo>
                    <a:pt x="35" y="49"/>
                  </a:lnTo>
                  <a:lnTo>
                    <a:pt x="35" y="54"/>
                  </a:lnTo>
                  <a:lnTo>
                    <a:pt x="41" y="58"/>
                  </a:lnTo>
                  <a:lnTo>
                    <a:pt x="41" y="63"/>
                  </a:lnTo>
                  <a:lnTo>
                    <a:pt x="47" y="71"/>
                  </a:lnTo>
                  <a:lnTo>
                    <a:pt x="53" y="76"/>
                  </a:lnTo>
                  <a:lnTo>
                    <a:pt x="53" y="81"/>
                  </a:lnTo>
                  <a:lnTo>
                    <a:pt x="59" y="88"/>
                  </a:lnTo>
                  <a:lnTo>
                    <a:pt x="59" y="93"/>
                  </a:lnTo>
                  <a:lnTo>
                    <a:pt x="65" y="98"/>
                  </a:lnTo>
                  <a:lnTo>
                    <a:pt x="65" y="105"/>
                  </a:lnTo>
                  <a:lnTo>
                    <a:pt x="71" y="110"/>
                  </a:lnTo>
                  <a:lnTo>
                    <a:pt x="77" y="117"/>
                  </a:lnTo>
                  <a:lnTo>
                    <a:pt x="77" y="122"/>
                  </a:lnTo>
                  <a:lnTo>
                    <a:pt x="83" y="130"/>
                  </a:lnTo>
                  <a:lnTo>
                    <a:pt x="83" y="134"/>
                  </a:lnTo>
                  <a:lnTo>
                    <a:pt x="89" y="142"/>
                  </a:lnTo>
                  <a:lnTo>
                    <a:pt x="94" y="147"/>
                  </a:lnTo>
                  <a:lnTo>
                    <a:pt x="94" y="154"/>
                  </a:lnTo>
                  <a:lnTo>
                    <a:pt x="100" y="161"/>
                  </a:lnTo>
                  <a:lnTo>
                    <a:pt x="100" y="166"/>
                  </a:lnTo>
                  <a:lnTo>
                    <a:pt x="106" y="174"/>
                  </a:lnTo>
                  <a:lnTo>
                    <a:pt x="112" y="179"/>
                  </a:lnTo>
                  <a:lnTo>
                    <a:pt x="112" y="186"/>
                  </a:lnTo>
                  <a:lnTo>
                    <a:pt x="118" y="193"/>
                  </a:lnTo>
                  <a:lnTo>
                    <a:pt x="118" y="198"/>
                  </a:lnTo>
                  <a:lnTo>
                    <a:pt x="124" y="206"/>
                  </a:lnTo>
                  <a:lnTo>
                    <a:pt x="130" y="213"/>
                  </a:lnTo>
                  <a:lnTo>
                    <a:pt x="130" y="218"/>
                  </a:lnTo>
                  <a:lnTo>
                    <a:pt x="136" y="225"/>
                  </a:lnTo>
                  <a:lnTo>
                    <a:pt x="136" y="232"/>
                  </a:lnTo>
                  <a:lnTo>
                    <a:pt x="142" y="237"/>
                  </a:lnTo>
                  <a:lnTo>
                    <a:pt x="148" y="245"/>
                  </a:lnTo>
                  <a:lnTo>
                    <a:pt x="148" y="252"/>
                  </a:lnTo>
                  <a:lnTo>
                    <a:pt x="153" y="257"/>
                  </a:lnTo>
                  <a:lnTo>
                    <a:pt x="153" y="264"/>
                  </a:lnTo>
                  <a:lnTo>
                    <a:pt x="159" y="269"/>
                  </a:lnTo>
                  <a:lnTo>
                    <a:pt x="165" y="277"/>
                  </a:lnTo>
                  <a:lnTo>
                    <a:pt x="165" y="284"/>
                  </a:lnTo>
                  <a:lnTo>
                    <a:pt x="171" y="289"/>
                  </a:lnTo>
                  <a:lnTo>
                    <a:pt x="171" y="296"/>
                  </a:lnTo>
                  <a:lnTo>
                    <a:pt x="177" y="301"/>
                  </a:lnTo>
                  <a:lnTo>
                    <a:pt x="183" y="308"/>
                  </a:lnTo>
                  <a:lnTo>
                    <a:pt x="183" y="316"/>
                  </a:lnTo>
                  <a:lnTo>
                    <a:pt x="189" y="321"/>
                  </a:lnTo>
                  <a:lnTo>
                    <a:pt x="189" y="328"/>
                  </a:lnTo>
                  <a:lnTo>
                    <a:pt x="195" y="333"/>
                  </a:lnTo>
                  <a:lnTo>
                    <a:pt x="201" y="340"/>
                  </a:lnTo>
                  <a:lnTo>
                    <a:pt x="201" y="345"/>
                  </a:lnTo>
                  <a:lnTo>
                    <a:pt x="206" y="353"/>
                  </a:lnTo>
                  <a:lnTo>
                    <a:pt x="206" y="358"/>
                  </a:lnTo>
                  <a:lnTo>
                    <a:pt x="212" y="362"/>
                  </a:lnTo>
                  <a:lnTo>
                    <a:pt x="212" y="370"/>
                  </a:lnTo>
                  <a:lnTo>
                    <a:pt x="218" y="375"/>
                  </a:lnTo>
                  <a:lnTo>
                    <a:pt x="224" y="380"/>
                  </a:lnTo>
                  <a:lnTo>
                    <a:pt x="224" y="387"/>
                  </a:lnTo>
                  <a:lnTo>
                    <a:pt x="230" y="392"/>
                  </a:lnTo>
                  <a:lnTo>
                    <a:pt x="230" y="397"/>
                  </a:lnTo>
                  <a:lnTo>
                    <a:pt x="236" y="402"/>
                  </a:lnTo>
                  <a:lnTo>
                    <a:pt x="242" y="409"/>
                  </a:lnTo>
                  <a:lnTo>
                    <a:pt x="242" y="414"/>
                  </a:lnTo>
                  <a:lnTo>
                    <a:pt x="248" y="419"/>
                  </a:lnTo>
                  <a:lnTo>
                    <a:pt x="248" y="424"/>
                  </a:lnTo>
                  <a:lnTo>
                    <a:pt x="254" y="429"/>
                  </a:lnTo>
                  <a:lnTo>
                    <a:pt x="260" y="434"/>
                  </a:lnTo>
                  <a:lnTo>
                    <a:pt x="260" y="438"/>
                  </a:lnTo>
                  <a:lnTo>
                    <a:pt x="265" y="443"/>
                  </a:lnTo>
                  <a:lnTo>
                    <a:pt x="265" y="448"/>
                  </a:lnTo>
                  <a:lnTo>
                    <a:pt x="271" y="453"/>
                  </a:lnTo>
                  <a:lnTo>
                    <a:pt x="277" y="458"/>
                  </a:lnTo>
                  <a:lnTo>
                    <a:pt x="277" y="463"/>
                  </a:lnTo>
                  <a:lnTo>
                    <a:pt x="283" y="468"/>
                  </a:lnTo>
                  <a:lnTo>
                    <a:pt x="283" y="473"/>
                  </a:lnTo>
                  <a:lnTo>
                    <a:pt x="289" y="475"/>
                  </a:lnTo>
                  <a:lnTo>
                    <a:pt x="295" y="480"/>
                  </a:lnTo>
                  <a:lnTo>
                    <a:pt x="295" y="485"/>
                  </a:lnTo>
                  <a:lnTo>
                    <a:pt x="301" y="487"/>
                  </a:lnTo>
                  <a:lnTo>
                    <a:pt x="301" y="492"/>
                  </a:lnTo>
                  <a:lnTo>
                    <a:pt x="307" y="497"/>
                  </a:lnTo>
                  <a:lnTo>
                    <a:pt x="313" y="500"/>
                  </a:lnTo>
                  <a:lnTo>
                    <a:pt x="313" y="505"/>
                  </a:lnTo>
                  <a:lnTo>
                    <a:pt x="319" y="507"/>
                  </a:lnTo>
                  <a:lnTo>
                    <a:pt x="319" y="512"/>
                  </a:lnTo>
                  <a:lnTo>
                    <a:pt x="324" y="514"/>
                  </a:lnTo>
                  <a:lnTo>
                    <a:pt x="330" y="519"/>
                  </a:lnTo>
                  <a:lnTo>
                    <a:pt x="330" y="522"/>
                  </a:lnTo>
                  <a:lnTo>
                    <a:pt x="336" y="524"/>
                  </a:lnTo>
                  <a:lnTo>
                    <a:pt x="336" y="529"/>
                  </a:lnTo>
                  <a:lnTo>
                    <a:pt x="342" y="532"/>
                  </a:lnTo>
                  <a:lnTo>
                    <a:pt x="342" y="534"/>
                  </a:lnTo>
                  <a:lnTo>
                    <a:pt x="348" y="536"/>
                  </a:lnTo>
                  <a:lnTo>
                    <a:pt x="354" y="539"/>
                  </a:lnTo>
                  <a:lnTo>
                    <a:pt x="354" y="544"/>
                  </a:lnTo>
                  <a:lnTo>
                    <a:pt x="360" y="546"/>
                  </a:lnTo>
                  <a:lnTo>
                    <a:pt x="360" y="549"/>
                  </a:lnTo>
                  <a:lnTo>
                    <a:pt x="366" y="551"/>
                  </a:lnTo>
                  <a:lnTo>
                    <a:pt x="372" y="554"/>
                  </a:lnTo>
                  <a:lnTo>
                    <a:pt x="372" y="556"/>
                  </a:lnTo>
                  <a:lnTo>
                    <a:pt x="378" y="559"/>
                  </a:lnTo>
                  <a:lnTo>
                    <a:pt x="383" y="561"/>
                  </a:lnTo>
                  <a:lnTo>
                    <a:pt x="389" y="563"/>
                  </a:lnTo>
                  <a:lnTo>
                    <a:pt x="389" y="566"/>
                  </a:lnTo>
                  <a:lnTo>
                    <a:pt x="395" y="568"/>
                  </a:lnTo>
                  <a:lnTo>
                    <a:pt x="401" y="571"/>
                  </a:lnTo>
                  <a:lnTo>
                    <a:pt x="407" y="573"/>
                  </a:lnTo>
                  <a:lnTo>
                    <a:pt x="419" y="578"/>
                  </a:lnTo>
                  <a:lnTo>
                    <a:pt x="413" y="578"/>
                  </a:lnTo>
                  <a:lnTo>
                    <a:pt x="419" y="578"/>
                  </a:lnTo>
                  <a:lnTo>
                    <a:pt x="425" y="581"/>
                  </a:lnTo>
                  <a:lnTo>
                    <a:pt x="431" y="583"/>
                  </a:lnTo>
                  <a:lnTo>
                    <a:pt x="437" y="585"/>
                  </a:lnTo>
                  <a:lnTo>
                    <a:pt x="442" y="585"/>
                  </a:lnTo>
                  <a:lnTo>
                    <a:pt x="448" y="588"/>
                  </a:lnTo>
                  <a:lnTo>
                    <a:pt x="454" y="590"/>
                  </a:lnTo>
                  <a:lnTo>
                    <a:pt x="460" y="590"/>
                  </a:lnTo>
                  <a:lnTo>
                    <a:pt x="466" y="593"/>
                  </a:lnTo>
                  <a:lnTo>
                    <a:pt x="472" y="593"/>
                  </a:lnTo>
                  <a:lnTo>
                    <a:pt x="478" y="593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75" name="Freeform 233"/>
            <p:cNvSpPr>
              <a:spLocks/>
            </p:cNvSpPr>
            <p:nvPr/>
          </p:nvSpPr>
          <p:spPr bwMode="auto">
            <a:xfrm>
              <a:off x="3755" y="3401"/>
              <a:ext cx="749" cy="10"/>
            </a:xfrm>
            <a:custGeom>
              <a:avLst/>
              <a:gdLst>
                <a:gd name="T0" fmla="*/ 12 w 749"/>
                <a:gd name="T1" fmla="*/ 10 h 10"/>
                <a:gd name="T2" fmla="*/ 29 w 749"/>
                <a:gd name="T3" fmla="*/ 10 h 10"/>
                <a:gd name="T4" fmla="*/ 47 w 749"/>
                <a:gd name="T5" fmla="*/ 10 h 10"/>
                <a:gd name="T6" fmla="*/ 65 w 749"/>
                <a:gd name="T7" fmla="*/ 10 h 10"/>
                <a:gd name="T8" fmla="*/ 82 w 749"/>
                <a:gd name="T9" fmla="*/ 10 h 10"/>
                <a:gd name="T10" fmla="*/ 100 w 749"/>
                <a:gd name="T11" fmla="*/ 8 h 10"/>
                <a:gd name="T12" fmla="*/ 118 w 749"/>
                <a:gd name="T13" fmla="*/ 8 h 10"/>
                <a:gd name="T14" fmla="*/ 135 w 749"/>
                <a:gd name="T15" fmla="*/ 5 h 10"/>
                <a:gd name="T16" fmla="*/ 153 w 749"/>
                <a:gd name="T17" fmla="*/ 3 h 10"/>
                <a:gd name="T18" fmla="*/ 171 w 749"/>
                <a:gd name="T19" fmla="*/ 3 h 10"/>
                <a:gd name="T20" fmla="*/ 189 w 749"/>
                <a:gd name="T21" fmla="*/ 0 h 10"/>
                <a:gd name="T22" fmla="*/ 206 w 749"/>
                <a:gd name="T23" fmla="*/ 0 h 10"/>
                <a:gd name="T24" fmla="*/ 224 w 749"/>
                <a:gd name="T25" fmla="*/ 0 h 10"/>
                <a:gd name="T26" fmla="*/ 242 w 749"/>
                <a:gd name="T27" fmla="*/ 0 h 10"/>
                <a:gd name="T28" fmla="*/ 259 w 749"/>
                <a:gd name="T29" fmla="*/ 0 h 10"/>
                <a:gd name="T30" fmla="*/ 277 w 749"/>
                <a:gd name="T31" fmla="*/ 0 h 10"/>
                <a:gd name="T32" fmla="*/ 295 w 749"/>
                <a:gd name="T33" fmla="*/ 0 h 10"/>
                <a:gd name="T34" fmla="*/ 312 w 749"/>
                <a:gd name="T35" fmla="*/ 0 h 10"/>
                <a:gd name="T36" fmla="*/ 330 w 749"/>
                <a:gd name="T37" fmla="*/ 0 h 10"/>
                <a:gd name="T38" fmla="*/ 348 w 749"/>
                <a:gd name="T39" fmla="*/ 3 h 10"/>
                <a:gd name="T40" fmla="*/ 366 w 749"/>
                <a:gd name="T41" fmla="*/ 3 h 10"/>
                <a:gd name="T42" fmla="*/ 383 w 749"/>
                <a:gd name="T43" fmla="*/ 3 h 10"/>
                <a:gd name="T44" fmla="*/ 401 w 749"/>
                <a:gd name="T45" fmla="*/ 5 h 10"/>
                <a:gd name="T46" fmla="*/ 419 w 749"/>
                <a:gd name="T47" fmla="*/ 5 h 10"/>
                <a:gd name="T48" fmla="*/ 436 w 749"/>
                <a:gd name="T49" fmla="*/ 5 h 10"/>
                <a:gd name="T50" fmla="*/ 454 w 749"/>
                <a:gd name="T51" fmla="*/ 8 h 10"/>
                <a:gd name="T52" fmla="*/ 472 w 749"/>
                <a:gd name="T53" fmla="*/ 8 h 10"/>
                <a:gd name="T54" fmla="*/ 489 w 749"/>
                <a:gd name="T55" fmla="*/ 8 h 10"/>
                <a:gd name="T56" fmla="*/ 507 w 749"/>
                <a:gd name="T57" fmla="*/ 8 h 10"/>
                <a:gd name="T58" fmla="*/ 525 w 749"/>
                <a:gd name="T59" fmla="*/ 10 h 10"/>
                <a:gd name="T60" fmla="*/ 542 w 749"/>
                <a:gd name="T61" fmla="*/ 10 h 10"/>
                <a:gd name="T62" fmla="*/ 560 w 749"/>
                <a:gd name="T63" fmla="*/ 10 h 10"/>
                <a:gd name="T64" fmla="*/ 578 w 749"/>
                <a:gd name="T65" fmla="*/ 10 h 10"/>
                <a:gd name="T66" fmla="*/ 596 w 749"/>
                <a:gd name="T67" fmla="*/ 10 h 10"/>
                <a:gd name="T68" fmla="*/ 613 w 749"/>
                <a:gd name="T69" fmla="*/ 10 h 10"/>
                <a:gd name="T70" fmla="*/ 631 w 749"/>
                <a:gd name="T71" fmla="*/ 8 h 10"/>
                <a:gd name="T72" fmla="*/ 649 w 749"/>
                <a:gd name="T73" fmla="*/ 8 h 10"/>
                <a:gd name="T74" fmla="*/ 666 w 749"/>
                <a:gd name="T75" fmla="*/ 8 h 10"/>
                <a:gd name="T76" fmla="*/ 684 w 749"/>
                <a:gd name="T77" fmla="*/ 8 h 10"/>
                <a:gd name="T78" fmla="*/ 702 w 749"/>
                <a:gd name="T79" fmla="*/ 8 h 10"/>
                <a:gd name="T80" fmla="*/ 719 w 749"/>
                <a:gd name="T81" fmla="*/ 8 h 10"/>
                <a:gd name="T82" fmla="*/ 737 w 749"/>
                <a:gd name="T83" fmla="*/ 8 h 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49"/>
                <a:gd name="T127" fmla="*/ 0 h 10"/>
                <a:gd name="T128" fmla="*/ 749 w 749"/>
                <a:gd name="T129" fmla="*/ 10 h 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49" h="10">
                  <a:moveTo>
                    <a:pt x="0" y="8"/>
                  </a:moveTo>
                  <a:lnTo>
                    <a:pt x="6" y="8"/>
                  </a:lnTo>
                  <a:lnTo>
                    <a:pt x="12" y="10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9" y="10"/>
                  </a:lnTo>
                  <a:lnTo>
                    <a:pt x="35" y="10"/>
                  </a:lnTo>
                  <a:lnTo>
                    <a:pt x="41" y="10"/>
                  </a:lnTo>
                  <a:lnTo>
                    <a:pt x="47" y="10"/>
                  </a:lnTo>
                  <a:lnTo>
                    <a:pt x="53" y="10"/>
                  </a:lnTo>
                  <a:lnTo>
                    <a:pt x="59" y="10"/>
                  </a:lnTo>
                  <a:lnTo>
                    <a:pt x="65" y="10"/>
                  </a:lnTo>
                  <a:lnTo>
                    <a:pt x="71" y="10"/>
                  </a:lnTo>
                  <a:lnTo>
                    <a:pt x="76" y="10"/>
                  </a:lnTo>
                  <a:lnTo>
                    <a:pt x="82" y="10"/>
                  </a:lnTo>
                  <a:lnTo>
                    <a:pt x="88" y="8"/>
                  </a:lnTo>
                  <a:lnTo>
                    <a:pt x="94" y="8"/>
                  </a:lnTo>
                  <a:lnTo>
                    <a:pt x="100" y="8"/>
                  </a:lnTo>
                  <a:lnTo>
                    <a:pt x="106" y="8"/>
                  </a:lnTo>
                  <a:lnTo>
                    <a:pt x="112" y="8"/>
                  </a:lnTo>
                  <a:lnTo>
                    <a:pt x="118" y="8"/>
                  </a:lnTo>
                  <a:lnTo>
                    <a:pt x="124" y="5"/>
                  </a:lnTo>
                  <a:lnTo>
                    <a:pt x="130" y="5"/>
                  </a:lnTo>
                  <a:lnTo>
                    <a:pt x="135" y="5"/>
                  </a:lnTo>
                  <a:lnTo>
                    <a:pt x="141" y="5"/>
                  </a:lnTo>
                  <a:lnTo>
                    <a:pt x="147" y="5"/>
                  </a:lnTo>
                  <a:lnTo>
                    <a:pt x="153" y="3"/>
                  </a:lnTo>
                  <a:lnTo>
                    <a:pt x="159" y="3"/>
                  </a:lnTo>
                  <a:lnTo>
                    <a:pt x="165" y="3"/>
                  </a:lnTo>
                  <a:lnTo>
                    <a:pt x="171" y="3"/>
                  </a:lnTo>
                  <a:lnTo>
                    <a:pt x="177" y="3"/>
                  </a:lnTo>
                  <a:lnTo>
                    <a:pt x="183" y="3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8" y="0"/>
                  </a:lnTo>
                  <a:lnTo>
                    <a:pt x="224" y="0"/>
                  </a:lnTo>
                  <a:lnTo>
                    <a:pt x="230" y="0"/>
                  </a:lnTo>
                  <a:lnTo>
                    <a:pt x="236" y="0"/>
                  </a:lnTo>
                  <a:lnTo>
                    <a:pt x="242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5" y="0"/>
                  </a:lnTo>
                  <a:lnTo>
                    <a:pt x="271" y="0"/>
                  </a:lnTo>
                  <a:lnTo>
                    <a:pt x="277" y="0"/>
                  </a:lnTo>
                  <a:lnTo>
                    <a:pt x="283" y="0"/>
                  </a:lnTo>
                  <a:lnTo>
                    <a:pt x="289" y="0"/>
                  </a:lnTo>
                  <a:lnTo>
                    <a:pt x="295" y="0"/>
                  </a:lnTo>
                  <a:lnTo>
                    <a:pt x="301" y="0"/>
                  </a:lnTo>
                  <a:lnTo>
                    <a:pt x="307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3"/>
                  </a:lnTo>
                  <a:lnTo>
                    <a:pt x="354" y="3"/>
                  </a:lnTo>
                  <a:lnTo>
                    <a:pt x="360" y="3"/>
                  </a:lnTo>
                  <a:lnTo>
                    <a:pt x="366" y="3"/>
                  </a:lnTo>
                  <a:lnTo>
                    <a:pt x="371" y="3"/>
                  </a:lnTo>
                  <a:lnTo>
                    <a:pt x="377" y="3"/>
                  </a:lnTo>
                  <a:lnTo>
                    <a:pt x="383" y="3"/>
                  </a:lnTo>
                  <a:lnTo>
                    <a:pt x="389" y="3"/>
                  </a:lnTo>
                  <a:lnTo>
                    <a:pt x="395" y="5"/>
                  </a:lnTo>
                  <a:lnTo>
                    <a:pt x="401" y="5"/>
                  </a:lnTo>
                  <a:lnTo>
                    <a:pt x="407" y="5"/>
                  </a:lnTo>
                  <a:lnTo>
                    <a:pt x="413" y="5"/>
                  </a:lnTo>
                  <a:lnTo>
                    <a:pt x="419" y="5"/>
                  </a:lnTo>
                  <a:lnTo>
                    <a:pt x="425" y="5"/>
                  </a:lnTo>
                  <a:lnTo>
                    <a:pt x="430" y="5"/>
                  </a:lnTo>
                  <a:lnTo>
                    <a:pt x="436" y="5"/>
                  </a:lnTo>
                  <a:lnTo>
                    <a:pt x="442" y="8"/>
                  </a:lnTo>
                  <a:lnTo>
                    <a:pt x="448" y="8"/>
                  </a:lnTo>
                  <a:lnTo>
                    <a:pt x="454" y="8"/>
                  </a:lnTo>
                  <a:lnTo>
                    <a:pt x="460" y="8"/>
                  </a:lnTo>
                  <a:lnTo>
                    <a:pt x="466" y="8"/>
                  </a:lnTo>
                  <a:lnTo>
                    <a:pt x="472" y="8"/>
                  </a:lnTo>
                  <a:lnTo>
                    <a:pt x="478" y="8"/>
                  </a:lnTo>
                  <a:lnTo>
                    <a:pt x="483" y="8"/>
                  </a:lnTo>
                  <a:lnTo>
                    <a:pt x="489" y="8"/>
                  </a:lnTo>
                  <a:lnTo>
                    <a:pt x="495" y="8"/>
                  </a:lnTo>
                  <a:lnTo>
                    <a:pt x="501" y="8"/>
                  </a:lnTo>
                  <a:lnTo>
                    <a:pt x="507" y="8"/>
                  </a:lnTo>
                  <a:lnTo>
                    <a:pt x="513" y="8"/>
                  </a:lnTo>
                  <a:lnTo>
                    <a:pt x="519" y="10"/>
                  </a:lnTo>
                  <a:lnTo>
                    <a:pt x="525" y="10"/>
                  </a:lnTo>
                  <a:lnTo>
                    <a:pt x="531" y="10"/>
                  </a:lnTo>
                  <a:lnTo>
                    <a:pt x="537" y="10"/>
                  </a:lnTo>
                  <a:lnTo>
                    <a:pt x="542" y="10"/>
                  </a:lnTo>
                  <a:lnTo>
                    <a:pt x="548" y="10"/>
                  </a:lnTo>
                  <a:lnTo>
                    <a:pt x="554" y="10"/>
                  </a:lnTo>
                  <a:lnTo>
                    <a:pt x="560" y="10"/>
                  </a:lnTo>
                  <a:lnTo>
                    <a:pt x="566" y="10"/>
                  </a:lnTo>
                  <a:lnTo>
                    <a:pt x="572" y="10"/>
                  </a:lnTo>
                  <a:lnTo>
                    <a:pt x="578" y="10"/>
                  </a:lnTo>
                  <a:lnTo>
                    <a:pt x="584" y="10"/>
                  </a:lnTo>
                  <a:lnTo>
                    <a:pt x="590" y="10"/>
                  </a:lnTo>
                  <a:lnTo>
                    <a:pt x="596" y="10"/>
                  </a:lnTo>
                  <a:lnTo>
                    <a:pt x="601" y="10"/>
                  </a:lnTo>
                  <a:lnTo>
                    <a:pt x="607" y="10"/>
                  </a:lnTo>
                  <a:lnTo>
                    <a:pt x="613" y="10"/>
                  </a:lnTo>
                  <a:lnTo>
                    <a:pt x="619" y="10"/>
                  </a:lnTo>
                  <a:lnTo>
                    <a:pt x="625" y="10"/>
                  </a:lnTo>
                  <a:lnTo>
                    <a:pt x="631" y="8"/>
                  </a:lnTo>
                  <a:lnTo>
                    <a:pt x="637" y="8"/>
                  </a:lnTo>
                  <a:lnTo>
                    <a:pt x="643" y="8"/>
                  </a:lnTo>
                  <a:lnTo>
                    <a:pt x="649" y="8"/>
                  </a:lnTo>
                  <a:lnTo>
                    <a:pt x="655" y="8"/>
                  </a:lnTo>
                  <a:lnTo>
                    <a:pt x="660" y="8"/>
                  </a:lnTo>
                  <a:lnTo>
                    <a:pt x="666" y="8"/>
                  </a:lnTo>
                  <a:lnTo>
                    <a:pt x="672" y="8"/>
                  </a:lnTo>
                  <a:lnTo>
                    <a:pt x="678" y="8"/>
                  </a:lnTo>
                  <a:lnTo>
                    <a:pt x="684" y="8"/>
                  </a:lnTo>
                  <a:lnTo>
                    <a:pt x="690" y="8"/>
                  </a:lnTo>
                  <a:lnTo>
                    <a:pt x="696" y="8"/>
                  </a:lnTo>
                  <a:lnTo>
                    <a:pt x="702" y="8"/>
                  </a:lnTo>
                  <a:lnTo>
                    <a:pt x="708" y="8"/>
                  </a:lnTo>
                  <a:lnTo>
                    <a:pt x="714" y="8"/>
                  </a:lnTo>
                  <a:lnTo>
                    <a:pt x="719" y="8"/>
                  </a:lnTo>
                  <a:lnTo>
                    <a:pt x="725" y="8"/>
                  </a:lnTo>
                  <a:lnTo>
                    <a:pt x="731" y="8"/>
                  </a:lnTo>
                  <a:lnTo>
                    <a:pt x="737" y="8"/>
                  </a:lnTo>
                  <a:lnTo>
                    <a:pt x="743" y="8"/>
                  </a:lnTo>
                  <a:lnTo>
                    <a:pt x="749" y="8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76" name="Freeform 234"/>
            <p:cNvSpPr>
              <a:spLocks/>
            </p:cNvSpPr>
            <p:nvPr/>
          </p:nvSpPr>
          <p:spPr bwMode="auto">
            <a:xfrm>
              <a:off x="4504" y="3409"/>
              <a:ext cx="383" cy="2"/>
            </a:xfrm>
            <a:custGeom>
              <a:avLst/>
              <a:gdLst>
                <a:gd name="T0" fmla="*/ 6 w 383"/>
                <a:gd name="T1" fmla="*/ 0 h 2"/>
                <a:gd name="T2" fmla="*/ 18 w 383"/>
                <a:gd name="T3" fmla="*/ 0 h 2"/>
                <a:gd name="T4" fmla="*/ 29 w 383"/>
                <a:gd name="T5" fmla="*/ 0 h 2"/>
                <a:gd name="T6" fmla="*/ 41 w 383"/>
                <a:gd name="T7" fmla="*/ 0 h 2"/>
                <a:gd name="T8" fmla="*/ 53 w 383"/>
                <a:gd name="T9" fmla="*/ 0 h 2"/>
                <a:gd name="T10" fmla="*/ 65 w 383"/>
                <a:gd name="T11" fmla="*/ 0 h 2"/>
                <a:gd name="T12" fmla="*/ 77 w 383"/>
                <a:gd name="T13" fmla="*/ 0 h 2"/>
                <a:gd name="T14" fmla="*/ 88 w 383"/>
                <a:gd name="T15" fmla="*/ 0 h 2"/>
                <a:gd name="T16" fmla="*/ 100 w 383"/>
                <a:gd name="T17" fmla="*/ 0 h 2"/>
                <a:gd name="T18" fmla="*/ 112 w 383"/>
                <a:gd name="T19" fmla="*/ 0 h 2"/>
                <a:gd name="T20" fmla="*/ 124 w 383"/>
                <a:gd name="T21" fmla="*/ 0 h 2"/>
                <a:gd name="T22" fmla="*/ 136 w 383"/>
                <a:gd name="T23" fmla="*/ 0 h 2"/>
                <a:gd name="T24" fmla="*/ 147 w 383"/>
                <a:gd name="T25" fmla="*/ 0 h 2"/>
                <a:gd name="T26" fmla="*/ 159 w 383"/>
                <a:gd name="T27" fmla="*/ 0 h 2"/>
                <a:gd name="T28" fmla="*/ 171 w 383"/>
                <a:gd name="T29" fmla="*/ 0 h 2"/>
                <a:gd name="T30" fmla="*/ 183 w 383"/>
                <a:gd name="T31" fmla="*/ 0 h 2"/>
                <a:gd name="T32" fmla="*/ 195 w 383"/>
                <a:gd name="T33" fmla="*/ 0 h 2"/>
                <a:gd name="T34" fmla="*/ 206 w 383"/>
                <a:gd name="T35" fmla="*/ 2 h 2"/>
                <a:gd name="T36" fmla="*/ 218 w 383"/>
                <a:gd name="T37" fmla="*/ 2 h 2"/>
                <a:gd name="T38" fmla="*/ 230 w 383"/>
                <a:gd name="T39" fmla="*/ 2 h 2"/>
                <a:gd name="T40" fmla="*/ 242 w 383"/>
                <a:gd name="T41" fmla="*/ 2 h 2"/>
                <a:gd name="T42" fmla="*/ 254 w 383"/>
                <a:gd name="T43" fmla="*/ 2 h 2"/>
                <a:gd name="T44" fmla="*/ 265 w 383"/>
                <a:gd name="T45" fmla="*/ 2 h 2"/>
                <a:gd name="T46" fmla="*/ 277 w 383"/>
                <a:gd name="T47" fmla="*/ 2 h 2"/>
                <a:gd name="T48" fmla="*/ 289 w 383"/>
                <a:gd name="T49" fmla="*/ 2 h 2"/>
                <a:gd name="T50" fmla="*/ 301 w 383"/>
                <a:gd name="T51" fmla="*/ 2 h 2"/>
                <a:gd name="T52" fmla="*/ 313 w 383"/>
                <a:gd name="T53" fmla="*/ 2 h 2"/>
                <a:gd name="T54" fmla="*/ 324 w 383"/>
                <a:gd name="T55" fmla="*/ 2 h 2"/>
                <a:gd name="T56" fmla="*/ 336 w 383"/>
                <a:gd name="T57" fmla="*/ 2 h 2"/>
                <a:gd name="T58" fmla="*/ 348 w 383"/>
                <a:gd name="T59" fmla="*/ 2 h 2"/>
                <a:gd name="T60" fmla="*/ 360 w 383"/>
                <a:gd name="T61" fmla="*/ 2 h 2"/>
                <a:gd name="T62" fmla="*/ 372 w 383"/>
                <a:gd name="T63" fmla="*/ 2 h 2"/>
                <a:gd name="T64" fmla="*/ 383 w 383"/>
                <a:gd name="T65" fmla="*/ 2 h 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3"/>
                <a:gd name="T100" fmla="*/ 0 h 2"/>
                <a:gd name="T101" fmla="*/ 383 w 383"/>
                <a:gd name="T102" fmla="*/ 2 h 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3" h="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6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59" y="0"/>
                  </a:lnTo>
                  <a:lnTo>
                    <a:pt x="165" y="0"/>
                  </a:lnTo>
                  <a:lnTo>
                    <a:pt x="171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6" y="2"/>
                  </a:lnTo>
                  <a:lnTo>
                    <a:pt x="212" y="2"/>
                  </a:lnTo>
                  <a:lnTo>
                    <a:pt x="218" y="2"/>
                  </a:lnTo>
                  <a:lnTo>
                    <a:pt x="224" y="2"/>
                  </a:lnTo>
                  <a:lnTo>
                    <a:pt x="230" y="2"/>
                  </a:lnTo>
                  <a:lnTo>
                    <a:pt x="236" y="2"/>
                  </a:lnTo>
                  <a:lnTo>
                    <a:pt x="242" y="2"/>
                  </a:lnTo>
                  <a:lnTo>
                    <a:pt x="248" y="2"/>
                  </a:lnTo>
                  <a:lnTo>
                    <a:pt x="254" y="2"/>
                  </a:lnTo>
                  <a:lnTo>
                    <a:pt x="259" y="2"/>
                  </a:lnTo>
                  <a:lnTo>
                    <a:pt x="265" y="2"/>
                  </a:lnTo>
                  <a:lnTo>
                    <a:pt x="271" y="2"/>
                  </a:lnTo>
                  <a:lnTo>
                    <a:pt x="277" y="2"/>
                  </a:lnTo>
                  <a:lnTo>
                    <a:pt x="283" y="2"/>
                  </a:lnTo>
                  <a:lnTo>
                    <a:pt x="289" y="2"/>
                  </a:lnTo>
                  <a:lnTo>
                    <a:pt x="295" y="2"/>
                  </a:lnTo>
                  <a:lnTo>
                    <a:pt x="301" y="2"/>
                  </a:lnTo>
                  <a:lnTo>
                    <a:pt x="307" y="2"/>
                  </a:lnTo>
                  <a:lnTo>
                    <a:pt x="313" y="2"/>
                  </a:lnTo>
                  <a:lnTo>
                    <a:pt x="318" y="2"/>
                  </a:lnTo>
                  <a:lnTo>
                    <a:pt x="324" y="2"/>
                  </a:lnTo>
                  <a:lnTo>
                    <a:pt x="330" y="2"/>
                  </a:lnTo>
                  <a:lnTo>
                    <a:pt x="336" y="2"/>
                  </a:lnTo>
                  <a:lnTo>
                    <a:pt x="342" y="2"/>
                  </a:lnTo>
                  <a:lnTo>
                    <a:pt x="348" y="2"/>
                  </a:lnTo>
                  <a:lnTo>
                    <a:pt x="354" y="2"/>
                  </a:lnTo>
                  <a:lnTo>
                    <a:pt x="360" y="2"/>
                  </a:lnTo>
                  <a:lnTo>
                    <a:pt x="366" y="2"/>
                  </a:lnTo>
                  <a:lnTo>
                    <a:pt x="372" y="2"/>
                  </a:lnTo>
                  <a:lnTo>
                    <a:pt x="377" y="2"/>
                  </a:lnTo>
                  <a:lnTo>
                    <a:pt x="383" y="2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77" name="Rectangle 235"/>
            <p:cNvSpPr>
              <a:spLocks noChangeArrowheads="1"/>
            </p:cNvSpPr>
            <p:nvPr/>
          </p:nvSpPr>
          <p:spPr bwMode="auto">
            <a:xfrm>
              <a:off x="4751" y="3748"/>
              <a:ext cx="4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 i="1">
                  <a:solidFill>
                    <a:srgbClr val="000000"/>
                  </a:solidFill>
                </a:rPr>
                <a:t>t</a:t>
              </a:r>
              <a:endParaRPr lang="pl-PL" sz="1800" b="1" i="1"/>
            </a:p>
          </p:txBody>
        </p:sp>
        <p:sp>
          <p:nvSpPr>
            <p:cNvPr id="10278" name="Rectangle 239"/>
            <p:cNvSpPr>
              <a:spLocks noChangeArrowheads="1"/>
            </p:cNvSpPr>
            <p:nvPr/>
          </p:nvSpPr>
          <p:spPr bwMode="auto">
            <a:xfrm>
              <a:off x="3135" y="3748"/>
              <a:ext cx="7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0</a:t>
              </a:r>
              <a:endParaRPr lang="pl-PL" sz="1800" b="1"/>
            </a:p>
          </p:txBody>
        </p:sp>
        <p:sp>
          <p:nvSpPr>
            <p:cNvPr id="10279" name="Line 240"/>
            <p:cNvSpPr>
              <a:spLocks noChangeShapeType="1"/>
            </p:cNvSpPr>
            <p:nvPr/>
          </p:nvSpPr>
          <p:spPr bwMode="auto">
            <a:xfrm>
              <a:off x="3163" y="3663"/>
              <a:ext cx="0" cy="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80" name="Rectangle 253"/>
            <p:cNvSpPr>
              <a:spLocks noChangeArrowheads="1"/>
            </p:cNvSpPr>
            <p:nvPr/>
          </p:nvSpPr>
          <p:spPr bwMode="auto">
            <a:xfrm>
              <a:off x="960" y="2400"/>
              <a:ext cx="381" cy="3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l-PL" sz="1800" b="1" i="1" dirty="0" smtClean="0">
                  <a:solidFill>
                    <a:srgbClr val="000000"/>
                  </a:solidFill>
                </a:rPr>
                <a:t>h</a:t>
              </a:r>
              <a:r>
                <a:rPr lang="pl-PL" sz="1800" b="1" dirty="0" smtClean="0">
                  <a:solidFill>
                    <a:srgbClr val="000000"/>
                  </a:solidFill>
                </a:rPr>
                <a:t>(</a:t>
              </a:r>
              <a:r>
                <a:rPr lang="pl-PL" sz="1800" b="1" i="1" dirty="0" smtClean="0">
                  <a:solidFill>
                    <a:srgbClr val="000000"/>
                  </a:solidFill>
                </a:rPr>
                <a:t>t</a:t>
              </a:r>
              <a:r>
                <a:rPr lang="pl-PL" sz="1800" b="1" dirty="0">
                  <a:solidFill>
                    <a:srgbClr val="000000"/>
                  </a:solidFill>
                </a:rPr>
                <a:t>)</a:t>
              </a:r>
            </a:p>
            <a:p>
              <a:endParaRPr lang="el-GR" sz="1800" b="1" dirty="0"/>
            </a:p>
          </p:txBody>
        </p:sp>
        <p:graphicFrame>
          <p:nvGraphicFramePr>
            <p:cNvPr id="10243" name="Object 256"/>
            <p:cNvGraphicFramePr>
              <a:graphicFrameLocks noChangeAspect="1"/>
            </p:cNvGraphicFramePr>
            <p:nvPr>
              <p:extLst/>
            </p:nvPr>
          </p:nvGraphicFramePr>
          <p:xfrm>
            <a:off x="4176" y="3072"/>
            <a:ext cx="268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456" name="Równanie" r:id="rId7" imgW="317160" imgH="393480" progId="Equation.3">
                    <p:embed/>
                  </p:oleObj>
                </mc:Choice>
                <mc:Fallback>
                  <p:oleObj name="Równanie" r:id="rId7" imgW="3171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3072"/>
                          <a:ext cx="268" cy="3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" name="Rectangle 12"/>
          <p:cNvSpPr>
            <a:spLocks noGrp="1" noChangeArrowheads="1"/>
          </p:cNvSpPr>
          <p:nvPr>
            <p:ph type="title" sz="quarter"/>
          </p:nvPr>
        </p:nvSpPr>
        <p:spPr>
          <a:xfrm>
            <a:off x="838200" y="0"/>
            <a:ext cx="8305800" cy="1143000"/>
          </a:xfrm>
          <a:noFill/>
        </p:spPr>
        <p:txBody>
          <a:bodyPr/>
          <a:lstStyle/>
          <a:p>
            <a:r>
              <a:rPr lang="pl-PL" sz="3200" b="1" kern="1200" dirty="0">
                <a:solidFill>
                  <a:schemeClr val="tx1"/>
                </a:solidFill>
                <a:latin typeface="+mn-lt"/>
              </a:rPr>
              <a:t>Filtr </a:t>
            </a:r>
            <a:r>
              <a:rPr lang="pl-PL" sz="3200" b="1" kern="1200" dirty="0" err="1">
                <a:solidFill>
                  <a:schemeClr val="tx1"/>
                </a:solidFill>
                <a:latin typeface="+mn-lt"/>
              </a:rPr>
              <a:t>Nyquista</a:t>
            </a:r>
            <a:r>
              <a:rPr lang="pl-PL" sz="3200" b="1" kern="1200" dirty="0">
                <a:solidFill>
                  <a:schemeClr val="tx1"/>
                </a:solidFill>
                <a:latin typeface="+mn-lt"/>
              </a:rPr>
              <a:t> „podniesiony kosinus”</a:t>
            </a:r>
          </a:p>
        </p:txBody>
      </p:sp>
      <p:sp>
        <p:nvSpPr>
          <p:cNvPr id="69" name="Text Box 8"/>
          <p:cNvSpPr txBox="1">
            <a:spLocks noChangeArrowheads="1"/>
          </p:cNvSpPr>
          <p:nvPr/>
        </p:nvSpPr>
        <p:spPr bwMode="auto">
          <a:xfrm>
            <a:off x="297009" y="5650508"/>
            <a:ext cx="8784066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/>
              <a:t>Im łagodniej opada zbocze cha-ki a-</a:t>
            </a:r>
            <a:r>
              <a:rPr lang="pl-PL" sz="1800" b="1" dirty="0" err="1" smtClean="0"/>
              <a:t>cz</a:t>
            </a:r>
            <a:r>
              <a:rPr lang="pl-PL" sz="1800" b="1" dirty="0" smtClean="0"/>
              <a:t> kanału transmisyjnego, tym szybciej zanika jego odpowiedź impulsowa i tym mniejsza jest ISI. Szybkość transmisji nie zmienia się, ale maleje efektywność widmowa. </a:t>
            </a:r>
            <a:endParaRPr lang="pl-PL" sz="1800" b="1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FF6AD-7AAE-4234-82E5-F9CC4CC813DD}" type="slidenum">
              <a:rPr lang="pl-PL" smtClean="0"/>
              <a:pPr>
                <a:defRPr/>
              </a:pPr>
              <a:t>50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49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694930"/>
              </p:ext>
            </p:extLst>
          </p:nvPr>
        </p:nvGraphicFramePr>
        <p:xfrm>
          <a:off x="1492764" y="4008160"/>
          <a:ext cx="3151188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186" name="Równanie" r:id="rId3" imgW="2361960" imgH="660240" progId="Equation.3">
                  <p:embed/>
                </p:oleObj>
              </mc:Choice>
              <mc:Fallback>
                <p:oleObj name="Równanie" r:id="rId3" imgW="23619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764" y="4008160"/>
                        <a:ext cx="3151188" cy="881062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502289" y="3485872"/>
            <a:ext cx="1762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b="1" dirty="0" smtClean="0"/>
              <a:t>Dla </a:t>
            </a:r>
            <a:r>
              <a:rPr lang="pl-PL" sz="2400" b="1" dirty="0" err="1">
                <a:sym typeface="Symbol" pitchFamily="18" charset="2"/>
              </a:rPr>
              <a:t></a:t>
            </a:r>
            <a:r>
              <a:rPr lang="pl-PL" sz="2400" b="1" i="1" dirty="0" err="1">
                <a:sym typeface="Symbol" pitchFamily="18" charset="2"/>
              </a:rPr>
              <a:t></a:t>
            </a:r>
            <a:r>
              <a:rPr lang="pl-PL" sz="2400" b="1" baseline="-25000" dirty="0" err="1">
                <a:sym typeface="Symbol" pitchFamily="18" charset="2"/>
              </a:rPr>
              <a:t>r</a:t>
            </a:r>
            <a:r>
              <a:rPr lang="pl-PL" sz="2400" b="1" baseline="-25000" dirty="0">
                <a:sym typeface="Symbol" pitchFamily="18" charset="2"/>
              </a:rPr>
              <a:t> </a:t>
            </a:r>
            <a:r>
              <a:rPr lang="pl-PL" sz="2400" b="1" dirty="0">
                <a:sym typeface="Symbol" pitchFamily="18" charset="2"/>
              </a:rPr>
              <a:t>= </a:t>
            </a:r>
            <a:r>
              <a:rPr lang="pl-PL" sz="2400" b="1" i="1" dirty="0">
                <a:sym typeface="Symbol" pitchFamily="18" charset="2"/>
              </a:rPr>
              <a:t>W: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4664949" y="4070047"/>
            <a:ext cx="449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ym typeface="Symbol" pitchFamily="18" charset="2"/>
              </a:rPr>
              <a:t></a:t>
            </a:r>
          </a:p>
        </p:txBody>
      </p:sp>
      <p:graphicFrame>
        <p:nvGraphicFramePr>
          <p:cNvPr id="11267" name="Object 1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766524"/>
              </p:ext>
            </p:extLst>
          </p:nvPr>
        </p:nvGraphicFramePr>
        <p:xfrm>
          <a:off x="5366264" y="3747809"/>
          <a:ext cx="3421062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187" name="Równanie" r:id="rId5" imgW="1460160" imgH="660240" progId="Equation.3">
                  <p:embed/>
                </p:oleObj>
              </mc:Choice>
              <mc:Fallback>
                <p:oleObj name="Równanie" r:id="rId5" imgW="14601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6264" y="3747809"/>
                        <a:ext cx="3421062" cy="15462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70" name="Group 237"/>
          <p:cNvGrpSpPr>
            <a:grpSpLocks/>
          </p:cNvGrpSpPr>
          <p:nvPr/>
        </p:nvGrpSpPr>
        <p:grpSpPr bwMode="auto">
          <a:xfrm>
            <a:off x="1186376" y="1123957"/>
            <a:ext cx="3836988" cy="2481262"/>
            <a:chOff x="672" y="1111"/>
            <a:chExt cx="2417" cy="1563"/>
          </a:xfrm>
        </p:grpSpPr>
        <p:sp>
          <p:nvSpPr>
            <p:cNvPr id="11292" name="Text Box 147"/>
            <p:cNvSpPr txBox="1">
              <a:spLocks noChangeArrowheads="1"/>
            </p:cNvSpPr>
            <p:nvPr/>
          </p:nvSpPr>
          <p:spPr bwMode="auto">
            <a:xfrm>
              <a:off x="672" y="1200"/>
              <a:ext cx="4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800" b="1" i="1"/>
                <a:t>H</a:t>
              </a:r>
              <a:r>
                <a:rPr lang="pl-PL" sz="1800" b="1"/>
                <a:t>(</a:t>
              </a:r>
              <a:r>
                <a:rPr lang="el-GR" sz="1800" b="1" i="1"/>
                <a:t>ω</a:t>
              </a:r>
              <a:r>
                <a:rPr lang="pl-PL" sz="1800" b="1"/>
                <a:t>)</a:t>
              </a:r>
              <a:endParaRPr lang="el-GR" sz="1800" b="1"/>
            </a:p>
          </p:txBody>
        </p:sp>
        <p:sp>
          <p:nvSpPr>
            <p:cNvPr id="11293" name="Line 74"/>
            <p:cNvSpPr>
              <a:spLocks noChangeShapeType="1"/>
            </p:cNvSpPr>
            <p:nvPr/>
          </p:nvSpPr>
          <p:spPr bwMode="auto">
            <a:xfrm flipV="1">
              <a:off x="1076" y="1111"/>
              <a:ext cx="1" cy="13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94" name="Freeform 140"/>
            <p:cNvSpPr>
              <a:spLocks/>
            </p:cNvSpPr>
            <p:nvPr/>
          </p:nvSpPr>
          <p:spPr bwMode="auto">
            <a:xfrm>
              <a:off x="1076" y="1220"/>
              <a:ext cx="335" cy="207"/>
            </a:xfrm>
            <a:custGeom>
              <a:avLst/>
              <a:gdLst>
                <a:gd name="T0" fmla="*/ 5 w 335"/>
                <a:gd name="T1" fmla="*/ 0 h 207"/>
                <a:gd name="T2" fmla="*/ 13 w 335"/>
                <a:gd name="T3" fmla="*/ 0 h 207"/>
                <a:gd name="T4" fmla="*/ 21 w 335"/>
                <a:gd name="T5" fmla="*/ 3 h 207"/>
                <a:gd name="T6" fmla="*/ 29 w 335"/>
                <a:gd name="T7" fmla="*/ 3 h 207"/>
                <a:gd name="T8" fmla="*/ 37 w 335"/>
                <a:gd name="T9" fmla="*/ 3 h 207"/>
                <a:gd name="T10" fmla="*/ 45 w 335"/>
                <a:gd name="T11" fmla="*/ 5 h 207"/>
                <a:gd name="T12" fmla="*/ 53 w 335"/>
                <a:gd name="T13" fmla="*/ 5 h 207"/>
                <a:gd name="T14" fmla="*/ 61 w 335"/>
                <a:gd name="T15" fmla="*/ 8 h 207"/>
                <a:gd name="T16" fmla="*/ 69 w 335"/>
                <a:gd name="T17" fmla="*/ 11 h 207"/>
                <a:gd name="T18" fmla="*/ 77 w 335"/>
                <a:gd name="T19" fmla="*/ 13 h 207"/>
                <a:gd name="T20" fmla="*/ 85 w 335"/>
                <a:gd name="T21" fmla="*/ 16 h 207"/>
                <a:gd name="T22" fmla="*/ 93 w 335"/>
                <a:gd name="T23" fmla="*/ 19 h 207"/>
                <a:gd name="T24" fmla="*/ 101 w 335"/>
                <a:gd name="T25" fmla="*/ 21 h 207"/>
                <a:gd name="T26" fmla="*/ 109 w 335"/>
                <a:gd name="T27" fmla="*/ 24 h 207"/>
                <a:gd name="T28" fmla="*/ 117 w 335"/>
                <a:gd name="T29" fmla="*/ 27 h 207"/>
                <a:gd name="T30" fmla="*/ 125 w 335"/>
                <a:gd name="T31" fmla="*/ 32 h 207"/>
                <a:gd name="T32" fmla="*/ 133 w 335"/>
                <a:gd name="T33" fmla="*/ 35 h 207"/>
                <a:gd name="T34" fmla="*/ 141 w 335"/>
                <a:gd name="T35" fmla="*/ 40 h 207"/>
                <a:gd name="T36" fmla="*/ 149 w 335"/>
                <a:gd name="T37" fmla="*/ 43 h 207"/>
                <a:gd name="T38" fmla="*/ 157 w 335"/>
                <a:gd name="T39" fmla="*/ 48 h 207"/>
                <a:gd name="T40" fmla="*/ 165 w 335"/>
                <a:gd name="T41" fmla="*/ 54 h 207"/>
                <a:gd name="T42" fmla="*/ 173 w 335"/>
                <a:gd name="T43" fmla="*/ 59 h 207"/>
                <a:gd name="T44" fmla="*/ 181 w 335"/>
                <a:gd name="T45" fmla="*/ 64 h 207"/>
                <a:gd name="T46" fmla="*/ 189 w 335"/>
                <a:gd name="T47" fmla="*/ 70 h 207"/>
                <a:gd name="T48" fmla="*/ 197 w 335"/>
                <a:gd name="T49" fmla="*/ 75 h 207"/>
                <a:gd name="T50" fmla="*/ 205 w 335"/>
                <a:gd name="T51" fmla="*/ 81 h 207"/>
                <a:gd name="T52" fmla="*/ 213 w 335"/>
                <a:gd name="T53" fmla="*/ 89 h 207"/>
                <a:gd name="T54" fmla="*/ 221 w 335"/>
                <a:gd name="T55" fmla="*/ 94 h 207"/>
                <a:gd name="T56" fmla="*/ 229 w 335"/>
                <a:gd name="T57" fmla="*/ 99 h 207"/>
                <a:gd name="T58" fmla="*/ 237 w 335"/>
                <a:gd name="T59" fmla="*/ 107 h 207"/>
                <a:gd name="T60" fmla="*/ 245 w 335"/>
                <a:gd name="T61" fmla="*/ 115 h 207"/>
                <a:gd name="T62" fmla="*/ 252 w 335"/>
                <a:gd name="T63" fmla="*/ 121 h 207"/>
                <a:gd name="T64" fmla="*/ 260 w 335"/>
                <a:gd name="T65" fmla="*/ 129 h 207"/>
                <a:gd name="T66" fmla="*/ 268 w 335"/>
                <a:gd name="T67" fmla="*/ 137 h 207"/>
                <a:gd name="T68" fmla="*/ 276 w 335"/>
                <a:gd name="T69" fmla="*/ 145 h 207"/>
                <a:gd name="T70" fmla="*/ 284 w 335"/>
                <a:gd name="T71" fmla="*/ 153 h 207"/>
                <a:gd name="T72" fmla="*/ 292 w 335"/>
                <a:gd name="T73" fmla="*/ 161 h 207"/>
                <a:gd name="T74" fmla="*/ 300 w 335"/>
                <a:gd name="T75" fmla="*/ 169 h 207"/>
                <a:gd name="T76" fmla="*/ 308 w 335"/>
                <a:gd name="T77" fmla="*/ 177 h 207"/>
                <a:gd name="T78" fmla="*/ 316 w 335"/>
                <a:gd name="T79" fmla="*/ 185 h 207"/>
                <a:gd name="T80" fmla="*/ 322 w 335"/>
                <a:gd name="T81" fmla="*/ 193 h 207"/>
                <a:gd name="T82" fmla="*/ 330 w 335"/>
                <a:gd name="T83" fmla="*/ 201 h 2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5"/>
                <a:gd name="T127" fmla="*/ 0 h 207"/>
                <a:gd name="T128" fmla="*/ 335 w 335"/>
                <a:gd name="T129" fmla="*/ 207 h 2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5" h="207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4" y="3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2" y="5"/>
                  </a:lnTo>
                  <a:lnTo>
                    <a:pt x="45" y="5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53" y="5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4" y="8"/>
                  </a:lnTo>
                  <a:lnTo>
                    <a:pt x="66" y="11"/>
                  </a:lnTo>
                  <a:lnTo>
                    <a:pt x="69" y="11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7" y="13"/>
                  </a:lnTo>
                  <a:lnTo>
                    <a:pt x="80" y="13"/>
                  </a:lnTo>
                  <a:lnTo>
                    <a:pt x="82" y="13"/>
                  </a:lnTo>
                  <a:lnTo>
                    <a:pt x="85" y="16"/>
                  </a:lnTo>
                  <a:lnTo>
                    <a:pt x="88" y="16"/>
                  </a:lnTo>
                  <a:lnTo>
                    <a:pt x="90" y="16"/>
                  </a:lnTo>
                  <a:lnTo>
                    <a:pt x="93" y="19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1" y="21"/>
                  </a:lnTo>
                  <a:lnTo>
                    <a:pt x="104" y="21"/>
                  </a:lnTo>
                  <a:lnTo>
                    <a:pt x="106" y="21"/>
                  </a:lnTo>
                  <a:lnTo>
                    <a:pt x="109" y="24"/>
                  </a:lnTo>
                  <a:lnTo>
                    <a:pt x="112" y="24"/>
                  </a:lnTo>
                  <a:lnTo>
                    <a:pt x="114" y="27"/>
                  </a:lnTo>
                  <a:lnTo>
                    <a:pt x="117" y="27"/>
                  </a:lnTo>
                  <a:lnTo>
                    <a:pt x="120" y="30"/>
                  </a:lnTo>
                  <a:lnTo>
                    <a:pt x="122" y="30"/>
                  </a:lnTo>
                  <a:lnTo>
                    <a:pt x="125" y="32"/>
                  </a:lnTo>
                  <a:lnTo>
                    <a:pt x="128" y="32"/>
                  </a:lnTo>
                  <a:lnTo>
                    <a:pt x="130" y="35"/>
                  </a:lnTo>
                  <a:lnTo>
                    <a:pt x="133" y="35"/>
                  </a:lnTo>
                  <a:lnTo>
                    <a:pt x="135" y="38"/>
                  </a:lnTo>
                  <a:lnTo>
                    <a:pt x="138" y="38"/>
                  </a:lnTo>
                  <a:lnTo>
                    <a:pt x="141" y="40"/>
                  </a:lnTo>
                  <a:lnTo>
                    <a:pt x="143" y="40"/>
                  </a:lnTo>
                  <a:lnTo>
                    <a:pt x="146" y="43"/>
                  </a:lnTo>
                  <a:lnTo>
                    <a:pt x="149" y="43"/>
                  </a:lnTo>
                  <a:lnTo>
                    <a:pt x="151" y="46"/>
                  </a:lnTo>
                  <a:lnTo>
                    <a:pt x="154" y="48"/>
                  </a:lnTo>
                  <a:lnTo>
                    <a:pt x="157" y="48"/>
                  </a:lnTo>
                  <a:lnTo>
                    <a:pt x="159" y="51"/>
                  </a:lnTo>
                  <a:lnTo>
                    <a:pt x="162" y="51"/>
                  </a:lnTo>
                  <a:lnTo>
                    <a:pt x="165" y="54"/>
                  </a:lnTo>
                  <a:lnTo>
                    <a:pt x="167" y="56"/>
                  </a:lnTo>
                  <a:lnTo>
                    <a:pt x="170" y="56"/>
                  </a:lnTo>
                  <a:lnTo>
                    <a:pt x="173" y="59"/>
                  </a:lnTo>
                  <a:lnTo>
                    <a:pt x="175" y="59"/>
                  </a:lnTo>
                  <a:lnTo>
                    <a:pt x="178" y="62"/>
                  </a:lnTo>
                  <a:lnTo>
                    <a:pt x="181" y="64"/>
                  </a:lnTo>
                  <a:lnTo>
                    <a:pt x="183" y="64"/>
                  </a:lnTo>
                  <a:lnTo>
                    <a:pt x="186" y="67"/>
                  </a:lnTo>
                  <a:lnTo>
                    <a:pt x="189" y="70"/>
                  </a:lnTo>
                  <a:lnTo>
                    <a:pt x="191" y="70"/>
                  </a:lnTo>
                  <a:lnTo>
                    <a:pt x="194" y="72"/>
                  </a:lnTo>
                  <a:lnTo>
                    <a:pt x="197" y="75"/>
                  </a:lnTo>
                  <a:lnTo>
                    <a:pt x="199" y="78"/>
                  </a:lnTo>
                  <a:lnTo>
                    <a:pt x="202" y="78"/>
                  </a:lnTo>
                  <a:lnTo>
                    <a:pt x="205" y="81"/>
                  </a:lnTo>
                  <a:lnTo>
                    <a:pt x="207" y="83"/>
                  </a:lnTo>
                  <a:lnTo>
                    <a:pt x="210" y="86"/>
                  </a:lnTo>
                  <a:lnTo>
                    <a:pt x="213" y="89"/>
                  </a:lnTo>
                  <a:lnTo>
                    <a:pt x="215" y="89"/>
                  </a:lnTo>
                  <a:lnTo>
                    <a:pt x="218" y="91"/>
                  </a:lnTo>
                  <a:lnTo>
                    <a:pt x="221" y="94"/>
                  </a:lnTo>
                  <a:lnTo>
                    <a:pt x="223" y="97"/>
                  </a:lnTo>
                  <a:lnTo>
                    <a:pt x="226" y="97"/>
                  </a:lnTo>
                  <a:lnTo>
                    <a:pt x="229" y="99"/>
                  </a:lnTo>
                  <a:lnTo>
                    <a:pt x="231" y="102"/>
                  </a:lnTo>
                  <a:lnTo>
                    <a:pt x="234" y="105"/>
                  </a:lnTo>
                  <a:lnTo>
                    <a:pt x="237" y="107"/>
                  </a:lnTo>
                  <a:lnTo>
                    <a:pt x="239" y="107"/>
                  </a:lnTo>
                  <a:lnTo>
                    <a:pt x="242" y="113"/>
                  </a:lnTo>
                  <a:lnTo>
                    <a:pt x="245" y="115"/>
                  </a:lnTo>
                  <a:lnTo>
                    <a:pt x="247" y="115"/>
                  </a:lnTo>
                  <a:lnTo>
                    <a:pt x="250" y="118"/>
                  </a:lnTo>
                  <a:lnTo>
                    <a:pt x="252" y="121"/>
                  </a:lnTo>
                  <a:lnTo>
                    <a:pt x="255" y="124"/>
                  </a:lnTo>
                  <a:lnTo>
                    <a:pt x="258" y="126"/>
                  </a:lnTo>
                  <a:lnTo>
                    <a:pt x="260" y="129"/>
                  </a:lnTo>
                  <a:lnTo>
                    <a:pt x="263" y="132"/>
                  </a:lnTo>
                  <a:lnTo>
                    <a:pt x="266" y="134"/>
                  </a:lnTo>
                  <a:lnTo>
                    <a:pt x="268" y="137"/>
                  </a:lnTo>
                  <a:lnTo>
                    <a:pt x="271" y="140"/>
                  </a:lnTo>
                  <a:lnTo>
                    <a:pt x="274" y="140"/>
                  </a:lnTo>
                  <a:lnTo>
                    <a:pt x="276" y="145"/>
                  </a:lnTo>
                  <a:lnTo>
                    <a:pt x="279" y="148"/>
                  </a:lnTo>
                  <a:lnTo>
                    <a:pt x="282" y="148"/>
                  </a:lnTo>
                  <a:lnTo>
                    <a:pt x="284" y="153"/>
                  </a:lnTo>
                  <a:lnTo>
                    <a:pt x="287" y="156"/>
                  </a:lnTo>
                  <a:lnTo>
                    <a:pt x="290" y="156"/>
                  </a:lnTo>
                  <a:lnTo>
                    <a:pt x="292" y="161"/>
                  </a:lnTo>
                  <a:lnTo>
                    <a:pt x="295" y="164"/>
                  </a:lnTo>
                  <a:lnTo>
                    <a:pt x="298" y="164"/>
                  </a:lnTo>
                  <a:lnTo>
                    <a:pt x="300" y="169"/>
                  </a:lnTo>
                  <a:lnTo>
                    <a:pt x="303" y="172"/>
                  </a:lnTo>
                  <a:lnTo>
                    <a:pt x="306" y="172"/>
                  </a:lnTo>
                  <a:lnTo>
                    <a:pt x="308" y="177"/>
                  </a:lnTo>
                  <a:lnTo>
                    <a:pt x="311" y="180"/>
                  </a:lnTo>
                  <a:lnTo>
                    <a:pt x="314" y="183"/>
                  </a:lnTo>
                  <a:lnTo>
                    <a:pt x="316" y="185"/>
                  </a:lnTo>
                  <a:lnTo>
                    <a:pt x="319" y="188"/>
                  </a:lnTo>
                  <a:lnTo>
                    <a:pt x="324" y="193"/>
                  </a:lnTo>
                  <a:lnTo>
                    <a:pt x="322" y="193"/>
                  </a:lnTo>
                  <a:lnTo>
                    <a:pt x="324" y="193"/>
                  </a:lnTo>
                  <a:lnTo>
                    <a:pt x="330" y="199"/>
                  </a:lnTo>
                  <a:lnTo>
                    <a:pt x="330" y="201"/>
                  </a:lnTo>
                  <a:lnTo>
                    <a:pt x="332" y="204"/>
                  </a:lnTo>
                  <a:lnTo>
                    <a:pt x="335" y="207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95" name="Freeform 141"/>
            <p:cNvSpPr>
              <a:spLocks/>
            </p:cNvSpPr>
            <p:nvPr/>
          </p:nvSpPr>
          <p:spPr bwMode="auto">
            <a:xfrm>
              <a:off x="1411" y="1427"/>
              <a:ext cx="242" cy="333"/>
            </a:xfrm>
            <a:custGeom>
              <a:avLst/>
              <a:gdLst>
                <a:gd name="T0" fmla="*/ 5 w 242"/>
                <a:gd name="T1" fmla="*/ 5 h 333"/>
                <a:gd name="T2" fmla="*/ 11 w 242"/>
                <a:gd name="T3" fmla="*/ 13 h 333"/>
                <a:gd name="T4" fmla="*/ 19 w 242"/>
                <a:gd name="T5" fmla="*/ 21 h 333"/>
                <a:gd name="T6" fmla="*/ 29 w 242"/>
                <a:gd name="T7" fmla="*/ 32 h 333"/>
                <a:gd name="T8" fmla="*/ 32 w 242"/>
                <a:gd name="T9" fmla="*/ 35 h 333"/>
                <a:gd name="T10" fmla="*/ 37 w 242"/>
                <a:gd name="T11" fmla="*/ 43 h 333"/>
                <a:gd name="T12" fmla="*/ 42 w 242"/>
                <a:gd name="T13" fmla="*/ 51 h 333"/>
                <a:gd name="T14" fmla="*/ 53 w 242"/>
                <a:gd name="T15" fmla="*/ 62 h 333"/>
                <a:gd name="T16" fmla="*/ 58 w 242"/>
                <a:gd name="T17" fmla="*/ 70 h 333"/>
                <a:gd name="T18" fmla="*/ 66 w 242"/>
                <a:gd name="T19" fmla="*/ 78 h 333"/>
                <a:gd name="T20" fmla="*/ 69 w 242"/>
                <a:gd name="T21" fmla="*/ 86 h 333"/>
                <a:gd name="T22" fmla="*/ 74 w 242"/>
                <a:gd name="T23" fmla="*/ 91 h 333"/>
                <a:gd name="T24" fmla="*/ 80 w 242"/>
                <a:gd name="T25" fmla="*/ 96 h 333"/>
                <a:gd name="T26" fmla="*/ 85 w 242"/>
                <a:gd name="T27" fmla="*/ 105 h 333"/>
                <a:gd name="T28" fmla="*/ 90 w 242"/>
                <a:gd name="T29" fmla="*/ 113 h 333"/>
                <a:gd name="T30" fmla="*/ 98 w 242"/>
                <a:gd name="T31" fmla="*/ 121 h 333"/>
                <a:gd name="T32" fmla="*/ 104 w 242"/>
                <a:gd name="T33" fmla="*/ 129 h 333"/>
                <a:gd name="T34" fmla="*/ 109 w 242"/>
                <a:gd name="T35" fmla="*/ 137 h 333"/>
                <a:gd name="T36" fmla="*/ 114 w 242"/>
                <a:gd name="T37" fmla="*/ 145 h 333"/>
                <a:gd name="T38" fmla="*/ 122 w 242"/>
                <a:gd name="T39" fmla="*/ 156 h 333"/>
                <a:gd name="T40" fmla="*/ 128 w 242"/>
                <a:gd name="T41" fmla="*/ 164 h 333"/>
                <a:gd name="T42" fmla="*/ 133 w 242"/>
                <a:gd name="T43" fmla="*/ 172 h 333"/>
                <a:gd name="T44" fmla="*/ 138 w 242"/>
                <a:gd name="T45" fmla="*/ 177 h 333"/>
                <a:gd name="T46" fmla="*/ 143 w 242"/>
                <a:gd name="T47" fmla="*/ 185 h 333"/>
                <a:gd name="T48" fmla="*/ 149 w 242"/>
                <a:gd name="T49" fmla="*/ 193 h 333"/>
                <a:gd name="T50" fmla="*/ 154 w 242"/>
                <a:gd name="T51" fmla="*/ 201 h 333"/>
                <a:gd name="T52" fmla="*/ 159 w 242"/>
                <a:gd name="T53" fmla="*/ 209 h 333"/>
                <a:gd name="T54" fmla="*/ 165 w 242"/>
                <a:gd name="T55" fmla="*/ 217 h 333"/>
                <a:gd name="T56" fmla="*/ 170 w 242"/>
                <a:gd name="T57" fmla="*/ 225 h 333"/>
                <a:gd name="T58" fmla="*/ 175 w 242"/>
                <a:gd name="T59" fmla="*/ 233 h 333"/>
                <a:gd name="T60" fmla="*/ 181 w 242"/>
                <a:gd name="T61" fmla="*/ 239 h 333"/>
                <a:gd name="T62" fmla="*/ 186 w 242"/>
                <a:gd name="T63" fmla="*/ 247 h 333"/>
                <a:gd name="T64" fmla="*/ 194 w 242"/>
                <a:gd name="T65" fmla="*/ 258 h 333"/>
                <a:gd name="T66" fmla="*/ 199 w 242"/>
                <a:gd name="T67" fmla="*/ 266 h 333"/>
                <a:gd name="T68" fmla="*/ 202 w 242"/>
                <a:gd name="T69" fmla="*/ 274 h 333"/>
                <a:gd name="T70" fmla="*/ 210 w 242"/>
                <a:gd name="T71" fmla="*/ 282 h 333"/>
                <a:gd name="T72" fmla="*/ 215 w 242"/>
                <a:gd name="T73" fmla="*/ 290 h 333"/>
                <a:gd name="T74" fmla="*/ 218 w 242"/>
                <a:gd name="T75" fmla="*/ 298 h 333"/>
                <a:gd name="T76" fmla="*/ 223 w 242"/>
                <a:gd name="T77" fmla="*/ 303 h 333"/>
                <a:gd name="T78" fmla="*/ 229 w 242"/>
                <a:gd name="T79" fmla="*/ 311 h 333"/>
                <a:gd name="T80" fmla="*/ 234 w 242"/>
                <a:gd name="T81" fmla="*/ 319 h 333"/>
                <a:gd name="T82" fmla="*/ 239 w 242"/>
                <a:gd name="T83" fmla="*/ 327 h 33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"/>
                <a:gd name="T127" fmla="*/ 0 h 333"/>
                <a:gd name="T128" fmla="*/ 242 w 242"/>
                <a:gd name="T129" fmla="*/ 333 h 33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" h="333">
                  <a:moveTo>
                    <a:pt x="0" y="0"/>
                  </a:moveTo>
                  <a:lnTo>
                    <a:pt x="3" y="2"/>
                  </a:lnTo>
                  <a:lnTo>
                    <a:pt x="5" y="5"/>
                  </a:lnTo>
                  <a:lnTo>
                    <a:pt x="8" y="8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9" y="19"/>
                  </a:lnTo>
                  <a:lnTo>
                    <a:pt x="19" y="21"/>
                  </a:lnTo>
                  <a:lnTo>
                    <a:pt x="21" y="24"/>
                  </a:lnTo>
                  <a:lnTo>
                    <a:pt x="24" y="27"/>
                  </a:lnTo>
                  <a:lnTo>
                    <a:pt x="29" y="32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32" y="35"/>
                  </a:lnTo>
                  <a:lnTo>
                    <a:pt x="32" y="37"/>
                  </a:lnTo>
                  <a:lnTo>
                    <a:pt x="34" y="40"/>
                  </a:lnTo>
                  <a:lnTo>
                    <a:pt x="37" y="43"/>
                  </a:lnTo>
                  <a:lnTo>
                    <a:pt x="40" y="45"/>
                  </a:lnTo>
                  <a:lnTo>
                    <a:pt x="42" y="48"/>
                  </a:lnTo>
                  <a:lnTo>
                    <a:pt x="42" y="51"/>
                  </a:lnTo>
                  <a:lnTo>
                    <a:pt x="45" y="53"/>
                  </a:lnTo>
                  <a:lnTo>
                    <a:pt x="48" y="56"/>
                  </a:lnTo>
                  <a:lnTo>
                    <a:pt x="53" y="62"/>
                  </a:lnTo>
                  <a:lnTo>
                    <a:pt x="53" y="64"/>
                  </a:lnTo>
                  <a:lnTo>
                    <a:pt x="56" y="67"/>
                  </a:lnTo>
                  <a:lnTo>
                    <a:pt x="58" y="70"/>
                  </a:lnTo>
                  <a:lnTo>
                    <a:pt x="61" y="72"/>
                  </a:lnTo>
                  <a:lnTo>
                    <a:pt x="61" y="75"/>
                  </a:lnTo>
                  <a:lnTo>
                    <a:pt x="66" y="78"/>
                  </a:lnTo>
                  <a:lnTo>
                    <a:pt x="66" y="80"/>
                  </a:lnTo>
                  <a:lnTo>
                    <a:pt x="72" y="86"/>
                  </a:lnTo>
                  <a:lnTo>
                    <a:pt x="69" y="86"/>
                  </a:lnTo>
                  <a:lnTo>
                    <a:pt x="72" y="86"/>
                  </a:lnTo>
                  <a:lnTo>
                    <a:pt x="74" y="88"/>
                  </a:lnTo>
                  <a:lnTo>
                    <a:pt x="74" y="91"/>
                  </a:lnTo>
                  <a:lnTo>
                    <a:pt x="80" y="96"/>
                  </a:lnTo>
                  <a:lnTo>
                    <a:pt x="77" y="96"/>
                  </a:lnTo>
                  <a:lnTo>
                    <a:pt x="80" y="96"/>
                  </a:lnTo>
                  <a:lnTo>
                    <a:pt x="82" y="99"/>
                  </a:lnTo>
                  <a:lnTo>
                    <a:pt x="82" y="102"/>
                  </a:lnTo>
                  <a:lnTo>
                    <a:pt x="85" y="105"/>
                  </a:lnTo>
                  <a:lnTo>
                    <a:pt x="88" y="107"/>
                  </a:lnTo>
                  <a:lnTo>
                    <a:pt x="90" y="110"/>
                  </a:lnTo>
                  <a:lnTo>
                    <a:pt x="90" y="113"/>
                  </a:lnTo>
                  <a:lnTo>
                    <a:pt x="93" y="115"/>
                  </a:lnTo>
                  <a:lnTo>
                    <a:pt x="96" y="118"/>
                  </a:lnTo>
                  <a:lnTo>
                    <a:pt x="98" y="121"/>
                  </a:lnTo>
                  <a:lnTo>
                    <a:pt x="98" y="123"/>
                  </a:lnTo>
                  <a:lnTo>
                    <a:pt x="101" y="126"/>
                  </a:lnTo>
                  <a:lnTo>
                    <a:pt x="104" y="129"/>
                  </a:lnTo>
                  <a:lnTo>
                    <a:pt x="106" y="131"/>
                  </a:lnTo>
                  <a:lnTo>
                    <a:pt x="106" y="134"/>
                  </a:lnTo>
                  <a:lnTo>
                    <a:pt x="109" y="137"/>
                  </a:lnTo>
                  <a:lnTo>
                    <a:pt x="112" y="139"/>
                  </a:lnTo>
                  <a:lnTo>
                    <a:pt x="112" y="142"/>
                  </a:lnTo>
                  <a:lnTo>
                    <a:pt x="114" y="145"/>
                  </a:lnTo>
                  <a:lnTo>
                    <a:pt x="120" y="150"/>
                  </a:lnTo>
                  <a:lnTo>
                    <a:pt x="120" y="153"/>
                  </a:lnTo>
                  <a:lnTo>
                    <a:pt x="122" y="156"/>
                  </a:lnTo>
                  <a:lnTo>
                    <a:pt x="125" y="158"/>
                  </a:lnTo>
                  <a:lnTo>
                    <a:pt x="125" y="161"/>
                  </a:lnTo>
                  <a:lnTo>
                    <a:pt x="128" y="164"/>
                  </a:lnTo>
                  <a:lnTo>
                    <a:pt x="130" y="166"/>
                  </a:lnTo>
                  <a:lnTo>
                    <a:pt x="133" y="169"/>
                  </a:lnTo>
                  <a:lnTo>
                    <a:pt x="133" y="172"/>
                  </a:lnTo>
                  <a:lnTo>
                    <a:pt x="138" y="177"/>
                  </a:lnTo>
                  <a:lnTo>
                    <a:pt x="136" y="177"/>
                  </a:lnTo>
                  <a:lnTo>
                    <a:pt x="138" y="177"/>
                  </a:lnTo>
                  <a:lnTo>
                    <a:pt x="141" y="180"/>
                  </a:lnTo>
                  <a:lnTo>
                    <a:pt x="141" y="182"/>
                  </a:lnTo>
                  <a:lnTo>
                    <a:pt x="143" y="185"/>
                  </a:lnTo>
                  <a:lnTo>
                    <a:pt x="143" y="188"/>
                  </a:lnTo>
                  <a:lnTo>
                    <a:pt x="149" y="190"/>
                  </a:lnTo>
                  <a:lnTo>
                    <a:pt x="149" y="193"/>
                  </a:lnTo>
                  <a:lnTo>
                    <a:pt x="151" y="196"/>
                  </a:lnTo>
                  <a:lnTo>
                    <a:pt x="151" y="199"/>
                  </a:lnTo>
                  <a:lnTo>
                    <a:pt x="154" y="201"/>
                  </a:lnTo>
                  <a:lnTo>
                    <a:pt x="157" y="204"/>
                  </a:lnTo>
                  <a:lnTo>
                    <a:pt x="159" y="207"/>
                  </a:lnTo>
                  <a:lnTo>
                    <a:pt x="159" y="209"/>
                  </a:lnTo>
                  <a:lnTo>
                    <a:pt x="162" y="212"/>
                  </a:lnTo>
                  <a:lnTo>
                    <a:pt x="165" y="215"/>
                  </a:lnTo>
                  <a:lnTo>
                    <a:pt x="165" y="217"/>
                  </a:lnTo>
                  <a:lnTo>
                    <a:pt x="167" y="220"/>
                  </a:lnTo>
                  <a:lnTo>
                    <a:pt x="170" y="223"/>
                  </a:lnTo>
                  <a:lnTo>
                    <a:pt x="170" y="225"/>
                  </a:lnTo>
                  <a:lnTo>
                    <a:pt x="173" y="228"/>
                  </a:lnTo>
                  <a:lnTo>
                    <a:pt x="175" y="231"/>
                  </a:lnTo>
                  <a:lnTo>
                    <a:pt x="175" y="233"/>
                  </a:lnTo>
                  <a:lnTo>
                    <a:pt x="181" y="239"/>
                  </a:lnTo>
                  <a:lnTo>
                    <a:pt x="178" y="239"/>
                  </a:lnTo>
                  <a:lnTo>
                    <a:pt x="181" y="239"/>
                  </a:lnTo>
                  <a:lnTo>
                    <a:pt x="183" y="241"/>
                  </a:lnTo>
                  <a:lnTo>
                    <a:pt x="183" y="244"/>
                  </a:lnTo>
                  <a:lnTo>
                    <a:pt x="186" y="247"/>
                  </a:lnTo>
                  <a:lnTo>
                    <a:pt x="186" y="250"/>
                  </a:lnTo>
                  <a:lnTo>
                    <a:pt x="189" y="252"/>
                  </a:lnTo>
                  <a:lnTo>
                    <a:pt x="194" y="258"/>
                  </a:lnTo>
                  <a:lnTo>
                    <a:pt x="194" y="260"/>
                  </a:lnTo>
                  <a:lnTo>
                    <a:pt x="197" y="263"/>
                  </a:lnTo>
                  <a:lnTo>
                    <a:pt x="199" y="266"/>
                  </a:lnTo>
                  <a:lnTo>
                    <a:pt x="199" y="268"/>
                  </a:lnTo>
                  <a:lnTo>
                    <a:pt x="202" y="271"/>
                  </a:lnTo>
                  <a:lnTo>
                    <a:pt x="202" y="274"/>
                  </a:lnTo>
                  <a:lnTo>
                    <a:pt x="207" y="276"/>
                  </a:lnTo>
                  <a:lnTo>
                    <a:pt x="207" y="279"/>
                  </a:lnTo>
                  <a:lnTo>
                    <a:pt x="210" y="282"/>
                  </a:lnTo>
                  <a:lnTo>
                    <a:pt x="210" y="284"/>
                  </a:lnTo>
                  <a:lnTo>
                    <a:pt x="213" y="287"/>
                  </a:lnTo>
                  <a:lnTo>
                    <a:pt x="215" y="290"/>
                  </a:lnTo>
                  <a:lnTo>
                    <a:pt x="215" y="293"/>
                  </a:lnTo>
                  <a:lnTo>
                    <a:pt x="221" y="298"/>
                  </a:lnTo>
                  <a:lnTo>
                    <a:pt x="218" y="298"/>
                  </a:lnTo>
                  <a:lnTo>
                    <a:pt x="221" y="298"/>
                  </a:lnTo>
                  <a:lnTo>
                    <a:pt x="223" y="301"/>
                  </a:lnTo>
                  <a:lnTo>
                    <a:pt x="223" y="303"/>
                  </a:lnTo>
                  <a:lnTo>
                    <a:pt x="226" y="306"/>
                  </a:lnTo>
                  <a:lnTo>
                    <a:pt x="226" y="309"/>
                  </a:lnTo>
                  <a:lnTo>
                    <a:pt x="229" y="311"/>
                  </a:lnTo>
                  <a:lnTo>
                    <a:pt x="231" y="314"/>
                  </a:lnTo>
                  <a:lnTo>
                    <a:pt x="231" y="317"/>
                  </a:lnTo>
                  <a:lnTo>
                    <a:pt x="234" y="319"/>
                  </a:lnTo>
                  <a:lnTo>
                    <a:pt x="237" y="322"/>
                  </a:lnTo>
                  <a:lnTo>
                    <a:pt x="237" y="325"/>
                  </a:lnTo>
                  <a:lnTo>
                    <a:pt x="239" y="327"/>
                  </a:lnTo>
                  <a:lnTo>
                    <a:pt x="242" y="330"/>
                  </a:lnTo>
                  <a:lnTo>
                    <a:pt x="242" y="333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96" name="Freeform 142"/>
            <p:cNvSpPr>
              <a:spLocks/>
            </p:cNvSpPr>
            <p:nvPr/>
          </p:nvSpPr>
          <p:spPr bwMode="auto">
            <a:xfrm>
              <a:off x="1653" y="1760"/>
              <a:ext cx="236" cy="352"/>
            </a:xfrm>
            <a:custGeom>
              <a:avLst/>
              <a:gdLst>
                <a:gd name="T0" fmla="*/ 3 w 236"/>
                <a:gd name="T1" fmla="*/ 5 h 352"/>
                <a:gd name="T2" fmla="*/ 10 w 236"/>
                <a:gd name="T3" fmla="*/ 13 h 352"/>
                <a:gd name="T4" fmla="*/ 16 w 236"/>
                <a:gd name="T5" fmla="*/ 21 h 352"/>
                <a:gd name="T6" fmla="*/ 18 w 236"/>
                <a:gd name="T7" fmla="*/ 29 h 352"/>
                <a:gd name="T8" fmla="*/ 26 w 236"/>
                <a:gd name="T9" fmla="*/ 37 h 352"/>
                <a:gd name="T10" fmla="*/ 32 w 236"/>
                <a:gd name="T11" fmla="*/ 45 h 352"/>
                <a:gd name="T12" fmla="*/ 34 w 236"/>
                <a:gd name="T13" fmla="*/ 54 h 352"/>
                <a:gd name="T14" fmla="*/ 42 w 236"/>
                <a:gd name="T15" fmla="*/ 64 h 352"/>
                <a:gd name="T16" fmla="*/ 48 w 236"/>
                <a:gd name="T17" fmla="*/ 72 h 352"/>
                <a:gd name="T18" fmla="*/ 53 w 236"/>
                <a:gd name="T19" fmla="*/ 80 h 352"/>
                <a:gd name="T20" fmla="*/ 58 w 236"/>
                <a:gd name="T21" fmla="*/ 88 h 352"/>
                <a:gd name="T22" fmla="*/ 64 w 236"/>
                <a:gd name="T23" fmla="*/ 97 h 352"/>
                <a:gd name="T24" fmla="*/ 69 w 236"/>
                <a:gd name="T25" fmla="*/ 105 h 352"/>
                <a:gd name="T26" fmla="*/ 74 w 236"/>
                <a:gd name="T27" fmla="*/ 113 h 352"/>
                <a:gd name="T28" fmla="*/ 80 w 236"/>
                <a:gd name="T29" fmla="*/ 121 h 352"/>
                <a:gd name="T30" fmla="*/ 85 w 236"/>
                <a:gd name="T31" fmla="*/ 129 h 352"/>
                <a:gd name="T32" fmla="*/ 93 w 236"/>
                <a:gd name="T33" fmla="*/ 139 h 352"/>
                <a:gd name="T34" fmla="*/ 98 w 236"/>
                <a:gd name="T35" fmla="*/ 148 h 352"/>
                <a:gd name="T36" fmla="*/ 101 w 236"/>
                <a:gd name="T37" fmla="*/ 156 h 352"/>
                <a:gd name="T38" fmla="*/ 109 w 236"/>
                <a:gd name="T39" fmla="*/ 166 h 352"/>
                <a:gd name="T40" fmla="*/ 114 w 236"/>
                <a:gd name="T41" fmla="*/ 174 h 352"/>
                <a:gd name="T42" fmla="*/ 122 w 236"/>
                <a:gd name="T43" fmla="*/ 185 h 352"/>
                <a:gd name="T44" fmla="*/ 125 w 236"/>
                <a:gd name="T45" fmla="*/ 188 h 352"/>
                <a:gd name="T46" fmla="*/ 127 w 236"/>
                <a:gd name="T47" fmla="*/ 196 h 352"/>
                <a:gd name="T48" fmla="*/ 133 w 236"/>
                <a:gd name="T49" fmla="*/ 204 h 352"/>
                <a:gd name="T50" fmla="*/ 141 w 236"/>
                <a:gd name="T51" fmla="*/ 212 h 352"/>
                <a:gd name="T52" fmla="*/ 143 w 236"/>
                <a:gd name="T53" fmla="*/ 220 h 352"/>
                <a:gd name="T54" fmla="*/ 151 w 236"/>
                <a:gd name="T55" fmla="*/ 231 h 352"/>
                <a:gd name="T56" fmla="*/ 157 w 236"/>
                <a:gd name="T57" fmla="*/ 239 h 352"/>
                <a:gd name="T58" fmla="*/ 165 w 236"/>
                <a:gd name="T59" fmla="*/ 247 h 352"/>
                <a:gd name="T60" fmla="*/ 167 w 236"/>
                <a:gd name="T61" fmla="*/ 255 h 352"/>
                <a:gd name="T62" fmla="*/ 175 w 236"/>
                <a:gd name="T63" fmla="*/ 266 h 352"/>
                <a:gd name="T64" fmla="*/ 181 w 236"/>
                <a:gd name="T65" fmla="*/ 274 h 352"/>
                <a:gd name="T66" fmla="*/ 186 w 236"/>
                <a:gd name="T67" fmla="*/ 282 h 352"/>
                <a:gd name="T68" fmla="*/ 191 w 236"/>
                <a:gd name="T69" fmla="*/ 290 h 352"/>
                <a:gd name="T70" fmla="*/ 197 w 236"/>
                <a:gd name="T71" fmla="*/ 295 h 352"/>
                <a:gd name="T72" fmla="*/ 202 w 236"/>
                <a:gd name="T73" fmla="*/ 303 h 352"/>
                <a:gd name="T74" fmla="*/ 207 w 236"/>
                <a:gd name="T75" fmla="*/ 311 h 352"/>
                <a:gd name="T76" fmla="*/ 213 w 236"/>
                <a:gd name="T77" fmla="*/ 319 h 352"/>
                <a:gd name="T78" fmla="*/ 221 w 236"/>
                <a:gd name="T79" fmla="*/ 330 h 352"/>
                <a:gd name="T80" fmla="*/ 226 w 236"/>
                <a:gd name="T81" fmla="*/ 338 h 352"/>
                <a:gd name="T82" fmla="*/ 231 w 236"/>
                <a:gd name="T83" fmla="*/ 346 h 3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6"/>
                <a:gd name="T127" fmla="*/ 0 h 352"/>
                <a:gd name="T128" fmla="*/ 236 w 236"/>
                <a:gd name="T129" fmla="*/ 352 h 35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6" h="352">
                  <a:moveTo>
                    <a:pt x="0" y="0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5" y="8"/>
                  </a:lnTo>
                  <a:lnTo>
                    <a:pt x="8" y="11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13" y="19"/>
                  </a:lnTo>
                  <a:lnTo>
                    <a:pt x="16" y="21"/>
                  </a:lnTo>
                  <a:lnTo>
                    <a:pt x="16" y="24"/>
                  </a:lnTo>
                  <a:lnTo>
                    <a:pt x="18" y="27"/>
                  </a:lnTo>
                  <a:lnTo>
                    <a:pt x="18" y="29"/>
                  </a:lnTo>
                  <a:lnTo>
                    <a:pt x="21" y="32"/>
                  </a:lnTo>
                  <a:lnTo>
                    <a:pt x="24" y="35"/>
                  </a:lnTo>
                  <a:lnTo>
                    <a:pt x="26" y="37"/>
                  </a:lnTo>
                  <a:lnTo>
                    <a:pt x="26" y="40"/>
                  </a:lnTo>
                  <a:lnTo>
                    <a:pt x="29" y="43"/>
                  </a:lnTo>
                  <a:lnTo>
                    <a:pt x="32" y="45"/>
                  </a:lnTo>
                  <a:lnTo>
                    <a:pt x="32" y="48"/>
                  </a:lnTo>
                  <a:lnTo>
                    <a:pt x="34" y="51"/>
                  </a:lnTo>
                  <a:lnTo>
                    <a:pt x="34" y="54"/>
                  </a:lnTo>
                  <a:lnTo>
                    <a:pt x="37" y="56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5" y="67"/>
                  </a:lnTo>
                  <a:lnTo>
                    <a:pt x="48" y="70"/>
                  </a:lnTo>
                  <a:lnTo>
                    <a:pt x="48" y="72"/>
                  </a:lnTo>
                  <a:lnTo>
                    <a:pt x="50" y="75"/>
                  </a:lnTo>
                  <a:lnTo>
                    <a:pt x="50" y="78"/>
                  </a:lnTo>
                  <a:lnTo>
                    <a:pt x="53" y="80"/>
                  </a:lnTo>
                  <a:lnTo>
                    <a:pt x="56" y="83"/>
                  </a:lnTo>
                  <a:lnTo>
                    <a:pt x="56" y="86"/>
                  </a:lnTo>
                  <a:lnTo>
                    <a:pt x="58" y="88"/>
                  </a:lnTo>
                  <a:lnTo>
                    <a:pt x="61" y="91"/>
                  </a:lnTo>
                  <a:lnTo>
                    <a:pt x="61" y="94"/>
                  </a:lnTo>
                  <a:lnTo>
                    <a:pt x="64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9" y="105"/>
                  </a:lnTo>
                  <a:lnTo>
                    <a:pt x="69" y="107"/>
                  </a:lnTo>
                  <a:lnTo>
                    <a:pt x="72" y="110"/>
                  </a:lnTo>
                  <a:lnTo>
                    <a:pt x="74" y="113"/>
                  </a:lnTo>
                  <a:lnTo>
                    <a:pt x="77" y="115"/>
                  </a:lnTo>
                  <a:lnTo>
                    <a:pt x="77" y="118"/>
                  </a:lnTo>
                  <a:lnTo>
                    <a:pt x="80" y="121"/>
                  </a:lnTo>
                  <a:lnTo>
                    <a:pt x="82" y="123"/>
                  </a:lnTo>
                  <a:lnTo>
                    <a:pt x="82" y="126"/>
                  </a:lnTo>
                  <a:lnTo>
                    <a:pt x="85" y="129"/>
                  </a:lnTo>
                  <a:lnTo>
                    <a:pt x="85" y="131"/>
                  </a:lnTo>
                  <a:lnTo>
                    <a:pt x="88" y="134"/>
                  </a:lnTo>
                  <a:lnTo>
                    <a:pt x="93" y="139"/>
                  </a:lnTo>
                  <a:lnTo>
                    <a:pt x="93" y="142"/>
                  </a:lnTo>
                  <a:lnTo>
                    <a:pt x="96" y="145"/>
                  </a:lnTo>
                  <a:lnTo>
                    <a:pt x="98" y="148"/>
                  </a:lnTo>
                  <a:lnTo>
                    <a:pt x="98" y="150"/>
                  </a:lnTo>
                  <a:lnTo>
                    <a:pt x="101" y="153"/>
                  </a:lnTo>
                  <a:lnTo>
                    <a:pt x="101" y="156"/>
                  </a:lnTo>
                  <a:lnTo>
                    <a:pt x="104" y="158"/>
                  </a:lnTo>
                  <a:lnTo>
                    <a:pt x="109" y="164"/>
                  </a:lnTo>
                  <a:lnTo>
                    <a:pt x="109" y="166"/>
                  </a:lnTo>
                  <a:lnTo>
                    <a:pt x="112" y="169"/>
                  </a:lnTo>
                  <a:lnTo>
                    <a:pt x="114" y="172"/>
                  </a:lnTo>
                  <a:lnTo>
                    <a:pt x="114" y="174"/>
                  </a:lnTo>
                  <a:lnTo>
                    <a:pt x="117" y="177"/>
                  </a:lnTo>
                  <a:lnTo>
                    <a:pt x="117" y="180"/>
                  </a:lnTo>
                  <a:lnTo>
                    <a:pt x="122" y="185"/>
                  </a:lnTo>
                  <a:lnTo>
                    <a:pt x="120" y="185"/>
                  </a:lnTo>
                  <a:lnTo>
                    <a:pt x="122" y="185"/>
                  </a:lnTo>
                  <a:lnTo>
                    <a:pt x="125" y="188"/>
                  </a:lnTo>
                  <a:lnTo>
                    <a:pt x="125" y="191"/>
                  </a:lnTo>
                  <a:lnTo>
                    <a:pt x="127" y="193"/>
                  </a:lnTo>
                  <a:lnTo>
                    <a:pt x="127" y="196"/>
                  </a:lnTo>
                  <a:lnTo>
                    <a:pt x="130" y="199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35" y="207"/>
                  </a:lnTo>
                  <a:lnTo>
                    <a:pt x="138" y="209"/>
                  </a:lnTo>
                  <a:lnTo>
                    <a:pt x="141" y="212"/>
                  </a:lnTo>
                  <a:lnTo>
                    <a:pt x="141" y="215"/>
                  </a:lnTo>
                  <a:lnTo>
                    <a:pt x="143" y="217"/>
                  </a:lnTo>
                  <a:lnTo>
                    <a:pt x="143" y="220"/>
                  </a:lnTo>
                  <a:lnTo>
                    <a:pt x="146" y="223"/>
                  </a:lnTo>
                  <a:lnTo>
                    <a:pt x="151" y="228"/>
                  </a:lnTo>
                  <a:lnTo>
                    <a:pt x="151" y="231"/>
                  </a:lnTo>
                  <a:lnTo>
                    <a:pt x="154" y="233"/>
                  </a:lnTo>
                  <a:lnTo>
                    <a:pt x="157" y="236"/>
                  </a:lnTo>
                  <a:lnTo>
                    <a:pt x="157" y="239"/>
                  </a:lnTo>
                  <a:lnTo>
                    <a:pt x="159" y="242"/>
                  </a:lnTo>
                  <a:lnTo>
                    <a:pt x="159" y="244"/>
                  </a:lnTo>
                  <a:lnTo>
                    <a:pt x="165" y="247"/>
                  </a:lnTo>
                  <a:lnTo>
                    <a:pt x="165" y="250"/>
                  </a:lnTo>
                  <a:lnTo>
                    <a:pt x="167" y="252"/>
                  </a:lnTo>
                  <a:lnTo>
                    <a:pt x="167" y="255"/>
                  </a:lnTo>
                  <a:lnTo>
                    <a:pt x="170" y="258"/>
                  </a:lnTo>
                  <a:lnTo>
                    <a:pt x="175" y="263"/>
                  </a:lnTo>
                  <a:lnTo>
                    <a:pt x="175" y="266"/>
                  </a:lnTo>
                  <a:lnTo>
                    <a:pt x="178" y="268"/>
                  </a:lnTo>
                  <a:lnTo>
                    <a:pt x="181" y="271"/>
                  </a:lnTo>
                  <a:lnTo>
                    <a:pt x="181" y="274"/>
                  </a:lnTo>
                  <a:lnTo>
                    <a:pt x="183" y="276"/>
                  </a:lnTo>
                  <a:lnTo>
                    <a:pt x="183" y="279"/>
                  </a:lnTo>
                  <a:lnTo>
                    <a:pt x="186" y="282"/>
                  </a:lnTo>
                  <a:lnTo>
                    <a:pt x="189" y="285"/>
                  </a:lnTo>
                  <a:lnTo>
                    <a:pt x="191" y="287"/>
                  </a:lnTo>
                  <a:lnTo>
                    <a:pt x="191" y="290"/>
                  </a:lnTo>
                  <a:lnTo>
                    <a:pt x="197" y="295"/>
                  </a:lnTo>
                  <a:lnTo>
                    <a:pt x="194" y="295"/>
                  </a:lnTo>
                  <a:lnTo>
                    <a:pt x="197" y="295"/>
                  </a:lnTo>
                  <a:lnTo>
                    <a:pt x="199" y="298"/>
                  </a:lnTo>
                  <a:lnTo>
                    <a:pt x="199" y="301"/>
                  </a:lnTo>
                  <a:lnTo>
                    <a:pt x="202" y="303"/>
                  </a:lnTo>
                  <a:lnTo>
                    <a:pt x="202" y="306"/>
                  </a:lnTo>
                  <a:lnTo>
                    <a:pt x="205" y="309"/>
                  </a:lnTo>
                  <a:lnTo>
                    <a:pt x="207" y="311"/>
                  </a:lnTo>
                  <a:lnTo>
                    <a:pt x="210" y="314"/>
                  </a:lnTo>
                  <a:lnTo>
                    <a:pt x="210" y="317"/>
                  </a:lnTo>
                  <a:lnTo>
                    <a:pt x="213" y="319"/>
                  </a:lnTo>
                  <a:lnTo>
                    <a:pt x="218" y="325"/>
                  </a:lnTo>
                  <a:lnTo>
                    <a:pt x="218" y="327"/>
                  </a:lnTo>
                  <a:lnTo>
                    <a:pt x="221" y="330"/>
                  </a:lnTo>
                  <a:lnTo>
                    <a:pt x="223" y="333"/>
                  </a:lnTo>
                  <a:lnTo>
                    <a:pt x="223" y="336"/>
                  </a:lnTo>
                  <a:lnTo>
                    <a:pt x="226" y="338"/>
                  </a:lnTo>
                  <a:lnTo>
                    <a:pt x="229" y="341"/>
                  </a:lnTo>
                  <a:lnTo>
                    <a:pt x="231" y="344"/>
                  </a:lnTo>
                  <a:lnTo>
                    <a:pt x="231" y="346"/>
                  </a:lnTo>
                  <a:lnTo>
                    <a:pt x="234" y="349"/>
                  </a:lnTo>
                  <a:lnTo>
                    <a:pt x="236" y="35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97" name="Freeform 143"/>
            <p:cNvSpPr>
              <a:spLocks/>
            </p:cNvSpPr>
            <p:nvPr/>
          </p:nvSpPr>
          <p:spPr bwMode="auto">
            <a:xfrm>
              <a:off x="1889" y="2112"/>
              <a:ext cx="314" cy="314"/>
            </a:xfrm>
            <a:custGeom>
              <a:avLst/>
              <a:gdLst>
                <a:gd name="T0" fmla="*/ 3 w 314"/>
                <a:gd name="T1" fmla="*/ 5 h 314"/>
                <a:gd name="T2" fmla="*/ 11 w 314"/>
                <a:gd name="T3" fmla="*/ 16 h 314"/>
                <a:gd name="T4" fmla="*/ 19 w 314"/>
                <a:gd name="T5" fmla="*/ 27 h 314"/>
                <a:gd name="T6" fmla="*/ 27 w 314"/>
                <a:gd name="T7" fmla="*/ 37 h 314"/>
                <a:gd name="T8" fmla="*/ 32 w 314"/>
                <a:gd name="T9" fmla="*/ 45 h 314"/>
                <a:gd name="T10" fmla="*/ 40 w 314"/>
                <a:gd name="T11" fmla="*/ 53 h 314"/>
                <a:gd name="T12" fmla="*/ 46 w 314"/>
                <a:gd name="T13" fmla="*/ 61 h 314"/>
                <a:gd name="T14" fmla="*/ 51 w 314"/>
                <a:gd name="T15" fmla="*/ 67 h 314"/>
                <a:gd name="T16" fmla="*/ 56 w 314"/>
                <a:gd name="T17" fmla="*/ 75 h 314"/>
                <a:gd name="T18" fmla="*/ 64 w 314"/>
                <a:gd name="T19" fmla="*/ 86 h 314"/>
                <a:gd name="T20" fmla="*/ 72 w 314"/>
                <a:gd name="T21" fmla="*/ 94 h 314"/>
                <a:gd name="T22" fmla="*/ 78 w 314"/>
                <a:gd name="T23" fmla="*/ 102 h 314"/>
                <a:gd name="T24" fmla="*/ 83 w 314"/>
                <a:gd name="T25" fmla="*/ 110 h 314"/>
                <a:gd name="T26" fmla="*/ 91 w 314"/>
                <a:gd name="T27" fmla="*/ 118 h 314"/>
                <a:gd name="T28" fmla="*/ 99 w 314"/>
                <a:gd name="T29" fmla="*/ 129 h 314"/>
                <a:gd name="T30" fmla="*/ 107 w 314"/>
                <a:gd name="T31" fmla="*/ 137 h 314"/>
                <a:gd name="T32" fmla="*/ 117 w 314"/>
                <a:gd name="T33" fmla="*/ 147 h 314"/>
                <a:gd name="T34" fmla="*/ 123 w 314"/>
                <a:gd name="T35" fmla="*/ 153 h 314"/>
                <a:gd name="T36" fmla="*/ 128 w 314"/>
                <a:gd name="T37" fmla="*/ 161 h 314"/>
                <a:gd name="T38" fmla="*/ 136 w 314"/>
                <a:gd name="T39" fmla="*/ 169 h 314"/>
                <a:gd name="T40" fmla="*/ 141 w 314"/>
                <a:gd name="T41" fmla="*/ 177 h 314"/>
                <a:gd name="T42" fmla="*/ 149 w 314"/>
                <a:gd name="T43" fmla="*/ 185 h 314"/>
                <a:gd name="T44" fmla="*/ 157 w 314"/>
                <a:gd name="T45" fmla="*/ 193 h 314"/>
                <a:gd name="T46" fmla="*/ 165 w 314"/>
                <a:gd name="T47" fmla="*/ 201 h 314"/>
                <a:gd name="T48" fmla="*/ 173 w 314"/>
                <a:gd name="T49" fmla="*/ 209 h 314"/>
                <a:gd name="T50" fmla="*/ 181 w 314"/>
                <a:gd name="T51" fmla="*/ 217 h 314"/>
                <a:gd name="T52" fmla="*/ 189 w 314"/>
                <a:gd name="T53" fmla="*/ 223 h 314"/>
                <a:gd name="T54" fmla="*/ 197 w 314"/>
                <a:gd name="T55" fmla="*/ 231 h 314"/>
                <a:gd name="T56" fmla="*/ 205 w 314"/>
                <a:gd name="T57" fmla="*/ 239 h 314"/>
                <a:gd name="T58" fmla="*/ 213 w 314"/>
                <a:gd name="T59" fmla="*/ 244 h 314"/>
                <a:gd name="T60" fmla="*/ 221 w 314"/>
                <a:gd name="T61" fmla="*/ 252 h 314"/>
                <a:gd name="T62" fmla="*/ 229 w 314"/>
                <a:gd name="T63" fmla="*/ 257 h 314"/>
                <a:gd name="T64" fmla="*/ 237 w 314"/>
                <a:gd name="T65" fmla="*/ 263 h 314"/>
                <a:gd name="T66" fmla="*/ 245 w 314"/>
                <a:gd name="T67" fmla="*/ 271 h 314"/>
                <a:gd name="T68" fmla="*/ 253 w 314"/>
                <a:gd name="T69" fmla="*/ 276 h 314"/>
                <a:gd name="T70" fmla="*/ 261 w 314"/>
                <a:gd name="T71" fmla="*/ 282 h 314"/>
                <a:gd name="T72" fmla="*/ 269 w 314"/>
                <a:gd name="T73" fmla="*/ 287 h 314"/>
                <a:gd name="T74" fmla="*/ 277 w 314"/>
                <a:gd name="T75" fmla="*/ 292 h 314"/>
                <a:gd name="T76" fmla="*/ 285 w 314"/>
                <a:gd name="T77" fmla="*/ 298 h 314"/>
                <a:gd name="T78" fmla="*/ 293 w 314"/>
                <a:gd name="T79" fmla="*/ 300 h 314"/>
                <a:gd name="T80" fmla="*/ 301 w 314"/>
                <a:gd name="T81" fmla="*/ 306 h 314"/>
                <a:gd name="T82" fmla="*/ 309 w 314"/>
                <a:gd name="T83" fmla="*/ 311 h 3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14"/>
                <a:gd name="T127" fmla="*/ 0 h 314"/>
                <a:gd name="T128" fmla="*/ 314 w 314"/>
                <a:gd name="T129" fmla="*/ 314 h 3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14" h="314">
                  <a:moveTo>
                    <a:pt x="0" y="0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8" y="10"/>
                  </a:lnTo>
                  <a:lnTo>
                    <a:pt x="8" y="13"/>
                  </a:lnTo>
                  <a:lnTo>
                    <a:pt x="11" y="16"/>
                  </a:lnTo>
                  <a:lnTo>
                    <a:pt x="16" y="21"/>
                  </a:lnTo>
                  <a:lnTo>
                    <a:pt x="16" y="24"/>
                  </a:lnTo>
                  <a:lnTo>
                    <a:pt x="19" y="27"/>
                  </a:lnTo>
                  <a:lnTo>
                    <a:pt x="24" y="32"/>
                  </a:lnTo>
                  <a:lnTo>
                    <a:pt x="24" y="35"/>
                  </a:lnTo>
                  <a:lnTo>
                    <a:pt x="27" y="37"/>
                  </a:lnTo>
                  <a:lnTo>
                    <a:pt x="30" y="40"/>
                  </a:lnTo>
                  <a:lnTo>
                    <a:pt x="32" y="43"/>
                  </a:lnTo>
                  <a:lnTo>
                    <a:pt x="32" y="45"/>
                  </a:lnTo>
                  <a:lnTo>
                    <a:pt x="35" y="48"/>
                  </a:lnTo>
                  <a:lnTo>
                    <a:pt x="38" y="51"/>
                  </a:lnTo>
                  <a:lnTo>
                    <a:pt x="40" y="53"/>
                  </a:lnTo>
                  <a:lnTo>
                    <a:pt x="40" y="56"/>
                  </a:lnTo>
                  <a:lnTo>
                    <a:pt x="46" y="59"/>
                  </a:lnTo>
                  <a:lnTo>
                    <a:pt x="46" y="61"/>
                  </a:lnTo>
                  <a:lnTo>
                    <a:pt x="51" y="67"/>
                  </a:lnTo>
                  <a:lnTo>
                    <a:pt x="48" y="67"/>
                  </a:lnTo>
                  <a:lnTo>
                    <a:pt x="51" y="67"/>
                  </a:lnTo>
                  <a:lnTo>
                    <a:pt x="54" y="69"/>
                  </a:lnTo>
                  <a:lnTo>
                    <a:pt x="54" y="72"/>
                  </a:lnTo>
                  <a:lnTo>
                    <a:pt x="56" y="75"/>
                  </a:lnTo>
                  <a:lnTo>
                    <a:pt x="59" y="78"/>
                  </a:lnTo>
                  <a:lnTo>
                    <a:pt x="64" y="83"/>
                  </a:lnTo>
                  <a:lnTo>
                    <a:pt x="64" y="86"/>
                  </a:lnTo>
                  <a:lnTo>
                    <a:pt x="67" y="88"/>
                  </a:lnTo>
                  <a:lnTo>
                    <a:pt x="70" y="91"/>
                  </a:lnTo>
                  <a:lnTo>
                    <a:pt x="72" y="94"/>
                  </a:lnTo>
                  <a:lnTo>
                    <a:pt x="72" y="96"/>
                  </a:lnTo>
                  <a:lnTo>
                    <a:pt x="75" y="99"/>
                  </a:lnTo>
                  <a:lnTo>
                    <a:pt x="78" y="102"/>
                  </a:lnTo>
                  <a:lnTo>
                    <a:pt x="80" y="104"/>
                  </a:lnTo>
                  <a:lnTo>
                    <a:pt x="83" y="107"/>
                  </a:lnTo>
                  <a:lnTo>
                    <a:pt x="83" y="110"/>
                  </a:lnTo>
                  <a:lnTo>
                    <a:pt x="88" y="112"/>
                  </a:lnTo>
                  <a:lnTo>
                    <a:pt x="88" y="115"/>
                  </a:lnTo>
                  <a:lnTo>
                    <a:pt x="91" y="118"/>
                  </a:lnTo>
                  <a:lnTo>
                    <a:pt x="94" y="121"/>
                  </a:lnTo>
                  <a:lnTo>
                    <a:pt x="99" y="126"/>
                  </a:lnTo>
                  <a:lnTo>
                    <a:pt x="99" y="129"/>
                  </a:lnTo>
                  <a:lnTo>
                    <a:pt x="102" y="131"/>
                  </a:lnTo>
                  <a:lnTo>
                    <a:pt x="104" y="134"/>
                  </a:lnTo>
                  <a:lnTo>
                    <a:pt x="107" y="137"/>
                  </a:lnTo>
                  <a:lnTo>
                    <a:pt x="110" y="139"/>
                  </a:lnTo>
                  <a:lnTo>
                    <a:pt x="112" y="142"/>
                  </a:lnTo>
                  <a:lnTo>
                    <a:pt x="117" y="147"/>
                  </a:lnTo>
                  <a:lnTo>
                    <a:pt x="115" y="147"/>
                  </a:lnTo>
                  <a:lnTo>
                    <a:pt x="117" y="147"/>
                  </a:lnTo>
                  <a:lnTo>
                    <a:pt x="123" y="153"/>
                  </a:lnTo>
                  <a:lnTo>
                    <a:pt x="123" y="155"/>
                  </a:lnTo>
                  <a:lnTo>
                    <a:pt x="125" y="158"/>
                  </a:lnTo>
                  <a:lnTo>
                    <a:pt x="128" y="161"/>
                  </a:lnTo>
                  <a:lnTo>
                    <a:pt x="131" y="163"/>
                  </a:lnTo>
                  <a:lnTo>
                    <a:pt x="133" y="166"/>
                  </a:lnTo>
                  <a:lnTo>
                    <a:pt x="136" y="169"/>
                  </a:lnTo>
                  <a:lnTo>
                    <a:pt x="139" y="172"/>
                  </a:lnTo>
                  <a:lnTo>
                    <a:pt x="144" y="177"/>
                  </a:lnTo>
                  <a:lnTo>
                    <a:pt x="141" y="177"/>
                  </a:lnTo>
                  <a:lnTo>
                    <a:pt x="144" y="177"/>
                  </a:lnTo>
                  <a:lnTo>
                    <a:pt x="149" y="182"/>
                  </a:lnTo>
                  <a:lnTo>
                    <a:pt x="149" y="185"/>
                  </a:lnTo>
                  <a:lnTo>
                    <a:pt x="152" y="185"/>
                  </a:lnTo>
                  <a:lnTo>
                    <a:pt x="155" y="190"/>
                  </a:lnTo>
                  <a:lnTo>
                    <a:pt x="157" y="193"/>
                  </a:lnTo>
                  <a:lnTo>
                    <a:pt x="160" y="193"/>
                  </a:lnTo>
                  <a:lnTo>
                    <a:pt x="163" y="198"/>
                  </a:lnTo>
                  <a:lnTo>
                    <a:pt x="165" y="201"/>
                  </a:lnTo>
                  <a:lnTo>
                    <a:pt x="168" y="201"/>
                  </a:lnTo>
                  <a:lnTo>
                    <a:pt x="171" y="206"/>
                  </a:lnTo>
                  <a:lnTo>
                    <a:pt x="173" y="209"/>
                  </a:lnTo>
                  <a:lnTo>
                    <a:pt x="176" y="209"/>
                  </a:lnTo>
                  <a:lnTo>
                    <a:pt x="179" y="212"/>
                  </a:lnTo>
                  <a:lnTo>
                    <a:pt x="181" y="217"/>
                  </a:lnTo>
                  <a:lnTo>
                    <a:pt x="184" y="217"/>
                  </a:lnTo>
                  <a:lnTo>
                    <a:pt x="187" y="220"/>
                  </a:lnTo>
                  <a:lnTo>
                    <a:pt x="189" y="223"/>
                  </a:lnTo>
                  <a:lnTo>
                    <a:pt x="192" y="225"/>
                  </a:lnTo>
                  <a:lnTo>
                    <a:pt x="195" y="228"/>
                  </a:lnTo>
                  <a:lnTo>
                    <a:pt x="197" y="231"/>
                  </a:lnTo>
                  <a:lnTo>
                    <a:pt x="200" y="233"/>
                  </a:lnTo>
                  <a:lnTo>
                    <a:pt x="203" y="236"/>
                  </a:lnTo>
                  <a:lnTo>
                    <a:pt x="205" y="239"/>
                  </a:lnTo>
                  <a:lnTo>
                    <a:pt x="208" y="241"/>
                  </a:lnTo>
                  <a:lnTo>
                    <a:pt x="211" y="241"/>
                  </a:lnTo>
                  <a:lnTo>
                    <a:pt x="213" y="244"/>
                  </a:lnTo>
                  <a:lnTo>
                    <a:pt x="216" y="247"/>
                  </a:lnTo>
                  <a:lnTo>
                    <a:pt x="219" y="249"/>
                  </a:lnTo>
                  <a:lnTo>
                    <a:pt x="221" y="252"/>
                  </a:lnTo>
                  <a:lnTo>
                    <a:pt x="224" y="255"/>
                  </a:lnTo>
                  <a:lnTo>
                    <a:pt x="226" y="255"/>
                  </a:lnTo>
                  <a:lnTo>
                    <a:pt x="229" y="257"/>
                  </a:lnTo>
                  <a:lnTo>
                    <a:pt x="232" y="260"/>
                  </a:lnTo>
                  <a:lnTo>
                    <a:pt x="234" y="260"/>
                  </a:lnTo>
                  <a:lnTo>
                    <a:pt x="237" y="263"/>
                  </a:lnTo>
                  <a:lnTo>
                    <a:pt x="240" y="266"/>
                  </a:lnTo>
                  <a:lnTo>
                    <a:pt x="242" y="268"/>
                  </a:lnTo>
                  <a:lnTo>
                    <a:pt x="245" y="271"/>
                  </a:lnTo>
                  <a:lnTo>
                    <a:pt x="248" y="271"/>
                  </a:lnTo>
                  <a:lnTo>
                    <a:pt x="250" y="274"/>
                  </a:lnTo>
                  <a:lnTo>
                    <a:pt x="253" y="276"/>
                  </a:lnTo>
                  <a:lnTo>
                    <a:pt x="256" y="279"/>
                  </a:lnTo>
                  <a:lnTo>
                    <a:pt x="258" y="279"/>
                  </a:lnTo>
                  <a:lnTo>
                    <a:pt x="261" y="282"/>
                  </a:lnTo>
                  <a:lnTo>
                    <a:pt x="264" y="284"/>
                  </a:lnTo>
                  <a:lnTo>
                    <a:pt x="266" y="284"/>
                  </a:lnTo>
                  <a:lnTo>
                    <a:pt x="269" y="287"/>
                  </a:lnTo>
                  <a:lnTo>
                    <a:pt x="272" y="290"/>
                  </a:lnTo>
                  <a:lnTo>
                    <a:pt x="274" y="290"/>
                  </a:lnTo>
                  <a:lnTo>
                    <a:pt x="277" y="292"/>
                  </a:lnTo>
                  <a:lnTo>
                    <a:pt x="280" y="292"/>
                  </a:lnTo>
                  <a:lnTo>
                    <a:pt x="282" y="295"/>
                  </a:lnTo>
                  <a:lnTo>
                    <a:pt x="285" y="298"/>
                  </a:lnTo>
                  <a:lnTo>
                    <a:pt x="288" y="298"/>
                  </a:lnTo>
                  <a:lnTo>
                    <a:pt x="290" y="300"/>
                  </a:lnTo>
                  <a:lnTo>
                    <a:pt x="293" y="300"/>
                  </a:lnTo>
                  <a:lnTo>
                    <a:pt x="296" y="303"/>
                  </a:lnTo>
                  <a:lnTo>
                    <a:pt x="298" y="306"/>
                  </a:lnTo>
                  <a:lnTo>
                    <a:pt x="301" y="306"/>
                  </a:lnTo>
                  <a:lnTo>
                    <a:pt x="304" y="309"/>
                  </a:lnTo>
                  <a:lnTo>
                    <a:pt x="306" y="309"/>
                  </a:lnTo>
                  <a:lnTo>
                    <a:pt x="309" y="311"/>
                  </a:lnTo>
                  <a:lnTo>
                    <a:pt x="312" y="311"/>
                  </a:lnTo>
                  <a:lnTo>
                    <a:pt x="314" y="314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98" name="Freeform 144"/>
            <p:cNvSpPr>
              <a:spLocks/>
            </p:cNvSpPr>
            <p:nvPr/>
          </p:nvSpPr>
          <p:spPr bwMode="auto">
            <a:xfrm>
              <a:off x="2203" y="2426"/>
              <a:ext cx="338" cy="35"/>
            </a:xfrm>
            <a:custGeom>
              <a:avLst/>
              <a:gdLst>
                <a:gd name="T0" fmla="*/ 6 w 338"/>
                <a:gd name="T1" fmla="*/ 3 h 35"/>
                <a:gd name="T2" fmla="*/ 14 w 338"/>
                <a:gd name="T3" fmla="*/ 5 h 35"/>
                <a:gd name="T4" fmla="*/ 22 w 338"/>
                <a:gd name="T5" fmla="*/ 8 h 35"/>
                <a:gd name="T6" fmla="*/ 29 w 338"/>
                <a:gd name="T7" fmla="*/ 13 h 35"/>
                <a:gd name="T8" fmla="*/ 37 w 338"/>
                <a:gd name="T9" fmla="*/ 16 h 35"/>
                <a:gd name="T10" fmla="*/ 45 w 338"/>
                <a:gd name="T11" fmla="*/ 19 h 35"/>
                <a:gd name="T12" fmla="*/ 53 w 338"/>
                <a:gd name="T13" fmla="*/ 21 h 35"/>
                <a:gd name="T14" fmla="*/ 61 w 338"/>
                <a:gd name="T15" fmla="*/ 24 h 35"/>
                <a:gd name="T16" fmla="*/ 69 w 338"/>
                <a:gd name="T17" fmla="*/ 24 h 35"/>
                <a:gd name="T18" fmla="*/ 77 w 338"/>
                <a:gd name="T19" fmla="*/ 27 h 35"/>
                <a:gd name="T20" fmla="*/ 85 w 338"/>
                <a:gd name="T21" fmla="*/ 29 h 35"/>
                <a:gd name="T22" fmla="*/ 93 w 338"/>
                <a:gd name="T23" fmla="*/ 29 h 35"/>
                <a:gd name="T24" fmla="*/ 101 w 338"/>
                <a:gd name="T25" fmla="*/ 32 h 35"/>
                <a:gd name="T26" fmla="*/ 109 w 338"/>
                <a:gd name="T27" fmla="*/ 32 h 35"/>
                <a:gd name="T28" fmla="*/ 117 w 338"/>
                <a:gd name="T29" fmla="*/ 32 h 35"/>
                <a:gd name="T30" fmla="*/ 125 w 338"/>
                <a:gd name="T31" fmla="*/ 32 h 35"/>
                <a:gd name="T32" fmla="*/ 133 w 338"/>
                <a:gd name="T33" fmla="*/ 32 h 35"/>
                <a:gd name="T34" fmla="*/ 141 w 338"/>
                <a:gd name="T35" fmla="*/ 35 h 35"/>
                <a:gd name="T36" fmla="*/ 149 w 338"/>
                <a:gd name="T37" fmla="*/ 35 h 35"/>
                <a:gd name="T38" fmla="*/ 157 w 338"/>
                <a:gd name="T39" fmla="*/ 35 h 35"/>
                <a:gd name="T40" fmla="*/ 165 w 338"/>
                <a:gd name="T41" fmla="*/ 35 h 35"/>
                <a:gd name="T42" fmla="*/ 173 w 338"/>
                <a:gd name="T43" fmla="*/ 35 h 35"/>
                <a:gd name="T44" fmla="*/ 181 w 338"/>
                <a:gd name="T45" fmla="*/ 35 h 35"/>
                <a:gd name="T46" fmla="*/ 189 w 338"/>
                <a:gd name="T47" fmla="*/ 35 h 35"/>
                <a:gd name="T48" fmla="*/ 197 w 338"/>
                <a:gd name="T49" fmla="*/ 35 h 35"/>
                <a:gd name="T50" fmla="*/ 205 w 338"/>
                <a:gd name="T51" fmla="*/ 35 h 35"/>
                <a:gd name="T52" fmla="*/ 213 w 338"/>
                <a:gd name="T53" fmla="*/ 35 h 35"/>
                <a:gd name="T54" fmla="*/ 221 w 338"/>
                <a:gd name="T55" fmla="*/ 35 h 35"/>
                <a:gd name="T56" fmla="*/ 229 w 338"/>
                <a:gd name="T57" fmla="*/ 35 h 35"/>
                <a:gd name="T58" fmla="*/ 237 w 338"/>
                <a:gd name="T59" fmla="*/ 35 h 35"/>
                <a:gd name="T60" fmla="*/ 245 w 338"/>
                <a:gd name="T61" fmla="*/ 35 h 35"/>
                <a:gd name="T62" fmla="*/ 253 w 338"/>
                <a:gd name="T63" fmla="*/ 35 h 35"/>
                <a:gd name="T64" fmla="*/ 261 w 338"/>
                <a:gd name="T65" fmla="*/ 35 h 35"/>
                <a:gd name="T66" fmla="*/ 269 w 338"/>
                <a:gd name="T67" fmla="*/ 35 h 35"/>
                <a:gd name="T68" fmla="*/ 277 w 338"/>
                <a:gd name="T69" fmla="*/ 35 h 35"/>
                <a:gd name="T70" fmla="*/ 285 w 338"/>
                <a:gd name="T71" fmla="*/ 35 h 35"/>
                <a:gd name="T72" fmla="*/ 293 w 338"/>
                <a:gd name="T73" fmla="*/ 35 h 35"/>
                <a:gd name="T74" fmla="*/ 301 w 338"/>
                <a:gd name="T75" fmla="*/ 35 h 35"/>
                <a:gd name="T76" fmla="*/ 309 w 338"/>
                <a:gd name="T77" fmla="*/ 35 h 35"/>
                <a:gd name="T78" fmla="*/ 317 w 338"/>
                <a:gd name="T79" fmla="*/ 35 h 35"/>
                <a:gd name="T80" fmla="*/ 325 w 338"/>
                <a:gd name="T81" fmla="*/ 35 h 35"/>
                <a:gd name="T82" fmla="*/ 333 w 338"/>
                <a:gd name="T83" fmla="*/ 35 h 3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8"/>
                <a:gd name="T127" fmla="*/ 0 h 35"/>
                <a:gd name="T128" fmla="*/ 338 w 338"/>
                <a:gd name="T129" fmla="*/ 35 h 3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8" h="35">
                  <a:moveTo>
                    <a:pt x="0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8" y="3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29" y="13"/>
                  </a:lnTo>
                  <a:lnTo>
                    <a:pt x="32" y="13"/>
                  </a:lnTo>
                  <a:lnTo>
                    <a:pt x="35" y="13"/>
                  </a:lnTo>
                  <a:lnTo>
                    <a:pt x="37" y="16"/>
                  </a:lnTo>
                  <a:lnTo>
                    <a:pt x="40" y="16"/>
                  </a:lnTo>
                  <a:lnTo>
                    <a:pt x="43" y="19"/>
                  </a:lnTo>
                  <a:lnTo>
                    <a:pt x="45" y="19"/>
                  </a:lnTo>
                  <a:lnTo>
                    <a:pt x="48" y="19"/>
                  </a:lnTo>
                  <a:lnTo>
                    <a:pt x="51" y="21"/>
                  </a:lnTo>
                  <a:lnTo>
                    <a:pt x="53" y="21"/>
                  </a:lnTo>
                  <a:lnTo>
                    <a:pt x="56" y="21"/>
                  </a:lnTo>
                  <a:lnTo>
                    <a:pt x="59" y="21"/>
                  </a:lnTo>
                  <a:lnTo>
                    <a:pt x="61" y="24"/>
                  </a:lnTo>
                  <a:lnTo>
                    <a:pt x="64" y="24"/>
                  </a:lnTo>
                  <a:lnTo>
                    <a:pt x="67" y="24"/>
                  </a:lnTo>
                  <a:lnTo>
                    <a:pt x="69" y="24"/>
                  </a:lnTo>
                  <a:lnTo>
                    <a:pt x="72" y="27"/>
                  </a:lnTo>
                  <a:lnTo>
                    <a:pt x="75" y="27"/>
                  </a:lnTo>
                  <a:lnTo>
                    <a:pt x="77" y="27"/>
                  </a:lnTo>
                  <a:lnTo>
                    <a:pt x="80" y="27"/>
                  </a:lnTo>
                  <a:lnTo>
                    <a:pt x="83" y="29"/>
                  </a:lnTo>
                  <a:lnTo>
                    <a:pt x="85" y="29"/>
                  </a:lnTo>
                  <a:lnTo>
                    <a:pt x="88" y="29"/>
                  </a:lnTo>
                  <a:lnTo>
                    <a:pt x="91" y="29"/>
                  </a:lnTo>
                  <a:lnTo>
                    <a:pt x="93" y="29"/>
                  </a:lnTo>
                  <a:lnTo>
                    <a:pt x="96" y="29"/>
                  </a:lnTo>
                  <a:lnTo>
                    <a:pt x="99" y="32"/>
                  </a:lnTo>
                  <a:lnTo>
                    <a:pt x="101" y="32"/>
                  </a:lnTo>
                  <a:lnTo>
                    <a:pt x="104" y="32"/>
                  </a:lnTo>
                  <a:lnTo>
                    <a:pt x="107" y="32"/>
                  </a:lnTo>
                  <a:lnTo>
                    <a:pt x="109" y="32"/>
                  </a:lnTo>
                  <a:lnTo>
                    <a:pt x="112" y="32"/>
                  </a:lnTo>
                  <a:lnTo>
                    <a:pt x="115" y="32"/>
                  </a:lnTo>
                  <a:lnTo>
                    <a:pt x="117" y="32"/>
                  </a:lnTo>
                  <a:lnTo>
                    <a:pt x="120" y="32"/>
                  </a:lnTo>
                  <a:lnTo>
                    <a:pt x="123" y="32"/>
                  </a:lnTo>
                  <a:lnTo>
                    <a:pt x="125" y="32"/>
                  </a:lnTo>
                  <a:lnTo>
                    <a:pt x="128" y="32"/>
                  </a:lnTo>
                  <a:lnTo>
                    <a:pt x="131" y="32"/>
                  </a:lnTo>
                  <a:lnTo>
                    <a:pt x="133" y="32"/>
                  </a:lnTo>
                  <a:lnTo>
                    <a:pt x="136" y="35"/>
                  </a:lnTo>
                  <a:lnTo>
                    <a:pt x="139" y="35"/>
                  </a:lnTo>
                  <a:lnTo>
                    <a:pt x="141" y="35"/>
                  </a:lnTo>
                  <a:lnTo>
                    <a:pt x="144" y="35"/>
                  </a:lnTo>
                  <a:lnTo>
                    <a:pt x="146" y="35"/>
                  </a:lnTo>
                  <a:lnTo>
                    <a:pt x="149" y="35"/>
                  </a:lnTo>
                  <a:lnTo>
                    <a:pt x="152" y="35"/>
                  </a:lnTo>
                  <a:lnTo>
                    <a:pt x="154" y="35"/>
                  </a:lnTo>
                  <a:lnTo>
                    <a:pt x="157" y="35"/>
                  </a:lnTo>
                  <a:lnTo>
                    <a:pt x="160" y="35"/>
                  </a:lnTo>
                  <a:lnTo>
                    <a:pt x="162" y="35"/>
                  </a:lnTo>
                  <a:lnTo>
                    <a:pt x="165" y="35"/>
                  </a:lnTo>
                  <a:lnTo>
                    <a:pt x="168" y="35"/>
                  </a:lnTo>
                  <a:lnTo>
                    <a:pt x="170" y="35"/>
                  </a:lnTo>
                  <a:lnTo>
                    <a:pt x="173" y="35"/>
                  </a:lnTo>
                  <a:lnTo>
                    <a:pt x="176" y="35"/>
                  </a:lnTo>
                  <a:lnTo>
                    <a:pt x="178" y="35"/>
                  </a:lnTo>
                  <a:lnTo>
                    <a:pt x="181" y="35"/>
                  </a:lnTo>
                  <a:lnTo>
                    <a:pt x="184" y="35"/>
                  </a:lnTo>
                  <a:lnTo>
                    <a:pt x="186" y="35"/>
                  </a:lnTo>
                  <a:lnTo>
                    <a:pt x="189" y="35"/>
                  </a:lnTo>
                  <a:lnTo>
                    <a:pt x="192" y="35"/>
                  </a:lnTo>
                  <a:lnTo>
                    <a:pt x="194" y="35"/>
                  </a:lnTo>
                  <a:lnTo>
                    <a:pt x="197" y="35"/>
                  </a:lnTo>
                  <a:lnTo>
                    <a:pt x="200" y="35"/>
                  </a:lnTo>
                  <a:lnTo>
                    <a:pt x="202" y="35"/>
                  </a:lnTo>
                  <a:lnTo>
                    <a:pt x="205" y="35"/>
                  </a:lnTo>
                  <a:lnTo>
                    <a:pt x="208" y="35"/>
                  </a:lnTo>
                  <a:lnTo>
                    <a:pt x="210" y="35"/>
                  </a:lnTo>
                  <a:lnTo>
                    <a:pt x="213" y="35"/>
                  </a:lnTo>
                  <a:lnTo>
                    <a:pt x="216" y="35"/>
                  </a:lnTo>
                  <a:lnTo>
                    <a:pt x="218" y="35"/>
                  </a:lnTo>
                  <a:lnTo>
                    <a:pt x="221" y="35"/>
                  </a:lnTo>
                  <a:lnTo>
                    <a:pt x="224" y="35"/>
                  </a:lnTo>
                  <a:lnTo>
                    <a:pt x="226" y="35"/>
                  </a:lnTo>
                  <a:lnTo>
                    <a:pt x="229" y="35"/>
                  </a:lnTo>
                  <a:lnTo>
                    <a:pt x="232" y="35"/>
                  </a:lnTo>
                  <a:lnTo>
                    <a:pt x="234" y="35"/>
                  </a:lnTo>
                  <a:lnTo>
                    <a:pt x="237" y="35"/>
                  </a:lnTo>
                  <a:lnTo>
                    <a:pt x="240" y="35"/>
                  </a:lnTo>
                  <a:lnTo>
                    <a:pt x="242" y="35"/>
                  </a:lnTo>
                  <a:lnTo>
                    <a:pt x="245" y="35"/>
                  </a:lnTo>
                  <a:lnTo>
                    <a:pt x="248" y="35"/>
                  </a:lnTo>
                  <a:lnTo>
                    <a:pt x="250" y="35"/>
                  </a:lnTo>
                  <a:lnTo>
                    <a:pt x="253" y="35"/>
                  </a:lnTo>
                  <a:lnTo>
                    <a:pt x="255" y="35"/>
                  </a:lnTo>
                  <a:lnTo>
                    <a:pt x="258" y="35"/>
                  </a:lnTo>
                  <a:lnTo>
                    <a:pt x="261" y="35"/>
                  </a:lnTo>
                  <a:lnTo>
                    <a:pt x="263" y="35"/>
                  </a:lnTo>
                  <a:lnTo>
                    <a:pt x="266" y="35"/>
                  </a:lnTo>
                  <a:lnTo>
                    <a:pt x="269" y="35"/>
                  </a:lnTo>
                  <a:lnTo>
                    <a:pt x="271" y="35"/>
                  </a:lnTo>
                  <a:lnTo>
                    <a:pt x="274" y="35"/>
                  </a:lnTo>
                  <a:lnTo>
                    <a:pt x="277" y="35"/>
                  </a:lnTo>
                  <a:lnTo>
                    <a:pt x="279" y="35"/>
                  </a:lnTo>
                  <a:lnTo>
                    <a:pt x="282" y="35"/>
                  </a:lnTo>
                  <a:lnTo>
                    <a:pt x="285" y="35"/>
                  </a:lnTo>
                  <a:lnTo>
                    <a:pt x="287" y="35"/>
                  </a:lnTo>
                  <a:lnTo>
                    <a:pt x="290" y="35"/>
                  </a:lnTo>
                  <a:lnTo>
                    <a:pt x="293" y="35"/>
                  </a:lnTo>
                  <a:lnTo>
                    <a:pt x="295" y="35"/>
                  </a:lnTo>
                  <a:lnTo>
                    <a:pt x="298" y="35"/>
                  </a:lnTo>
                  <a:lnTo>
                    <a:pt x="301" y="35"/>
                  </a:lnTo>
                  <a:lnTo>
                    <a:pt x="303" y="35"/>
                  </a:lnTo>
                  <a:lnTo>
                    <a:pt x="306" y="35"/>
                  </a:lnTo>
                  <a:lnTo>
                    <a:pt x="309" y="35"/>
                  </a:lnTo>
                  <a:lnTo>
                    <a:pt x="311" y="35"/>
                  </a:lnTo>
                  <a:lnTo>
                    <a:pt x="314" y="35"/>
                  </a:lnTo>
                  <a:lnTo>
                    <a:pt x="317" y="35"/>
                  </a:lnTo>
                  <a:lnTo>
                    <a:pt x="319" y="35"/>
                  </a:lnTo>
                  <a:lnTo>
                    <a:pt x="322" y="35"/>
                  </a:lnTo>
                  <a:lnTo>
                    <a:pt x="325" y="35"/>
                  </a:lnTo>
                  <a:lnTo>
                    <a:pt x="327" y="35"/>
                  </a:lnTo>
                  <a:lnTo>
                    <a:pt x="330" y="35"/>
                  </a:lnTo>
                  <a:lnTo>
                    <a:pt x="333" y="35"/>
                  </a:lnTo>
                  <a:lnTo>
                    <a:pt x="335" y="35"/>
                  </a:lnTo>
                  <a:lnTo>
                    <a:pt x="338" y="35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99" name="Line 75"/>
            <p:cNvSpPr>
              <a:spLocks noChangeShapeType="1"/>
            </p:cNvSpPr>
            <p:nvPr/>
          </p:nvSpPr>
          <p:spPr bwMode="auto">
            <a:xfrm>
              <a:off x="1076" y="2461"/>
              <a:ext cx="158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300" name="Text Box 146"/>
            <p:cNvSpPr txBox="1">
              <a:spLocks noChangeArrowheads="1"/>
            </p:cNvSpPr>
            <p:nvPr/>
          </p:nvSpPr>
          <p:spPr bwMode="auto">
            <a:xfrm>
              <a:off x="2455" y="2443"/>
              <a:ext cx="2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800" b="1" i="1"/>
                <a:t>ω</a:t>
              </a:r>
            </a:p>
          </p:txBody>
        </p:sp>
        <p:sp>
          <p:nvSpPr>
            <p:cNvPr id="11301" name="Text Box 148"/>
            <p:cNvSpPr txBox="1">
              <a:spLocks noChangeArrowheads="1"/>
            </p:cNvSpPr>
            <p:nvPr/>
          </p:nvSpPr>
          <p:spPr bwMode="auto">
            <a:xfrm>
              <a:off x="2160" y="2160"/>
              <a:ext cx="9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CC00CC"/>
                  </a:solidFill>
                </a:rPr>
                <a:t>W</a:t>
              </a:r>
              <a:r>
                <a:rPr lang="pl-PL" sz="1800" b="1">
                  <a:solidFill>
                    <a:srgbClr val="CC00CC"/>
                  </a:solidFill>
                </a:rPr>
                <a:t> + </a:t>
              </a:r>
              <a:r>
                <a:rPr lang="el-GR" sz="1800" b="1" i="1">
                  <a:solidFill>
                    <a:srgbClr val="CC00CC"/>
                  </a:solidFill>
                </a:rPr>
                <a:t>ω</a:t>
              </a:r>
              <a:r>
                <a:rPr lang="pl-PL" sz="1800" b="1" baseline="-25000">
                  <a:solidFill>
                    <a:srgbClr val="CC00CC"/>
                  </a:solidFill>
                </a:rPr>
                <a:t>r </a:t>
              </a:r>
              <a:r>
                <a:rPr lang="pl-PL" sz="1800" b="1">
                  <a:solidFill>
                    <a:srgbClr val="CC00CC"/>
                  </a:solidFill>
                </a:rPr>
                <a:t>= 2</a:t>
              </a:r>
              <a:r>
                <a:rPr lang="pl-PL" sz="1800" b="1" i="1">
                  <a:solidFill>
                    <a:srgbClr val="CC00CC"/>
                  </a:solidFill>
                </a:rPr>
                <a:t>W</a:t>
              </a:r>
              <a:endParaRPr lang="el-GR" sz="1800" b="1" i="1">
                <a:solidFill>
                  <a:srgbClr val="CC00CC"/>
                </a:solidFill>
              </a:endParaRPr>
            </a:p>
          </p:txBody>
        </p:sp>
        <p:sp>
          <p:nvSpPr>
            <p:cNvPr id="11302" name="Line 149"/>
            <p:cNvSpPr>
              <a:spLocks noChangeShapeType="1"/>
            </p:cNvSpPr>
            <p:nvPr/>
          </p:nvSpPr>
          <p:spPr bwMode="auto">
            <a:xfrm>
              <a:off x="2341" y="2415"/>
              <a:ext cx="0" cy="8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271" name="Group 238"/>
          <p:cNvGrpSpPr>
            <a:grpSpLocks/>
          </p:cNvGrpSpPr>
          <p:nvPr/>
        </p:nvGrpSpPr>
        <p:grpSpPr bwMode="auto">
          <a:xfrm>
            <a:off x="5366264" y="1262069"/>
            <a:ext cx="2925762" cy="2351088"/>
            <a:chOff x="3305" y="1198"/>
            <a:chExt cx="1843" cy="1481"/>
          </a:xfrm>
        </p:grpSpPr>
        <p:sp>
          <p:nvSpPr>
            <p:cNvPr id="11274" name="Rectangle 155"/>
            <p:cNvSpPr>
              <a:spLocks noChangeArrowheads="1"/>
            </p:cNvSpPr>
            <p:nvPr/>
          </p:nvSpPr>
          <p:spPr bwMode="auto">
            <a:xfrm>
              <a:off x="3401" y="1198"/>
              <a:ext cx="1582" cy="1263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75" name="Line 158"/>
            <p:cNvSpPr>
              <a:spLocks noChangeShapeType="1"/>
            </p:cNvSpPr>
            <p:nvPr/>
          </p:nvSpPr>
          <p:spPr bwMode="auto">
            <a:xfrm flipV="1">
              <a:off x="3401" y="1198"/>
              <a:ext cx="1" cy="12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76" name="Line 159"/>
            <p:cNvSpPr>
              <a:spLocks noChangeShapeType="1"/>
            </p:cNvSpPr>
            <p:nvPr/>
          </p:nvSpPr>
          <p:spPr bwMode="auto">
            <a:xfrm>
              <a:off x="3401" y="2461"/>
              <a:ext cx="169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77" name="Line 176"/>
            <p:cNvSpPr>
              <a:spLocks noChangeShapeType="1"/>
            </p:cNvSpPr>
            <p:nvPr/>
          </p:nvSpPr>
          <p:spPr bwMode="auto">
            <a:xfrm flipV="1">
              <a:off x="4191" y="2445"/>
              <a:ext cx="1" cy="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78" name="Rectangle 178"/>
            <p:cNvSpPr>
              <a:spLocks noChangeArrowheads="1"/>
            </p:cNvSpPr>
            <p:nvPr/>
          </p:nvSpPr>
          <p:spPr bwMode="auto">
            <a:xfrm>
              <a:off x="4156" y="2472"/>
              <a:ext cx="72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>
                  <a:solidFill>
                    <a:srgbClr val="000000"/>
                  </a:solidFill>
                </a:rPr>
                <a:t>0</a:t>
              </a:r>
              <a:endParaRPr lang="pl-PL" sz="1800"/>
            </a:p>
          </p:txBody>
        </p:sp>
        <p:sp>
          <p:nvSpPr>
            <p:cNvPr id="11279" name="Line 197"/>
            <p:cNvSpPr>
              <a:spLocks noChangeShapeType="1"/>
            </p:cNvSpPr>
            <p:nvPr/>
          </p:nvSpPr>
          <p:spPr bwMode="auto">
            <a:xfrm>
              <a:off x="3401" y="2278"/>
              <a:ext cx="1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80" name="Rectangle 199"/>
            <p:cNvSpPr>
              <a:spLocks noChangeArrowheads="1"/>
            </p:cNvSpPr>
            <p:nvPr/>
          </p:nvSpPr>
          <p:spPr bwMode="auto">
            <a:xfrm>
              <a:off x="3305" y="2245"/>
              <a:ext cx="72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0</a:t>
              </a:r>
              <a:endParaRPr lang="pl-PL" sz="1800" b="1"/>
            </a:p>
          </p:txBody>
        </p:sp>
        <p:sp>
          <p:nvSpPr>
            <p:cNvPr id="11281" name="Line 212"/>
            <p:cNvSpPr>
              <a:spLocks noChangeShapeType="1"/>
            </p:cNvSpPr>
            <p:nvPr/>
          </p:nvSpPr>
          <p:spPr bwMode="auto">
            <a:xfrm>
              <a:off x="3401" y="1378"/>
              <a:ext cx="1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82" name="Rectangle 214"/>
            <p:cNvSpPr>
              <a:spLocks noChangeArrowheads="1"/>
            </p:cNvSpPr>
            <p:nvPr/>
          </p:nvSpPr>
          <p:spPr bwMode="auto">
            <a:xfrm>
              <a:off x="3305" y="1338"/>
              <a:ext cx="72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l-PL" sz="1800" b="1">
                  <a:solidFill>
                    <a:srgbClr val="000000"/>
                  </a:solidFill>
                </a:rPr>
                <a:t>1</a:t>
              </a:r>
              <a:endParaRPr lang="pl-PL" sz="1800" b="1"/>
            </a:p>
          </p:txBody>
        </p:sp>
        <p:sp>
          <p:nvSpPr>
            <p:cNvPr id="11283" name="Freeform 221"/>
            <p:cNvSpPr>
              <a:spLocks/>
            </p:cNvSpPr>
            <p:nvPr/>
          </p:nvSpPr>
          <p:spPr bwMode="auto">
            <a:xfrm>
              <a:off x="3401" y="2241"/>
              <a:ext cx="338" cy="61"/>
            </a:xfrm>
            <a:custGeom>
              <a:avLst/>
              <a:gdLst>
                <a:gd name="T0" fmla="*/ 5 w 338"/>
                <a:gd name="T1" fmla="*/ 34 h 61"/>
                <a:gd name="T2" fmla="*/ 13 w 338"/>
                <a:gd name="T3" fmla="*/ 34 h 61"/>
                <a:gd name="T4" fmla="*/ 21 w 338"/>
                <a:gd name="T5" fmla="*/ 34 h 61"/>
                <a:gd name="T6" fmla="*/ 29 w 338"/>
                <a:gd name="T7" fmla="*/ 37 h 61"/>
                <a:gd name="T8" fmla="*/ 37 w 338"/>
                <a:gd name="T9" fmla="*/ 37 h 61"/>
                <a:gd name="T10" fmla="*/ 45 w 338"/>
                <a:gd name="T11" fmla="*/ 37 h 61"/>
                <a:gd name="T12" fmla="*/ 53 w 338"/>
                <a:gd name="T13" fmla="*/ 40 h 61"/>
                <a:gd name="T14" fmla="*/ 61 w 338"/>
                <a:gd name="T15" fmla="*/ 40 h 61"/>
                <a:gd name="T16" fmla="*/ 69 w 338"/>
                <a:gd name="T17" fmla="*/ 43 h 61"/>
                <a:gd name="T18" fmla="*/ 77 w 338"/>
                <a:gd name="T19" fmla="*/ 45 h 61"/>
                <a:gd name="T20" fmla="*/ 85 w 338"/>
                <a:gd name="T21" fmla="*/ 45 h 61"/>
                <a:gd name="T22" fmla="*/ 93 w 338"/>
                <a:gd name="T23" fmla="*/ 48 h 61"/>
                <a:gd name="T24" fmla="*/ 101 w 338"/>
                <a:gd name="T25" fmla="*/ 48 h 61"/>
                <a:gd name="T26" fmla="*/ 109 w 338"/>
                <a:gd name="T27" fmla="*/ 51 h 61"/>
                <a:gd name="T28" fmla="*/ 117 w 338"/>
                <a:gd name="T29" fmla="*/ 51 h 61"/>
                <a:gd name="T30" fmla="*/ 125 w 338"/>
                <a:gd name="T31" fmla="*/ 53 h 61"/>
                <a:gd name="T32" fmla="*/ 133 w 338"/>
                <a:gd name="T33" fmla="*/ 56 h 61"/>
                <a:gd name="T34" fmla="*/ 141 w 338"/>
                <a:gd name="T35" fmla="*/ 56 h 61"/>
                <a:gd name="T36" fmla="*/ 149 w 338"/>
                <a:gd name="T37" fmla="*/ 59 h 61"/>
                <a:gd name="T38" fmla="*/ 157 w 338"/>
                <a:gd name="T39" fmla="*/ 59 h 61"/>
                <a:gd name="T40" fmla="*/ 165 w 338"/>
                <a:gd name="T41" fmla="*/ 59 h 61"/>
                <a:gd name="T42" fmla="*/ 173 w 338"/>
                <a:gd name="T43" fmla="*/ 61 h 61"/>
                <a:gd name="T44" fmla="*/ 181 w 338"/>
                <a:gd name="T45" fmla="*/ 61 h 61"/>
                <a:gd name="T46" fmla="*/ 189 w 338"/>
                <a:gd name="T47" fmla="*/ 61 h 61"/>
                <a:gd name="T48" fmla="*/ 197 w 338"/>
                <a:gd name="T49" fmla="*/ 61 h 61"/>
                <a:gd name="T50" fmla="*/ 205 w 338"/>
                <a:gd name="T51" fmla="*/ 61 h 61"/>
                <a:gd name="T52" fmla="*/ 213 w 338"/>
                <a:gd name="T53" fmla="*/ 61 h 61"/>
                <a:gd name="T54" fmla="*/ 221 w 338"/>
                <a:gd name="T55" fmla="*/ 61 h 61"/>
                <a:gd name="T56" fmla="*/ 229 w 338"/>
                <a:gd name="T57" fmla="*/ 61 h 61"/>
                <a:gd name="T58" fmla="*/ 237 w 338"/>
                <a:gd name="T59" fmla="*/ 59 h 61"/>
                <a:gd name="T60" fmla="*/ 245 w 338"/>
                <a:gd name="T61" fmla="*/ 59 h 61"/>
                <a:gd name="T62" fmla="*/ 252 w 338"/>
                <a:gd name="T63" fmla="*/ 56 h 61"/>
                <a:gd name="T64" fmla="*/ 260 w 338"/>
                <a:gd name="T65" fmla="*/ 53 h 61"/>
                <a:gd name="T66" fmla="*/ 268 w 338"/>
                <a:gd name="T67" fmla="*/ 51 h 61"/>
                <a:gd name="T68" fmla="*/ 276 w 338"/>
                <a:gd name="T69" fmla="*/ 45 h 61"/>
                <a:gd name="T70" fmla="*/ 284 w 338"/>
                <a:gd name="T71" fmla="*/ 43 h 61"/>
                <a:gd name="T72" fmla="*/ 292 w 338"/>
                <a:gd name="T73" fmla="*/ 37 h 61"/>
                <a:gd name="T74" fmla="*/ 300 w 338"/>
                <a:gd name="T75" fmla="*/ 32 h 61"/>
                <a:gd name="T76" fmla="*/ 308 w 338"/>
                <a:gd name="T77" fmla="*/ 26 h 61"/>
                <a:gd name="T78" fmla="*/ 316 w 338"/>
                <a:gd name="T79" fmla="*/ 21 h 61"/>
                <a:gd name="T80" fmla="*/ 324 w 338"/>
                <a:gd name="T81" fmla="*/ 13 h 61"/>
                <a:gd name="T82" fmla="*/ 332 w 338"/>
                <a:gd name="T83" fmla="*/ 5 h 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8"/>
                <a:gd name="T127" fmla="*/ 0 h 61"/>
                <a:gd name="T128" fmla="*/ 338 w 338"/>
                <a:gd name="T129" fmla="*/ 61 h 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8" h="61">
                  <a:moveTo>
                    <a:pt x="0" y="32"/>
                  </a:moveTo>
                  <a:lnTo>
                    <a:pt x="3" y="34"/>
                  </a:lnTo>
                  <a:lnTo>
                    <a:pt x="5" y="34"/>
                  </a:lnTo>
                  <a:lnTo>
                    <a:pt x="8" y="34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1" y="34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29" y="37"/>
                  </a:lnTo>
                  <a:lnTo>
                    <a:pt x="32" y="37"/>
                  </a:lnTo>
                  <a:lnTo>
                    <a:pt x="34" y="37"/>
                  </a:lnTo>
                  <a:lnTo>
                    <a:pt x="37" y="37"/>
                  </a:lnTo>
                  <a:lnTo>
                    <a:pt x="40" y="37"/>
                  </a:lnTo>
                  <a:lnTo>
                    <a:pt x="42" y="37"/>
                  </a:lnTo>
                  <a:lnTo>
                    <a:pt x="45" y="37"/>
                  </a:lnTo>
                  <a:lnTo>
                    <a:pt x="48" y="40"/>
                  </a:lnTo>
                  <a:lnTo>
                    <a:pt x="50" y="40"/>
                  </a:lnTo>
                  <a:lnTo>
                    <a:pt x="53" y="40"/>
                  </a:lnTo>
                  <a:lnTo>
                    <a:pt x="56" y="40"/>
                  </a:lnTo>
                  <a:lnTo>
                    <a:pt x="58" y="40"/>
                  </a:lnTo>
                  <a:lnTo>
                    <a:pt x="61" y="40"/>
                  </a:lnTo>
                  <a:lnTo>
                    <a:pt x="64" y="43"/>
                  </a:lnTo>
                  <a:lnTo>
                    <a:pt x="66" y="43"/>
                  </a:lnTo>
                  <a:lnTo>
                    <a:pt x="69" y="43"/>
                  </a:lnTo>
                  <a:lnTo>
                    <a:pt x="72" y="43"/>
                  </a:lnTo>
                  <a:lnTo>
                    <a:pt x="74" y="43"/>
                  </a:lnTo>
                  <a:lnTo>
                    <a:pt x="77" y="45"/>
                  </a:lnTo>
                  <a:lnTo>
                    <a:pt x="80" y="45"/>
                  </a:lnTo>
                  <a:lnTo>
                    <a:pt x="82" y="45"/>
                  </a:lnTo>
                  <a:lnTo>
                    <a:pt x="85" y="45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3" y="48"/>
                  </a:lnTo>
                  <a:lnTo>
                    <a:pt x="96" y="48"/>
                  </a:lnTo>
                  <a:lnTo>
                    <a:pt x="98" y="48"/>
                  </a:lnTo>
                  <a:lnTo>
                    <a:pt x="101" y="48"/>
                  </a:lnTo>
                  <a:lnTo>
                    <a:pt x="104" y="48"/>
                  </a:lnTo>
                  <a:lnTo>
                    <a:pt x="106" y="51"/>
                  </a:lnTo>
                  <a:lnTo>
                    <a:pt x="109" y="51"/>
                  </a:lnTo>
                  <a:lnTo>
                    <a:pt x="112" y="51"/>
                  </a:lnTo>
                  <a:lnTo>
                    <a:pt x="114" y="51"/>
                  </a:lnTo>
                  <a:lnTo>
                    <a:pt x="117" y="51"/>
                  </a:lnTo>
                  <a:lnTo>
                    <a:pt x="120" y="53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8" y="53"/>
                  </a:lnTo>
                  <a:lnTo>
                    <a:pt x="130" y="53"/>
                  </a:lnTo>
                  <a:lnTo>
                    <a:pt x="133" y="56"/>
                  </a:lnTo>
                  <a:lnTo>
                    <a:pt x="135" y="56"/>
                  </a:lnTo>
                  <a:lnTo>
                    <a:pt x="138" y="56"/>
                  </a:lnTo>
                  <a:lnTo>
                    <a:pt x="141" y="56"/>
                  </a:lnTo>
                  <a:lnTo>
                    <a:pt x="143" y="56"/>
                  </a:lnTo>
                  <a:lnTo>
                    <a:pt x="146" y="56"/>
                  </a:lnTo>
                  <a:lnTo>
                    <a:pt x="149" y="59"/>
                  </a:lnTo>
                  <a:lnTo>
                    <a:pt x="151" y="59"/>
                  </a:lnTo>
                  <a:lnTo>
                    <a:pt x="154" y="59"/>
                  </a:lnTo>
                  <a:lnTo>
                    <a:pt x="157" y="59"/>
                  </a:lnTo>
                  <a:lnTo>
                    <a:pt x="159" y="59"/>
                  </a:lnTo>
                  <a:lnTo>
                    <a:pt x="162" y="59"/>
                  </a:lnTo>
                  <a:lnTo>
                    <a:pt x="165" y="59"/>
                  </a:lnTo>
                  <a:lnTo>
                    <a:pt x="167" y="61"/>
                  </a:lnTo>
                  <a:lnTo>
                    <a:pt x="170" y="61"/>
                  </a:lnTo>
                  <a:lnTo>
                    <a:pt x="173" y="61"/>
                  </a:lnTo>
                  <a:lnTo>
                    <a:pt x="175" y="61"/>
                  </a:lnTo>
                  <a:lnTo>
                    <a:pt x="178" y="61"/>
                  </a:lnTo>
                  <a:lnTo>
                    <a:pt x="181" y="61"/>
                  </a:lnTo>
                  <a:lnTo>
                    <a:pt x="183" y="61"/>
                  </a:lnTo>
                  <a:lnTo>
                    <a:pt x="186" y="61"/>
                  </a:lnTo>
                  <a:lnTo>
                    <a:pt x="189" y="61"/>
                  </a:lnTo>
                  <a:lnTo>
                    <a:pt x="191" y="61"/>
                  </a:lnTo>
                  <a:lnTo>
                    <a:pt x="194" y="61"/>
                  </a:lnTo>
                  <a:lnTo>
                    <a:pt x="197" y="61"/>
                  </a:lnTo>
                  <a:lnTo>
                    <a:pt x="199" y="61"/>
                  </a:lnTo>
                  <a:lnTo>
                    <a:pt x="202" y="61"/>
                  </a:lnTo>
                  <a:lnTo>
                    <a:pt x="205" y="61"/>
                  </a:lnTo>
                  <a:lnTo>
                    <a:pt x="207" y="61"/>
                  </a:lnTo>
                  <a:lnTo>
                    <a:pt x="210" y="61"/>
                  </a:lnTo>
                  <a:lnTo>
                    <a:pt x="213" y="61"/>
                  </a:lnTo>
                  <a:lnTo>
                    <a:pt x="215" y="61"/>
                  </a:lnTo>
                  <a:lnTo>
                    <a:pt x="218" y="61"/>
                  </a:lnTo>
                  <a:lnTo>
                    <a:pt x="221" y="61"/>
                  </a:lnTo>
                  <a:lnTo>
                    <a:pt x="223" y="61"/>
                  </a:lnTo>
                  <a:lnTo>
                    <a:pt x="226" y="61"/>
                  </a:lnTo>
                  <a:lnTo>
                    <a:pt x="229" y="61"/>
                  </a:lnTo>
                  <a:lnTo>
                    <a:pt x="231" y="61"/>
                  </a:lnTo>
                  <a:lnTo>
                    <a:pt x="234" y="59"/>
                  </a:lnTo>
                  <a:lnTo>
                    <a:pt x="237" y="59"/>
                  </a:lnTo>
                  <a:lnTo>
                    <a:pt x="239" y="59"/>
                  </a:lnTo>
                  <a:lnTo>
                    <a:pt x="242" y="59"/>
                  </a:lnTo>
                  <a:lnTo>
                    <a:pt x="245" y="59"/>
                  </a:lnTo>
                  <a:lnTo>
                    <a:pt x="247" y="56"/>
                  </a:lnTo>
                  <a:lnTo>
                    <a:pt x="250" y="56"/>
                  </a:lnTo>
                  <a:lnTo>
                    <a:pt x="252" y="56"/>
                  </a:lnTo>
                  <a:lnTo>
                    <a:pt x="255" y="53"/>
                  </a:lnTo>
                  <a:lnTo>
                    <a:pt x="258" y="53"/>
                  </a:lnTo>
                  <a:lnTo>
                    <a:pt x="260" y="53"/>
                  </a:lnTo>
                  <a:lnTo>
                    <a:pt x="263" y="51"/>
                  </a:lnTo>
                  <a:lnTo>
                    <a:pt x="266" y="51"/>
                  </a:lnTo>
                  <a:lnTo>
                    <a:pt x="268" y="51"/>
                  </a:lnTo>
                  <a:lnTo>
                    <a:pt x="271" y="48"/>
                  </a:lnTo>
                  <a:lnTo>
                    <a:pt x="274" y="48"/>
                  </a:lnTo>
                  <a:lnTo>
                    <a:pt x="276" y="45"/>
                  </a:lnTo>
                  <a:lnTo>
                    <a:pt x="279" y="45"/>
                  </a:lnTo>
                  <a:lnTo>
                    <a:pt x="282" y="43"/>
                  </a:lnTo>
                  <a:lnTo>
                    <a:pt x="284" y="43"/>
                  </a:lnTo>
                  <a:lnTo>
                    <a:pt x="287" y="40"/>
                  </a:lnTo>
                  <a:lnTo>
                    <a:pt x="290" y="40"/>
                  </a:lnTo>
                  <a:lnTo>
                    <a:pt x="292" y="37"/>
                  </a:lnTo>
                  <a:lnTo>
                    <a:pt x="295" y="34"/>
                  </a:lnTo>
                  <a:lnTo>
                    <a:pt x="298" y="34"/>
                  </a:lnTo>
                  <a:lnTo>
                    <a:pt x="300" y="32"/>
                  </a:lnTo>
                  <a:lnTo>
                    <a:pt x="303" y="32"/>
                  </a:lnTo>
                  <a:lnTo>
                    <a:pt x="306" y="29"/>
                  </a:lnTo>
                  <a:lnTo>
                    <a:pt x="308" y="26"/>
                  </a:lnTo>
                  <a:lnTo>
                    <a:pt x="311" y="24"/>
                  </a:lnTo>
                  <a:lnTo>
                    <a:pt x="314" y="24"/>
                  </a:lnTo>
                  <a:lnTo>
                    <a:pt x="316" y="21"/>
                  </a:lnTo>
                  <a:lnTo>
                    <a:pt x="319" y="18"/>
                  </a:lnTo>
                  <a:lnTo>
                    <a:pt x="322" y="16"/>
                  </a:lnTo>
                  <a:lnTo>
                    <a:pt x="324" y="13"/>
                  </a:lnTo>
                  <a:lnTo>
                    <a:pt x="327" y="10"/>
                  </a:lnTo>
                  <a:lnTo>
                    <a:pt x="330" y="8"/>
                  </a:lnTo>
                  <a:lnTo>
                    <a:pt x="332" y="5"/>
                  </a:lnTo>
                  <a:lnTo>
                    <a:pt x="335" y="2"/>
                  </a:lnTo>
                  <a:lnTo>
                    <a:pt x="338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84" name="Freeform 222"/>
            <p:cNvSpPr>
              <a:spLocks/>
            </p:cNvSpPr>
            <p:nvPr/>
          </p:nvSpPr>
          <p:spPr bwMode="auto">
            <a:xfrm>
              <a:off x="3739" y="1663"/>
              <a:ext cx="263" cy="578"/>
            </a:xfrm>
            <a:custGeom>
              <a:avLst/>
              <a:gdLst>
                <a:gd name="T0" fmla="*/ 5 w 263"/>
                <a:gd name="T1" fmla="*/ 572 h 578"/>
                <a:gd name="T2" fmla="*/ 13 w 263"/>
                <a:gd name="T3" fmla="*/ 564 h 578"/>
                <a:gd name="T4" fmla="*/ 21 w 263"/>
                <a:gd name="T5" fmla="*/ 553 h 578"/>
                <a:gd name="T6" fmla="*/ 29 w 263"/>
                <a:gd name="T7" fmla="*/ 543 h 578"/>
                <a:gd name="T8" fmla="*/ 37 w 263"/>
                <a:gd name="T9" fmla="*/ 532 h 578"/>
                <a:gd name="T10" fmla="*/ 47 w 263"/>
                <a:gd name="T11" fmla="*/ 518 h 578"/>
                <a:gd name="T12" fmla="*/ 53 w 263"/>
                <a:gd name="T13" fmla="*/ 508 h 578"/>
                <a:gd name="T14" fmla="*/ 61 w 263"/>
                <a:gd name="T15" fmla="*/ 494 h 578"/>
                <a:gd name="T16" fmla="*/ 71 w 263"/>
                <a:gd name="T17" fmla="*/ 478 h 578"/>
                <a:gd name="T18" fmla="*/ 77 w 263"/>
                <a:gd name="T19" fmla="*/ 465 h 578"/>
                <a:gd name="T20" fmla="*/ 87 w 263"/>
                <a:gd name="T21" fmla="*/ 449 h 578"/>
                <a:gd name="T22" fmla="*/ 93 w 263"/>
                <a:gd name="T23" fmla="*/ 433 h 578"/>
                <a:gd name="T24" fmla="*/ 103 w 263"/>
                <a:gd name="T25" fmla="*/ 416 h 578"/>
                <a:gd name="T26" fmla="*/ 109 w 263"/>
                <a:gd name="T27" fmla="*/ 400 h 578"/>
                <a:gd name="T28" fmla="*/ 114 w 263"/>
                <a:gd name="T29" fmla="*/ 392 h 578"/>
                <a:gd name="T30" fmla="*/ 119 w 263"/>
                <a:gd name="T31" fmla="*/ 376 h 578"/>
                <a:gd name="T32" fmla="*/ 125 w 263"/>
                <a:gd name="T33" fmla="*/ 368 h 578"/>
                <a:gd name="T34" fmla="*/ 130 w 263"/>
                <a:gd name="T35" fmla="*/ 352 h 578"/>
                <a:gd name="T36" fmla="*/ 138 w 263"/>
                <a:gd name="T37" fmla="*/ 339 h 578"/>
                <a:gd name="T38" fmla="*/ 140 w 263"/>
                <a:gd name="T39" fmla="*/ 325 h 578"/>
                <a:gd name="T40" fmla="*/ 151 w 263"/>
                <a:gd name="T41" fmla="*/ 306 h 578"/>
                <a:gd name="T42" fmla="*/ 156 w 263"/>
                <a:gd name="T43" fmla="*/ 285 h 578"/>
                <a:gd name="T44" fmla="*/ 164 w 263"/>
                <a:gd name="T45" fmla="*/ 269 h 578"/>
                <a:gd name="T46" fmla="*/ 167 w 263"/>
                <a:gd name="T47" fmla="*/ 258 h 578"/>
                <a:gd name="T48" fmla="*/ 172 w 263"/>
                <a:gd name="T49" fmla="*/ 250 h 578"/>
                <a:gd name="T50" fmla="*/ 175 w 263"/>
                <a:gd name="T51" fmla="*/ 236 h 578"/>
                <a:gd name="T52" fmla="*/ 180 w 263"/>
                <a:gd name="T53" fmla="*/ 228 h 578"/>
                <a:gd name="T54" fmla="*/ 183 w 263"/>
                <a:gd name="T55" fmla="*/ 215 h 578"/>
                <a:gd name="T56" fmla="*/ 191 w 263"/>
                <a:gd name="T57" fmla="*/ 199 h 578"/>
                <a:gd name="T58" fmla="*/ 196 w 263"/>
                <a:gd name="T59" fmla="*/ 180 h 578"/>
                <a:gd name="T60" fmla="*/ 204 w 263"/>
                <a:gd name="T61" fmla="*/ 167 h 578"/>
                <a:gd name="T62" fmla="*/ 207 w 263"/>
                <a:gd name="T63" fmla="*/ 151 h 578"/>
                <a:gd name="T64" fmla="*/ 215 w 263"/>
                <a:gd name="T65" fmla="*/ 134 h 578"/>
                <a:gd name="T66" fmla="*/ 218 w 263"/>
                <a:gd name="T67" fmla="*/ 121 h 578"/>
                <a:gd name="T68" fmla="*/ 226 w 263"/>
                <a:gd name="T69" fmla="*/ 105 h 578"/>
                <a:gd name="T70" fmla="*/ 231 w 263"/>
                <a:gd name="T71" fmla="*/ 86 h 578"/>
                <a:gd name="T72" fmla="*/ 236 w 263"/>
                <a:gd name="T73" fmla="*/ 75 h 578"/>
                <a:gd name="T74" fmla="*/ 239 w 263"/>
                <a:gd name="T75" fmla="*/ 65 h 578"/>
                <a:gd name="T76" fmla="*/ 244 w 263"/>
                <a:gd name="T77" fmla="*/ 54 h 578"/>
                <a:gd name="T78" fmla="*/ 247 w 263"/>
                <a:gd name="T79" fmla="*/ 43 h 578"/>
                <a:gd name="T80" fmla="*/ 255 w 263"/>
                <a:gd name="T81" fmla="*/ 30 h 578"/>
                <a:gd name="T82" fmla="*/ 257 w 263"/>
                <a:gd name="T83" fmla="*/ 14 h 5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3"/>
                <a:gd name="T127" fmla="*/ 0 h 578"/>
                <a:gd name="T128" fmla="*/ 263 w 263"/>
                <a:gd name="T129" fmla="*/ 578 h 57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3" h="578">
                  <a:moveTo>
                    <a:pt x="0" y="578"/>
                  </a:moveTo>
                  <a:lnTo>
                    <a:pt x="2" y="575"/>
                  </a:lnTo>
                  <a:lnTo>
                    <a:pt x="5" y="572"/>
                  </a:lnTo>
                  <a:lnTo>
                    <a:pt x="8" y="570"/>
                  </a:lnTo>
                  <a:lnTo>
                    <a:pt x="10" y="567"/>
                  </a:lnTo>
                  <a:lnTo>
                    <a:pt x="13" y="564"/>
                  </a:lnTo>
                  <a:lnTo>
                    <a:pt x="18" y="559"/>
                  </a:lnTo>
                  <a:lnTo>
                    <a:pt x="18" y="556"/>
                  </a:lnTo>
                  <a:lnTo>
                    <a:pt x="21" y="553"/>
                  </a:lnTo>
                  <a:lnTo>
                    <a:pt x="23" y="551"/>
                  </a:lnTo>
                  <a:lnTo>
                    <a:pt x="29" y="545"/>
                  </a:lnTo>
                  <a:lnTo>
                    <a:pt x="29" y="543"/>
                  </a:lnTo>
                  <a:lnTo>
                    <a:pt x="31" y="540"/>
                  </a:lnTo>
                  <a:lnTo>
                    <a:pt x="37" y="535"/>
                  </a:lnTo>
                  <a:lnTo>
                    <a:pt x="37" y="532"/>
                  </a:lnTo>
                  <a:lnTo>
                    <a:pt x="42" y="527"/>
                  </a:lnTo>
                  <a:lnTo>
                    <a:pt x="42" y="524"/>
                  </a:lnTo>
                  <a:lnTo>
                    <a:pt x="47" y="518"/>
                  </a:lnTo>
                  <a:lnTo>
                    <a:pt x="47" y="516"/>
                  </a:lnTo>
                  <a:lnTo>
                    <a:pt x="53" y="510"/>
                  </a:lnTo>
                  <a:lnTo>
                    <a:pt x="53" y="508"/>
                  </a:lnTo>
                  <a:lnTo>
                    <a:pt x="58" y="502"/>
                  </a:lnTo>
                  <a:lnTo>
                    <a:pt x="58" y="497"/>
                  </a:lnTo>
                  <a:lnTo>
                    <a:pt x="61" y="494"/>
                  </a:lnTo>
                  <a:lnTo>
                    <a:pt x="66" y="489"/>
                  </a:lnTo>
                  <a:lnTo>
                    <a:pt x="66" y="484"/>
                  </a:lnTo>
                  <a:lnTo>
                    <a:pt x="71" y="478"/>
                  </a:lnTo>
                  <a:lnTo>
                    <a:pt x="71" y="476"/>
                  </a:lnTo>
                  <a:lnTo>
                    <a:pt x="77" y="470"/>
                  </a:lnTo>
                  <a:lnTo>
                    <a:pt x="77" y="465"/>
                  </a:lnTo>
                  <a:lnTo>
                    <a:pt x="82" y="459"/>
                  </a:lnTo>
                  <a:lnTo>
                    <a:pt x="82" y="454"/>
                  </a:lnTo>
                  <a:lnTo>
                    <a:pt x="87" y="449"/>
                  </a:lnTo>
                  <a:lnTo>
                    <a:pt x="87" y="443"/>
                  </a:lnTo>
                  <a:lnTo>
                    <a:pt x="93" y="438"/>
                  </a:lnTo>
                  <a:lnTo>
                    <a:pt x="93" y="433"/>
                  </a:lnTo>
                  <a:lnTo>
                    <a:pt x="98" y="427"/>
                  </a:lnTo>
                  <a:lnTo>
                    <a:pt x="98" y="422"/>
                  </a:lnTo>
                  <a:lnTo>
                    <a:pt x="103" y="416"/>
                  </a:lnTo>
                  <a:lnTo>
                    <a:pt x="103" y="411"/>
                  </a:lnTo>
                  <a:lnTo>
                    <a:pt x="109" y="406"/>
                  </a:lnTo>
                  <a:lnTo>
                    <a:pt x="109" y="400"/>
                  </a:lnTo>
                  <a:lnTo>
                    <a:pt x="111" y="398"/>
                  </a:lnTo>
                  <a:lnTo>
                    <a:pt x="111" y="395"/>
                  </a:lnTo>
                  <a:lnTo>
                    <a:pt x="114" y="392"/>
                  </a:lnTo>
                  <a:lnTo>
                    <a:pt x="114" y="387"/>
                  </a:lnTo>
                  <a:lnTo>
                    <a:pt x="119" y="382"/>
                  </a:lnTo>
                  <a:lnTo>
                    <a:pt x="119" y="376"/>
                  </a:lnTo>
                  <a:lnTo>
                    <a:pt x="122" y="373"/>
                  </a:lnTo>
                  <a:lnTo>
                    <a:pt x="122" y="371"/>
                  </a:lnTo>
                  <a:lnTo>
                    <a:pt x="125" y="368"/>
                  </a:lnTo>
                  <a:lnTo>
                    <a:pt x="125" y="363"/>
                  </a:lnTo>
                  <a:lnTo>
                    <a:pt x="130" y="357"/>
                  </a:lnTo>
                  <a:lnTo>
                    <a:pt x="130" y="352"/>
                  </a:lnTo>
                  <a:lnTo>
                    <a:pt x="133" y="349"/>
                  </a:lnTo>
                  <a:lnTo>
                    <a:pt x="133" y="344"/>
                  </a:lnTo>
                  <a:lnTo>
                    <a:pt x="138" y="339"/>
                  </a:lnTo>
                  <a:lnTo>
                    <a:pt x="138" y="333"/>
                  </a:lnTo>
                  <a:lnTo>
                    <a:pt x="140" y="330"/>
                  </a:lnTo>
                  <a:lnTo>
                    <a:pt x="140" y="325"/>
                  </a:lnTo>
                  <a:lnTo>
                    <a:pt x="146" y="320"/>
                  </a:lnTo>
                  <a:lnTo>
                    <a:pt x="146" y="312"/>
                  </a:lnTo>
                  <a:lnTo>
                    <a:pt x="151" y="306"/>
                  </a:lnTo>
                  <a:lnTo>
                    <a:pt x="151" y="298"/>
                  </a:lnTo>
                  <a:lnTo>
                    <a:pt x="156" y="293"/>
                  </a:lnTo>
                  <a:lnTo>
                    <a:pt x="156" y="285"/>
                  </a:lnTo>
                  <a:lnTo>
                    <a:pt x="162" y="279"/>
                  </a:lnTo>
                  <a:lnTo>
                    <a:pt x="162" y="271"/>
                  </a:lnTo>
                  <a:lnTo>
                    <a:pt x="164" y="269"/>
                  </a:lnTo>
                  <a:lnTo>
                    <a:pt x="164" y="266"/>
                  </a:lnTo>
                  <a:lnTo>
                    <a:pt x="167" y="263"/>
                  </a:lnTo>
                  <a:lnTo>
                    <a:pt x="167" y="258"/>
                  </a:lnTo>
                  <a:lnTo>
                    <a:pt x="170" y="255"/>
                  </a:lnTo>
                  <a:lnTo>
                    <a:pt x="170" y="253"/>
                  </a:lnTo>
                  <a:lnTo>
                    <a:pt x="172" y="250"/>
                  </a:lnTo>
                  <a:lnTo>
                    <a:pt x="172" y="245"/>
                  </a:lnTo>
                  <a:lnTo>
                    <a:pt x="175" y="242"/>
                  </a:lnTo>
                  <a:lnTo>
                    <a:pt x="175" y="236"/>
                  </a:lnTo>
                  <a:lnTo>
                    <a:pt x="178" y="234"/>
                  </a:lnTo>
                  <a:lnTo>
                    <a:pt x="178" y="231"/>
                  </a:lnTo>
                  <a:lnTo>
                    <a:pt x="180" y="228"/>
                  </a:lnTo>
                  <a:lnTo>
                    <a:pt x="180" y="223"/>
                  </a:lnTo>
                  <a:lnTo>
                    <a:pt x="183" y="220"/>
                  </a:lnTo>
                  <a:lnTo>
                    <a:pt x="183" y="215"/>
                  </a:lnTo>
                  <a:lnTo>
                    <a:pt x="188" y="210"/>
                  </a:lnTo>
                  <a:lnTo>
                    <a:pt x="188" y="202"/>
                  </a:lnTo>
                  <a:lnTo>
                    <a:pt x="191" y="199"/>
                  </a:lnTo>
                  <a:lnTo>
                    <a:pt x="191" y="194"/>
                  </a:lnTo>
                  <a:lnTo>
                    <a:pt x="196" y="188"/>
                  </a:lnTo>
                  <a:lnTo>
                    <a:pt x="196" y="180"/>
                  </a:lnTo>
                  <a:lnTo>
                    <a:pt x="199" y="177"/>
                  </a:lnTo>
                  <a:lnTo>
                    <a:pt x="199" y="172"/>
                  </a:lnTo>
                  <a:lnTo>
                    <a:pt x="204" y="167"/>
                  </a:lnTo>
                  <a:lnTo>
                    <a:pt x="204" y="159"/>
                  </a:lnTo>
                  <a:lnTo>
                    <a:pt x="207" y="156"/>
                  </a:lnTo>
                  <a:lnTo>
                    <a:pt x="207" y="151"/>
                  </a:lnTo>
                  <a:lnTo>
                    <a:pt x="212" y="145"/>
                  </a:lnTo>
                  <a:lnTo>
                    <a:pt x="212" y="137"/>
                  </a:lnTo>
                  <a:lnTo>
                    <a:pt x="215" y="134"/>
                  </a:lnTo>
                  <a:lnTo>
                    <a:pt x="215" y="129"/>
                  </a:lnTo>
                  <a:lnTo>
                    <a:pt x="218" y="126"/>
                  </a:lnTo>
                  <a:lnTo>
                    <a:pt x="218" y="121"/>
                  </a:lnTo>
                  <a:lnTo>
                    <a:pt x="223" y="116"/>
                  </a:lnTo>
                  <a:lnTo>
                    <a:pt x="223" y="108"/>
                  </a:lnTo>
                  <a:lnTo>
                    <a:pt x="226" y="105"/>
                  </a:lnTo>
                  <a:lnTo>
                    <a:pt x="226" y="99"/>
                  </a:lnTo>
                  <a:lnTo>
                    <a:pt x="231" y="94"/>
                  </a:lnTo>
                  <a:lnTo>
                    <a:pt x="231" y="86"/>
                  </a:lnTo>
                  <a:lnTo>
                    <a:pt x="234" y="83"/>
                  </a:lnTo>
                  <a:lnTo>
                    <a:pt x="234" y="78"/>
                  </a:lnTo>
                  <a:lnTo>
                    <a:pt x="236" y="75"/>
                  </a:lnTo>
                  <a:lnTo>
                    <a:pt x="236" y="73"/>
                  </a:lnTo>
                  <a:lnTo>
                    <a:pt x="239" y="70"/>
                  </a:lnTo>
                  <a:lnTo>
                    <a:pt x="239" y="65"/>
                  </a:lnTo>
                  <a:lnTo>
                    <a:pt x="242" y="62"/>
                  </a:lnTo>
                  <a:lnTo>
                    <a:pt x="242" y="57"/>
                  </a:lnTo>
                  <a:lnTo>
                    <a:pt x="244" y="54"/>
                  </a:lnTo>
                  <a:lnTo>
                    <a:pt x="244" y="51"/>
                  </a:lnTo>
                  <a:lnTo>
                    <a:pt x="247" y="48"/>
                  </a:lnTo>
                  <a:lnTo>
                    <a:pt x="247" y="43"/>
                  </a:lnTo>
                  <a:lnTo>
                    <a:pt x="249" y="40"/>
                  </a:lnTo>
                  <a:lnTo>
                    <a:pt x="249" y="35"/>
                  </a:lnTo>
                  <a:lnTo>
                    <a:pt x="255" y="30"/>
                  </a:lnTo>
                  <a:lnTo>
                    <a:pt x="255" y="22"/>
                  </a:lnTo>
                  <a:lnTo>
                    <a:pt x="257" y="19"/>
                  </a:lnTo>
                  <a:lnTo>
                    <a:pt x="257" y="14"/>
                  </a:lnTo>
                  <a:lnTo>
                    <a:pt x="263" y="8"/>
                  </a:lnTo>
                  <a:lnTo>
                    <a:pt x="26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85" name="Freeform 223"/>
            <p:cNvSpPr>
              <a:spLocks/>
            </p:cNvSpPr>
            <p:nvPr/>
          </p:nvSpPr>
          <p:spPr bwMode="auto">
            <a:xfrm>
              <a:off x="4002" y="1378"/>
              <a:ext cx="189" cy="285"/>
            </a:xfrm>
            <a:custGeom>
              <a:avLst/>
              <a:gdLst>
                <a:gd name="T0" fmla="*/ 5 w 189"/>
                <a:gd name="T1" fmla="*/ 280 h 285"/>
                <a:gd name="T2" fmla="*/ 8 w 189"/>
                <a:gd name="T3" fmla="*/ 269 h 285"/>
                <a:gd name="T4" fmla="*/ 10 w 189"/>
                <a:gd name="T5" fmla="*/ 264 h 285"/>
                <a:gd name="T6" fmla="*/ 13 w 189"/>
                <a:gd name="T7" fmla="*/ 256 h 285"/>
                <a:gd name="T8" fmla="*/ 18 w 189"/>
                <a:gd name="T9" fmla="*/ 245 h 285"/>
                <a:gd name="T10" fmla="*/ 21 w 189"/>
                <a:gd name="T11" fmla="*/ 237 h 285"/>
                <a:gd name="T12" fmla="*/ 24 w 189"/>
                <a:gd name="T13" fmla="*/ 229 h 285"/>
                <a:gd name="T14" fmla="*/ 26 w 189"/>
                <a:gd name="T15" fmla="*/ 223 h 285"/>
                <a:gd name="T16" fmla="*/ 32 w 189"/>
                <a:gd name="T17" fmla="*/ 213 h 285"/>
                <a:gd name="T18" fmla="*/ 37 w 189"/>
                <a:gd name="T19" fmla="*/ 199 h 285"/>
                <a:gd name="T20" fmla="*/ 40 w 189"/>
                <a:gd name="T21" fmla="*/ 191 h 285"/>
                <a:gd name="T22" fmla="*/ 45 w 189"/>
                <a:gd name="T23" fmla="*/ 180 h 285"/>
                <a:gd name="T24" fmla="*/ 50 w 189"/>
                <a:gd name="T25" fmla="*/ 170 h 285"/>
                <a:gd name="T26" fmla="*/ 56 w 189"/>
                <a:gd name="T27" fmla="*/ 156 h 285"/>
                <a:gd name="T28" fmla="*/ 61 w 189"/>
                <a:gd name="T29" fmla="*/ 145 h 285"/>
                <a:gd name="T30" fmla="*/ 66 w 189"/>
                <a:gd name="T31" fmla="*/ 135 h 285"/>
                <a:gd name="T32" fmla="*/ 72 w 189"/>
                <a:gd name="T33" fmla="*/ 124 h 285"/>
                <a:gd name="T34" fmla="*/ 77 w 189"/>
                <a:gd name="T35" fmla="*/ 113 h 285"/>
                <a:gd name="T36" fmla="*/ 82 w 189"/>
                <a:gd name="T37" fmla="*/ 102 h 285"/>
                <a:gd name="T38" fmla="*/ 88 w 189"/>
                <a:gd name="T39" fmla="*/ 94 h 285"/>
                <a:gd name="T40" fmla="*/ 93 w 189"/>
                <a:gd name="T41" fmla="*/ 84 h 285"/>
                <a:gd name="T42" fmla="*/ 98 w 189"/>
                <a:gd name="T43" fmla="*/ 76 h 285"/>
                <a:gd name="T44" fmla="*/ 103 w 189"/>
                <a:gd name="T45" fmla="*/ 68 h 285"/>
                <a:gd name="T46" fmla="*/ 109 w 189"/>
                <a:gd name="T47" fmla="*/ 60 h 285"/>
                <a:gd name="T48" fmla="*/ 114 w 189"/>
                <a:gd name="T49" fmla="*/ 51 h 285"/>
                <a:gd name="T50" fmla="*/ 117 w 189"/>
                <a:gd name="T51" fmla="*/ 46 h 285"/>
                <a:gd name="T52" fmla="*/ 122 w 189"/>
                <a:gd name="T53" fmla="*/ 38 h 285"/>
                <a:gd name="T54" fmla="*/ 127 w 189"/>
                <a:gd name="T55" fmla="*/ 33 h 285"/>
                <a:gd name="T56" fmla="*/ 133 w 189"/>
                <a:gd name="T57" fmla="*/ 27 h 285"/>
                <a:gd name="T58" fmla="*/ 138 w 189"/>
                <a:gd name="T59" fmla="*/ 22 h 285"/>
                <a:gd name="T60" fmla="*/ 143 w 189"/>
                <a:gd name="T61" fmla="*/ 17 h 285"/>
                <a:gd name="T62" fmla="*/ 149 w 189"/>
                <a:gd name="T63" fmla="*/ 14 h 285"/>
                <a:gd name="T64" fmla="*/ 154 w 189"/>
                <a:gd name="T65" fmla="*/ 11 h 285"/>
                <a:gd name="T66" fmla="*/ 159 w 189"/>
                <a:gd name="T67" fmla="*/ 6 h 285"/>
                <a:gd name="T68" fmla="*/ 165 w 189"/>
                <a:gd name="T69" fmla="*/ 3 h 285"/>
                <a:gd name="T70" fmla="*/ 170 w 189"/>
                <a:gd name="T71" fmla="*/ 3 h 285"/>
                <a:gd name="T72" fmla="*/ 175 w 189"/>
                <a:gd name="T73" fmla="*/ 0 h 285"/>
                <a:gd name="T74" fmla="*/ 181 w 189"/>
                <a:gd name="T75" fmla="*/ 0 h 285"/>
                <a:gd name="T76" fmla="*/ 186 w 189"/>
                <a:gd name="T77" fmla="*/ 0 h 28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9"/>
                <a:gd name="T118" fmla="*/ 0 h 285"/>
                <a:gd name="T119" fmla="*/ 189 w 189"/>
                <a:gd name="T120" fmla="*/ 285 h 28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9" h="285">
                  <a:moveTo>
                    <a:pt x="0" y="285"/>
                  </a:moveTo>
                  <a:lnTo>
                    <a:pt x="5" y="280"/>
                  </a:lnTo>
                  <a:lnTo>
                    <a:pt x="5" y="272"/>
                  </a:lnTo>
                  <a:lnTo>
                    <a:pt x="8" y="269"/>
                  </a:lnTo>
                  <a:lnTo>
                    <a:pt x="8" y="266"/>
                  </a:lnTo>
                  <a:lnTo>
                    <a:pt x="10" y="264"/>
                  </a:lnTo>
                  <a:lnTo>
                    <a:pt x="10" y="258"/>
                  </a:lnTo>
                  <a:lnTo>
                    <a:pt x="13" y="256"/>
                  </a:lnTo>
                  <a:lnTo>
                    <a:pt x="13" y="250"/>
                  </a:lnTo>
                  <a:lnTo>
                    <a:pt x="18" y="245"/>
                  </a:lnTo>
                  <a:lnTo>
                    <a:pt x="18" y="239"/>
                  </a:lnTo>
                  <a:lnTo>
                    <a:pt x="21" y="237"/>
                  </a:lnTo>
                  <a:lnTo>
                    <a:pt x="21" y="231"/>
                  </a:lnTo>
                  <a:lnTo>
                    <a:pt x="24" y="229"/>
                  </a:lnTo>
                  <a:lnTo>
                    <a:pt x="24" y="226"/>
                  </a:lnTo>
                  <a:lnTo>
                    <a:pt x="26" y="223"/>
                  </a:lnTo>
                  <a:lnTo>
                    <a:pt x="26" y="218"/>
                  </a:lnTo>
                  <a:lnTo>
                    <a:pt x="32" y="213"/>
                  </a:lnTo>
                  <a:lnTo>
                    <a:pt x="32" y="205"/>
                  </a:lnTo>
                  <a:lnTo>
                    <a:pt x="37" y="199"/>
                  </a:lnTo>
                  <a:lnTo>
                    <a:pt x="37" y="194"/>
                  </a:lnTo>
                  <a:lnTo>
                    <a:pt x="40" y="191"/>
                  </a:lnTo>
                  <a:lnTo>
                    <a:pt x="40" y="186"/>
                  </a:lnTo>
                  <a:lnTo>
                    <a:pt x="45" y="180"/>
                  </a:lnTo>
                  <a:lnTo>
                    <a:pt x="45" y="175"/>
                  </a:lnTo>
                  <a:lnTo>
                    <a:pt x="50" y="170"/>
                  </a:lnTo>
                  <a:lnTo>
                    <a:pt x="50" y="162"/>
                  </a:lnTo>
                  <a:lnTo>
                    <a:pt x="56" y="156"/>
                  </a:lnTo>
                  <a:lnTo>
                    <a:pt x="56" y="151"/>
                  </a:lnTo>
                  <a:lnTo>
                    <a:pt x="61" y="145"/>
                  </a:lnTo>
                  <a:lnTo>
                    <a:pt x="61" y="140"/>
                  </a:lnTo>
                  <a:lnTo>
                    <a:pt x="66" y="135"/>
                  </a:lnTo>
                  <a:lnTo>
                    <a:pt x="66" y="129"/>
                  </a:lnTo>
                  <a:lnTo>
                    <a:pt x="72" y="124"/>
                  </a:lnTo>
                  <a:lnTo>
                    <a:pt x="72" y="119"/>
                  </a:lnTo>
                  <a:lnTo>
                    <a:pt x="77" y="113"/>
                  </a:lnTo>
                  <a:lnTo>
                    <a:pt x="77" y="108"/>
                  </a:lnTo>
                  <a:lnTo>
                    <a:pt x="82" y="102"/>
                  </a:lnTo>
                  <a:lnTo>
                    <a:pt x="82" y="100"/>
                  </a:lnTo>
                  <a:lnTo>
                    <a:pt x="88" y="94"/>
                  </a:lnTo>
                  <a:lnTo>
                    <a:pt x="88" y="89"/>
                  </a:lnTo>
                  <a:lnTo>
                    <a:pt x="93" y="84"/>
                  </a:lnTo>
                  <a:lnTo>
                    <a:pt x="93" y="81"/>
                  </a:lnTo>
                  <a:lnTo>
                    <a:pt x="98" y="76"/>
                  </a:lnTo>
                  <a:lnTo>
                    <a:pt x="98" y="73"/>
                  </a:lnTo>
                  <a:lnTo>
                    <a:pt x="103" y="68"/>
                  </a:lnTo>
                  <a:lnTo>
                    <a:pt x="103" y="65"/>
                  </a:lnTo>
                  <a:lnTo>
                    <a:pt x="109" y="60"/>
                  </a:lnTo>
                  <a:lnTo>
                    <a:pt x="109" y="57"/>
                  </a:lnTo>
                  <a:lnTo>
                    <a:pt x="114" y="51"/>
                  </a:lnTo>
                  <a:lnTo>
                    <a:pt x="114" y="49"/>
                  </a:lnTo>
                  <a:lnTo>
                    <a:pt x="117" y="46"/>
                  </a:lnTo>
                  <a:lnTo>
                    <a:pt x="122" y="41"/>
                  </a:lnTo>
                  <a:lnTo>
                    <a:pt x="122" y="38"/>
                  </a:lnTo>
                  <a:lnTo>
                    <a:pt x="125" y="35"/>
                  </a:lnTo>
                  <a:lnTo>
                    <a:pt x="127" y="33"/>
                  </a:lnTo>
                  <a:lnTo>
                    <a:pt x="130" y="30"/>
                  </a:lnTo>
                  <a:lnTo>
                    <a:pt x="133" y="27"/>
                  </a:lnTo>
                  <a:lnTo>
                    <a:pt x="135" y="25"/>
                  </a:lnTo>
                  <a:lnTo>
                    <a:pt x="138" y="22"/>
                  </a:lnTo>
                  <a:lnTo>
                    <a:pt x="141" y="19"/>
                  </a:lnTo>
                  <a:lnTo>
                    <a:pt x="143" y="17"/>
                  </a:lnTo>
                  <a:lnTo>
                    <a:pt x="146" y="17"/>
                  </a:lnTo>
                  <a:lnTo>
                    <a:pt x="149" y="14"/>
                  </a:lnTo>
                  <a:lnTo>
                    <a:pt x="151" y="11"/>
                  </a:lnTo>
                  <a:lnTo>
                    <a:pt x="154" y="11"/>
                  </a:lnTo>
                  <a:lnTo>
                    <a:pt x="157" y="8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5" y="3"/>
                  </a:lnTo>
                  <a:lnTo>
                    <a:pt x="167" y="3"/>
                  </a:lnTo>
                  <a:lnTo>
                    <a:pt x="170" y="3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81" y="0"/>
                  </a:lnTo>
                  <a:lnTo>
                    <a:pt x="183" y="0"/>
                  </a:lnTo>
                  <a:lnTo>
                    <a:pt x="186" y="0"/>
                  </a:lnTo>
                  <a:lnTo>
                    <a:pt x="189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86" name="Freeform 224"/>
            <p:cNvSpPr>
              <a:spLocks/>
            </p:cNvSpPr>
            <p:nvPr/>
          </p:nvSpPr>
          <p:spPr bwMode="auto">
            <a:xfrm>
              <a:off x="4191" y="1378"/>
              <a:ext cx="273" cy="521"/>
            </a:xfrm>
            <a:custGeom>
              <a:avLst/>
              <a:gdLst>
                <a:gd name="T0" fmla="*/ 5 w 273"/>
                <a:gd name="T1" fmla="*/ 0 h 521"/>
                <a:gd name="T2" fmla="*/ 13 w 273"/>
                <a:gd name="T3" fmla="*/ 0 h 521"/>
                <a:gd name="T4" fmla="*/ 21 w 273"/>
                <a:gd name="T5" fmla="*/ 3 h 521"/>
                <a:gd name="T6" fmla="*/ 29 w 273"/>
                <a:gd name="T7" fmla="*/ 8 h 521"/>
                <a:gd name="T8" fmla="*/ 37 w 273"/>
                <a:gd name="T9" fmla="*/ 14 h 521"/>
                <a:gd name="T10" fmla="*/ 45 w 273"/>
                <a:gd name="T11" fmla="*/ 19 h 521"/>
                <a:gd name="T12" fmla="*/ 53 w 273"/>
                <a:gd name="T13" fmla="*/ 27 h 521"/>
                <a:gd name="T14" fmla="*/ 61 w 273"/>
                <a:gd name="T15" fmla="*/ 35 h 521"/>
                <a:gd name="T16" fmla="*/ 71 w 273"/>
                <a:gd name="T17" fmla="*/ 46 h 521"/>
                <a:gd name="T18" fmla="*/ 79 w 273"/>
                <a:gd name="T19" fmla="*/ 57 h 521"/>
                <a:gd name="T20" fmla="*/ 87 w 273"/>
                <a:gd name="T21" fmla="*/ 68 h 521"/>
                <a:gd name="T22" fmla="*/ 95 w 273"/>
                <a:gd name="T23" fmla="*/ 81 h 521"/>
                <a:gd name="T24" fmla="*/ 101 w 273"/>
                <a:gd name="T25" fmla="*/ 94 h 521"/>
                <a:gd name="T26" fmla="*/ 109 w 273"/>
                <a:gd name="T27" fmla="*/ 108 h 521"/>
                <a:gd name="T28" fmla="*/ 119 w 273"/>
                <a:gd name="T29" fmla="*/ 124 h 521"/>
                <a:gd name="T30" fmla="*/ 125 w 273"/>
                <a:gd name="T31" fmla="*/ 140 h 521"/>
                <a:gd name="T32" fmla="*/ 135 w 273"/>
                <a:gd name="T33" fmla="*/ 156 h 521"/>
                <a:gd name="T34" fmla="*/ 138 w 273"/>
                <a:gd name="T35" fmla="*/ 170 h 521"/>
                <a:gd name="T36" fmla="*/ 148 w 273"/>
                <a:gd name="T37" fmla="*/ 186 h 521"/>
                <a:gd name="T38" fmla="*/ 154 w 273"/>
                <a:gd name="T39" fmla="*/ 205 h 521"/>
                <a:gd name="T40" fmla="*/ 162 w 273"/>
                <a:gd name="T41" fmla="*/ 218 h 521"/>
                <a:gd name="T42" fmla="*/ 164 w 273"/>
                <a:gd name="T43" fmla="*/ 231 h 521"/>
                <a:gd name="T44" fmla="*/ 170 w 273"/>
                <a:gd name="T45" fmla="*/ 239 h 521"/>
                <a:gd name="T46" fmla="*/ 175 w 273"/>
                <a:gd name="T47" fmla="*/ 258 h 521"/>
                <a:gd name="T48" fmla="*/ 180 w 273"/>
                <a:gd name="T49" fmla="*/ 266 h 521"/>
                <a:gd name="T50" fmla="*/ 183 w 273"/>
                <a:gd name="T51" fmla="*/ 280 h 521"/>
                <a:gd name="T52" fmla="*/ 194 w 273"/>
                <a:gd name="T53" fmla="*/ 299 h 521"/>
                <a:gd name="T54" fmla="*/ 196 w 273"/>
                <a:gd name="T55" fmla="*/ 315 h 521"/>
                <a:gd name="T56" fmla="*/ 204 w 273"/>
                <a:gd name="T57" fmla="*/ 331 h 521"/>
                <a:gd name="T58" fmla="*/ 207 w 273"/>
                <a:gd name="T59" fmla="*/ 342 h 521"/>
                <a:gd name="T60" fmla="*/ 212 w 273"/>
                <a:gd name="T61" fmla="*/ 352 h 521"/>
                <a:gd name="T62" fmla="*/ 215 w 273"/>
                <a:gd name="T63" fmla="*/ 363 h 521"/>
                <a:gd name="T64" fmla="*/ 220 w 273"/>
                <a:gd name="T65" fmla="*/ 374 h 521"/>
                <a:gd name="T66" fmla="*/ 226 w 273"/>
                <a:gd name="T67" fmla="*/ 393 h 521"/>
                <a:gd name="T68" fmla="*/ 234 w 273"/>
                <a:gd name="T69" fmla="*/ 406 h 521"/>
                <a:gd name="T70" fmla="*/ 236 w 273"/>
                <a:gd name="T71" fmla="*/ 422 h 521"/>
                <a:gd name="T72" fmla="*/ 244 w 273"/>
                <a:gd name="T73" fmla="*/ 436 h 521"/>
                <a:gd name="T74" fmla="*/ 247 w 273"/>
                <a:gd name="T75" fmla="*/ 452 h 521"/>
                <a:gd name="T76" fmla="*/ 255 w 273"/>
                <a:gd name="T77" fmla="*/ 468 h 521"/>
                <a:gd name="T78" fmla="*/ 260 w 273"/>
                <a:gd name="T79" fmla="*/ 487 h 521"/>
                <a:gd name="T80" fmla="*/ 268 w 273"/>
                <a:gd name="T81" fmla="*/ 500 h 521"/>
                <a:gd name="T82" fmla="*/ 271 w 273"/>
                <a:gd name="T83" fmla="*/ 513 h 5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3"/>
                <a:gd name="T127" fmla="*/ 0 h 521"/>
                <a:gd name="T128" fmla="*/ 273 w 273"/>
                <a:gd name="T129" fmla="*/ 521 h 5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3" h="521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21" y="3"/>
                  </a:lnTo>
                  <a:lnTo>
                    <a:pt x="23" y="6"/>
                  </a:lnTo>
                  <a:lnTo>
                    <a:pt x="26" y="6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4" y="11"/>
                  </a:lnTo>
                  <a:lnTo>
                    <a:pt x="37" y="14"/>
                  </a:lnTo>
                  <a:lnTo>
                    <a:pt x="39" y="17"/>
                  </a:lnTo>
                  <a:lnTo>
                    <a:pt x="42" y="17"/>
                  </a:lnTo>
                  <a:lnTo>
                    <a:pt x="45" y="19"/>
                  </a:lnTo>
                  <a:lnTo>
                    <a:pt x="47" y="22"/>
                  </a:lnTo>
                  <a:lnTo>
                    <a:pt x="50" y="25"/>
                  </a:lnTo>
                  <a:lnTo>
                    <a:pt x="53" y="27"/>
                  </a:lnTo>
                  <a:lnTo>
                    <a:pt x="55" y="30"/>
                  </a:lnTo>
                  <a:lnTo>
                    <a:pt x="58" y="33"/>
                  </a:lnTo>
                  <a:lnTo>
                    <a:pt x="61" y="35"/>
                  </a:lnTo>
                  <a:lnTo>
                    <a:pt x="63" y="38"/>
                  </a:lnTo>
                  <a:lnTo>
                    <a:pt x="66" y="41"/>
                  </a:lnTo>
                  <a:lnTo>
                    <a:pt x="71" y="46"/>
                  </a:lnTo>
                  <a:lnTo>
                    <a:pt x="71" y="49"/>
                  </a:lnTo>
                  <a:lnTo>
                    <a:pt x="74" y="51"/>
                  </a:lnTo>
                  <a:lnTo>
                    <a:pt x="79" y="57"/>
                  </a:lnTo>
                  <a:lnTo>
                    <a:pt x="79" y="60"/>
                  </a:lnTo>
                  <a:lnTo>
                    <a:pt x="82" y="62"/>
                  </a:lnTo>
                  <a:lnTo>
                    <a:pt x="87" y="68"/>
                  </a:lnTo>
                  <a:lnTo>
                    <a:pt x="87" y="73"/>
                  </a:lnTo>
                  <a:lnTo>
                    <a:pt x="90" y="76"/>
                  </a:lnTo>
                  <a:lnTo>
                    <a:pt x="95" y="81"/>
                  </a:lnTo>
                  <a:lnTo>
                    <a:pt x="95" y="84"/>
                  </a:lnTo>
                  <a:lnTo>
                    <a:pt x="101" y="89"/>
                  </a:lnTo>
                  <a:lnTo>
                    <a:pt x="101" y="94"/>
                  </a:lnTo>
                  <a:lnTo>
                    <a:pt x="103" y="97"/>
                  </a:lnTo>
                  <a:lnTo>
                    <a:pt x="109" y="102"/>
                  </a:lnTo>
                  <a:lnTo>
                    <a:pt x="109" y="108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19" y="124"/>
                  </a:lnTo>
                  <a:lnTo>
                    <a:pt x="119" y="129"/>
                  </a:lnTo>
                  <a:lnTo>
                    <a:pt x="125" y="135"/>
                  </a:lnTo>
                  <a:lnTo>
                    <a:pt x="125" y="140"/>
                  </a:lnTo>
                  <a:lnTo>
                    <a:pt x="130" y="145"/>
                  </a:lnTo>
                  <a:lnTo>
                    <a:pt x="130" y="151"/>
                  </a:lnTo>
                  <a:lnTo>
                    <a:pt x="135" y="156"/>
                  </a:lnTo>
                  <a:lnTo>
                    <a:pt x="135" y="162"/>
                  </a:lnTo>
                  <a:lnTo>
                    <a:pt x="138" y="164"/>
                  </a:lnTo>
                  <a:lnTo>
                    <a:pt x="138" y="170"/>
                  </a:lnTo>
                  <a:lnTo>
                    <a:pt x="143" y="175"/>
                  </a:lnTo>
                  <a:lnTo>
                    <a:pt x="143" y="180"/>
                  </a:lnTo>
                  <a:lnTo>
                    <a:pt x="148" y="186"/>
                  </a:lnTo>
                  <a:lnTo>
                    <a:pt x="148" y="194"/>
                  </a:lnTo>
                  <a:lnTo>
                    <a:pt x="154" y="199"/>
                  </a:lnTo>
                  <a:lnTo>
                    <a:pt x="154" y="205"/>
                  </a:lnTo>
                  <a:lnTo>
                    <a:pt x="156" y="207"/>
                  </a:lnTo>
                  <a:lnTo>
                    <a:pt x="156" y="213"/>
                  </a:lnTo>
                  <a:lnTo>
                    <a:pt x="162" y="218"/>
                  </a:lnTo>
                  <a:lnTo>
                    <a:pt x="162" y="223"/>
                  </a:lnTo>
                  <a:lnTo>
                    <a:pt x="164" y="226"/>
                  </a:lnTo>
                  <a:lnTo>
                    <a:pt x="164" y="231"/>
                  </a:lnTo>
                  <a:lnTo>
                    <a:pt x="167" y="234"/>
                  </a:lnTo>
                  <a:lnTo>
                    <a:pt x="167" y="237"/>
                  </a:lnTo>
                  <a:lnTo>
                    <a:pt x="170" y="239"/>
                  </a:lnTo>
                  <a:lnTo>
                    <a:pt x="170" y="245"/>
                  </a:lnTo>
                  <a:lnTo>
                    <a:pt x="175" y="250"/>
                  </a:lnTo>
                  <a:lnTo>
                    <a:pt x="175" y="258"/>
                  </a:lnTo>
                  <a:lnTo>
                    <a:pt x="178" y="261"/>
                  </a:lnTo>
                  <a:lnTo>
                    <a:pt x="178" y="264"/>
                  </a:lnTo>
                  <a:lnTo>
                    <a:pt x="180" y="266"/>
                  </a:lnTo>
                  <a:lnTo>
                    <a:pt x="180" y="272"/>
                  </a:lnTo>
                  <a:lnTo>
                    <a:pt x="183" y="274"/>
                  </a:lnTo>
                  <a:lnTo>
                    <a:pt x="183" y="280"/>
                  </a:lnTo>
                  <a:lnTo>
                    <a:pt x="188" y="285"/>
                  </a:lnTo>
                  <a:lnTo>
                    <a:pt x="188" y="293"/>
                  </a:lnTo>
                  <a:lnTo>
                    <a:pt x="194" y="299"/>
                  </a:lnTo>
                  <a:lnTo>
                    <a:pt x="194" y="307"/>
                  </a:lnTo>
                  <a:lnTo>
                    <a:pt x="196" y="309"/>
                  </a:lnTo>
                  <a:lnTo>
                    <a:pt x="196" y="315"/>
                  </a:lnTo>
                  <a:lnTo>
                    <a:pt x="202" y="320"/>
                  </a:lnTo>
                  <a:lnTo>
                    <a:pt x="202" y="328"/>
                  </a:lnTo>
                  <a:lnTo>
                    <a:pt x="204" y="331"/>
                  </a:lnTo>
                  <a:lnTo>
                    <a:pt x="204" y="333"/>
                  </a:lnTo>
                  <a:lnTo>
                    <a:pt x="207" y="336"/>
                  </a:lnTo>
                  <a:lnTo>
                    <a:pt x="207" y="342"/>
                  </a:lnTo>
                  <a:lnTo>
                    <a:pt x="210" y="344"/>
                  </a:lnTo>
                  <a:lnTo>
                    <a:pt x="210" y="350"/>
                  </a:lnTo>
                  <a:lnTo>
                    <a:pt x="212" y="352"/>
                  </a:lnTo>
                  <a:lnTo>
                    <a:pt x="212" y="355"/>
                  </a:lnTo>
                  <a:lnTo>
                    <a:pt x="215" y="358"/>
                  </a:lnTo>
                  <a:lnTo>
                    <a:pt x="215" y="363"/>
                  </a:lnTo>
                  <a:lnTo>
                    <a:pt x="218" y="366"/>
                  </a:lnTo>
                  <a:lnTo>
                    <a:pt x="218" y="371"/>
                  </a:lnTo>
                  <a:lnTo>
                    <a:pt x="220" y="374"/>
                  </a:lnTo>
                  <a:lnTo>
                    <a:pt x="220" y="379"/>
                  </a:lnTo>
                  <a:lnTo>
                    <a:pt x="226" y="384"/>
                  </a:lnTo>
                  <a:lnTo>
                    <a:pt x="226" y="393"/>
                  </a:lnTo>
                  <a:lnTo>
                    <a:pt x="228" y="395"/>
                  </a:lnTo>
                  <a:lnTo>
                    <a:pt x="228" y="401"/>
                  </a:lnTo>
                  <a:lnTo>
                    <a:pt x="234" y="406"/>
                  </a:lnTo>
                  <a:lnTo>
                    <a:pt x="234" y="414"/>
                  </a:lnTo>
                  <a:lnTo>
                    <a:pt x="236" y="417"/>
                  </a:lnTo>
                  <a:lnTo>
                    <a:pt x="236" y="422"/>
                  </a:lnTo>
                  <a:lnTo>
                    <a:pt x="239" y="425"/>
                  </a:lnTo>
                  <a:lnTo>
                    <a:pt x="239" y="430"/>
                  </a:lnTo>
                  <a:lnTo>
                    <a:pt x="244" y="436"/>
                  </a:lnTo>
                  <a:lnTo>
                    <a:pt x="244" y="444"/>
                  </a:lnTo>
                  <a:lnTo>
                    <a:pt x="247" y="446"/>
                  </a:lnTo>
                  <a:lnTo>
                    <a:pt x="247" y="452"/>
                  </a:lnTo>
                  <a:lnTo>
                    <a:pt x="252" y="457"/>
                  </a:lnTo>
                  <a:lnTo>
                    <a:pt x="252" y="465"/>
                  </a:lnTo>
                  <a:lnTo>
                    <a:pt x="255" y="468"/>
                  </a:lnTo>
                  <a:lnTo>
                    <a:pt x="255" y="473"/>
                  </a:lnTo>
                  <a:lnTo>
                    <a:pt x="260" y="479"/>
                  </a:lnTo>
                  <a:lnTo>
                    <a:pt x="260" y="487"/>
                  </a:lnTo>
                  <a:lnTo>
                    <a:pt x="263" y="489"/>
                  </a:lnTo>
                  <a:lnTo>
                    <a:pt x="263" y="495"/>
                  </a:lnTo>
                  <a:lnTo>
                    <a:pt x="268" y="500"/>
                  </a:lnTo>
                  <a:lnTo>
                    <a:pt x="268" y="508"/>
                  </a:lnTo>
                  <a:lnTo>
                    <a:pt x="271" y="511"/>
                  </a:lnTo>
                  <a:lnTo>
                    <a:pt x="271" y="513"/>
                  </a:lnTo>
                  <a:lnTo>
                    <a:pt x="273" y="516"/>
                  </a:lnTo>
                  <a:lnTo>
                    <a:pt x="273" y="521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87" name="Freeform 225"/>
            <p:cNvSpPr>
              <a:spLocks/>
            </p:cNvSpPr>
            <p:nvPr/>
          </p:nvSpPr>
          <p:spPr bwMode="auto">
            <a:xfrm>
              <a:off x="4464" y="1899"/>
              <a:ext cx="309" cy="403"/>
            </a:xfrm>
            <a:custGeom>
              <a:avLst/>
              <a:gdLst>
                <a:gd name="T0" fmla="*/ 3 w 309"/>
                <a:gd name="T1" fmla="*/ 9 h 403"/>
                <a:gd name="T2" fmla="*/ 8 w 309"/>
                <a:gd name="T3" fmla="*/ 17 h 403"/>
                <a:gd name="T4" fmla="*/ 11 w 309"/>
                <a:gd name="T5" fmla="*/ 27 h 403"/>
                <a:gd name="T6" fmla="*/ 16 w 309"/>
                <a:gd name="T7" fmla="*/ 38 h 403"/>
                <a:gd name="T8" fmla="*/ 22 w 309"/>
                <a:gd name="T9" fmla="*/ 57 h 403"/>
                <a:gd name="T10" fmla="*/ 32 w 309"/>
                <a:gd name="T11" fmla="*/ 76 h 403"/>
                <a:gd name="T12" fmla="*/ 38 w 309"/>
                <a:gd name="T13" fmla="*/ 94 h 403"/>
                <a:gd name="T14" fmla="*/ 46 w 309"/>
                <a:gd name="T15" fmla="*/ 108 h 403"/>
                <a:gd name="T16" fmla="*/ 51 w 309"/>
                <a:gd name="T17" fmla="*/ 127 h 403"/>
                <a:gd name="T18" fmla="*/ 56 w 309"/>
                <a:gd name="T19" fmla="*/ 135 h 403"/>
                <a:gd name="T20" fmla="*/ 62 w 309"/>
                <a:gd name="T21" fmla="*/ 151 h 403"/>
                <a:gd name="T22" fmla="*/ 67 w 309"/>
                <a:gd name="T23" fmla="*/ 159 h 403"/>
                <a:gd name="T24" fmla="*/ 72 w 309"/>
                <a:gd name="T25" fmla="*/ 175 h 403"/>
                <a:gd name="T26" fmla="*/ 83 w 309"/>
                <a:gd name="T27" fmla="*/ 191 h 403"/>
                <a:gd name="T28" fmla="*/ 88 w 309"/>
                <a:gd name="T29" fmla="*/ 207 h 403"/>
                <a:gd name="T30" fmla="*/ 99 w 309"/>
                <a:gd name="T31" fmla="*/ 223 h 403"/>
                <a:gd name="T32" fmla="*/ 104 w 309"/>
                <a:gd name="T33" fmla="*/ 240 h 403"/>
                <a:gd name="T34" fmla="*/ 112 w 309"/>
                <a:gd name="T35" fmla="*/ 253 h 403"/>
                <a:gd name="T36" fmla="*/ 123 w 309"/>
                <a:gd name="T37" fmla="*/ 266 h 403"/>
                <a:gd name="T38" fmla="*/ 131 w 309"/>
                <a:gd name="T39" fmla="*/ 280 h 403"/>
                <a:gd name="T40" fmla="*/ 136 w 309"/>
                <a:gd name="T41" fmla="*/ 291 h 403"/>
                <a:gd name="T42" fmla="*/ 147 w 309"/>
                <a:gd name="T43" fmla="*/ 304 h 403"/>
                <a:gd name="T44" fmla="*/ 155 w 309"/>
                <a:gd name="T45" fmla="*/ 315 h 403"/>
                <a:gd name="T46" fmla="*/ 160 w 309"/>
                <a:gd name="T47" fmla="*/ 323 h 403"/>
                <a:gd name="T48" fmla="*/ 168 w 309"/>
                <a:gd name="T49" fmla="*/ 334 h 403"/>
                <a:gd name="T50" fmla="*/ 176 w 309"/>
                <a:gd name="T51" fmla="*/ 342 h 403"/>
                <a:gd name="T52" fmla="*/ 184 w 309"/>
                <a:gd name="T53" fmla="*/ 350 h 403"/>
                <a:gd name="T54" fmla="*/ 192 w 309"/>
                <a:gd name="T55" fmla="*/ 358 h 403"/>
                <a:gd name="T56" fmla="*/ 200 w 309"/>
                <a:gd name="T57" fmla="*/ 363 h 403"/>
                <a:gd name="T58" fmla="*/ 208 w 309"/>
                <a:gd name="T59" fmla="*/ 371 h 403"/>
                <a:gd name="T60" fmla="*/ 216 w 309"/>
                <a:gd name="T61" fmla="*/ 376 h 403"/>
                <a:gd name="T62" fmla="*/ 224 w 309"/>
                <a:gd name="T63" fmla="*/ 382 h 403"/>
                <a:gd name="T64" fmla="*/ 232 w 309"/>
                <a:gd name="T65" fmla="*/ 385 h 403"/>
                <a:gd name="T66" fmla="*/ 240 w 309"/>
                <a:gd name="T67" fmla="*/ 390 h 403"/>
                <a:gd name="T68" fmla="*/ 248 w 309"/>
                <a:gd name="T69" fmla="*/ 393 h 403"/>
                <a:gd name="T70" fmla="*/ 256 w 309"/>
                <a:gd name="T71" fmla="*/ 395 h 403"/>
                <a:gd name="T72" fmla="*/ 264 w 309"/>
                <a:gd name="T73" fmla="*/ 398 h 403"/>
                <a:gd name="T74" fmla="*/ 272 w 309"/>
                <a:gd name="T75" fmla="*/ 401 h 403"/>
                <a:gd name="T76" fmla="*/ 280 w 309"/>
                <a:gd name="T77" fmla="*/ 401 h 403"/>
                <a:gd name="T78" fmla="*/ 288 w 309"/>
                <a:gd name="T79" fmla="*/ 403 h 403"/>
                <a:gd name="T80" fmla="*/ 296 w 309"/>
                <a:gd name="T81" fmla="*/ 403 h 403"/>
                <a:gd name="T82" fmla="*/ 304 w 309"/>
                <a:gd name="T83" fmla="*/ 403 h 4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9"/>
                <a:gd name="T127" fmla="*/ 0 h 403"/>
                <a:gd name="T128" fmla="*/ 309 w 309"/>
                <a:gd name="T129" fmla="*/ 403 h 4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9" h="403">
                  <a:moveTo>
                    <a:pt x="0" y="0"/>
                  </a:moveTo>
                  <a:lnTo>
                    <a:pt x="3" y="3"/>
                  </a:lnTo>
                  <a:lnTo>
                    <a:pt x="3" y="9"/>
                  </a:lnTo>
                  <a:lnTo>
                    <a:pt x="6" y="11"/>
                  </a:lnTo>
                  <a:lnTo>
                    <a:pt x="6" y="14"/>
                  </a:lnTo>
                  <a:lnTo>
                    <a:pt x="8" y="17"/>
                  </a:lnTo>
                  <a:lnTo>
                    <a:pt x="8" y="22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4" y="30"/>
                  </a:lnTo>
                  <a:lnTo>
                    <a:pt x="14" y="35"/>
                  </a:lnTo>
                  <a:lnTo>
                    <a:pt x="16" y="38"/>
                  </a:lnTo>
                  <a:lnTo>
                    <a:pt x="16" y="43"/>
                  </a:lnTo>
                  <a:lnTo>
                    <a:pt x="22" y="49"/>
                  </a:lnTo>
                  <a:lnTo>
                    <a:pt x="22" y="57"/>
                  </a:lnTo>
                  <a:lnTo>
                    <a:pt x="27" y="62"/>
                  </a:lnTo>
                  <a:lnTo>
                    <a:pt x="27" y="70"/>
                  </a:lnTo>
                  <a:lnTo>
                    <a:pt x="32" y="76"/>
                  </a:lnTo>
                  <a:lnTo>
                    <a:pt x="32" y="84"/>
                  </a:lnTo>
                  <a:lnTo>
                    <a:pt x="38" y="89"/>
                  </a:lnTo>
                  <a:lnTo>
                    <a:pt x="38" y="94"/>
                  </a:lnTo>
                  <a:lnTo>
                    <a:pt x="40" y="97"/>
                  </a:lnTo>
                  <a:lnTo>
                    <a:pt x="40" y="103"/>
                  </a:lnTo>
                  <a:lnTo>
                    <a:pt x="46" y="108"/>
                  </a:lnTo>
                  <a:lnTo>
                    <a:pt x="46" y="116"/>
                  </a:lnTo>
                  <a:lnTo>
                    <a:pt x="51" y="121"/>
                  </a:lnTo>
                  <a:lnTo>
                    <a:pt x="51" y="127"/>
                  </a:lnTo>
                  <a:lnTo>
                    <a:pt x="54" y="129"/>
                  </a:lnTo>
                  <a:lnTo>
                    <a:pt x="54" y="132"/>
                  </a:lnTo>
                  <a:lnTo>
                    <a:pt x="56" y="135"/>
                  </a:lnTo>
                  <a:lnTo>
                    <a:pt x="56" y="140"/>
                  </a:lnTo>
                  <a:lnTo>
                    <a:pt x="62" y="146"/>
                  </a:lnTo>
                  <a:lnTo>
                    <a:pt x="62" y="151"/>
                  </a:lnTo>
                  <a:lnTo>
                    <a:pt x="64" y="154"/>
                  </a:lnTo>
                  <a:lnTo>
                    <a:pt x="64" y="156"/>
                  </a:lnTo>
                  <a:lnTo>
                    <a:pt x="67" y="159"/>
                  </a:lnTo>
                  <a:lnTo>
                    <a:pt x="67" y="164"/>
                  </a:lnTo>
                  <a:lnTo>
                    <a:pt x="72" y="170"/>
                  </a:lnTo>
                  <a:lnTo>
                    <a:pt x="72" y="175"/>
                  </a:lnTo>
                  <a:lnTo>
                    <a:pt x="78" y="180"/>
                  </a:lnTo>
                  <a:lnTo>
                    <a:pt x="78" y="186"/>
                  </a:lnTo>
                  <a:lnTo>
                    <a:pt x="83" y="191"/>
                  </a:lnTo>
                  <a:lnTo>
                    <a:pt x="83" y="197"/>
                  </a:lnTo>
                  <a:lnTo>
                    <a:pt x="88" y="202"/>
                  </a:lnTo>
                  <a:lnTo>
                    <a:pt x="88" y="207"/>
                  </a:lnTo>
                  <a:lnTo>
                    <a:pt x="93" y="213"/>
                  </a:lnTo>
                  <a:lnTo>
                    <a:pt x="93" y="218"/>
                  </a:lnTo>
                  <a:lnTo>
                    <a:pt x="99" y="223"/>
                  </a:lnTo>
                  <a:lnTo>
                    <a:pt x="99" y="229"/>
                  </a:lnTo>
                  <a:lnTo>
                    <a:pt x="104" y="234"/>
                  </a:lnTo>
                  <a:lnTo>
                    <a:pt x="104" y="240"/>
                  </a:lnTo>
                  <a:lnTo>
                    <a:pt x="107" y="242"/>
                  </a:lnTo>
                  <a:lnTo>
                    <a:pt x="112" y="248"/>
                  </a:lnTo>
                  <a:lnTo>
                    <a:pt x="112" y="253"/>
                  </a:lnTo>
                  <a:lnTo>
                    <a:pt x="117" y="258"/>
                  </a:lnTo>
                  <a:lnTo>
                    <a:pt x="117" y="261"/>
                  </a:lnTo>
                  <a:lnTo>
                    <a:pt x="123" y="266"/>
                  </a:lnTo>
                  <a:lnTo>
                    <a:pt x="123" y="272"/>
                  </a:lnTo>
                  <a:lnTo>
                    <a:pt x="125" y="274"/>
                  </a:lnTo>
                  <a:lnTo>
                    <a:pt x="131" y="280"/>
                  </a:lnTo>
                  <a:lnTo>
                    <a:pt x="131" y="282"/>
                  </a:lnTo>
                  <a:lnTo>
                    <a:pt x="136" y="288"/>
                  </a:lnTo>
                  <a:lnTo>
                    <a:pt x="136" y="291"/>
                  </a:lnTo>
                  <a:lnTo>
                    <a:pt x="141" y="296"/>
                  </a:lnTo>
                  <a:lnTo>
                    <a:pt x="141" y="299"/>
                  </a:lnTo>
                  <a:lnTo>
                    <a:pt x="147" y="304"/>
                  </a:lnTo>
                  <a:lnTo>
                    <a:pt x="147" y="307"/>
                  </a:lnTo>
                  <a:lnTo>
                    <a:pt x="149" y="309"/>
                  </a:lnTo>
                  <a:lnTo>
                    <a:pt x="155" y="315"/>
                  </a:lnTo>
                  <a:lnTo>
                    <a:pt x="155" y="317"/>
                  </a:lnTo>
                  <a:lnTo>
                    <a:pt x="157" y="320"/>
                  </a:lnTo>
                  <a:lnTo>
                    <a:pt x="160" y="323"/>
                  </a:lnTo>
                  <a:lnTo>
                    <a:pt x="163" y="325"/>
                  </a:lnTo>
                  <a:lnTo>
                    <a:pt x="168" y="331"/>
                  </a:lnTo>
                  <a:lnTo>
                    <a:pt x="168" y="334"/>
                  </a:lnTo>
                  <a:lnTo>
                    <a:pt x="171" y="336"/>
                  </a:lnTo>
                  <a:lnTo>
                    <a:pt x="173" y="339"/>
                  </a:lnTo>
                  <a:lnTo>
                    <a:pt x="176" y="342"/>
                  </a:lnTo>
                  <a:lnTo>
                    <a:pt x="179" y="344"/>
                  </a:lnTo>
                  <a:lnTo>
                    <a:pt x="181" y="347"/>
                  </a:lnTo>
                  <a:lnTo>
                    <a:pt x="184" y="350"/>
                  </a:lnTo>
                  <a:lnTo>
                    <a:pt x="187" y="352"/>
                  </a:lnTo>
                  <a:lnTo>
                    <a:pt x="189" y="355"/>
                  </a:lnTo>
                  <a:lnTo>
                    <a:pt x="192" y="358"/>
                  </a:lnTo>
                  <a:lnTo>
                    <a:pt x="195" y="360"/>
                  </a:lnTo>
                  <a:lnTo>
                    <a:pt x="197" y="363"/>
                  </a:lnTo>
                  <a:lnTo>
                    <a:pt x="200" y="363"/>
                  </a:lnTo>
                  <a:lnTo>
                    <a:pt x="203" y="366"/>
                  </a:lnTo>
                  <a:lnTo>
                    <a:pt x="205" y="368"/>
                  </a:lnTo>
                  <a:lnTo>
                    <a:pt x="208" y="371"/>
                  </a:lnTo>
                  <a:lnTo>
                    <a:pt x="210" y="371"/>
                  </a:lnTo>
                  <a:lnTo>
                    <a:pt x="213" y="374"/>
                  </a:lnTo>
                  <a:lnTo>
                    <a:pt x="216" y="376"/>
                  </a:lnTo>
                  <a:lnTo>
                    <a:pt x="218" y="376"/>
                  </a:lnTo>
                  <a:lnTo>
                    <a:pt x="221" y="379"/>
                  </a:lnTo>
                  <a:lnTo>
                    <a:pt x="224" y="382"/>
                  </a:lnTo>
                  <a:lnTo>
                    <a:pt x="226" y="382"/>
                  </a:lnTo>
                  <a:lnTo>
                    <a:pt x="229" y="385"/>
                  </a:lnTo>
                  <a:lnTo>
                    <a:pt x="232" y="385"/>
                  </a:lnTo>
                  <a:lnTo>
                    <a:pt x="234" y="387"/>
                  </a:lnTo>
                  <a:lnTo>
                    <a:pt x="237" y="387"/>
                  </a:lnTo>
                  <a:lnTo>
                    <a:pt x="240" y="390"/>
                  </a:lnTo>
                  <a:lnTo>
                    <a:pt x="242" y="390"/>
                  </a:lnTo>
                  <a:lnTo>
                    <a:pt x="245" y="393"/>
                  </a:lnTo>
                  <a:lnTo>
                    <a:pt x="248" y="393"/>
                  </a:lnTo>
                  <a:lnTo>
                    <a:pt x="250" y="393"/>
                  </a:lnTo>
                  <a:lnTo>
                    <a:pt x="253" y="395"/>
                  </a:lnTo>
                  <a:lnTo>
                    <a:pt x="256" y="395"/>
                  </a:lnTo>
                  <a:lnTo>
                    <a:pt x="258" y="395"/>
                  </a:lnTo>
                  <a:lnTo>
                    <a:pt x="261" y="398"/>
                  </a:lnTo>
                  <a:lnTo>
                    <a:pt x="264" y="398"/>
                  </a:lnTo>
                  <a:lnTo>
                    <a:pt x="266" y="398"/>
                  </a:lnTo>
                  <a:lnTo>
                    <a:pt x="269" y="401"/>
                  </a:lnTo>
                  <a:lnTo>
                    <a:pt x="272" y="401"/>
                  </a:lnTo>
                  <a:lnTo>
                    <a:pt x="274" y="401"/>
                  </a:lnTo>
                  <a:lnTo>
                    <a:pt x="277" y="401"/>
                  </a:lnTo>
                  <a:lnTo>
                    <a:pt x="280" y="401"/>
                  </a:lnTo>
                  <a:lnTo>
                    <a:pt x="282" y="403"/>
                  </a:lnTo>
                  <a:lnTo>
                    <a:pt x="285" y="403"/>
                  </a:lnTo>
                  <a:lnTo>
                    <a:pt x="288" y="403"/>
                  </a:lnTo>
                  <a:lnTo>
                    <a:pt x="290" y="403"/>
                  </a:lnTo>
                  <a:lnTo>
                    <a:pt x="293" y="403"/>
                  </a:lnTo>
                  <a:lnTo>
                    <a:pt x="296" y="403"/>
                  </a:lnTo>
                  <a:lnTo>
                    <a:pt x="298" y="403"/>
                  </a:lnTo>
                  <a:lnTo>
                    <a:pt x="301" y="403"/>
                  </a:lnTo>
                  <a:lnTo>
                    <a:pt x="304" y="403"/>
                  </a:lnTo>
                  <a:lnTo>
                    <a:pt x="306" y="403"/>
                  </a:lnTo>
                  <a:lnTo>
                    <a:pt x="309" y="403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88" name="Freeform 226"/>
            <p:cNvSpPr>
              <a:spLocks/>
            </p:cNvSpPr>
            <p:nvPr/>
          </p:nvSpPr>
          <p:spPr bwMode="auto">
            <a:xfrm>
              <a:off x="4773" y="2273"/>
              <a:ext cx="210" cy="29"/>
            </a:xfrm>
            <a:custGeom>
              <a:avLst/>
              <a:gdLst>
                <a:gd name="T0" fmla="*/ 3 w 210"/>
                <a:gd name="T1" fmla="*/ 29 h 29"/>
                <a:gd name="T2" fmla="*/ 8 w 210"/>
                <a:gd name="T3" fmla="*/ 29 h 29"/>
                <a:gd name="T4" fmla="*/ 13 w 210"/>
                <a:gd name="T5" fmla="*/ 29 h 29"/>
                <a:gd name="T6" fmla="*/ 18 w 210"/>
                <a:gd name="T7" fmla="*/ 29 h 29"/>
                <a:gd name="T8" fmla="*/ 24 w 210"/>
                <a:gd name="T9" fmla="*/ 29 h 29"/>
                <a:gd name="T10" fmla="*/ 29 w 210"/>
                <a:gd name="T11" fmla="*/ 29 h 29"/>
                <a:gd name="T12" fmla="*/ 34 w 210"/>
                <a:gd name="T13" fmla="*/ 29 h 29"/>
                <a:gd name="T14" fmla="*/ 40 w 210"/>
                <a:gd name="T15" fmla="*/ 27 h 29"/>
                <a:gd name="T16" fmla="*/ 45 w 210"/>
                <a:gd name="T17" fmla="*/ 27 h 29"/>
                <a:gd name="T18" fmla="*/ 50 w 210"/>
                <a:gd name="T19" fmla="*/ 27 h 29"/>
                <a:gd name="T20" fmla="*/ 56 w 210"/>
                <a:gd name="T21" fmla="*/ 27 h 29"/>
                <a:gd name="T22" fmla="*/ 61 w 210"/>
                <a:gd name="T23" fmla="*/ 24 h 29"/>
                <a:gd name="T24" fmla="*/ 66 w 210"/>
                <a:gd name="T25" fmla="*/ 24 h 29"/>
                <a:gd name="T26" fmla="*/ 72 w 210"/>
                <a:gd name="T27" fmla="*/ 24 h 29"/>
                <a:gd name="T28" fmla="*/ 77 w 210"/>
                <a:gd name="T29" fmla="*/ 21 h 29"/>
                <a:gd name="T30" fmla="*/ 82 w 210"/>
                <a:gd name="T31" fmla="*/ 21 h 29"/>
                <a:gd name="T32" fmla="*/ 88 w 210"/>
                <a:gd name="T33" fmla="*/ 19 h 29"/>
                <a:gd name="T34" fmla="*/ 93 w 210"/>
                <a:gd name="T35" fmla="*/ 19 h 29"/>
                <a:gd name="T36" fmla="*/ 98 w 210"/>
                <a:gd name="T37" fmla="*/ 19 h 29"/>
                <a:gd name="T38" fmla="*/ 104 w 210"/>
                <a:gd name="T39" fmla="*/ 16 h 29"/>
                <a:gd name="T40" fmla="*/ 109 w 210"/>
                <a:gd name="T41" fmla="*/ 16 h 29"/>
                <a:gd name="T42" fmla="*/ 114 w 210"/>
                <a:gd name="T43" fmla="*/ 13 h 29"/>
                <a:gd name="T44" fmla="*/ 120 w 210"/>
                <a:gd name="T45" fmla="*/ 13 h 29"/>
                <a:gd name="T46" fmla="*/ 125 w 210"/>
                <a:gd name="T47" fmla="*/ 13 h 29"/>
                <a:gd name="T48" fmla="*/ 130 w 210"/>
                <a:gd name="T49" fmla="*/ 11 h 29"/>
                <a:gd name="T50" fmla="*/ 135 w 210"/>
                <a:gd name="T51" fmla="*/ 11 h 29"/>
                <a:gd name="T52" fmla="*/ 141 w 210"/>
                <a:gd name="T53" fmla="*/ 11 h 29"/>
                <a:gd name="T54" fmla="*/ 146 w 210"/>
                <a:gd name="T55" fmla="*/ 8 h 29"/>
                <a:gd name="T56" fmla="*/ 151 w 210"/>
                <a:gd name="T57" fmla="*/ 8 h 29"/>
                <a:gd name="T58" fmla="*/ 157 w 210"/>
                <a:gd name="T59" fmla="*/ 8 h 29"/>
                <a:gd name="T60" fmla="*/ 162 w 210"/>
                <a:gd name="T61" fmla="*/ 5 h 29"/>
                <a:gd name="T62" fmla="*/ 167 w 210"/>
                <a:gd name="T63" fmla="*/ 5 h 29"/>
                <a:gd name="T64" fmla="*/ 173 w 210"/>
                <a:gd name="T65" fmla="*/ 5 h 29"/>
                <a:gd name="T66" fmla="*/ 178 w 210"/>
                <a:gd name="T67" fmla="*/ 5 h 29"/>
                <a:gd name="T68" fmla="*/ 183 w 210"/>
                <a:gd name="T69" fmla="*/ 2 h 29"/>
                <a:gd name="T70" fmla="*/ 189 w 210"/>
                <a:gd name="T71" fmla="*/ 2 h 29"/>
                <a:gd name="T72" fmla="*/ 194 w 210"/>
                <a:gd name="T73" fmla="*/ 2 h 29"/>
                <a:gd name="T74" fmla="*/ 199 w 210"/>
                <a:gd name="T75" fmla="*/ 2 h 29"/>
                <a:gd name="T76" fmla="*/ 205 w 210"/>
                <a:gd name="T77" fmla="*/ 0 h 29"/>
                <a:gd name="T78" fmla="*/ 210 w 210"/>
                <a:gd name="T79" fmla="*/ 0 h 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0"/>
                <a:gd name="T121" fmla="*/ 0 h 29"/>
                <a:gd name="T122" fmla="*/ 210 w 210"/>
                <a:gd name="T123" fmla="*/ 29 h 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0" h="29">
                  <a:moveTo>
                    <a:pt x="0" y="29"/>
                  </a:moveTo>
                  <a:lnTo>
                    <a:pt x="3" y="29"/>
                  </a:lnTo>
                  <a:lnTo>
                    <a:pt x="5" y="29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5" y="27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6" y="27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4" y="24"/>
                  </a:lnTo>
                  <a:lnTo>
                    <a:pt x="66" y="24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4" y="21"/>
                  </a:lnTo>
                  <a:lnTo>
                    <a:pt x="77" y="21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5" y="21"/>
                  </a:lnTo>
                  <a:lnTo>
                    <a:pt x="88" y="19"/>
                  </a:lnTo>
                  <a:lnTo>
                    <a:pt x="90" y="19"/>
                  </a:lnTo>
                  <a:lnTo>
                    <a:pt x="93" y="19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1" y="16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12" y="16"/>
                  </a:lnTo>
                  <a:lnTo>
                    <a:pt x="114" y="13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13"/>
                  </a:lnTo>
                  <a:lnTo>
                    <a:pt x="125" y="13"/>
                  </a:lnTo>
                  <a:lnTo>
                    <a:pt x="127" y="13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5" y="11"/>
                  </a:lnTo>
                  <a:lnTo>
                    <a:pt x="138" y="11"/>
                  </a:lnTo>
                  <a:lnTo>
                    <a:pt x="141" y="11"/>
                  </a:lnTo>
                  <a:lnTo>
                    <a:pt x="143" y="8"/>
                  </a:lnTo>
                  <a:lnTo>
                    <a:pt x="146" y="8"/>
                  </a:lnTo>
                  <a:lnTo>
                    <a:pt x="149" y="8"/>
                  </a:lnTo>
                  <a:lnTo>
                    <a:pt x="151" y="8"/>
                  </a:lnTo>
                  <a:lnTo>
                    <a:pt x="154" y="8"/>
                  </a:lnTo>
                  <a:lnTo>
                    <a:pt x="157" y="8"/>
                  </a:lnTo>
                  <a:lnTo>
                    <a:pt x="159" y="5"/>
                  </a:lnTo>
                  <a:lnTo>
                    <a:pt x="162" y="5"/>
                  </a:lnTo>
                  <a:lnTo>
                    <a:pt x="165" y="5"/>
                  </a:lnTo>
                  <a:lnTo>
                    <a:pt x="167" y="5"/>
                  </a:lnTo>
                  <a:lnTo>
                    <a:pt x="170" y="5"/>
                  </a:lnTo>
                  <a:lnTo>
                    <a:pt x="173" y="5"/>
                  </a:lnTo>
                  <a:lnTo>
                    <a:pt x="175" y="5"/>
                  </a:lnTo>
                  <a:lnTo>
                    <a:pt x="178" y="5"/>
                  </a:lnTo>
                  <a:lnTo>
                    <a:pt x="181" y="2"/>
                  </a:lnTo>
                  <a:lnTo>
                    <a:pt x="183" y="2"/>
                  </a:lnTo>
                  <a:lnTo>
                    <a:pt x="186" y="2"/>
                  </a:lnTo>
                  <a:lnTo>
                    <a:pt x="189" y="2"/>
                  </a:lnTo>
                  <a:lnTo>
                    <a:pt x="191" y="2"/>
                  </a:lnTo>
                  <a:lnTo>
                    <a:pt x="194" y="2"/>
                  </a:lnTo>
                  <a:lnTo>
                    <a:pt x="197" y="2"/>
                  </a:lnTo>
                  <a:lnTo>
                    <a:pt x="199" y="2"/>
                  </a:lnTo>
                  <a:lnTo>
                    <a:pt x="202" y="2"/>
                  </a:lnTo>
                  <a:lnTo>
                    <a:pt x="205" y="0"/>
                  </a:lnTo>
                  <a:lnTo>
                    <a:pt x="207" y="0"/>
                  </a:lnTo>
                  <a:lnTo>
                    <a:pt x="21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289" name="Rectangle 227"/>
            <p:cNvSpPr>
              <a:spLocks noChangeArrowheads="1"/>
            </p:cNvSpPr>
            <p:nvPr/>
          </p:nvSpPr>
          <p:spPr bwMode="auto">
            <a:xfrm>
              <a:off x="4992" y="2448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800" i="1"/>
                <a:t>t</a:t>
              </a:r>
              <a:endParaRPr lang="el-GR" sz="1800" i="1"/>
            </a:p>
          </p:txBody>
        </p:sp>
        <p:sp>
          <p:nvSpPr>
            <p:cNvPr id="11290" name="Rectangle 228"/>
            <p:cNvSpPr>
              <a:spLocks noChangeArrowheads="1"/>
            </p:cNvSpPr>
            <p:nvPr/>
          </p:nvSpPr>
          <p:spPr bwMode="auto">
            <a:xfrm>
              <a:off x="3456" y="1248"/>
              <a:ext cx="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800" b="1" i="1"/>
                <a:t>h</a:t>
              </a:r>
              <a:r>
                <a:rPr lang="pl-PL" sz="1800" b="1"/>
                <a:t>(</a:t>
              </a:r>
              <a:r>
                <a:rPr lang="pl-PL" sz="1800" b="1" i="1"/>
                <a:t>t</a:t>
              </a:r>
              <a:r>
                <a:rPr lang="pl-PL" sz="1800" b="1"/>
                <a:t>)</a:t>
              </a:r>
              <a:endParaRPr lang="el-GR" sz="1800" b="1"/>
            </a:p>
          </p:txBody>
        </p:sp>
        <p:sp>
          <p:nvSpPr>
            <p:cNvPr id="11291" name="Line 230"/>
            <p:cNvSpPr>
              <a:spLocks noChangeShapeType="1"/>
            </p:cNvSpPr>
            <p:nvPr/>
          </p:nvSpPr>
          <p:spPr bwMode="auto">
            <a:xfrm>
              <a:off x="3419" y="2282"/>
              <a:ext cx="153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272" name="Text Box 23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40" name="Rectangle 12"/>
          <p:cNvSpPr>
            <a:spLocks noGrp="1" noChangeArrowheads="1"/>
          </p:cNvSpPr>
          <p:nvPr>
            <p:ph type="title" sz="quarter"/>
          </p:nvPr>
        </p:nvSpPr>
        <p:spPr>
          <a:xfrm>
            <a:off x="838200" y="0"/>
            <a:ext cx="8305800" cy="1143000"/>
          </a:xfrm>
          <a:noFill/>
        </p:spPr>
        <p:txBody>
          <a:bodyPr/>
          <a:lstStyle/>
          <a:p>
            <a:r>
              <a:rPr lang="pl-PL" sz="3200" b="1" kern="1200" dirty="0">
                <a:solidFill>
                  <a:schemeClr val="tx1"/>
                </a:solidFill>
                <a:latin typeface="+mn-lt"/>
              </a:rPr>
              <a:t>Filtr </a:t>
            </a:r>
            <a:r>
              <a:rPr lang="pl-PL" sz="3200" b="1" kern="1200" dirty="0" err="1">
                <a:solidFill>
                  <a:schemeClr val="tx1"/>
                </a:solidFill>
                <a:latin typeface="+mn-lt"/>
              </a:rPr>
              <a:t>Nyquista</a:t>
            </a:r>
            <a:r>
              <a:rPr lang="pl-PL" sz="3200" b="1" kern="1200" dirty="0">
                <a:solidFill>
                  <a:schemeClr val="tx1"/>
                </a:solidFill>
                <a:latin typeface="+mn-lt"/>
              </a:rPr>
              <a:t> „podniesiony kosinus”</a:t>
            </a:r>
            <a:br>
              <a:rPr lang="pl-PL" sz="3200" b="1" kern="1200" dirty="0">
                <a:solidFill>
                  <a:schemeClr val="tx1"/>
                </a:solidFill>
                <a:latin typeface="+mn-lt"/>
              </a:rPr>
            </a:br>
            <a:r>
              <a:rPr lang="pl-PL" sz="2800" b="1" kern="1200" dirty="0">
                <a:solidFill>
                  <a:schemeClr val="tx1"/>
                </a:solidFill>
                <a:latin typeface="+mn-lt"/>
              </a:rPr>
              <a:t>(przypadek graniczny)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69873-293D-4D82-B7F4-F6021DD4C452}" type="slidenum">
              <a:rPr lang="pl-PL" smtClean="0"/>
              <a:pPr>
                <a:defRPr/>
              </a:pPr>
              <a:t>51</a:t>
            </a:fld>
            <a:endParaRPr lang="pl-PL"/>
          </a:p>
        </p:txBody>
      </p:sp>
      <p:grpSp>
        <p:nvGrpSpPr>
          <p:cNvPr id="41" name="Grupa 40"/>
          <p:cNvGrpSpPr/>
          <p:nvPr/>
        </p:nvGrpSpPr>
        <p:grpSpPr>
          <a:xfrm>
            <a:off x="1285626" y="5390874"/>
            <a:ext cx="5263000" cy="1277014"/>
            <a:chOff x="3878696" y="5409349"/>
            <a:chExt cx="5263000" cy="1277014"/>
          </a:xfrm>
        </p:grpSpPr>
        <p:pic>
          <p:nvPicPr>
            <p:cNvPr id="42" name="Picture 22" descr="http://bridportcab.org/wp-content/uploads/2013/09/Work-in-Progres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58431" y="5903098"/>
              <a:ext cx="783265" cy="783265"/>
            </a:xfrm>
            <a:prstGeom prst="rect">
              <a:avLst/>
            </a:prstGeom>
            <a:noFill/>
          </p:spPr>
        </p:pic>
        <p:sp>
          <p:nvSpPr>
            <p:cNvPr id="43" name="Text Box 189"/>
            <p:cNvSpPr txBox="1">
              <a:spLocks noChangeArrowheads="1"/>
            </p:cNvSpPr>
            <p:nvPr/>
          </p:nvSpPr>
          <p:spPr bwMode="auto">
            <a:xfrm>
              <a:off x="3878696" y="5409349"/>
              <a:ext cx="5199000" cy="648512"/>
            </a:xfrm>
            <a:prstGeom prst="rect">
              <a:avLst/>
            </a:prstGeom>
            <a:noFill/>
            <a:ln w="19050">
              <a:solidFill>
                <a:srgbClr val="003300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l"/>
              <a:r>
                <a:rPr lang="pl-PL" sz="1800" dirty="0" smtClean="0"/>
                <a:t>Udowodnij, że transmitancja „podniesiony kosinus” (przypadek graniczny) spełnia warunek </a:t>
              </a:r>
              <a:r>
                <a:rPr lang="pl-PL" sz="1800" dirty="0" err="1" smtClean="0"/>
                <a:t>Nyquista</a:t>
              </a:r>
              <a:r>
                <a:rPr lang="pl-PL" sz="1800" dirty="0" smtClean="0"/>
                <a:t>.</a:t>
              </a:r>
              <a:endParaRPr lang="pl-PL" sz="18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12159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52</a:t>
            </a:fld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36585" y="0"/>
            <a:ext cx="81909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Problem </a:t>
            </a:r>
            <a:r>
              <a:rPr kumimoji="1" lang="pl-PL" sz="3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3: </a:t>
            </a:r>
            <a:r>
              <a:rPr kumimoji="1" lang="pl-PL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Prawdopodobieństwo błędu </a:t>
            </a:r>
            <a:r>
              <a:rPr kumimoji="1" lang="pl-PL" sz="3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kumimoji="1" lang="pl-PL" sz="3000" b="1" i="1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</a:t>
            </a:r>
            <a:endParaRPr kumimoji="1" lang="pl-PL" sz="3000" b="1" i="1" baseline="-250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9" name="Text Box 123"/>
          <p:cNvSpPr txBox="1">
            <a:spLocks noChangeArrowheads="1"/>
          </p:cNvSpPr>
          <p:nvPr/>
        </p:nvSpPr>
        <p:spPr bwMode="auto">
          <a:xfrm>
            <a:off x="906907" y="805550"/>
            <a:ext cx="8207273" cy="1200329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Prawdopodobieństwo błędu układu decyzyjnego</a:t>
            </a:r>
          </a:p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Pytanie #3</a:t>
            </a:r>
            <a:r>
              <a:rPr lang="pl-PL" sz="1800" b="1" dirty="0" smtClean="0"/>
              <a:t> – </a:t>
            </a:r>
            <a:r>
              <a:rPr lang="pl-PL" sz="1800" b="1" dirty="0" smtClean="0">
                <a:solidFill>
                  <a:schemeClr val="tx1"/>
                </a:solidFill>
              </a:rPr>
              <a:t>Warunek IMS = 0 nie zapewnia bezbłędnej pracy układu decyzyjnego, ponieważ próbki </a:t>
            </a:r>
            <a:r>
              <a:rPr lang="pl-PL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±</a:t>
            </a:r>
            <a:r>
              <a:rPr lang="pl-PL" sz="1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</a:t>
            </a:r>
            <a:r>
              <a:rPr lang="pl-PL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są zakłócane przez próbki ANGN. Ile wynosi prawdopodobieństwo błędu (przekłamania) </a:t>
            </a:r>
            <a:r>
              <a:rPr lang="pl-PL" sz="1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pl-PL" sz="1800" b="1" i="1" baseline="-25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E</a:t>
            </a:r>
            <a:r>
              <a:rPr lang="pl-PL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i od czego ono zależy?</a:t>
            </a:r>
            <a:endParaRPr lang="pl-PL" sz="1800" b="1" dirty="0">
              <a:solidFill>
                <a:schemeClr val="tx1"/>
              </a:solidFill>
            </a:endParaRPr>
          </a:p>
        </p:txBody>
      </p:sp>
      <p:pic>
        <p:nvPicPr>
          <p:cNvPr id="99" name="Picture 22" descr="http://bridportcab.org/wp-content/uploads/2013/09/Work-in-Prog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2982" y="404580"/>
            <a:ext cx="731506" cy="731506"/>
          </a:xfrm>
          <a:prstGeom prst="rect">
            <a:avLst/>
          </a:prstGeom>
          <a:noFill/>
        </p:spPr>
      </p:pic>
      <p:graphicFrame>
        <p:nvGraphicFramePr>
          <p:cNvPr id="87" name="Obiek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657822"/>
              </p:ext>
            </p:extLst>
          </p:nvPr>
        </p:nvGraphicFramePr>
        <p:xfrm>
          <a:off x="1021451" y="5125684"/>
          <a:ext cx="4433887" cy="159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86" name="Równanie" r:id="rId4" imgW="3352680" imgH="1206360" progId="Equation.3">
                  <p:embed/>
                </p:oleObj>
              </mc:Choice>
              <mc:Fallback>
                <p:oleObj name="Równanie" r:id="rId4" imgW="3352680" imgH="12063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1451" y="5125684"/>
                        <a:ext cx="4433887" cy="1595437"/>
                      </a:xfrm>
                      <a:prstGeom prst="rect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Text Box 9269"/>
          <p:cNvSpPr txBox="1">
            <a:spLocks noChangeArrowheads="1"/>
          </p:cNvSpPr>
          <p:nvPr/>
        </p:nvSpPr>
        <p:spPr bwMode="auto">
          <a:xfrm>
            <a:off x="5957678" y="2885907"/>
            <a:ext cx="789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r>
              <a:rPr lang="pl-PL" sz="1600" b="1" dirty="0">
                <a:solidFill>
                  <a:srgbClr val="FF0000"/>
                </a:solidFill>
              </a:rPr>
              <a:t>N</a:t>
            </a:r>
            <a:r>
              <a:rPr lang="pl-PL" sz="1600" b="1" dirty="0" smtClean="0">
                <a:solidFill>
                  <a:srgbClr val="FF0000"/>
                </a:solidFill>
              </a:rPr>
              <a:t>GN</a:t>
            </a:r>
            <a:endParaRPr lang="pl-PL" sz="1600" b="1" baseline="-25000" dirty="0">
              <a:solidFill>
                <a:srgbClr val="FF0000"/>
              </a:solidFill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1084997" y="2149582"/>
            <a:ext cx="7851091" cy="2559061"/>
            <a:chOff x="1064309" y="2318984"/>
            <a:chExt cx="7851091" cy="2559061"/>
          </a:xfrm>
        </p:grpSpPr>
        <p:grpSp>
          <p:nvGrpSpPr>
            <p:cNvPr id="50" name="Grupa 49"/>
            <p:cNvGrpSpPr/>
            <p:nvPr/>
          </p:nvGrpSpPr>
          <p:grpSpPr>
            <a:xfrm>
              <a:off x="1064309" y="2318984"/>
              <a:ext cx="7851091" cy="2559061"/>
              <a:chOff x="1064309" y="2182553"/>
              <a:chExt cx="7851091" cy="2559061"/>
            </a:xfrm>
          </p:grpSpPr>
          <p:grpSp>
            <p:nvGrpSpPr>
              <p:cNvPr id="51" name="Grupa 50"/>
              <p:cNvGrpSpPr/>
              <p:nvPr/>
            </p:nvGrpSpPr>
            <p:grpSpPr>
              <a:xfrm>
                <a:off x="1064309" y="2182553"/>
                <a:ext cx="7851091" cy="2559061"/>
                <a:chOff x="1064309" y="2848773"/>
                <a:chExt cx="7851091" cy="2559061"/>
              </a:xfrm>
            </p:grpSpPr>
            <p:grpSp>
              <p:nvGrpSpPr>
                <p:cNvPr id="53" name="Grupa 52"/>
                <p:cNvGrpSpPr/>
                <p:nvPr/>
              </p:nvGrpSpPr>
              <p:grpSpPr>
                <a:xfrm>
                  <a:off x="1064309" y="2848773"/>
                  <a:ext cx="7851091" cy="2559061"/>
                  <a:chOff x="1064309" y="2848773"/>
                  <a:chExt cx="7851091" cy="2559061"/>
                </a:xfrm>
              </p:grpSpPr>
              <p:grpSp>
                <p:nvGrpSpPr>
                  <p:cNvPr id="55" name="Group 9274"/>
                  <p:cNvGrpSpPr>
                    <a:grpSpLocks/>
                  </p:cNvGrpSpPr>
                  <p:nvPr/>
                </p:nvGrpSpPr>
                <p:grpSpPr bwMode="auto">
                  <a:xfrm>
                    <a:off x="5974045" y="3703164"/>
                    <a:ext cx="1038226" cy="211138"/>
                    <a:chOff x="3220" y="1576"/>
                    <a:chExt cx="654" cy="133"/>
                  </a:xfrm>
                </p:grpSpPr>
                <p:sp>
                  <p:nvSpPr>
                    <p:cNvPr id="96" name="Line 9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0" y="1707"/>
                      <a:ext cx="489" cy="2"/>
                    </a:xfrm>
                    <a:prstGeom prst="line">
                      <a:avLst/>
                    </a:prstGeom>
                    <a:noFill/>
                    <a:ln w="317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97" name="Line 92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04" y="1576"/>
                      <a:ext cx="170" cy="114"/>
                    </a:xfrm>
                    <a:prstGeom prst="line">
                      <a:avLst/>
                    </a:prstGeom>
                    <a:noFill/>
                    <a:ln w="317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sp>
                <p:nvSpPr>
                  <p:cNvPr id="56" name="Text Box 92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68093" y="2920262"/>
                    <a:ext cx="1111370" cy="7078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dirty="0" smtClean="0">
                        <a:solidFill>
                          <a:schemeClr val="tx1"/>
                        </a:solidFill>
                        <a:cs typeface="Times New Roman" panose="02020603050405020304" pitchFamily="18" charset="0"/>
                      </a:rPr>
                      <a:t>IMS = 0</a:t>
                    </a:r>
                  </a:p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i="1" dirty="0" smtClean="0">
                        <a:solidFill>
                          <a:schemeClr val="tx1"/>
                        </a:solidFill>
                        <a:cs typeface="Times New Roman" panose="02020603050405020304" pitchFamily="18" charset="0"/>
                      </a:rPr>
                      <a:t>v</a:t>
                    </a:r>
                    <a:r>
                      <a:rPr lang="pl-PL" sz="1600" b="1" dirty="0" smtClean="0">
                        <a:solidFill>
                          <a:schemeClr val="tx1"/>
                        </a:solidFill>
                        <a:cs typeface="Times New Roman" panose="02020603050405020304" pitchFamily="18" charset="0"/>
                      </a:rPr>
                      <a:t> = ±</a:t>
                    </a:r>
                    <a:r>
                      <a:rPr lang="pl-PL" sz="1600" b="1" i="1" dirty="0" smtClean="0">
                        <a:solidFill>
                          <a:schemeClr val="tx1"/>
                        </a:solidFill>
                        <a:cs typeface="Times New Roman" panose="02020603050405020304" pitchFamily="18" charset="0"/>
                      </a:rPr>
                      <a:t>A</a:t>
                    </a:r>
                    <a:r>
                      <a:rPr lang="pl-PL" sz="1600" b="1" dirty="0" smtClean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 + </a:t>
                    </a:r>
                    <a:r>
                      <a:rPr lang="pl-PL" sz="1600" b="1" i="1" dirty="0" smtClean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n</a:t>
                    </a:r>
                    <a:endParaRPr lang="pl-PL" sz="16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7" name="Text Box 93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63439" y="4039153"/>
                    <a:ext cx="990600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400" b="1" i="1" dirty="0"/>
                      <a:t> </a:t>
                    </a:r>
                    <a:r>
                      <a:rPr lang="pl-PL" sz="1600" b="1" i="1" dirty="0"/>
                      <a:t>f </a:t>
                    </a:r>
                    <a:r>
                      <a:rPr lang="pl-PL" sz="1600" b="1" dirty="0"/>
                      <a:t>= 1/</a:t>
                    </a:r>
                    <a:r>
                      <a:rPr lang="pl-PL" sz="1600" b="1" i="1" dirty="0"/>
                      <a:t>T</a:t>
                    </a:r>
                    <a:endParaRPr lang="el-GR" sz="1200" b="1" i="1" dirty="0"/>
                  </a:p>
                </p:txBody>
              </p:sp>
              <p:sp>
                <p:nvSpPr>
                  <p:cNvPr id="58" name="Text Box 93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9954" y="4087077"/>
                    <a:ext cx="1439863" cy="284163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PRÓBKOWANIE</a:t>
                    </a:r>
                    <a:endParaRPr lang="pl-PL" sz="1200" b="1" dirty="0"/>
                  </a:p>
                </p:txBody>
              </p:sp>
              <p:sp>
                <p:nvSpPr>
                  <p:cNvPr id="59" name="Text Box 93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9024" y="4688740"/>
                    <a:ext cx="1216025" cy="461963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UKŁAD</a:t>
                    </a:r>
                    <a:br>
                      <a:rPr lang="pl-PL" sz="1200" b="1" dirty="0" smtClean="0"/>
                    </a:br>
                    <a:r>
                      <a:rPr lang="pl-PL" sz="1200" b="1" dirty="0" smtClean="0"/>
                      <a:t>DECYZYJNY</a:t>
                    </a:r>
                    <a:endParaRPr lang="pl-PL" sz="1200" b="1" dirty="0"/>
                  </a:p>
                </p:txBody>
              </p:sp>
              <p:sp>
                <p:nvSpPr>
                  <p:cNvPr id="60" name="Line 9309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2505074" y="4371240"/>
                    <a:ext cx="0" cy="76835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1" name="Line 9310"/>
                  <p:cNvSpPr>
                    <a:spLocks noChangeShapeType="1"/>
                  </p:cNvSpPr>
                  <p:nvPr/>
                </p:nvSpPr>
                <p:spPr bwMode="auto">
                  <a:xfrm>
                    <a:off x="2505074" y="5138003"/>
                    <a:ext cx="76517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2" name="Line 9313"/>
                  <p:cNvSpPr>
                    <a:spLocks noChangeShapeType="1"/>
                  </p:cNvSpPr>
                  <p:nvPr/>
                </p:nvSpPr>
                <p:spPr bwMode="auto">
                  <a:xfrm>
                    <a:off x="2505074" y="5138003"/>
                    <a:ext cx="269875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3" name="Line 931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640012" y="5003065"/>
                    <a:ext cx="269875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4" name="Line 9316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640012" y="4733190"/>
                    <a:ext cx="269875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5" name="Line 9317"/>
                  <p:cNvSpPr>
                    <a:spLocks noChangeShapeType="1"/>
                  </p:cNvSpPr>
                  <p:nvPr/>
                </p:nvSpPr>
                <p:spPr bwMode="auto">
                  <a:xfrm>
                    <a:off x="2774949" y="4598253"/>
                    <a:ext cx="269875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6" name="Line 9318"/>
                  <p:cNvSpPr>
                    <a:spLocks noChangeShapeType="1"/>
                  </p:cNvSpPr>
                  <p:nvPr/>
                </p:nvSpPr>
                <p:spPr bwMode="auto">
                  <a:xfrm>
                    <a:off x="3044824" y="5091965"/>
                    <a:ext cx="0" cy="904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7" name="Line 93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506662" y="4552215"/>
                    <a:ext cx="0" cy="904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8" name="Text Box 93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74250" y="5163359"/>
                    <a:ext cx="990600" cy="2444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000" b="1" dirty="0"/>
                      <a:t> 0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69" name="Text Box 9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09886" y="5152913"/>
                    <a:ext cx="368489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000" b="1" dirty="0" smtClean="0"/>
                      <a:t>+</a:t>
                    </a:r>
                    <a:r>
                      <a:rPr lang="pl-PL" sz="1000" b="1" i="1" dirty="0" smtClean="0"/>
                      <a:t>A</a:t>
                    </a:r>
                    <a:endParaRPr lang="el-GR" sz="1000" b="1" i="1" baseline="-25000" dirty="0"/>
                  </a:p>
                </p:txBody>
              </p:sp>
              <p:sp>
                <p:nvSpPr>
                  <p:cNvPr id="70" name="Text Box 93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29337" y="4640928"/>
                    <a:ext cx="1501775" cy="554038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ODTWARZANIE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KODU</a:t>
                    </a:r>
                    <a:endParaRPr lang="pl-PL" sz="1200" b="1" dirty="0"/>
                  </a:p>
                </p:txBody>
              </p:sp>
              <p:sp>
                <p:nvSpPr>
                  <p:cNvPr id="71" name="Text Box 9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1923" y="4466253"/>
                    <a:ext cx="471414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000" b="1" dirty="0" smtClean="0"/>
                      <a:t>„1”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72" name="Text Box 9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58436" y="4935194"/>
                    <a:ext cx="408418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000" b="1" dirty="0" smtClean="0"/>
                      <a:t>„0”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73" name="Text Box 9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57504" y="5154466"/>
                    <a:ext cx="232438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000" b="1" dirty="0"/>
                      <a:t>0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74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8549" y="4425731"/>
                    <a:ext cx="1133475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dirty="0" smtClean="0"/>
                      <a:t>„0”</a:t>
                    </a:r>
                    <a:endParaRPr lang="pl-PL" sz="1600" b="1" dirty="0"/>
                  </a:p>
                </p:txBody>
              </p:sp>
              <p:sp>
                <p:nvSpPr>
                  <p:cNvPr id="75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8549" y="5009930"/>
                    <a:ext cx="1133475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dirty="0" smtClean="0"/>
                      <a:t>„1”</a:t>
                    </a:r>
                    <a:endParaRPr lang="pl-PL" sz="1600" b="1" dirty="0"/>
                  </a:p>
                </p:txBody>
              </p:sp>
              <p:sp>
                <p:nvSpPr>
                  <p:cNvPr id="76" name="Text Box 92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3231" y="3637546"/>
                    <a:ext cx="813725" cy="553998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Filtr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i="1" dirty="0" smtClean="0"/>
                      <a:t>T</a:t>
                    </a:r>
                    <a:r>
                      <a:rPr lang="pl-PL" sz="1200" b="1" dirty="0" smtClean="0"/>
                      <a:t>(</a:t>
                    </a:r>
                    <a:r>
                      <a:rPr lang="el-GR" sz="1200" b="1" dirty="0" smtClean="0">
                        <a:cs typeface="Times New Roman" panose="02020603050405020304" pitchFamily="18" charset="0"/>
                      </a:rPr>
                      <a:t>ω</a:t>
                    </a:r>
                    <a:r>
                      <a:rPr lang="pl-PL" sz="1200" b="1" dirty="0" smtClean="0"/>
                      <a:t>)</a:t>
                    </a:r>
                    <a:endParaRPr lang="pl-PL" sz="1200" b="1" dirty="0"/>
                  </a:p>
                </p:txBody>
              </p:sp>
              <p:cxnSp>
                <p:nvCxnSpPr>
                  <p:cNvPr id="77" name="Łącznik prosty ze strzałką 76"/>
                  <p:cNvCxnSpPr>
                    <a:endCxn id="82" idx="1"/>
                  </p:cNvCxnSpPr>
                  <p:nvPr/>
                </p:nvCxnSpPr>
                <p:spPr bwMode="auto">
                  <a:xfrm flipV="1">
                    <a:off x="3883472" y="3914545"/>
                    <a:ext cx="1263835" cy="337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79" name="Łącznik prosty ze strzałką 78"/>
                  <p:cNvCxnSpPr/>
                  <p:nvPr/>
                </p:nvCxnSpPr>
                <p:spPr bwMode="auto">
                  <a:xfrm flipV="1">
                    <a:off x="2189161" y="3929211"/>
                    <a:ext cx="894070" cy="67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80" name="Łącznik prosty ze strzałką 79"/>
                  <p:cNvCxnSpPr>
                    <a:stCxn id="59" idx="3"/>
                    <a:endCxn id="70" idx="1"/>
                  </p:cNvCxnSpPr>
                  <p:nvPr/>
                </p:nvCxnSpPr>
                <p:spPr bwMode="auto">
                  <a:xfrm flipV="1">
                    <a:off x="4845049" y="4917947"/>
                    <a:ext cx="1284288" cy="177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81" name="Łącznik prosty ze strzałką 80"/>
                  <p:cNvCxnSpPr/>
                  <p:nvPr/>
                </p:nvCxnSpPr>
                <p:spPr bwMode="auto">
                  <a:xfrm flipV="1">
                    <a:off x="7631112" y="4914165"/>
                    <a:ext cx="1284288" cy="177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82" name="Text Box 92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47307" y="3637546"/>
                    <a:ext cx="813725" cy="553998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Filtr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i="1" dirty="0"/>
                      <a:t>R</a:t>
                    </a:r>
                    <a:r>
                      <a:rPr lang="pl-PL" sz="1200" b="1" dirty="0" smtClean="0"/>
                      <a:t>(</a:t>
                    </a:r>
                    <a:r>
                      <a:rPr lang="el-GR" sz="1200" b="1" dirty="0" smtClean="0">
                        <a:cs typeface="Times New Roman" panose="02020603050405020304" pitchFamily="18" charset="0"/>
                      </a:rPr>
                      <a:t>ω</a:t>
                    </a:r>
                    <a:r>
                      <a:rPr lang="pl-PL" sz="1200" b="1" dirty="0" smtClean="0"/>
                      <a:t>)</a:t>
                    </a:r>
                    <a:endParaRPr lang="pl-PL" sz="1200" b="1" dirty="0"/>
                  </a:p>
                </p:txBody>
              </p:sp>
              <p:cxnSp>
                <p:nvCxnSpPr>
                  <p:cNvPr id="83" name="Łącznik łamany 82"/>
                  <p:cNvCxnSpPr/>
                  <p:nvPr/>
                </p:nvCxnSpPr>
                <p:spPr bwMode="auto">
                  <a:xfrm>
                    <a:off x="4357624" y="3324843"/>
                    <a:ext cx="789683" cy="429532"/>
                  </a:xfrm>
                  <a:prstGeom prst="bentConnector3">
                    <a:avLst/>
                  </a:prstGeom>
                  <a:noFill/>
                  <a:ln w="317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grpSp>
                <p:nvGrpSpPr>
                  <p:cNvPr id="84" name="Group 9274"/>
                  <p:cNvGrpSpPr>
                    <a:grpSpLocks/>
                  </p:cNvGrpSpPr>
                  <p:nvPr/>
                </p:nvGrpSpPr>
                <p:grpSpPr bwMode="auto">
                  <a:xfrm>
                    <a:off x="5974046" y="3737384"/>
                    <a:ext cx="1057276" cy="180975"/>
                    <a:chOff x="3220" y="1619"/>
                    <a:chExt cx="666" cy="114"/>
                  </a:xfrm>
                </p:grpSpPr>
                <p:sp>
                  <p:nvSpPr>
                    <p:cNvPr id="94" name="Line 92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20" y="1705"/>
                      <a:ext cx="489" cy="2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95" name="Line 92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16" y="1619"/>
                      <a:ext cx="170" cy="114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cxnSp>
                <p:nvCxnSpPr>
                  <p:cNvPr id="90" name="Łącznik prosty ze strzałką 89"/>
                  <p:cNvCxnSpPr/>
                  <p:nvPr/>
                </p:nvCxnSpPr>
                <p:spPr bwMode="auto">
                  <a:xfrm flipV="1">
                    <a:off x="1473840" y="4843527"/>
                    <a:ext cx="894070" cy="67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91" name="Łącznik prosty ze strzałką 90"/>
                  <p:cNvCxnSpPr/>
                  <p:nvPr/>
                </p:nvCxnSpPr>
                <p:spPr bwMode="auto">
                  <a:xfrm flipV="1">
                    <a:off x="1473840" y="4901026"/>
                    <a:ext cx="894070" cy="67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pic>
                <p:nvPicPr>
                  <p:cNvPr id="93" name="Obraz 92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2898"/>
                  <a:stretch/>
                </p:blipFill>
                <p:spPr>
                  <a:xfrm>
                    <a:off x="1064309" y="2848773"/>
                    <a:ext cx="1378102" cy="99634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4" name="Text Box 9269"/>
                <p:cNvSpPr txBox="1">
                  <a:spLocks noChangeArrowheads="1"/>
                </p:cNvSpPr>
                <p:nvPr/>
              </p:nvSpPr>
              <p:spPr bwMode="auto">
                <a:xfrm>
                  <a:off x="4143282" y="2957709"/>
                  <a:ext cx="1328818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A</a:t>
                  </a:r>
                  <a:r>
                    <a:rPr lang="pl-PL" sz="1600" b="1" dirty="0" smtClean="0">
                      <a:solidFill>
                        <a:srgbClr val="FF0000"/>
                      </a:solidFill>
                    </a:rPr>
                    <a:t>WGN ½ </a:t>
                  </a:r>
                  <a:r>
                    <a:rPr lang="pl-PL" sz="1600" b="1" i="1" dirty="0" smtClean="0">
                      <a:solidFill>
                        <a:srgbClr val="FF0000"/>
                      </a:solidFill>
                    </a:rPr>
                    <a:t>N</a:t>
                  </a:r>
                  <a:r>
                    <a:rPr lang="pl-PL" sz="1600" b="1" baseline="-25000" dirty="0" smtClean="0">
                      <a:solidFill>
                        <a:srgbClr val="FF0000"/>
                      </a:solidFill>
                    </a:rPr>
                    <a:t>0</a:t>
                  </a:r>
                  <a:endParaRPr lang="pl-PL" sz="1600" b="1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2" name="pole tekstowe 51"/>
              <p:cNvSpPr txBox="1"/>
              <p:nvPr/>
            </p:nvSpPr>
            <p:spPr>
              <a:xfrm>
                <a:off x="5323392" y="3768828"/>
                <a:ext cx="5838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b="1" i="1" dirty="0" smtClean="0">
                    <a:solidFill>
                      <a:srgbClr val="FF0000"/>
                    </a:solidFill>
                  </a:rPr>
                  <a:t>P</a:t>
                </a:r>
                <a:r>
                  <a:rPr lang="pl-PL" sz="2000" b="1" i="1" baseline="-25000" dirty="0" smtClean="0">
                    <a:solidFill>
                      <a:srgbClr val="FF0000"/>
                    </a:solidFill>
                  </a:rPr>
                  <a:t>E</a:t>
                </a:r>
                <a:r>
                  <a:rPr lang="pl-PL" sz="2000" b="1" dirty="0" smtClean="0">
                    <a:solidFill>
                      <a:srgbClr val="FF0000"/>
                    </a:solidFill>
                  </a:rPr>
                  <a:t>?</a:t>
                </a:r>
                <a:endParaRPr lang="pl-PL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6" name="Text Box 9321"/>
            <p:cNvSpPr txBox="1">
              <a:spLocks noChangeArrowheads="1"/>
            </p:cNvSpPr>
            <p:nvPr/>
          </p:nvSpPr>
          <p:spPr bwMode="auto">
            <a:xfrm>
              <a:off x="2293872" y="4615168"/>
              <a:ext cx="368489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000" b="1" dirty="0" smtClean="0"/>
                <a:t>−</a:t>
              </a:r>
              <a:r>
                <a:rPr lang="pl-PL" sz="1000" b="1" i="1" dirty="0" smtClean="0"/>
                <a:t>A</a:t>
              </a:r>
              <a:endParaRPr lang="el-GR" sz="1000" b="1" i="1" baseline="-25000" dirty="0"/>
            </a:p>
          </p:txBody>
        </p:sp>
        <p:cxnSp>
          <p:nvCxnSpPr>
            <p:cNvPr id="88" name="Łącznik prosty ze strzałką 87"/>
            <p:cNvCxnSpPr/>
            <p:nvPr/>
          </p:nvCxnSpPr>
          <p:spPr bwMode="auto">
            <a:xfrm flipV="1">
              <a:off x="7424736" y="3315327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9" name="Łącznik prosty ze strzałką 88"/>
            <p:cNvCxnSpPr/>
            <p:nvPr/>
          </p:nvCxnSpPr>
          <p:spPr bwMode="auto">
            <a:xfrm flipV="1">
              <a:off x="7424736" y="3372826"/>
              <a:ext cx="894070" cy="674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1" name="Line 9317"/>
            <p:cNvSpPr>
              <a:spLocks noChangeShapeType="1"/>
            </p:cNvSpPr>
            <p:nvPr/>
          </p:nvSpPr>
          <p:spPr bwMode="auto">
            <a:xfrm>
              <a:off x="3083231" y="4067670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2" name="Line 9317"/>
            <p:cNvSpPr>
              <a:spLocks noChangeShapeType="1"/>
            </p:cNvSpPr>
            <p:nvPr/>
          </p:nvSpPr>
          <p:spPr bwMode="auto">
            <a:xfrm>
              <a:off x="2232972" y="4608214"/>
              <a:ext cx="26987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3" name="Text Box 23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78" name="pole tekstowe 77"/>
          <p:cNvSpPr txBox="1"/>
          <p:nvPr/>
        </p:nvSpPr>
        <p:spPr>
          <a:xfrm>
            <a:off x="4007712" y="3247637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tx1"/>
                </a:solidFill>
              </a:rPr>
              <a:t>Kanał</a:t>
            </a:r>
            <a:br>
              <a:rPr lang="pl-PL" sz="1200" b="1" dirty="0" smtClean="0">
                <a:solidFill>
                  <a:schemeClr val="tx1"/>
                </a:solidFill>
              </a:rPr>
            </a:br>
            <a:r>
              <a:rPr lang="pl-PL" sz="1200" b="1" dirty="0" smtClean="0">
                <a:solidFill>
                  <a:schemeClr val="tx1"/>
                </a:solidFill>
              </a:rPr>
              <a:t>transmisyjny</a:t>
            </a:r>
            <a:endParaRPr lang="pl-PL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836585" y="0"/>
            <a:ext cx="81909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2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Prawdopodobieństwo 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przekłamania</a:t>
            </a:r>
            <a:b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układu decyzyjnego </a:t>
            </a:r>
            <a:r>
              <a:rPr kumimoji="1" lang="pl-PL" sz="3200" b="1" i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</a:t>
            </a:r>
            <a:r>
              <a:rPr kumimoji="1" lang="pl-PL" sz="3200" b="1" i="1" baseline="-25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</a:t>
            </a:r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435691"/>
              </p:ext>
            </p:extLst>
          </p:nvPr>
        </p:nvGraphicFramePr>
        <p:xfrm>
          <a:off x="149283" y="1253812"/>
          <a:ext cx="4433888" cy="214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734" name="Równanie" r:id="rId3" imgW="3352680" imgH="1625400" progId="Equation.3">
                  <p:embed/>
                </p:oleObj>
              </mc:Choice>
              <mc:Fallback>
                <p:oleObj name="Równanie" r:id="rId3" imgW="3352680" imgH="1625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283" y="1253812"/>
                        <a:ext cx="4433888" cy="2149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upa 21"/>
          <p:cNvGrpSpPr/>
          <p:nvPr/>
        </p:nvGrpSpPr>
        <p:grpSpPr>
          <a:xfrm>
            <a:off x="4755260" y="1148228"/>
            <a:ext cx="4272235" cy="2255060"/>
            <a:chOff x="4755260" y="1056013"/>
            <a:chExt cx="4272235" cy="2255060"/>
          </a:xfrm>
        </p:grpSpPr>
        <p:grpSp>
          <p:nvGrpSpPr>
            <p:cNvPr id="20" name="Grupa 19"/>
            <p:cNvGrpSpPr/>
            <p:nvPr/>
          </p:nvGrpSpPr>
          <p:grpSpPr>
            <a:xfrm>
              <a:off x="4755260" y="1056014"/>
              <a:ext cx="4272235" cy="2255059"/>
              <a:chOff x="4755260" y="1056014"/>
              <a:chExt cx="4272235" cy="2255059"/>
            </a:xfrm>
          </p:grpSpPr>
          <p:sp>
            <p:nvSpPr>
              <p:cNvPr id="18" name="Text Box 123"/>
              <p:cNvSpPr txBox="1">
                <a:spLocks noChangeArrowheads="1"/>
              </p:cNvSpPr>
              <p:nvPr/>
            </p:nvSpPr>
            <p:spPr bwMode="auto">
              <a:xfrm>
                <a:off x="4755260" y="1056014"/>
                <a:ext cx="427223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pl-PL" sz="1800" b="1" i="1" dirty="0" smtClean="0">
                    <a:solidFill>
                      <a:schemeClr val="tx1"/>
                    </a:solidFill>
                  </a:rPr>
                  <a:t>n – </a:t>
                </a:r>
                <a:r>
                  <a:rPr lang="pl-PL" sz="1800" b="1" dirty="0" smtClean="0">
                    <a:solidFill>
                      <a:schemeClr val="tx1"/>
                    </a:solidFill>
                  </a:rPr>
                  <a:t>próbka szumu −</a:t>
                </a:r>
                <a:br>
                  <a:rPr lang="pl-PL" sz="1800" b="1" dirty="0" smtClean="0">
                    <a:solidFill>
                      <a:schemeClr val="tx1"/>
                    </a:solidFill>
                  </a:rPr>
                </a:br>
                <a:r>
                  <a:rPr lang="pl-PL" sz="1800" b="1" dirty="0" smtClean="0">
                    <a:solidFill>
                      <a:schemeClr val="tx1"/>
                    </a:solidFill>
                  </a:rPr>
                  <a:t>zmienna losowa o rozkładzie normalnym</a:t>
                </a:r>
                <a:r>
                  <a:rPr lang="pl-PL" sz="1800" b="1" i="1" dirty="0" smtClean="0">
                    <a:solidFill>
                      <a:schemeClr val="tx1"/>
                    </a:solidFill>
                  </a:rPr>
                  <a:t> </a:t>
                </a:r>
                <a:endParaRPr lang="pl-PL" sz="1800" b="1" i="1" dirty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19" name="Obiek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0873733"/>
                  </p:ext>
                </p:extLst>
              </p:nvPr>
            </p:nvGraphicFramePr>
            <p:xfrm>
              <a:off x="4794380" y="1633085"/>
              <a:ext cx="3695700" cy="1677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2735" name="Równanie" r:id="rId5" imgW="2209680" imgH="1002960" progId="Equation.3">
                      <p:embed/>
                    </p:oleObj>
                  </mc:Choice>
                  <mc:Fallback>
                    <p:oleObj name="Równanie" r:id="rId5" imgW="2209680" imgH="100296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794380" y="1633085"/>
                            <a:ext cx="3695700" cy="16779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1" name="Prostokąt 20"/>
            <p:cNvSpPr/>
            <p:nvPr/>
          </p:nvSpPr>
          <p:spPr bwMode="auto">
            <a:xfrm>
              <a:off x="4755260" y="1056013"/>
              <a:ext cx="4272235" cy="2255059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3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1981567" y="3707788"/>
            <a:ext cx="5625625" cy="1839104"/>
            <a:chOff x="1961710" y="3423133"/>
            <a:chExt cx="5625625" cy="1839104"/>
          </a:xfrm>
        </p:grpSpPr>
        <p:grpSp>
          <p:nvGrpSpPr>
            <p:cNvPr id="17" name="Grupa 16"/>
            <p:cNvGrpSpPr/>
            <p:nvPr/>
          </p:nvGrpSpPr>
          <p:grpSpPr>
            <a:xfrm>
              <a:off x="2092676" y="3564015"/>
              <a:ext cx="5325168" cy="1652845"/>
              <a:chOff x="574783" y="4824155"/>
              <a:chExt cx="5325168" cy="1652845"/>
            </a:xfrm>
          </p:grpSpPr>
          <p:grpSp>
            <p:nvGrpSpPr>
              <p:cNvPr id="15" name="Grupa 14"/>
              <p:cNvGrpSpPr/>
              <p:nvPr/>
            </p:nvGrpSpPr>
            <p:grpSpPr>
              <a:xfrm>
                <a:off x="574783" y="4824155"/>
                <a:ext cx="5325168" cy="1652845"/>
                <a:chOff x="574783" y="4824155"/>
                <a:chExt cx="5325168" cy="1652845"/>
              </a:xfrm>
            </p:grpSpPr>
            <p:grpSp>
              <p:nvGrpSpPr>
                <p:cNvPr id="13" name="Grupa 12"/>
                <p:cNvGrpSpPr/>
                <p:nvPr/>
              </p:nvGrpSpPr>
              <p:grpSpPr>
                <a:xfrm>
                  <a:off x="574783" y="4824155"/>
                  <a:ext cx="5325168" cy="1652845"/>
                  <a:chOff x="574783" y="4824155"/>
                  <a:chExt cx="5325168" cy="1652845"/>
                </a:xfrm>
              </p:grpSpPr>
              <p:pic>
                <p:nvPicPr>
                  <p:cNvPr id="8" name="Obraz 7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51620" y="4824155"/>
                    <a:ext cx="4027522" cy="1620180"/>
                  </a:xfrm>
                  <a:prstGeom prst="rect">
                    <a:avLst/>
                  </a:prstGeom>
                </p:spPr>
              </p:pic>
              <p:graphicFrame>
                <p:nvGraphicFramePr>
                  <p:cNvPr id="9" name="Obiekt 8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88432430"/>
                      </p:ext>
                    </p:extLst>
                  </p:nvPr>
                </p:nvGraphicFramePr>
                <p:xfrm>
                  <a:off x="4010383" y="5220783"/>
                  <a:ext cx="1889568" cy="47217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02736" name="Równanie" r:id="rId8" imgW="1574640" imgH="393480" progId="Equation.3">
                          <p:embed/>
                        </p:oleObj>
                      </mc:Choice>
                      <mc:Fallback>
                        <p:oleObj name="Równanie" r:id="rId8" imgW="1574640" imgH="39348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010383" y="5220783"/>
                                <a:ext cx="1889568" cy="47217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 w="25400"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0" name="pole tekstowe 9"/>
                  <p:cNvSpPr txBox="1"/>
                  <p:nvPr/>
                </p:nvSpPr>
                <p:spPr>
                  <a:xfrm>
                    <a:off x="3401870" y="6107668"/>
                    <a:ext cx="47000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l-PL" sz="1800" b="1" dirty="0" smtClean="0">
                        <a:solidFill>
                          <a:schemeClr val="tx1"/>
                        </a:solidFill>
                      </a:rPr>
                      <a:t>+</a:t>
                    </a:r>
                    <a:r>
                      <a:rPr lang="pl-PL" sz="1800" b="1" i="1" dirty="0" smtClean="0">
                        <a:solidFill>
                          <a:schemeClr val="tx1"/>
                        </a:solidFill>
                      </a:rPr>
                      <a:t>A</a:t>
                    </a:r>
                    <a:endParaRPr lang="pl-PL" sz="1800" b="1" i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pole tekstowe 10"/>
                  <p:cNvSpPr txBox="1"/>
                  <p:nvPr/>
                </p:nvSpPr>
                <p:spPr>
                  <a:xfrm>
                    <a:off x="2387894" y="6107668"/>
                    <a:ext cx="478016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l-PL" sz="1800" b="1" dirty="0">
                        <a:solidFill>
                          <a:schemeClr val="tx1"/>
                        </a:solidFill>
                      </a:rPr>
                      <a:t>−</a:t>
                    </a:r>
                    <a:r>
                      <a:rPr lang="pl-PL" sz="1800" b="1" i="1" dirty="0" smtClean="0">
                        <a:solidFill>
                          <a:schemeClr val="tx1"/>
                        </a:solidFill>
                      </a:rPr>
                      <a:t>A</a:t>
                    </a:r>
                    <a:endParaRPr lang="pl-PL" sz="1800" b="1" i="1" dirty="0">
                      <a:solidFill>
                        <a:schemeClr val="tx1"/>
                      </a:solidFill>
                    </a:endParaRPr>
                  </a:p>
                </p:txBody>
              </p:sp>
              <p:graphicFrame>
                <p:nvGraphicFramePr>
                  <p:cNvPr id="12" name="Obiekt 1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352053310"/>
                      </p:ext>
                    </p:extLst>
                  </p:nvPr>
                </p:nvGraphicFramePr>
                <p:xfrm>
                  <a:off x="574783" y="5244716"/>
                  <a:ext cx="1845205" cy="47283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02737" name="Równanie" r:id="rId10" imgW="1536480" imgH="393480" progId="Equation.3">
                          <p:embed/>
                        </p:oleObj>
                      </mc:Choice>
                      <mc:Fallback>
                        <p:oleObj name="Równanie" r:id="rId10" imgW="1536480" imgH="39348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74783" y="5244716"/>
                                <a:ext cx="1845205" cy="47283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 w="25400"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4" name="pole tekstowe 13"/>
                <p:cNvSpPr txBox="1"/>
                <p:nvPr/>
              </p:nvSpPr>
              <p:spPr>
                <a:xfrm>
                  <a:off x="4144573" y="5923002"/>
                  <a:ext cx="31290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800" b="1" i="1" dirty="0">
                      <a:solidFill>
                        <a:schemeClr val="tx1"/>
                      </a:solidFill>
                    </a:rPr>
                    <a:t>n</a:t>
                  </a:r>
                </a:p>
              </p:txBody>
            </p:sp>
          </p:grpSp>
          <p:sp>
            <p:nvSpPr>
              <p:cNvPr id="16" name="pole tekstowe 15"/>
              <p:cNvSpPr txBox="1"/>
              <p:nvPr/>
            </p:nvSpPr>
            <p:spPr>
              <a:xfrm>
                <a:off x="3332375" y="4851451"/>
                <a:ext cx="5437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l-PL" sz="1800" b="1" i="1" dirty="0" smtClean="0">
                    <a:solidFill>
                      <a:schemeClr val="tx1"/>
                    </a:solidFill>
                  </a:rPr>
                  <a:t>f</a:t>
                </a:r>
                <a:r>
                  <a:rPr lang="pl-PL" sz="1800" b="1" dirty="0" smtClean="0">
                    <a:solidFill>
                      <a:schemeClr val="tx1"/>
                    </a:solidFill>
                  </a:rPr>
                  <a:t>(</a:t>
                </a:r>
                <a:r>
                  <a:rPr lang="pl-PL" sz="1800" b="1" i="1" dirty="0" smtClean="0">
                    <a:solidFill>
                      <a:schemeClr val="tx1"/>
                    </a:solidFill>
                  </a:rPr>
                  <a:t>n</a:t>
                </a:r>
                <a:r>
                  <a:rPr lang="pl-PL" sz="1800" b="1" dirty="0" smtClean="0">
                    <a:solidFill>
                      <a:schemeClr val="tx1"/>
                    </a:solidFill>
                  </a:rPr>
                  <a:t>)</a:t>
                </a:r>
                <a:endParaRPr lang="pl-PL" sz="1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Prostokąt 22"/>
            <p:cNvSpPr/>
            <p:nvPr/>
          </p:nvSpPr>
          <p:spPr bwMode="auto">
            <a:xfrm>
              <a:off x="1961710" y="3423133"/>
              <a:ext cx="5625625" cy="1839104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3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995630" y="5606422"/>
            <a:ext cx="7302233" cy="1142745"/>
            <a:chOff x="995630" y="5606422"/>
            <a:chExt cx="7302233" cy="1142745"/>
          </a:xfrm>
        </p:grpSpPr>
        <p:sp>
          <p:nvSpPr>
            <p:cNvPr id="24" name="Text Box 123"/>
            <p:cNvSpPr txBox="1">
              <a:spLocks noChangeArrowheads="1"/>
            </p:cNvSpPr>
            <p:nvPr/>
          </p:nvSpPr>
          <p:spPr bwMode="auto">
            <a:xfrm>
              <a:off x="995630" y="5606422"/>
              <a:ext cx="42722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pl-PL" sz="1800" b="1" dirty="0" smtClean="0">
                  <a:solidFill>
                    <a:schemeClr val="tx1"/>
                  </a:solidFill>
                </a:rPr>
                <a:t>Z racji symetrii rozkładu normalnego:</a:t>
              </a:r>
              <a:endParaRPr lang="pl-PL" sz="18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25" name="Obiek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1149661"/>
                </p:ext>
              </p:extLst>
            </p:nvPr>
          </p:nvGraphicFramePr>
          <p:xfrm>
            <a:off x="1037335" y="5983992"/>
            <a:ext cx="3717925" cy="76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738" name="Równanie" r:id="rId12" imgW="2222280" imgH="457200" progId="Equation.3">
                    <p:embed/>
                  </p:oleObj>
                </mc:Choice>
                <mc:Fallback>
                  <p:oleObj name="Równanie" r:id="rId12" imgW="222228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037335" y="5983992"/>
                          <a:ext cx="3717925" cy="765175"/>
                        </a:xfrm>
                        <a:prstGeom prst="rect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iek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1581381"/>
                </p:ext>
              </p:extLst>
            </p:nvPr>
          </p:nvGraphicFramePr>
          <p:xfrm>
            <a:off x="5240338" y="6034088"/>
            <a:ext cx="3057525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739" name="Równanie" r:id="rId14" imgW="1828800" imgH="419040" progId="Equation.3">
                    <p:embed/>
                  </p:oleObj>
                </mc:Choice>
                <mc:Fallback>
                  <p:oleObj name="Równanie" r:id="rId14" imgW="1828800" imgH="419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240338" y="6034088"/>
                          <a:ext cx="3057525" cy="701675"/>
                        </a:xfrm>
                        <a:prstGeom prst="rect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4990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36585" y="0"/>
            <a:ext cx="81909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2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Prawdopodobieństwo 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przekłamania</a:t>
            </a:r>
            <a:b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układu decyzyjnego </a:t>
            </a:r>
            <a:r>
              <a:rPr kumimoji="1" lang="pl-PL" sz="3200" b="1" i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</a:t>
            </a:r>
            <a:r>
              <a:rPr kumimoji="1" lang="pl-PL" sz="3200" b="1" i="1" baseline="-25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</a:t>
            </a:r>
          </a:p>
        </p:txBody>
      </p:sp>
      <p:graphicFrame>
        <p:nvGraphicFramePr>
          <p:cNvPr id="25" name="Obi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824225"/>
              </p:ext>
            </p:extLst>
          </p:nvPr>
        </p:nvGraphicFramePr>
        <p:xfrm>
          <a:off x="989438" y="1214057"/>
          <a:ext cx="3107679" cy="172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57" name="Równanie" r:id="rId3" imgW="2222280" imgH="1231560" progId="Equation.3">
                  <p:embed/>
                </p:oleObj>
              </mc:Choice>
              <mc:Fallback>
                <p:oleObj name="Równanie" r:id="rId3" imgW="2222280" imgH="1231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9438" y="1214057"/>
                        <a:ext cx="3107679" cy="1723687"/>
                      </a:xfrm>
                      <a:prstGeom prst="rect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15" y="683695"/>
            <a:ext cx="3019849" cy="2260168"/>
          </a:xfrm>
          <a:prstGeom prst="rect">
            <a:avLst/>
          </a:prstGeom>
        </p:spPr>
      </p:pic>
      <p:graphicFrame>
        <p:nvGraphicFramePr>
          <p:cNvPr id="29" name="Obi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952572"/>
              </p:ext>
            </p:extLst>
          </p:nvPr>
        </p:nvGraphicFramePr>
        <p:xfrm>
          <a:off x="5877145" y="834283"/>
          <a:ext cx="372430" cy="24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58" name="Równanie" r:id="rId6" imgW="330120" imgH="215640" progId="Equation.3">
                  <p:embed/>
                </p:oleObj>
              </mc:Choice>
              <mc:Fallback>
                <p:oleObj name="Równanie" r:id="rId6" imgW="330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77145" y="834283"/>
                        <a:ext cx="372430" cy="242935"/>
                      </a:xfrm>
                      <a:prstGeom prst="rect">
                        <a:avLst/>
                      </a:prstGeom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i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716400"/>
              </p:ext>
            </p:extLst>
          </p:nvPr>
        </p:nvGraphicFramePr>
        <p:xfrm>
          <a:off x="8352420" y="2572324"/>
          <a:ext cx="142875" cy="15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759" name="Równanie" r:id="rId8" imgW="126720" imgH="139680" progId="Equation.3">
                  <p:embed/>
                </p:oleObj>
              </mc:Choice>
              <mc:Fallback>
                <p:oleObj name="Równanie" r:id="rId8" imgW="12672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52420" y="2572324"/>
                        <a:ext cx="142875" cy="157162"/>
                      </a:xfrm>
                      <a:prstGeom prst="rect">
                        <a:avLst/>
                      </a:prstGeom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957629" y="3042200"/>
            <a:ext cx="760048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i="1" dirty="0" smtClean="0"/>
              <a:t>Q</a:t>
            </a:r>
            <a:r>
              <a:rPr lang="pl-PL" sz="1800" b="1" dirty="0" smtClean="0"/>
              <a:t>(</a:t>
            </a:r>
            <a:r>
              <a:rPr lang="pl-PL" sz="1800" b="1" i="1" dirty="0" smtClean="0"/>
              <a:t>x</a:t>
            </a:r>
            <a:r>
              <a:rPr lang="pl-PL" sz="1800" b="1" dirty="0" smtClean="0"/>
              <a:t>) − prawdopodobieństwo, że znormalizowana normalna zmienna losowa</a:t>
            </a:r>
            <a:br>
              <a:rPr lang="pl-PL" sz="1800" b="1" dirty="0" smtClean="0"/>
            </a:br>
            <a:r>
              <a:rPr lang="pl-PL" sz="1800" b="1" dirty="0" smtClean="0"/>
              <a:t>(rozkład Gaussa) przekroczy wartość </a:t>
            </a:r>
            <a:r>
              <a:rPr lang="pl-PL" sz="1800" b="1" i="1" dirty="0" smtClean="0"/>
              <a:t>x.</a:t>
            </a:r>
            <a:endParaRPr lang="pl-PL" sz="1800" b="1" i="1" dirty="0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957629" y="3714728"/>
            <a:ext cx="7600488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Zauważmy, że funkcja </a:t>
            </a:r>
            <a:r>
              <a:rPr lang="pl-PL" sz="1800" b="1" i="1" dirty="0" smtClean="0">
                <a:solidFill>
                  <a:srgbClr val="006600"/>
                </a:solidFill>
              </a:rPr>
              <a:t>Q</a:t>
            </a:r>
            <a:r>
              <a:rPr lang="pl-PL" sz="1800" b="1" dirty="0" smtClean="0">
                <a:solidFill>
                  <a:srgbClr val="006600"/>
                </a:solidFill>
              </a:rPr>
              <a:t>(</a:t>
            </a:r>
            <a:r>
              <a:rPr lang="pl-PL" sz="1800" b="1" i="1" dirty="0" smtClean="0">
                <a:solidFill>
                  <a:srgbClr val="006600"/>
                </a:solidFill>
              </a:rPr>
              <a:t>x</a:t>
            </a:r>
            <a:r>
              <a:rPr lang="pl-PL" sz="1800" b="1" dirty="0" smtClean="0">
                <a:solidFill>
                  <a:srgbClr val="006600"/>
                </a:solidFill>
              </a:rPr>
              <a:t>) jest funkcją monotonicznie malejącą wraz ze wzrostem argumentu. Tym samym, im większa jest wartość </a:t>
            </a:r>
            <a:r>
              <a:rPr lang="pl-PL" sz="1800" b="1" i="1" dirty="0" smtClean="0">
                <a:solidFill>
                  <a:srgbClr val="006600"/>
                </a:solidFill>
              </a:rPr>
              <a:t>A</a:t>
            </a:r>
            <a:r>
              <a:rPr lang="pl-PL" sz="1800" b="1" dirty="0" smtClean="0">
                <a:solidFill>
                  <a:srgbClr val="006600"/>
                </a:solidFill>
              </a:rPr>
              <a:t>/</a:t>
            </a:r>
            <a:r>
              <a:rPr lang="el-GR" sz="1800" b="1" dirty="0" smtClean="0">
                <a:solidFill>
                  <a:srgbClr val="006600"/>
                </a:solidFill>
              </a:rPr>
              <a:t>σ</a:t>
            </a:r>
            <a:r>
              <a:rPr lang="el-GR" sz="18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↑</a:t>
            </a:r>
            <a:r>
              <a:rPr lang="pl-PL" sz="1800" b="1" dirty="0" smtClean="0">
                <a:solidFill>
                  <a:srgbClr val="006600"/>
                </a:solidFill>
              </a:rPr>
              <a:t>, a więc również  </a:t>
            </a:r>
            <a:r>
              <a:rPr lang="pl-PL" sz="1800" b="1" i="1" dirty="0" smtClean="0">
                <a:solidFill>
                  <a:srgbClr val="006600"/>
                </a:solidFill>
              </a:rPr>
              <a:t>A</a:t>
            </a:r>
            <a:r>
              <a:rPr lang="pl-PL" sz="1800" b="1" baseline="30000" dirty="0" smtClean="0">
                <a:solidFill>
                  <a:srgbClr val="006600"/>
                </a:solidFill>
              </a:rPr>
              <a:t>2</a:t>
            </a:r>
            <a:r>
              <a:rPr lang="pl-PL" sz="1800" b="1" dirty="0" smtClean="0">
                <a:solidFill>
                  <a:srgbClr val="006600"/>
                </a:solidFill>
              </a:rPr>
              <a:t>/</a:t>
            </a:r>
            <a:r>
              <a:rPr lang="el-GR" sz="1800" b="1" dirty="0" smtClean="0">
                <a:solidFill>
                  <a:srgbClr val="006600"/>
                </a:solidFill>
              </a:rPr>
              <a:t>σ</a:t>
            </a:r>
            <a:r>
              <a:rPr lang="pl-PL" sz="1800" b="1" baseline="30000" dirty="0" smtClean="0">
                <a:solidFill>
                  <a:srgbClr val="006600"/>
                </a:solidFill>
              </a:rPr>
              <a:t>2</a:t>
            </a:r>
            <a:r>
              <a:rPr lang="pl-PL" sz="1800" b="1" baseline="30000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↑</a:t>
            </a:r>
            <a:r>
              <a:rPr lang="pl-PL" sz="1800" b="1" dirty="0" smtClean="0">
                <a:solidFill>
                  <a:srgbClr val="006600"/>
                </a:solidFill>
              </a:rPr>
              <a:t>, tym mniejsze jest prawdopodobieństwo przekłamania </a:t>
            </a:r>
            <a:r>
              <a:rPr lang="pl-PL" sz="1800" b="1" i="1" dirty="0" smtClean="0">
                <a:solidFill>
                  <a:srgbClr val="006600"/>
                </a:solidFill>
              </a:rPr>
              <a:t>P</a:t>
            </a:r>
            <a:r>
              <a:rPr lang="pl-PL" sz="1800" b="1" i="1" baseline="-25000" dirty="0" smtClean="0">
                <a:solidFill>
                  <a:srgbClr val="006600"/>
                </a:solidFill>
              </a:rPr>
              <a:t>E</a:t>
            </a:r>
            <a:r>
              <a:rPr lang="pl-PL" sz="1800" b="1" i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↓</a:t>
            </a:r>
            <a:r>
              <a:rPr lang="pl-PL" sz="1800" b="1" dirty="0" smtClean="0">
                <a:solidFill>
                  <a:srgbClr val="006600"/>
                </a:solidFill>
              </a:rPr>
              <a:t>:</a:t>
            </a:r>
          </a:p>
          <a:p>
            <a:pPr algn="ctr"/>
            <a:r>
              <a:rPr lang="pl-PL" sz="1800" b="1" dirty="0">
                <a:solidFill>
                  <a:srgbClr val="003366"/>
                </a:solidFill>
              </a:rPr>
              <a:t>m</a:t>
            </a:r>
            <a:r>
              <a:rPr lang="pl-PL" sz="1800" b="1" dirty="0" smtClean="0">
                <a:solidFill>
                  <a:srgbClr val="003366"/>
                </a:solidFill>
              </a:rPr>
              <a:t>in </a:t>
            </a:r>
            <a:r>
              <a:rPr lang="pl-PL" sz="1800" b="1" i="1" dirty="0" smtClean="0">
                <a:solidFill>
                  <a:srgbClr val="003366"/>
                </a:solidFill>
              </a:rPr>
              <a:t>P</a:t>
            </a:r>
            <a:r>
              <a:rPr lang="pl-PL" sz="1800" b="1" i="1" baseline="-25000" dirty="0" smtClean="0">
                <a:solidFill>
                  <a:srgbClr val="003366"/>
                </a:solidFill>
              </a:rPr>
              <a:t>E</a:t>
            </a:r>
            <a:r>
              <a:rPr lang="pl-PL" sz="1800" b="1" dirty="0" smtClean="0">
                <a:solidFill>
                  <a:srgbClr val="003366"/>
                </a:solidFill>
              </a:rPr>
              <a:t> ≡ max </a:t>
            </a:r>
            <a:r>
              <a:rPr lang="pl-PL" sz="1800" b="1" i="1" dirty="0">
                <a:solidFill>
                  <a:srgbClr val="003366"/>
                </a:solidFill>
              </a:rPr>
              <a:t>A</a:t>
            </a:r>
            <a:r>
              <a:rPr lang="pl-PL" sz="1800" b="1" dirty="0">
                <a:solidFill>
                  <a:srgbClr val="003366"/>
                </a:solidFill>
              </a:rPr>
              <a:t>/</a:t>
            </a:r>
            <a:r>
              <a:rPr lang="el-GR" sz="1800" b="1" dirty="0" smtClean="0">
                <a:solidFill>
                  <a:srgbClr val="003366"/>
                </a:solidFill>
              </a:rPr>
              <a:t>σ</a:t>
            </a:r>
            <a:r>
              <a:rPr lang="pl-PL" sz="1800" b="1" dirty="0" smtClean="0">
                <a:solidFill>
                  <a:srgbClr val="003366"/>
                </a:solidFill>
              </a:rPr>
              <a:t> ≡ max </a:t>
            </a:r>
            <a:r>
              <a:rPr lang="pl-PL" sz="1800" b="1" i="1" dirty="0">
                <a:solidFill>
                  <a:srgbClr val="003366"/>
                </a:solidFill>
              </a:rPr>
              <a:t>A</a:t>
            </a:r>
            <a:r>
              <a:rPr lang="pl-PL" sz="1800" b="1" baseline="30000" dirty="0">
                <a:solidFill>
                  <a:srgbClr val="003366"/>
                </a:solidFill>
              </a:rPr>
              <a:t>2</a:t>
            </a:r>
            <a:r>
              <a:rPr lang="pl-PL" sz="1800" b="1" dirty="0">
                <a:solidFill>
                  <a:srgbClr val="003366"/>
                </a:solidFill>
              </a:rPr>
              <a:t>/</a:t>
            </a:r>
            <a:r>
              <a:rPr lang="el-GR" sz="1800" b="1" dirty="0">
                <a:solidFill>
                  <a:srgbClr val="003366"/>
                </a:solidFill>
              </a:rPr>
              <a:t>σ</a:t>
            </a:r>
            <a:r>
              <a:rPr lang="pl-PL" sz="1800" b="1" baseline="30000" dirty="0" smtClean="0">
                <a:solidFill>
                  <a:srgbClr val="003366"/>
                </a:solidFill>
              </a:rPr>
              <a:t>2</a:t>
            </a:r>
            <a:r>
              <a:rPr lang="pl-PL" sz="1800" b="1" dirty="0" smtClean="0">
                <a:solidFill>
                  <a:srgbClr val="003366"/>
                </a:solidFill>
              </a:rPr>
              <a:t>.</a:t>
            </a:r>
            <a:endParaRPr lang="pl-PL" sz="1800" b="1" dirty="0">
              <a:solidFill>
                <a:srgbClr val="003366"/>
              </a:solidFill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999067" y="5019513"/>
            <a:ext cx="7397286" cy="1797603"/>
            <a:chOff x="999067" y="5019513"/>
            <a:chExt cx="7397286" cy="1797603"/>
          </a:xfrm>
        </p:grpSpPr>
        <p:graphicFrame>
          <p:nvGraphicFramePr>
            <p:cNvPr id="12" name="Obiek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044372"/>
                </p:ext>
              </p:extLst>
            </p:nvPr>
          </p:nvGraphicFramePr>
          <p:xfrm>
            <a:off x="1106615" y="5893191"/>
            <a:ext cx="1914525" cy="906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760" name="Equation" r:id="rId10" imgW="1447560" imgH="685800" progId="Equation.3">
                    <p:embed/>
                  </p:oleObj>
                </mc:Choice>
                <mc:Fallback>
                  <p:oleObj name="Equation" r:id="rId10" imgW="1447560" imgH="685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06615" y="5893191"/>
                          <a:ext cx="1914525" cy="906462"/>
                        </a:xfrm>
                        <a:prstGeom prst="rect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iek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4908132"/>
                </p:ext>
              </p:extLst>
            </p:nvPr>
          </p:nvGraphicFramePr>
          <p:xfrm>
            <a:off x="3374082" y="5875729"/>
            <a:ext cx="1931987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761" name="Równanie" r:id="rId12" imgW="1460160" imgH="711000" progId="Equation.3">
                    <p:embed/>
                  </p:oleObj>
                </mc:Choice>
                <mc:Fallback>
                  <p:oleObj name="Równanie" r:id="rId12" imgW="1460160" imgH="711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374082" y="5875729"/>
                          <a:ext cx="1931987" cy="941387"/>
                        </a:xfrm>
                        <a:prstGeom prst="rect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i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6070874"/>
                </p:ext>
              </p:extLst>
            </p:nvPr>
          </p:nvGraphicFramePr>
          <p:xfrm>
            <a:off x="5607115" y="5607441"/>
            <a:ext cx="2789238" cy="1209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762" name="Equation" r:id="rId14" imgW="2108160" imgH="914400" progId="Equation.3">
                    <p:embed/>
                  </p:oleObj>
                </mc:Choice>
                <mc:Fallback>
                  <p:oleObj name="Equation" r:id="rId14" imgW="2108160" imgH="914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607115" y="5607441"/>
                          <a:ext cx="2789238" cy="1209675"/>
                        </a:xfrm>
                        <a:prstGeom prst="rect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pole tekstowe 3"/>
            <p:cNvSpPr txBox="1"/>
            <p:nvPr/>
          </p:nvSpPr>
          <p:spPr>
            <a:xfrm>
              <a:off x="999067" y="5019513"/>
              <a:ext cx="70968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l-PL" sz="1800" b="1" dirty="0">
                  <a:solidFill>
                    <a:srgbClr val="006600"/>
                  </a:solidFill>
                </a:rPr>
                <a:t>Można </a:t>
              </a:r>
              <a:r>
                <a:rPr lang="pl-PL" sz="1800" b="1" dirty="0" smtClean="0">
                  <a:solidFill>
                    <a:srgbClr val="006600"/>
                  </a:solidFill>
                </a:rPr>
                <a:t>udowodnić (dla „pierwiastkowego” podziału filtracji pomiędzy</a:t>
              </a:r>
              <a:br>
                <a:rPr lang="pl-PL" sz="1800" b="1" dirty="0" smtClean="0">
                  <a:solidFill>
                    <a:srgbClr val="006600"/>
                  </a:solidFill>
                </a:rPr>
              </a:br>
              <a:r>
                <a:rPr lang="pl-PL" sz="1800" b="1" dirty="0" smtClean="0">
                  <a:solidFill>
                    <a:srgbClr val="006600"/>
                  </a:solidFill>
                </a:rPr>
                <a:t>nadajnik i odbiornik) :</a:t>
              </a:r>
              <a:endParaRPr lang="pl-PL" sz="1800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84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3" name="Symbol zastępczy numeru slajdu 1"/>
          <p:cNvSpPr txBox="1">
            <a:spLocks/>
          </p:cNvSpPr>
          <p:nvPr/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99EE5A67-8E31-49A8-BB3A-FFFC1838AECD}" type="slidenum">
              <a:rPr lang="pl-PL" smtClean="0"/>
              <a:pPr/>
              <a:t>55</a:t>
            </a:fld>
            <a:endParaRPr lang="pl-PL"/>
          </a:p>
        </p:txBody>
      </p:sp>
      <p:pic>
        <p:nvPicPr>
          <p:cNvPr id="4" name="Obraz 3"/>
          <p:cNvPicPr/>
          <p:nvPr/>
        </p:nvPicPr>
        <p:blipFill rotWithShape="1">
          <a:blip r:embed="rId3"/>
          <a:srcRect l="49343" t="29765" r="27053" b="21291"/>
          <a:stretch/>
        </p:blipFill>
        <p:spPr bwMode="auto">
          <a:xfrm>
            <a:off x="3364995" y="780959"/>
            <a:ext cx="3645405" cy="4230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rostokąt 4"/>
          <p:cNvSpPr/>
          <p:nvPr/>
        </p:nvSpPr>
        <p:spPr>
          <a:xfrm>
            <a:off x="926595" y="188640"/>
            <a:ext cx="8145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24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Prawdopodobieństwo błędu (przekłamania) układu </a:t>
            </a:r>
            <a:r>
              <a:rPr kumimoji="1" lang="pl-PL" sz="24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decyzyjnego </a:t>
            </a:r>
            <a:r>
              <a:rPr kumimoji="1" lang="pl-PL" sz="2400" b="1" i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</a:t>
            </a:r>
            <a:r>
              <a:rPr kumimoji="1" lang="pl-PL" sz="2400" b="1" i="1" baseline="-250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</a:t>
            </a:r>
            <a:endParaRPr kumimoji="1" lang="pl-PL" sz="2400" b="1" i="1" baseline="-25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446656"/>
              </p:ext>
            </p:extLst>
          </p:nvPr>
        </p:nvGraphicFramePr>
        <p:xfrm>
          <a:off x="7010400" y="2473048"/>
          <a:ext cx="1914525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5" name="Równanie" r:id="rId4" imgW="1447560" imgH="685800" progId="Equation.3">
                  <p:embed/>
                </p:oleObj>
              </mc:Choice>
              <mc:Fallback>
                <p:oleObj name="Równanie" r:id="rId4" imgW="144756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10400" y="2473048"/>
                        <a:ext cx="1914525" cy="906462"/>
                      </a:xfrm>
                      <a:prstGeom prst="rect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2631471" y="2473048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i="1" dirty="0" smtClean="0">
                <a:solidFill>
                  <a:schemeClr val="tx1"/>
                </a:solidFill>
              </a:rPr>
              <a:t>P</a:t>
            </a:r>
            <a:r>
              <a:rPr lang="pl-PL" sz="2400" b="1" i="1" baseline="-25000" dirty="0" smtClean="0">
                <a:solidFill>
                  <a:schemeClr val="tx1"/>
                </a:solidFill>
              </a:rPr>
              <a:t>E</a:t>
            </a:r>
            <a:endParaRPr lang="pl-PL" sz="2400" b="1" i="1" baseline="-25000" dirty="0">
              <a:solidFill>
                <a:schemeClr val="tx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250761" y="5087018"/>
            <a:ext cx="1319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i="1" dirty="0" err="1" smtClean="0">
                <a:solidFill>
                  <a:schemeClr val="tx1"/>
                </a:solidFill>
              </a:rPr>
              <a:t>E</a:t>
            </a:r>
            <a:r>
              <a:rPr lang="pl-PL" sz="2000" b="1" baseline="-25000" dirty="0" err="1" smtClean="0">
                <a:solidFill>
                  <a:schemeClr val="tx1"/>
                </a:solidFill>
              </a:rPr>
              <a:t>b</a:t>
            </a:r>
            <a:r>
              <a:rPr lang="pl-PL" sz="2000" b="1" dirty="0" smtClean="0">
                <a:solidFill>
                  <a:schemeClr val="tx1"/>
                </a:solidFill>
              </a:rPr>
              <a:t>/</a:t>
            </a:r>
            <a:r>
              <a:rPr lang="pl-PL" sz="2000" b="1" i="1" dirty="0" smtClean="0">
                <a:solidFill>
                  <a:schemeClr val="tx1"/>
                </a:solidFill>
              </a:rPr>
              <a:t>N</a:t>
            </a:r>
            <a:r>
              <a:rPr lang="pl-PL" sz="2000" b="1" baseline="-25000" dirty="0" smtClean="0">
                <a:solidFill>
                  <a:schemeClr val="tx1"/>
                </a:solidFill>
              </a:rPr>
              <a:t>0 </a:t>
            </a:r>
            <a:r>
              <a:rPr lang="pl-PL" sz="2000" b="1" dirty="0" smtClean="0">
                <a:solidFill>
                  <a:schemeClr val="tx1"/>
                </a:solidFill>
              </a:rPr>
              <a:t>[</a:t>
            </a:r>
            <a:r>
              <a:rPr lang="pl-PL" sz="2000" b="1" dirty="0" err="1" smtClean="0">
                <a:solidFill>
                  <a:schemeClr val="tx1"/>
                </a:solidFill>
              </a:rPr>
              <a:t>dB</a:t>
            </a:r>
            <a:r>
              <a:rPr lang="pl-PL" sz="2000" b="1" dirty="0" smtClean="0">
                <a:solidFill>
                  <a:schemeClr val="tx1"/>
                </a:solidFill>
              </a:rPr>
              <a:t>]</a:t>
            </a:r>
            <a:endParaRPr lang="pl-PL" sz="2000" b="1" dirty="0">
              <a:solidFill>
                <a:schemeClr val="tx1"/>
              </a:solidFill>
            </a:endParaRPr>
          </a:p>
        </p:txBody>
      </p:sp>
      <p:sp>
        <p:nvSpPr>
          <p:cNvPr id="9" name="Text Box 102"/>
          <p:cNvSpPr txBox="1">
            <a:spLocks noChangeArrowheads="1"/>
          </p:cNvSpPr>
          <p:nvPr/>
        </p:nvSpPr>
        <p:spPr bwMode="auto">
          <a:xfrm>
            <a:off x="3781698" y="6551711"/>
            <a:ext cx="53623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J. G. </a:t>
            </a:r>
            <a:r>
              <a:rPr lang="pl-PL" sz="1400" b="1" dirty="0" err="1" smtClean="0">
                <a:solidFill>
                  <a:srgbClr val="669900"/>
                </a:solidFill>
              </a:rPr>
              <a:t>Proakis</a:t>
            </a:r>
            <a:r>
              <a:rPr lang="pl-PL" sz="1400" b="1" dirty="0" smtClean="0">
                <a:solidFill>
                  <a:srgbClr val="669900"/>
                </a:solidFill>
              </a:rPr>
              <a:t>, M. </a:t>
            </a:r>
            <a:r>
              <a:rPr lang="pl-PL" sz="1400" b="1" dirty="0" err="1" smtClean="0">
                <a:solidFill>
                  <a:srgbClr val="669900"/>
                </a:solidFill>
              </a:rPr>
              <a:t>Salehi</a:t>
            </a:r>
            <a:r>
              <a:rPr lang="pl-PL" sz="1400" b="1" dirty="0" smtClean="0">
                <a:solidFill>
                  <a:srgbClr val="669900"/>
                </a:solidFill>
              </a:rPr>
              <a:t> „Fundamentals of </a:t>
            </a:r>
            <a:r>
              <a:rPr lang="pl-PL" sz="1400" b="1" dirty="0" err="1" smtClean="0">
                <a:solidFill>
                  <a:srgbClr val="669900"/>
                </a:solidFill>
              </a:rPr>
              <a:t>Communication</a:t>
            </a:r>
            <a:r>
              <a:rPr lang="pl-PL" sz="1400" b="1" dirty="0" smtClean="0">
                <a:solidFill>
                  <a:srgbClr val="669900"/>
                </a:solidFill>
              </a:rPr>
              <a:t> Systems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004472" y="1968392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1000" b="1" dirty="0" smtClean="0">
                <a:solidFill>
                  <a:schemeClr val="tx1"/>
                </a:solidFill>
              </a:rPr>
              <a:t>Sygnalizacja</a:t>
            </a:r>
            <a:br>
              <a:rPr lang="pl-PL" sz="1000" b="1" dirty="0" smtClean="0">
                <a:solidFill>
                  <a:schemeClr val="tx1"/>
                </a:solidFill>
              </a:rPr>
            </a:br>
            <a:r>
              <a:rPr lang="pl-PL" sz="1000" b="1" dirty="0" smtClean="0">
                <a:solidFill>
                  <a:schemeClr val="tx1"/>
                </a:solidFill>
              </a:rPr>
              <a:t>bipolarna</a:t>
            </a:r>
            <a:endParaRPr lang="pl-PL" sz="1000" b="1" dirty="0">
              <a:solidFill>
                <a:schemeClr val="tx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392560" y="1853825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1000" b="1" dirty="0" smtClean="0">
                <a:solidFill>
                  <a:schemeClr val="tx1"/>
                </a:solidFill>
              </a:rPr>
              <a:t>Sygnalizacja</a:t>
            </a:r>
            <a:br>
              <a:rPr lang="pl-PL" sz="1000" b="1" dirty="0" smtClean="0">
                <a:solidFill>
                  <a:schemeClr val="tx1"/>
                </a:solidFill>
              </a:rPr>
            </a:br>
            <a:r>
              <a:rPr lang="pl-PL" sz="1000" b="1" dirty="0" smtClean="0">
                <a:solidFill>
                  <a:schemeClr val="tx1"/>
                </a:solidFill>
              </a:rPr>
              <a:t>ortogonalna</a:t>
            </a:r>
            <a:endParaRPr lang="pl-PL" sz="1000" b="1" dirty="0">
              <a:solidFill>
                <a:schemeClr val="tx1"/>
              </a:solidFill>
            </a:endParaRPr>
          </a:p>
        </p:txBody>
      </p:sp>
      <p:sp>
        <p:nvSpPr>
          <p:cNvPr id="12" name="Text Box 123"/>
          <p:cNvSpPr txBox="1">
            <a:spLocks noChangeArrowheads="1"/>
          </p:cNvSpPr>
          <p:nvPr/>
        </p:nvSpPr>
        <p:spPr bwMode="auto">
          <a:xfrm>
            <a:off x="950580" y="5748425"/>
            <a:ext cx="7871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Prawdopodobieństwo błędu </a:t>
            </a:r>
            <a:r>
              <a:rPr lang="pl-PL" sz="1800" b="1" i="1" dirty="0" smtClean="0">
                <a:solidFill>
                  <a:schemeClr val="tx1"/>
                </a:solidFill>
              </a:rPr>
              <a:t>P</a:t>
            </a:r>
            <a:r>
              <a:rPr lang="pl-PL" sz="1800" b="1" i="1" baseline="-25000" dirty="0" smtClean="0">
                <a:solidFill>
                  <a:schemeClr val="tx1"/>
                </a:solidFill>
              </a:rPr>
              <a:t>E</a:t>
            </a:r>
            <a:r>
              <a:rPr lang="pl-PL" sz="1800" b="1" dirty="0" smtClean="0">
                <a:solidFill>
                  <a:schemeClr val="tx1"/>
                </a:solidFill>
              </a:rPr>
              <a:t> zależy wyłącznie od odstępu sygnał – szum, nie zależy natomiast od kształtu sygnałów kodujących.</a:t>
            </a:r>
          </a:p>
        </p:txBody>
      </p:sp>
    </p:spTree>
    <p:extLst>
      <p:ext uri="{BB962C8B-B14F-4D97-AF65-F5344CB8AC3E}">
        <p14:creationId xmlns:p14="http://schemas.microsoft.com/office/powerpoint/2010/main" val="24160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836585" y="0"/>
            <a:ext cx="8550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Problem </a:t>
            </a:r>
            <a:r>
              <a:rPr kumimoji="1" lang="pl-PL" sz="3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4: </a:t>
            </a:r>
            <a:r>
              <a:rPr kumimoji="1" lang="pl-PL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Maksymalizacja </a:t>
            </a:r>
            <a:r>
              <a:rPr kumimoji="1" lang="pl-PL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odstępu </a:t>
            </a:r>
            <a:r>
              <a:rPr kumimoji="1" lang="pl-PL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sygnał-szum</a:t>
            </a:r>
            <a:br>
              <a:rPr kumimoji="1" lang="pl-PL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kumimoji="1" lang="pl-PL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kumimoji="1" lang="pl-PL" sz="3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Signal</a:t>
            </a:r>
            <a:r>
              <a:rPr kumimoji="1" lang="pl-PL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1" lang="pl-PL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to </a:t>
            </a:r>
            <a:r>
              <a:rPr kumimoji="1" lang="pl-PL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Noise</a:t>
            </a:r>
            <a:r>
              <a:rPr kumimoji="1" lang="pl-PL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Ratio – SNR)</a:t>
            </a:r>
          </a:p>
        </p:txBody>
      </p:sp>
      <p:sp>
        <p:nvSpPr>
          <p:cNvPr id="90" name="Text Box 123"/>
          <p:cNvSpPr txBox="1">
            <a:spLocks noChangeArrowheads="1"/>
          </p:cNvSpPr>
          <p:nvPr/>
        </p:nvSpPr>
        <p:spPr bwMode="auto">
          <a:xfrm>
            <a:off x="936727" y="1008199"/>
            <a:ext cx="8207273" cy="2031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Maksymalizacja odstępu sygnał-szum (</a:t>
            </a:r>
            <a:r>
              <a:rPr lang="pl-PL" sz="1800" b="1" i="1" dirty="0" err="1" smtClean="0">
                <a:solidFill>
                  <a:srgbClr val="006600"/>
                </a:solidFill>
              </a:rPr>
              <a:t>Signal</a:t>
            </a:r>
            <a:r>
              <a:rPr lang="pl-PL" sz="1800" b="1" i="1" dirty="0" smtClean="0">
                <a:solidFill>
                  <a:srgbClr val="006600"/>
                </a:solidFill>
              </a:rPr>
              <a:t> to </a:t>
            </a:r>
            <a:r>
              <a:rPr lang="pl-PL" sz="1800" b="1" i="1" dirty="0" err="1" smtClean="0">
                <a:solidFill>
                  <a:srgbClr val="006600"/>
                </a:solidFill>
              </a:rPr>
              <a:t>Noise</a:t>
            </a:r>
            <a:r>
              <a:rPr lang="pl-PL" sz="1800" b="1" i="1" dirty="0" smtClean="0">
                <a:solidFill>
                  <a:srgbClr val="006600"/>
                </a:solidFill>
              </a:rPr>
              <a:t> Ratio – </a:t>
            </a:r>
            <a:r>
              <a:rPr lang="pl-PL" sz="1800" b="1" dirty="0" smtClean="0">
                <a:solidFill>
                  <a:srgbClr val="006600"/>
                </a:solidFill>
              </a:rPr>
              <a:t>SNR)</a:t>
            </a:r>
          </a:p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Problem </a:t>
            </a:r>
            <a:r>
              <a:rPr lang="pl-PL" sz="1800" b="1" dirty="0" smtClean="0">
                <a:solidFill>
                  <a:srgbClr val="006600"/>
                </a:solidFill>
              </a:rPr>
              <a:t>#4</a:t>
            </a:r>
            <a:r>
              <a:rPr lang="pl-PL" sz="1800" b="1" dirty="0" smtClean="0"/>
              <a:t> – załóżmy, że łączna transmitancja filtrów nadawczego</a:t>
            </a:r>
            <a:br>
              <a:rPr lang="pl-PL" sz="1800" b="1" dirty="0" smtClean="0"/>
            </a:br>
            <a:r>
              <a:rPr lang="pl-PL" sz="1800" b="1" dirty="0" smtClean="0"/>
              <a:t>i odbiorczego </a:t>
            </a:r>
            <a:r>
              <a:rPr lang="pl-PL" sz="1800" b="1" i="1" dirty="0" smtClean="0"/>
              <a:t>H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jest znana i zapewnia IMS = 0. Jak tę transmitancję rozdzielić pomiędzy nadajnik i odbiornik? </a:t>
            </a:r>
          </a:p>
          <a:p>
            <a:pPr algn="l"/>
            <a:r>
              <a:rPr lang="pl-PL" sz="1800" b="1" i="1" dirty="0" smtClean="0"/>
              <a:t>H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= </a:t>
            </a:r>
            <a:r>
              <a:rPr lang="pl-PL" sz="1800" b="1" i="1" dirty="0" smtClean="0"/>
              <a:t>T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</a:t>
            </a:r>
            <a:r>
              <a:rPr lang="pl-PL" sz="1800" b="1" dirty="0" smtClean="0">
                <a:cs typeface="Times New Roman" panose="02020603050405020304" pitchFamily="18" charset="0"/>
              </a:rPr>
              <a:t>× </a:t>
            </a:r>
            <a:r>
              <a:rPr lang="pl-PL" sz="1800" b="1" i="1" dirty="0" smtClean="0"/>
              <a:t>R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</a:t>
            </a:r>
          </a:p>
          <a:p>
            <a:pPr algn="l"/>
            <a:r>
              <a:rPr lang="pl-PL" sz="1800" b="1" i="1" dirty="0" smtClean="0"/>
              <a:t>T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– transmitancja w części nadawczej?</a:t>
            </a:r>
          </a:p>
          <a:p>
            <a:pPr algn="l"/>
            <a:r>
              <a:rPr lang="pl-PL" sz="1800" b="1" i="1" dirty="0" smtClean="0"/>
              <a:t>R</a:t>
            </a:r>
            <a:r>
              <a:rPr lang="pl-PL" sz="1800" b="1" dirty="0" smtClean="0"/>
              <a:t>(</a:t>
            </a:r>
            <a:r>
              <a:rPr lang="pl-PL" sz="1800" b="1" i="1" dirty="0">
                <a:cs typeface="Times New Roman" panose="02020603050405020304" pitchFamily="18" charset="0"/>
              </a:rPr>
              <a:t>f</a:t>
            </a:r>
            <a:r>
              <a:rPr lang="pl-PL" sz="1800" b="1" dirty="0" smtClean="0"/>
              <a:t>) – transmitancja w części odbiorczej?</a:t>
            </a:r>
            <a:endParaRPr lang="pl-PL" sz="1800" b="1" dirty="0"/>
          </a:p>
        </p:txBody>
      </p:sp>
      <p:sp>
        <p:nvSpPr>
          <p:cNvPr id="91" name="Text Box 123"/>
          <p:cNvSpPr txBox="1">
            <a:spLocks noChangeArrowheads="1"/>
          </p:cNvSpPr>
          <p:nvPr/>
        </p:nvSpPr>
        <p:spPr bwMode="auto">
          <a:xfrm>
            <a:off x="1006434" y="5624431"/>
            <a:ext cx="80210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rgbClr val="006600"/>
                </a:solidFill>
              </a:rPr>
              <a:t>Maksymalizacja odstępu sygnał-szum (</a:t>
            </a:r>
            <a:r>
              <a:rPr lang="pl-PL" sz="1800" b="1" i="1" dirty="0" err="1" smtClean="0">
                <a:solidFill>
                  <a:srgbClr val="006600"/>
                </a:solidFill>
              </a:rPr>
              <a:t>Signal</a:t>
            </a:r>
            <a:r>
              <a:rPr lang="pl-PL" sz="1800" b="1" i="1" dirty="0" smtClean="0">
                <a:solidFill>
                  <a:srgbClr val="006600"/>
                </a:solidFill>
              </a:rPr>
              <a:t> to </a:t>
            </a:r>
            <a:r>
              <a:rPr lang="pl-PL" sz="1800" b="1" i="1" dirty="0" err="1" smtClean="0">
                <a:solidFill>
                  <a:srgbClr val="006600"/>
                </a:solidFill>
              </a:rPr>
              <a:t>Noise</a:t>
            </a:r>
            <a:r>
              <a:rPr lang="pl-PL" sz="1800" b="1" i="1" dirty="0" smtClean="0">
                <a:solidFill>
                  <a:srgbClr val="006600"/>
                </a:solidFill>
              </a:rPr>
              <a:t> Ratio – </a:t>
            </a:r>
            <a:r>
              <a:rPr lang="pl-PL" sz="1800" b="1" dirty="0" smtClean="0">
                <a:solidFill>
                  <a:srgbClr val="006600"/>
                </a:solidFill>
              </a:rPr>
              <a:t>SNR) </a:t>
            </a:r>
            <a:r>
              <a:rPr lang="pl-PL" sz="1800" b="1" dirty="0" smtClean="0">
                <a:solidFill>
                  <a:schemeClr val="tx1"/>
                </a:solidFill>
              </a:rPr>
              <a:t>na wejściu</a:t>
            </a:r>
            <a:br>
              <a:rPr lang="pl-PL" sz="1800" b="1" dirty="0" smtClean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>układu decyzyjnego jest możliwa, gdy:</a:t>
            </a:r>
          </a:p>
        </p:txBody>
      </p:sp>
      <p:graphicFrame>
        <p:nvGraphicFramePr>
          <p:cNvPr id="92" name="Obiek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413477"/>
              </p:ext>
            </p:extLst>
          </p:nvPr>
        </p:nvGraphicFramePr>
        <p:xfrm>
          <a:off x="1687603" y="6249859"/>
          <a:ext cx="3165292" cy="606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5" name="Równanie" r:id="rId3" imgW="1523880" imgH="291960" progId="Equation.3">
                  <p:embed/>
                </p:oleObj>
              </mc:Choice>
              <mc:Fallback>
                <p:oleObj name="Równanie" r:id="rId3" imgW="1523880" imgH="291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7603" y="6249859"/>
                        <a:ext cx="3165292" cy="606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" name="Picture 22" descr="http://bridportcab.org/wp-content/uploads/2013/09/Work-in-Progres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2802" y="667806"/>
            <a:ext cx="731506" cy="731506"/>
          </a:xfrm>
          <a:prstGeom prst="rect">
            <a:avLst/>
          </a:prstGeom>
          <a:noFill/>
        </p:spPr>
      </p:pic>
      <p:grpSp>
        <p:nvGrpSpPr>
          <p:cNvPr id="5" name="Grupa 4"/>
          <p:cNvGrpSpPr/>
          <p:nvPr/>
        </p:nvGrpSpPr>
        <p:grpSpPr>
          <a:xfrm>
            <a:off x="1064309" y="3056595"/>
            <a:ext cx="7851091" cy="2559549"/>
            <a:chOff x="1064309" y="3056595"/>
            <a:chExt cx="7851091" cy="2559549"/>
          </a:xfrm>
        </p:grpSpPr>
        <p:grpSp>
          <p:nvGrpSpPr>
            <p:cNvPr id="4" name="Grupa 3"/>
            <p:cNvGrpSpPr/>
            <p:nvPr/>
          </p:nvGrpSpPr>
          <p:grpSpPr>
            <a:xfrm>
              <a:off x="1064309" y="3056595"/>
              <a:ext cx="7851091" cy="2559549"/>
              <a:chOff x="1064309" y="3056595"/>
              <a:chExt cx="7851091" cy="2559549"/>
            </a:xfrm>
          </p:grpSpPr>
          <p:grpSp>
            <p:nvGrpSpPr>
              <p:cNvPr id="93" name="Grupa 92"/>
              <p:cNvGrpSpPr/>
              <p:nvPr/>
            </p:nvGrpSpPr>
            <p:grpSpPr>
              <a:xfrm>
                <a:off x="1064309" y="3056595"/>
                <a:ext cx="7851091" cy="2559549"/>
                <a:chOff x="1064309" y="2848773"/>
                <a:chExt cx="7851091" cy="2559549"/>
              </a:xfrm>
            </p:grpSpPr>
            <p:grpSp>
              <p:nvGrpSpPr>
                <p:cNvPr id="94" name="Grupa 93"/>
                <p:cNvGrpSpPr/>
                <p:nvPr/>
              </p:nvGrpSpPr>
              <p:grpSpPr>
                <a:xfrm>
                  <a:off x="1064309" y="2848773"/>
                  <a:ext cx="7851091" cy="2559549"/>
                  <a:chOff x="1064309" y="2848773"/>
                  <a:chExt cx="7851091" cy="2559549"/>
                </a:xfrm>
              </p:grpSpPr>
              <p:grpSp>
                <p:nvGrpSpPr>
                  <p:cNvPr id="96" name="Group 9274"/>
                  <p:cNvGrpSpPr>
                    <a:grpSpLocks/>
                  </p:cNvGrpSpPr>
                  <p:nvPr/>
                </p:nvGrpSpPr>
                <p:grpSpPr bwMode="auto">
                  <a:xfrm>
                    <a:off x="5974041" y="3730146"/>
                    <a:ext cx="1035050" cy="180975"/>
                    <a:chOff x="3220" y="1593"/>
                    <a:chExt cx="652" cy="114"/>
                  </a:xfrm>
                </p:grpSpPr>
                <p:sp>
                  <p:nvSpPr>
                    <p:cNvPr id="133" name="Line 9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0" y="1707"/>
                      <a:ext cx="199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34" name="Line 92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19" y="1593"/>
                      <a:ext cx="170" cy="114"/>
                    </a:xfrm>
                    <a:prstGeom prst="line">
                      <a:avLst/>
                    </a:prstGeom>
                    <a:noFill/>
                    <a:ln w="317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35" name="Line 9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7" y="1707"/>
                      <a:ext cx="255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sp>
                <p:nvSpPr>
                  <p:cNvPr id="97" name="Text Box 92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6475" y="3117522"/>
                    <a:ext cx="2308925" cy="7078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dirty="0" smtClean="0">
                        <a:solidFill>
                          <a:schemeClr val="tx1"/>
                        </a:solidFill>
                        <a:cs typeface="Times New Roman" panose="02020603050405020304" pitchFamily="18" charset="0"/>
                      </a:rPr>
                      <a:t>IMS = 0</a:t>
                    </a:r>
                  </a:p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dirty="0" smtClean="0">
                        <a:solidFill>
                          <a:schemeClr val="tx1"/>
                        </a:solidFill>
                        <a:cs typeface="Times New Roman" panose="02020603050405020304" pitchFamily="18" charset="0"/>
                      </a:rPr>
                      <a:t>±</a:t>
                    </a:r>
                    <a:r>
                      <a:rPr lang="pl-PL" sz="1600" b="1" i="1" dirty="0" smtClean="0">
                        <a:solidFill>
                          <a:schemeClr val="tx1"/>
                        </a:solidFill>
                        <a:cs typeface="Times New Roman" panose="02020603050405020304" pitchFamily="18" charset="0"/>
                      </a:rPr>
                      <a:t>A</a:t>
                    </a:r>
                    <a:r>
                      <a:rPr lang="pl-PL" sz="1600" b="1" dirty="0" smtClean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 + </a:t>
                    </a:r>
                    <a:r>
                      <a:rPr lang="pl-PL" sz="1600" b="1" i="1" dirty="0" smtClean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n</a:t>
                    </a:r>
                    <a:r>
                      <a:rPr lang="pl-PL" sz="1600" b="1" dirty="0" smtClean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(</a:t>
                    </a:r>
                    <a:r>
                      <a:rPr lang="pl-PL" sz="1600" b="1" i="1" dirty="0" smtClean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t</a:t>
                    </a:r>
                    <a:r>
                      <a:rPr lang="pl-PL" sz="1600" b="1" dirty="0" smtClean="0">
                        <a:solidFill>
                          <a:srgbClr val="FF0000"/>
                        </a:solidFill>
                        <a:cs typeface="Times New Roman" panose="02020603050405020304" pitchFamily="18" charset="0"/>
                      </a:rPr>
                      <a:t>) − A</a:t>
                    </a:r>
                    <a:r>
                      <a:rPr lang="pl-PL" sz="1600" b="1" dirty="0" smtClean="0">
                        <a:solidFill>
                          <a:srgbClr val="FF0000"/>
                        </a:solidFill>
                      </a:rPr>
                      <a:t>WGN</a:t>
                    </a:r>
                    <a:endParaRPr lang="pl-PL" sz="16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8" name="Text Box 93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63439" y="4039153"/>
                    <a:ext cx="990600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400" b="1" i="1" dirty="0"/>
                      <a:t> </a:t>
                    </a:r>
                    <a:r>
                      <a:rPr lang="pl-PL" sz="1600" b="1" i="1" dirty="0"/>
                      <a:t>f </a:t>
                    </a:r>
                    <a:r>
                      <a:rPr lang="pl-PL" sz="1600" b="1" dirty="0"/>
                      <a:t>= 1/</a:t>
                    </a:r>
                    <a:r>
                      <a:rPr lang="pl-PL" sz="1600" b="1" i="1" dirty="0"/>
                      <a:t>T</a:t>
                    </a:r>
                    <a:endParaRPr lang="el-GR" sz="1200" b="1" i="1" dirty="0"/>
                  </a:p>
                </p:txBody>
              </p:sp>
              <p:sp>
                <p:nvSpPr>
                  <p:cNvPr id="99" name="Text Box 93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9954" y="4087077"/>
                    <a:ext cx="1439863" cy="284163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PRÓBKOWANIE</a:t>
                    </a:r>
                    <a:endParaRPr lang="pl-PL" sz="1200" b="1" dirty="0"/>
                  </a:p>
                </p:txBody>
              </p:sp>
              <p:sp>
                <p:nvSpPr>
                  <p:cNvPr id="100" name="Text Box 93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9024" y="4688740"/>
                    <a:ext cx="1216025" cy="461963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UKŁAD</a:t>
                    </a:r>
                    <a:br>
                      <a:rPr lang="pl-PL" sz="1200" b="1" dirty="0" smtClean="0"/>
                    </a:br>
                    <a:r>
                      <a:rPr lang="pl-PL" sz="1200" b="1" dirty="0" smtClean="0"/>
                      <a:t>DECYZYJNY</a:t>
                    </a:r>
                    <a:endParaRPr lang="pl-PL" sz="1200" b="1" dirty="0"/>
                  </a:p>
                </p:txBody>
              </p:sp>
              <p:sp>
                <p:nvSpPr>
                  <p:cNvPr id="101" name="Line 9309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2505074" y="4371240"/>
                    <a:ext cx="0" cy="76835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2" name="Line 9310"/>
                  <p:cNvSpPr>
                    <a:spLocks noChangeShapeType="1"/>
                  </p:cNvSpPr>
                  <p:nvPr/>
                </p:nvSpPr>
                <p:spPr bwMode="auto">
                  <a:xfrm>
                    <a:off x="2505074" y="5138003"/>
                    <a:ext cx="76517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3" name="Line 9313"/>
                  <p:cNvSpPr>
                    <a:spLocks noChangeShapeType="1"/>
                  </p:cNvSpPr>
                  <p:nvPr/>
                </p:nvSpPr>
                <p:spPr bwMode="auto">
                  <a:xfrm>
                    <a:off x="2505074" y="5138003"/>
                    <a:ext cx="269875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4" name="Line 9315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640012" y="5003065"/>
                    <a:ext cx="269875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" name="Line 9316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640012" y="4733190"/>
                    <a:ext cx="269875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6" name="Line 9317"/>
                  <p:cNvSpPr>
                    <a:spLocks noChangeShapeType="1"/>
                  </p:cNvSpPr>
                  <p:nvPr/>
                </p:nvSpPr>
                <p:spPr bwMode="auto">
                  <a:xfrm>
                    <a:off x="2774949" y="4598253"/>
                    <a:ext cx="269875" cy="0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7" name="Line 9318"/>
                  <p:cNvSpPr>
                    <a:spLocks noChangeShapeType="1"/>
                  </p:cNvSpPr>
                  <p:nvPr/>
                </p:nvSpPr>
                <p:spPr bwMode="auto">
                  <a:xfrm>
                    <a:off x="3044824" y="5091965"/>
                    <a:ext cx="0" cy="904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8" name="Line 9319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506662" y="4552215"/>
                    <a:ext cx="0" cy="904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9" name="Text Box 93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74250" y="5163359"/>
                    <a:ext cx="990600" cy="2444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000" b="1" dirty="0"/>
                      <a:t> 0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110" name="Text Box 9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63483" y="5162101"/>
                    <a:ext cx="462383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000" b="1" dirty="0" smtClean="0"/>
                      <a:t>+1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111" name="Text Box 93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29337" y="4640928"/>
                    <a:ext cx="1501775" cy="554038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ODTWARZANIE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KODU</a:t>
                    </a:r>
                    <a:endParaRPr lang="pl-PL" sz="1200" b="1" dirty="0"/>
                  </a:p>
                </p:txBody>
              </p:sp>
              <p:sp>
                <p:nvSpPr>
                  <p:cNvPr id="112" name="Text Box 9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1923" y="4466253"/>
                    <a:ext cx="471414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000" b="1" dirty="0" smtClean="0"/>
                      <a:t>„1”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113" name="Text Box 9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1923" y="4987677"/>
                    <a:ext cx="408418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000" b="1" dirty="0" smtClean="0"/>
                      <a:t>„0”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114" name="Text Box 93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2775" y="5157936"/>
                    <a:ext cx="520700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pl-PL" sz="1000" b="1" dirty="0"/>
                      <a:t>0</a:t>
                    </a:r>
                    <a:endParaRPr lang="el-GR" sz="1000" b="1" baseline="-25000" dirty="0"/>
                  </a:p>
                </p:txBody>
              </p:sp>
              <p:sp>
                <p:nvSpPr>
                  <p:cNvPr id="115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8549" y="4425731"/>
                    <a:ext cx="1133475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dirty="0" smtClean="0"/>
                      <a:t>„0”</a:t>
                    </a:r>
                    <a:endParaRPr lang="pl-PL" sz="1600" b="1" dirty="0"/>
                  </a:p>
                </p:txBody>
              </p:sp>
              <p:sp>
                <p:nvSpPr>
                  <p:cNvPr id="116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8549" y="5009930"/>
                    <a:ext cx="1133475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pl-PL" sz="1600" b="1" dirty="0" smtClean="0"/>
                      <a:t>„1”</a:t>
                    </a:r>
                    <a:endParaRPr lang="pl-PL" sz="1600" b="1" dirty="0"/>
                  </a:p>
                </p:txBody>
              </p:sp>
              <p:sp>
                <p:nvSpPr>
                  <p:cNvPr id="117" name="Text Box 92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3231" y="3637546"/>
                    <a:ext cx="813725" cy="553998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Filtr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i="1" dirty="0" smtClean="0"/>
                      <a:t>T</a:t>
                    </a:r>
                    <a:r>
                      <a:rPr lang="pl-PL" sz="1200" b="1" dirty="0" smtClean="0"/>
                      <a:t>(</a:t>
                    </a:r>
                    <a:r>
                      <a:rPr lang="pl-PL" sz="1200" b="1" i="1" dirty="0">
                        <a:cs typeface="Times New Roman" panose="02020603050405020304" pitchFamily="18" charset="0"/>
                      </a:rPr>
                      <a:t>f</a:t>
                    </a:r>
                    <a:r>
                      <a:rPr lang="pl-PL" sz="1200" b="1" dirty="0" smtClean="0"/>
                      <a:t>)</a:t>
                    </a:r>
                    <a:endParaRPr lang="pl-PL" sz="1200" b="1" dirty="0"/>
                  </a:p>
                </p:txBody>
              </p:sp>
              <p:cxnSp>
                <p:nvCxnSpPr>
                  <p:cNvPr id="118" name="Łącznik prosty ze strzałką 117"/>
                  <p:cNvCxnSpPr>
                    <a:endCxn id="123" idx="1"/>
                  </p:cNvCxnSpPr>
                  <p:nvPr/>
                </p:nvCxnSpPr>
                <p:spPr bwMode="auto">
                  <a:xfrm flipV="1">
                    <a:off x="3883472" y="3914545"/>
                    <a:ext cx="1263835" cy="337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19" name="Łącznik prosty ze strzałką 118"/>
                  <p:cNvCxnSpPr/>
                  <p:nvPr/>
                </p:nvCxnSpPr>
                <p:spPr bwMode="auto">
                  <a:xfrm flipV="1">
                    <a:off x="6997508" y="3901200"/>
                    <a:ext cx="894070" cy="67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20" name="Łącznik prosty ze strzałką 119"/>
                  <p:cNvCxnSpPr/>
                  <p:nvPr/>
                </p:nvCxnSpPr>
                <p:spPr bwMode="auto">
                  <a:xfrm flipV="1">
                    <a:off x="2189161" y="3929211"/>
                    <a:ext cx="894070" cy="67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21" name="Łącznik prosty ze strzałką 120"/>
                  <p:cNvCxnSpPr>
                    <a:stCxn id="100" idx="3"/>
                    <a:endCxn id="111" idx="1"/>
                  </p:cNvCxnSpPr>
                  <p:nvPr/>
                </p:nvCxnSpPr>
                <p:spPr bwMode="auto">
                  <a:xfrm flipV="1">
                    <a:off x="4845049" y="4917947"/>
                    <a:ext cx="1284288" cy="177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22" name="Łącznik prosty ze strzałką 121"/>
                  <p:cNvCxnSpPr/>
                  <p:nvPr/>
                </p:nvCxnSpPr>
                <p:spPr bwMode="auto">
                  <a:xfrm flipV="1">
                    <a:off x="7631112" y="4914165"/>
                    <a:ext cx="1284288" cy="177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123" name="Text Box 92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47307" y="3637546"/>
                    <a:ext cx="813725" cy="553998"/>
                  </a:xfrm>
                  <a:prstGeom prst="rect">
                    <a:avLst/>
                  </a:prstGeom>
                  <a:solidFill>
                    <a:srgbClr val="C5F4FF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dirty="0" smtClean="0"/>
                      <a:t>Filtr</a:t>
                    </a:r>
                  </a:p>
                  <a:p>
                    <a:pPr algn="ctr">
                      <a:spcBef>
                        <a:spcPct val="50000"/>
                      </a:spcBef>
                    </a:pPr>
                    <a:r>
                      <a:rPr lang="pl-PL" sz="1200" b="1" i="1" dirty="0" smtClean="0"/>
                      <a:t>R</a:t>
                    </a:r>
                    <a:r>
                      <a:rPr lang="pl-PL" sz="1200" b="1" dirty="0" smtClean="0"/>
                      <a:t>(</a:t>
                    </a:r>
                    <a:r>
                      <a:rPr lang="pl-PL" sz="1200" b="1" i="1" dirty="0">
                        <a:cs typeface="Times New Roman" panose="02020603050405020304" pitchFamily="18" charset="0"/>
                      </a:rPr>
                      <a:t>f</a:t>
                    </a:r>
                    <a:r>
                      <a:rPr lang="pl-PL" sz="1200" b="1" dirty="0" smtClean="0"/>
                      <a:t>)</a:t>
                    </a:r>
                    <a:endParaRPr lang="pl-PL" sz="1200" b="1" dirty="0"/>
                  </a:p>
                </p:txBody>
              </p:sp>
              <p:cxnSp>
                <p:nvCxnSpPr>
                  <p:cNvPr id="124" name="Łącznik łamany 123"/>
                  <p:cNvCxnSpPr/>
                  <p:nvPr/>
                </p:nvCxnSpPr>
                <p:spPr bwMode="auto">
                  <a:xfrm>
                    <a:off x="4357624" y="3324843"/>
                    <a:ext cx="789683" cy="429532"/>
                  </a:xfrm>
                  <a:prstGeom prst="bentConnector3">
                    <a:avLst/>
                  </a:prstGeom>
                  <a:noFill/>
                  <a:ln w="317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grpSp>
                <p:nvGrpSpPr>
                  <p:cNvPr id="125" name="Group 9274"/>
                  <p:cNvGrpSpPr>
                    <a:grpSpLocks/>
                  </p:cNvGrpSpPr>
                  <p:nvPr/>
                </p:nvGrpSpPr>
                <p:grpSpPr bwMode="auto">
                  <a:xfrm>
                    <a:off x="5974046" y="3696109"/>
                    <a:ext cx="585788" cy="180975"/>
                    <a:chOff x="3220" y="1593"/>
                    <a:chExt cx="369" cy="114"/>
                  </a:xfrm>
                </p:grpSpPr>
                <p:sp>
                  <p:nvSpPr>
                    <p:cNvPr id="131" name="Line 9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0" y="1707"/>
                      <a:ext cx="199" cy="0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sp>
                  <p:nvSpPr>
                    <p:cNvPr id="132" name="Line 92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19" y="1593"/>
                      <a:ext cx="170" cy="114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</p:grpSp>
              <p:cxnSp>
                <p:nvCxnSpPr>
                  <p:cNvPr id="126" name="Łącznik prosty 125"/>
                  <p:cNvCxnSpPr/>
                  <p:nvPr/>
                </p:nvCxnSpPr>
                <p:spPr bwMode="auto">
                  <a:xfrm>
                    <a:off x="6604129" y="3883778"/>
                    <a:ext cx="1173875" cy="2094"/>
                  </a:xfrm>
                  <a:prstGeom prst="line">
                    <a:avLst/>
                  </a:prstGeom>
                  <a:noFill/>
                  <a:ln w="317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27" name="Łącznik prosty ze strzałką 126"/>
                  <p:cNvCxnSpPr/>
                  <p:nvPr/>
                </p:nvCxnSpPr>
                <p:spPr bwMode="auto">
                  <a:xfrm flipV="1">
                    <a:off x="1473840" y="4843527"/>
                    <a:ext cx="894070" cy="67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28" name="Łącznik prosty ze strzałką 127"/>
                  <p:cNvCxnSpPr/>
                  <p:nvPr/>
                </p:nvCxnSpPr>
                <p:spPr bwMode="auto">
                  <a:xfrm flipV="1">
                    <a:off x="1473840" y="4901026"/>
                    <a:ext cx="894070" cy="67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pic>
                <p:nvPicPr>
                  <p:cNvPr id="130" name="Obraz 129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2898"/>
                  <a:stretch/>
                </p:blipFill>
                <p:spPr>
                  <a:xfrm>
                    <a:off x="1064309" y="2848773"/>
                    <a:ext cx="1378102" cy="99634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5" name="Text Box 9269"/>
                <p:cNvSpPr txBox="1">
                  <a:spLocks noChangeArrowheads="1"/>
                </p:cNvSpPr>
                <p:nvPr/>
              </p:nvSpPr>
              <p:spPr bwMode="auto">
                <a:xfrm>
                  <a:off x="4143282" y="2957709"/>
                  <a:ext cx="1364994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pl-PL" sz="1600" b="1" dirty="0" smtClean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A</a:t>
                  </a:r>
                  <a:r>
                    <a:rPr lang="pl-PL" sz="1600" b="1" dirty="0" smtClean="0">
                      <a:solidFill>
                        <a:srgbClr val="FF0000"/>
                      </a:solidFill>
                    </a:rPr>
                    <a:t>WGN ½ </a:t>
                  </a:r>
                  <a:r>
                    <a:rPr lang="pl-PL" sz="1600" b="1" i="1" dirty="0" smtClean="0">
                      <a:solidFill>
                        <a:srgbClr val="FF0000"/>
                      </a:solidFill>
                    </a:rPr>
                    <a:t>N</a:t>
                  </a:r>
                  <a:r>
                    <a:rPr lang="pl-PL" sz="1600" b="1" baseline="-25000" dirty="0" smtClean="0">
                      <a:solidFill>
                        <a:srgbClr val="FF0000"/>
                      </a:solidFill>
                    </a:rPr>
                    <a:t>0</a:t>
                  </a:r>
                  <a:endParaRPr lang="pl-PL" sz="1600" b="1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1" name="Text Box 9269"/>
              <p:cNvSpPr txBox="1">
                <a:spLocks noChangeArrowheads="1"/>
              </p:cNvSpPr>
              <p:nvPr/>
            </p:nvSpPr>
            <p:spPr bwMode="auto">
              <a:xfrm>
                <a:off x="1064309" y="4656403"/>
                <a:ext cx="92472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l-PL" sz="1600" b="1" dirty="0" err="1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SNR</a:t>
                </a:r>
                <a:r>
                  <a:rPr lang="pl-PL" sz="1600" b="1" baseline="-25000" dirty="0" err="1" smtClean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max</a:t>
                </a:r>
                <a:endParaRPr lang="pl-PL" sz="1600" b="1" dirty="0" smtClean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" name="pole tekstowe 52"/>
            <p:cNvSpPr txBox="1"/>
            <p:nvPr/>
          </p:nvSpPr>
          <p:spPr>
            <a:xfrm>
              <a:off x="5508276" y="4662168"/>
              <a:ext cx="455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i="1" dirty="0" smtClean="0">
                  <a:solidFill>
                    <a:srgbClr val="FF0000"/>
                  </a:solidFill>
                </a:rPr>
                <a:t>P</a:t>
              </a:r>
              <a:r>
                <a:rPr lang="pl-PL" sz="2000" b="1" i="1" baseline="-25000" dirty="0" smtClean="0">
                  <a:solidFill>
                    <a:srgbClr val="FF0000"/>
                  </a:solidFill>
                </a:rPr>
                <a:t>E</a:t>
              </a:r>
              <a:endParaRPr lang="pl-PL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Text Box 9321"/>
          <p:cNvSpPr txBox="1">
            <a:spLocks noChangeArrowheads="1"/>
          </p:cNvSpPr>
          <p:nvPr/>
        </p:nvSpPr>
        <p:spPr bwMode="auto">
          <a:xfrm>
            <a:off x="2333328" y="5370636"/>
            <a:ext cx="342501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000" b="1" dirty="0"/>
              <a:t>−</a:t>
            </a:r>
            <a:r>
              <a:rPr lang="pl-PL" sz="1000" b="1" dirty="0" smtClean="0"/>
              <a:t>1</a:t>
            </a:r>
            <a:endParaRPr lang="el-GR" sz="1000" b="1" baseline="-25000" dirty="0"/>
          </a:p>
        </p:txBody>
      </p:sp>
      <p:sp>
        <p:nvSpPr>
          <p:cNvPr id="55" name="Text Box 23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56" name="pole tekstowe 55"/>
          <p:cNvSpPr txBox="1"/>
          <p:nvPr/>
        </p:nvSpPr>
        <p:spPr>
          <a:xfrm>
            <a:off x="3998590" y="4171014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tx1"/>
                </a:solidFill>
              </a:rPr>
              <a:t>Kanał</a:t>
            </a:r>
            <a:br>
              <a:rPr lang="pl-PL" sz="1200" b="1" dirty="0" smtClean="0">
                <a:solidFill>
                  <a:schemeClr val="tx1"/>
                </a:solidFill>
              </a:rPr>
            </a:br>
            <a:r>
              <a:rPr lang="pl-PL" sz="1200" b="1" dirty="0" smtClean="0">
                <a:solidFill>
                  <a:schemeClr val="tx1"/>
                </a:solidFill>
              </a:rPr>
              <a:t>transmisyjny</a:t>
            </a:r>
            <a:endParaRPr lang="pl-PL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a 12"/>
          <p:cNvGrpSpPr/>
          <p:nvPr/>
        </p:nvGrpSpPr>
        <p:grpSpPr>
          <a:xfrm>
            <a:off x="1016605" y="1121492"/>
            <a:ext cx="7600488" cy="1594077"/>
            <a:chOff x="1016605" y="1121492"/>
            <a:chExt cx="7600488" cy="1594077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016605" y="1121492"/>
              <a:ext cx="7600488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pl-PL" sz="1800" b="1" dirty="0" smtClean="0">
                  <a:solidFill>
                    <a:schemeClr val="tx1"/>
                  </a:solidFill>
                </a:rPr>
                <a:t>Trik #1</a:t>
              </a:r>
              <a:endParaRPr lang="pl-PL" sz="18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7" name="Obi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9655357"/>
                </p:ext>
              </p:extLst>
            </p:nvPr>
          </p:nvGraphicFramePr>
          <p:xfrm>
            <a:off x="2321750" y="1121492"/>
            <a:ext cx="4140460" cy="15940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32" name="Równanie" r:id="rId3" imgW="2539800" imgH="977760" progId="Equation.3">
                    <p:embed/>
                  </p:oleObj>
                </mc:Choice>
                <mc:Fallback>
                  <p:oleObj name="Równanie" r:id="rId3" imgW="2539800" imgH="9777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21750" y="1121492"/>
                          <a:ext cx="4140460" cy="15940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Prostokąt 7"/>
          <p:cNvSpPr/>
          <p:nvPr/>
        </p:nvSpPr>
        <p:spPr>
          <a:xfrm>
            <a:off x="881590" y="21994"/>
            <a:ext cx="80558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Maksymalizacja odstępu sygnał-szum</a:t>
            </a:r>
            <a:b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(</a:t>
            </a:r>
            <a:r>
              <a:rPr kumimoji="1" lang="pl-PL" sz="3200" b="1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Signal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to </a:t>
            </a:r>
            <a:r>
              <a:rPr kumimoji="1" lang="pl-PL" sz="3200" b="1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Noise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Ratio – SNR)</a:t>
            </a:r>
          </a:p>
        </p:txBody>
      </p:sp>
      <p:grpSp>
        <p:nvGrpSpPr>
          <p:cNvPr id="14" name="Grupa 13"/>
          <p:cNvGrpSpPr/>
          <p:nvPr/>
        </p:nvGrpSpPr>
        <p:grpSpPr>
          <a:xfrm>
            <a:off x="1016605" y="4589826"/>
            <a:ext cx="7648575" cy="1848989"/>
            <a:chOff x="1151620" y="2622095"/>
            <a:chExt cx="7648575" cy="1848989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51620" y="2622095"/>
              <a:ext cx="7600488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pl-PL" sz="1800" b="1" dirty="0" smtClean="0">
                  <a:solidFill>
                    <a:schemeClr val="tx1"/>
                  </a:solidFill>
                </a:rPr>
                <a:t>Trik #2 (</a:t>
              </a:r>
              <a:r>
                <a:rPr lang="pl-PL" sz="1800" b="1" u="sng" dirty="0" smtClean="0">
                  <a:solidFill>
                    <a:schemeClr val="tx1"/>
                  </a:solidFill>
                </a:rPr>
                <a:t>nierówność</a:t>
              </a:r>
              <a:r>
                <a:rPr lang="pl-PL" sz="1800" b="1" dirty="0" smtClean="0">
                  <a:solidFill>
                    <a:schemeClr val="tx1"/>
                  </a:solidFill>
                </a:rPr>
                <a:t> </a:t>
              </a:r>
              <a:r>
                <a:rPr lang="pl-PL" sz="1800" b="1" dirty="0" err="1" smtClean="0">
                  <a:solidFill>
                    <a:schemeClr val="tx1"/>
                  </a:solidFill>
                </a:rPr>
                <a:t>Cauchy</a:t>
              </a:r>
              <a:r>
                <a:rPr lang="pl-PL" sz="1800" b="1" dirty="0" smtClean="0">
                  <a:solidFill>
                    <a:schemeClr val="tx1"/>
                  </a:solidFill>
                </a:rPr>
                <a:t>-Schwarz w wersji całkowej)</a:t>
              </a:r>
              <a:endParaRPr lang="pl-PL" sz="18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0" name="Obiek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140328"/>
                </p:ext>
              </p:extLst>
            </p:nvPr>
          </p:nvGraphicFramePr>
          <p:xfrm>
            <a:off x="1151620" y="3060138"/>
            <a:ext cx="7648575" cy="1014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33" name="Równanie" r:id="rId5" imgW="5359320" imgH="711000" progId="Equation.3">
                    <p:embed/>
                  </p:oleObj>
                </mc:Choice>
                <mc:Fallback>
                  <p:oleObj name="Równanie" r:id="rId5" imgW="5359320" imgH="711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51620" y="3060138"/>
                          <a:ext cx="7648575" cy="10144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pole tekstowe 10"/>
            <p:cNvSpPr txBox="1"/>
            <p:nvPr/>
          </p:nvSpPr>
          <p:spPr>
            <a:xfrm>
              <a:off x="4848627" y="4194085"/>
              <a:ext cx="32271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chemeClr val="tx1"/>
                  </a:solidFill>
                </a:rPr>
                <a:t>n</a:t>
              </a:r>
              <a:r>
                <a:rPr lang="pl-PL" sz="1200" b="1" dirty="0" smtClean="0">
                  <a:solidFill>
                    <a:schemeClr val="tx1"/>
                  </a:solidFill>
                </a:rPr>
                <a:t>ierówność </a:t>
              </a:r>
              <a:r>
                <a:rPr lang="pl-PL" sz="1200" b="1" dirty="0" err="1" smtClean="0">
                  <a:solidFill>
                    <a:schemeClr val="tx1"/>
                  </a:solidFill>
                </a:rPr>
                <a:t>Cauchy</a:t>
              </a:r>
              <a:r>
                <a:rPr lang="pl-PL" sz="1200" b="1" dirty="0" smtClean="0">
                  <a:solidFill>
                    <a:schemeClr val="tx1"/>
                  </a:solidFill>
                </a:rPr>
                <a:t>-Schwarz - wersja całkowa</a:t>
              </a:r>
              <a:endParaRPr lang="pl-PL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Łącznik prosty ze strzałką 11"/>
            <p:cNvCxnSpPr/>
            <p:nvPr/>
          </p:nvCxnSpPr>
          <p:spPr bwMode="auto">
            <a:xfrm>
              <a:off x="4029665" y="4074550"/>
              <a:ext cx="477053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18" name="Text Box 23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57</a:t>
            </a:fld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1016605" y="2764223"/>
            <a:ext cx="7600488" cy="1486194"/>
            <a:chOff x="1106615" y="4762205"/>
            <a:chExt cx="7600488" cy="1486194"/>
          </a:xfrm>
        </p:grpSpPr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1106615" y="4762205"/>
              <a:ext cx="7600488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pl-PL" sz="1800" b="1" u="sng" dirty="0">
                  <a:solidFill>
                    <a:srgbClr val="006600"/>
                  </a:solidFill>
                </a:rPr>
                <a:t>N</a:t>
              </a:r>
              <a:r>
                <a:rPr lang="pl-PL" sz="1800" b="1" u="sng" dirty="0" smtClean="0">
                  <a:solidFill>
                    <a:srgbClr val="006600"/>
                  </a:solidFill>
                </a:rPr>
                <a:t>ierówność</a:t>
              </a:r>
              <a:r>
                <a:rPr lang="pl-PL" sz="1800" b="1" dirty="0" smtClean="0">
                  <a:solidFill>
                    <a:srgbClr val="006600"/>
                  </a:solidFill>
                </a:rPr>
                <a:t> </a:t>
              </a:r>
              <a:r>
                <a:rPr lang="pl-PL" sz="1800" b="1" dirty="0" err="1" smtClean="0">
                  <a:solidFill>
                    <a:srgbClr val="006600"/>
                  </a:solidFill>
                </a:rPr>
                <a:t>Cauchy</a:t>
              </a:r>
              <a:r>
                <a:rPr lang="pl-PL" sz="1800" b="1" dirty="0" smtClean="0">
                  <a:solidFill>
                    <a:srgbClr val="006600"/>
                  </a:solidFill>
                </a:rPr>
                <a:t>-Schwarz w wersji całkowej</a:t>
              </a:r>
              <a:endParaRPr lang="pl-PL" sz="1800" b="1" dirty="0">
                <a:solidFill>
                  <a:srgbClr val="006600"/>
                </a:solidFill>
              </a:endParaRPr>
            </a:p>
          </p:txBody>
        </p:sp>
        <p:graphicFrame>
          <p:nvGraphicFramePr>
            <p:cNvPr id="2" name="Obi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2968857"/>
                </p:ext>
              </p:extLst>
            </p:nvPr>
          </p:nvGraphicFramePr>
          <p:xfrm>
            <a:off x="1106615" y="5181036"/>
            <a:ext cx="5150332" cy="678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34" name="Równanie" r:id="rId7" imgW="3085920" imgH="406080" progId="Equation.3">
                    <p:embed/>
                  </p:oleObj>
                </mc:Choice>
                <mc:Fallback>
                  <p:oleObj name="Równanie" r:id="rId7" imgW="3085920" imgH="4060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106615" y="5181036"/>
                          <a:ext cx="5150332" cy="6782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106615" y="5879067"/>
              <a:ext cx="7600488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pl-PL" sz="1800" b="1" dirty="0" smtClean="0">
                  <a:solidFill>
                    <a:srgbClr val="006600"/>
                  </a:solidFill>
                </a:rPr>
                <a:t>Nierówność zamienia się w </a:t>
              </a:r>
              <a:r>
                <a:rPr lang="pl-PL" sz="1800" b="1" u="sng" dirty="0" smtClean="0">
                  <a:solidFill>
                    <a:srgbClr val="006600"/>
                  </a:solidFill>
                </a:rPr>
                <a:t>równość</a:t>
              </a:r>
              <a:r>
                <a:rPr lang="pl-PL" sz="1800" b="1" dirty="0" smtClean="0">
                  <a:solidFill>
                    <a:srgbClr val="006600"/>
                  </a:solidFill>
                </a:rPr>
                <a:t>, gdy </a:t>
              </a:r>
              <a:r>
                <a:rPr lang="pl-PL" sz="1800" b="1" i="1" dirty="0" smtClean="0">
                  <a:solidFill>
                    <a:srgbClr val="006600"/>
                  </a:solidFill>
                </a:rPr>
                <a:t>f</a:t>
              </a:r>
              <a:r>
                <a:rPr lang="pl-PL" sz="1800" b="1" dirty="0" smtClean="0">
                  <a:solidFill>
                    <a:srgbClr val="006600"/>
                  </a:solidFill>
                </a:rPr>
                <a:t>(</a:t>
              </a:r>
              <a:r>
                <a:rPr lang="pl-PL" sz="1800" b="1" i="1" dirty="0" smtClean="0">
                  <a:solidFill>
                    <a:srgbClr val="006600"/>
                  </a:solidFill>
                </a:rPr>
                <a:t>x</a:t>
              </a:r>
              <a:r>
                <a:rPr lang="pl-PL" sz="1800" b="1" dirty="0" smtClean="0">
                  <a:solidFill>
                    <a:srgbClr val="006600"/>
                  </a:solidFill>
                </a:rPr>
                <a:t>) = </a:t>
              </a:r>
              <a:r>
                <a:rPr lang="pl-PL" sz="1800" b="1" i="1" dirty="0" smtClean="0">
                  <a:solidFill>
                    <a:srgbClr val="006600"/>
                  </a:solidFill>
                </a:rPr>
                <a:t>g</a:t>
              </a:r>
              <a:r>
                <a:rPr lang="pl-PL" sz="1800" b="1" dirty="0" smtClean="0">
                  <a:solidFill>
                    <a:srgbClr val="006600"/>
                  </a:solidFill>
                </a:rPr>
                <a:t>(</a:t>
              </a:r>
              <a:r>
                <a:rPr lang="pl-PL" sz="1800" b="1" i="1" dirty="0" smtClean="0">
                  <a:solidFill>
                    <a:srgbClr val="006600"/>
                  </a:solidFill>
                </a:rPr>
                <a:t>x</a:t>
              </a:r>
              <a:r>
                <a:rPr lang="pl-PL" sz="1800" b="1" dirty="0" smtClean="0">
                  <a:solidFill>
                    <a:srgbClr val="006600"/>
                  </a:solidFill>
                </a:rPr>
                <a:t>).</a:t>
              </a:r>
              <a:endParaRPr lang="pl-PL" sz="1800" b="1" dirty="0">
                <a:solidFill>
                  <a:srgbClr val="00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5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881590" y="21994"/>
            <a:ext cx="80558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Maksymalizacja odstępu sygnał-szum</a:t>
            </a:r>
            <a:b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(</a:t>
            </a:r>
            <a:r>
              <a:rPr kumimoji="1" lang="pl-PL" sz="3200" b="1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Signal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to </a:t>
            </a:r>
            <a:r>
              <a:rPr kumimoji="1" lang="pl-PL" sz="3200" b="1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Noise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Ratio – SNR)</a:t>
            </a:r>
          </a:p>
        </p:txBody>
      </p:sp>
      <p:grpSp>
        <p:nvGrpSpPr>
          <p:cNvPr id="18" name="Grupa 17"/>
          <p:cNvGrpSpPr/>
          <p:nvPr/>
        </p:nvGrpSpPr>
        <p:grpSpPr>
          <a:xfrm>
            <a:off x="1109293" y="1178750"/>
            <a:ext cx="7600488" cy="1817691"/>
            <a:chOff x="1154702" y="4811705"/>
            <a:chExt cx="7600488" cy="1817691"/>
          </a:xfrm>
        </p:grpSpPr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154702" y="4811705"/>
              <a:ext cx="7600488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pl-PL" sz="1800" b="1" dirty="0" smtClean="0">
                  <a:solidFill>
                    <a:schemeClr val="tx1"/>
                  </a:solidFill>
                </a:rPr>
                <a:t>Trik #3 (</a:t>
              </a:r>
              <a:r>
                <a:rPr lang="pl-PL" sz="1800" b="1" u="sng" dirty="0" smtClean="0">
                  <a:solidFill>
                    <a:schemeClr val="tx1"/>
                  </a:solidFill>
                </a:rPr>
                <a:t>równość</a:t>
              </a:r>
              <a:r>
                <a:rPr lang="pl-PL" sz="1800" b="1" dirty="0" smtClean="0">
                  <a:solidFill>
                    <a:schemeClr val="tx1"/>
                  </a:solidFill>
                </a:rPr>
                <a:t> </a:t>
              </a:r>
              <a:r>
                <a:rPr lang="pl-PL" sz="1800" b="1" dirty="0" err="1" smtClean="0">
                  <a:solidFill>
                    <a:schemeClr val="tx1"/>
                  </a:solidFill>
                </a:rPr>
                <a:t>Cauchy</a:t>
              </a:r>
              <a:r>
                <a:rPr lang="pl-PL" sz="1800" b="1" dirty="0" smtClean="0">
                  <a:solidFill>
                    <a:schemeClr val="tx1"/>
                  </a:solidFill>
                </a:rPr>
                <a:t>-Schwarz w wersji całkowej)</a:t>
              </a:r>
              <a:endParaRPr lang="pl-PL" sz="18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20" name="Obiek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3781290"/>
                </p:ext>
              </p:extLst>
            </p:nvPr>
          </p:nvGraphicFramePr>
          <p:xfrm>
            <a:off x="1154702" y="5216521"/>
            <a:ext cx="3951288" cy="1412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21" name="Równanie" r:id="rId3" imgW="2768400" imgH="990360" progId="Equation.3">
                    <p:embed/>
                  </p:oleObj>
                </mc:Choice>
                <mc:Fallback>
                  <p:oleObj name="Równanie" r:id="rId3" imgW="2768400" imgH="9903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54702" y="5216521"/>
                          <a:ext cx="3951288" cy="141287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 Box 123"/>
          <p:cNvSpPr txBox="1">
            <a:spLocks noChangeArrowheads="1"/>
          </p:cNvSpPr>
          <p:nvPr/>
        </p:nvSpPr>
        <p:spPr bwMode="auto">
          <a:xfrm>
            <a:off x="1010131" y="3113965"/>
            <a:ext cx="8100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Maksimum odstępu sygnał – szum na wejściu układu decyzyjnego (a zatem minimalną wartość błędu </a:t>
            </a:r>
            <a:r>
              <a:rPr lang="pl-PL" sz="1800" b="1" i="1" dirty="0" smtClean="0">
                <a:solidFill>
                  <a:schemeClr val="tx1"/>
                </a:solidFill>
              </a:rPr>
              <a:t>P</a:t>
            </a:r>
            <a:r>
              <a:rPr lang="pl-PL" sz="1800" b="1" i="1" baseline="-25000" dirty="0" smtClean="0">
                <a:solidFill>
                  <a:schemeClr val="tx1"/>
                </a:solidFill>
              </a:rPr>
              <a:t>E</a:t>
            </a:r>
            <a:r>
              <a:rPr lang="pl-PL" sz="1800" b="1" dirty="0" smtClean="0">
                <a:solidFill>
                  <a:schemeClr val="tx1"/>
                </a:solidFill>
              </a:rPr>
              <a:t>) zapewnia „pierwiastkowy” podział całkowitej transmitancji toru transmisyjnego </a:t>
            </a:r>
            <a:r>
              <a:rPr lang="pl-PL" sz="1800" b="1" i="1" dirty="0" smtClean="0">
                <a:solidFill>
                  <a:schemeClr val="tx1"/>
                </a:solidFill>
              </a:rPr>
              <a:t>H</a:t>
            </a:r>
            <a:r>
              <a:rPr lang="pl-PL" sz="1800" b="1" dirty="0" smtClean="0">
                <a:solidFill>
                  <a:schemeClr val="tx1"/>
                </a:solidFill>
              </a:rPr>
              <a:t>(</a:t>
            </a:r>
            <a:r>
              <a:rPr lang="pl-PL" sz="1800" b="1" i="1" dirty="0" smtClean="0">
                <a:solidFill>
                  <a:schemeClr val="tx1"/>
                </a:solidFill>
              </a:rPr>
              <a:t>f</a:t>
            </a:r>
            <a:r>
              <a:rPr lang="pl-PL" sz="1800" b="1" dirty="0" smtClean="0">
                <a:solidFill>
                  <a:schemeClr val="tx1"/>
                </a:solidFill>
              </a:rPr>
              <a:t>) pomiędzy nadajnik </a:t>
            </a:r>
            <a:r>
              <a:rPr lang="pl-PL" sz="1800" b="1" i="1" dirty="0" smtClean="0">
                <a:solidFill>
                  <a:schemeClr val="tx1"/>
                </a:solidFill>
              </a:rPr>
              <a:t>T</a:t>
            </a:r>
            <a:r>
              <a:rPr lang="pl-PL" sz="1800" b="1" dirty="0" smtClean="0">
                <a:solidFill>
                  <a:schemeClr val="tx1"/>
                </a:solidFill>
              </a:rPr>
              <a:t>(</a:t>
            </a:r>
            <a:r>
              <a:rPr lang="pl-PL" sz="1800" b="1" i="1" dirty="0" smtClean="0">
                <a:solidFill>
                  <a:schemeClr val="tx1"/>
                </a:solidFill>
              </a:rPr>
              <a:t>f</a:t>
            </a:r>
            <a:r>
              <a:rPr lang="pl-PL" sz="1800" b="1" dirty="0" smtClean="0">
                <a:solidFill>
                  <a:schemeClr val="tx1"/>
                </a:solidFill>
              </a:rPr>
              <a:t>) i odbiornik </a:t>
            </a:r>
            <a:r>
              <a:rPr lang="pl-PL" sz="1800" b="1" i="1" dirty="0" smtClean="0">
                <a:solidFill>
                  <a:schemeClr val="tx1"/>
                </a:solidFill>
              </a:rPr>
              <a:t>R</a:t>
            </a:r>
            <a:r>
              <a:rPr lang="pl-PL" sz="1800" b="1" dirty="0" smtClean="0">
                <a:solidFill>
                  <a:schemeClr val="tx1"/>
                </a:solidFill>
              </a:rPr>
              <a:t>(</a:t>
            </a:r>
            <a:r>
              <a:rPr lang="pl-PL" sz="1800" b="1" i="1" dirty="0" smtClean="0">
                <a:solidFill>
                  <a:schemeClr val="tx1"/>
                </a:solidFill>
              </a:rPr>
              <a:t>f</a:t>
            </a:r>
            <a:r>
              <a:rPr lang="pl-PL" sz="1800" b="1" dirty="0" smtClean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22" name="Text Box 23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12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881590" y="21994"/>
            <a:ext cx="80558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Maksymalizacja odstępu sygnał-szum</a:t>
            </a:r>
            <a:b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(</a:t>
            </a:r>
            <a:r>
              <a:rPr kumimoji="1" lang="pl-PL" sz="3200" b="1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Signal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to </a:t>
            </a:r>
            <a:r>
              <a:rPr kumimoji="1" lang="pl-PL" sz="3200" b="1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Noise</a:t>
            </a:r>
            <a:r>
              <a:rPr kumimoji="1" lang="pl-PL" sz="32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Ratio – SNR)</a:t>
            </a:r>
          </a:p>
        </p:txBody>
      </p:sp>
      <p:sp>
        <p:nvSpPr>
          <p:cNvPr id="22" name="Text Box 232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59</a:t>
            </a:fld>
            <a:endParaRPr lang="pl-PL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040366"/>
              </p:ext>
            </p:extLst>
          </p:nvPr>
        </p:nvGraphicFramePr>
        <p:xfrm>
          <a:off x="1039273" y="1144570"/>
          <a:ext cx="4868862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1" name="Equation" r:id="rId3" imgW="2361960" imgH="888840" progId="Equation.3">
                  <p:embed/>
                </p:oleObj>
              </mc:Choice>
              <mc:Fallback>
                <p:oleObj name="Equation" r:id="rId3" imgW="236196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273" y="1144570"/>
                        <a:ext cx="4868862" cy="1833563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a 9"/>
          <p:cNvGrpSpPr/>
          <p:nvPr/>
        </p:nvGrpSpPr>
        <p:grpSpPr>
          <a:xfrm>
            <a:off x="1023130" y="4857056"/>
            <a:ext cx="7629774" cy="1711455"/>
            <a:chOff x="3654680" y="4114842"/>
            <a:chExt cx="7629774" cy="1711455"/>
          </a:xfrm>
        </p:grpSpPr>
        <p:sp>
          <p:nvSpPr>
            <p:cNvPr id="12" name="Text Box 189"/>
            <p:cNvSpPr txBox="1">
              <a:spLocks noChangeArrowheads="1"/>
            </p:cNvSpPr>
            <p:nvPr/>
          </p:nvSpPr>
          <p:spPr bwMode="auto">
            <a:xfrm>
              <a:off x="3654680" y="4114842"/>
              <a:ext cx="7629774" cy="1202510"/>
            </a:xfrm>
            <a:prstGeom prst="rect">
              <a:avLst/>
            </a:prstGeom>
            <a:noFill/>
            <a:ln w="19050">
              <a:solidFill>
                <a:srgbClr val="003300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pl-PL" sz="1800" b="1" dirty="0" smtClean="0"/>
                <a:t>Wyznacz transmitancję „pierwiastkowy podniesiony kosinus” </a:t>
              </a:r>
              <a:r>
                <a:rPr lang="pl-PL" sz="1800" b="1" i="1" dirty="0" smtClean="0"/>
                <a:t>G</a:t>
              </a:r>
              <a:r>
                <a:rPr lang="pl-PL" sz="1800" b="1" dirty="0" smtClean="0"/>
                <a:t>(</a:t>
              </a:r>
              <a:r>
                <a:rPr lang="el-GR" sz="1800" b="1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ω</a:t>
              </a:r>
              <a:r>
                <a:rPr lang="pl-PL" sz="1800" b="1" dirty="0" smtClean="0"/>
                <a:t>)</a:t>
              </a:r>
              <a:br>
                <a:rPr lang="pl-PL" sz="1800" b="1" dirty="0" smtClean="0"/>
              </a:br>
              <a:r>
                <a:rPr lang="pl-PL" sz="1800" b="1" dirty="0" smtClean="0"/>
                <a:t>i porównaj jej kształt z transmitancją „podniesiony kosinus” </a:t>
              </a:r>
              <a:r>
                <a:rPr lang="pl-PL" sz="1800" b="1" i="1" dirty="0" smtClean="0"/>
                <a:t>H</a:t>
              </a:r>
              <a:r>
                <a:rPr lang="pl-PL" sz="1800" b="1" dirty="0" smtClean="0"/>
                <a:t>(</a:t>
              </a:r>
              <a:r>
                <a:rPr lang="el-GR" sz="1800" b="1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ω</a:t>
              </a:r>
              <a:r>
                <a:rPr lang="pl-PL" sz="1800" b="1" dirty="0" smtClean="0"/>
                <a:t>).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pl-PL" sz="1800" b="1" dirty="0" smtClean="0"/>
                <a:t>Sprawdź, czy transmitancja „pierwiastkowy podniesiony kosinus” (przypadek graniczny) spełnia warunek </a:t>
              </a:r>
              <a:r>
                <a:rPr lang="pl-PL" sz="1800" b="1" dirty="0" err="1" smtClean="0"/>
                <a:t>Nyquista</a:t>
              </a:r>
              <a:r>
                <a:rPr lang="pl-PL" sz="1800" b="1" dirty="0" smtClean="0"/>
                <a:t>.</a:t>
              </a:r>
              <a:endParaRPr lang="pl-PL" sz="1800" b="1" dirty="0" smtClean="0"/>
            </a:p>
          </p:txBody>
        </p:sp>
        <p:pic>
          <p:nvPicPr>
            <p:cNvPr id="11" name="Picture 22" descr="http://bridportcab.org/wp-content/uploads/2013/09/Work-in-Progres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24192" y="5043032"/>
              <a:ext cx="783265" cy="783265"/>
            </a:xfrm>
            <a:prstGeom prst="rect">
              <a:avLst/>
            </a:prstGeom>
            <a:noFill/>
          </p:spPr>
        </p:pic>
      </p:grpSp>
      <p:sp>
        <p:nvSpPr>
          <p:cNvPr id="3" name="Prostokąt 2"/>
          <p:cNvSpPr/>
          <p:nvPr/>
        </p:nvSpPr>
        <p:spPr>
          <a:xfrm>
            <a:off x="5933090" y="1680085"/>
            <a:ext cx="3137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/>
              <a:t>„podniesiony kosinus”</a:t>
            </a:r>
            <a:endParaRPr lang="pl-PL" sz="2400" dirty="0"/>
          </a:p>
        </p:txBody>
      </p:sp>
      <p:grpSp>
        <p:nvGrpSpPr>
          <p:cNvPr id="4" name="Grupa 3"/>
          <p:cNvGrpSpPr/>
          <p:nvPr/>
        </p:nvGrpSpPr>
        <p:grpSpPr>
          <a:xfrm>
            <a:off x="1039273" y="3248980"/>
            <a:ext cx="8030308" cy="995362"/>
            <a:chOff x="1039273" y="3248980"/>
            <a:chExt cx="8030308" cy="995362"/>
          </a:xfrm>
        </p:grpSpPr>
        <p:graphicFrame>
          <p:nvGraphicFramePr>
            <p:cNvPr id="13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993170"/>
                </p:ext>
              </p:extLst>
            </p:nvPr>
          </p:nvGraphicFramePr>
          <p:xfrm>
            <a:off x="1039273" y="3248980"/>
            <a:ext cx="4267200" cy="995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522" name="Equation" r:id="rId6" imgW="2070000" imgH="482400" progId="Equation.3">
                    <p:embed/>
                  </p:oleObj>
                </mc:Choice>
                <mc:Fallback>
                  <p:oleObj name="Equation" r:id="rId6" imgW="207000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9273" y="3248980"/>
                          <a:ext cx="4267200" cy="995362"/>
                        </a:xfrm>
                        <a:prstGeom prst="rect">
                          <a:avLst/>
                        </a:prstGeom>
                        <a:solidFill>
                          <a:srgbClr val="CCFF99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Prostokąt 14"/>
            <p:cNvSpPr/>
            <p:nvPr/>
          </p:nvSpPr>
          <p:spPr>
            <a:xfrm>
              <a:off x="6086072" y="3304204"/>
              <a:ext cx="29835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pl-PL" sz="2400" b="1" dirty="0" smtClean="0"/>
                <a:t>„pierwiastkowy</a:t>
              </a:r>
              <a:br>
                <a:rPr lang="pl-PL" sz="2400" b="1" dirty="0" smtClean="0"/>
              </a:br>
              <a:r>
                <a:rPr lang="pl-PL" sz="2400" b="1" dirty="0" smtClean="0"/>
                <a:t>podniesiony kosinus”</a:t>
              </a:r>
              <a:endParaRPr lang="pl-PL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7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4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974013" cy="1306512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POŻĄDANE WŁAŚCIWOŚCI</a:t>
            </a:r>
            <a:b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KODÓW TRANSMISYJNYCH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881590" y="1628800"/>
            <a:ext cx="8082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pl-PL" sz="2800" kern="0" dirty="0" smtClean="0">
                <a:solidFill>
                  <a:srgbClr val="3333CC"/>
                </a:solidFill>
              </a:rPr>
              <a:t>Brak składowej stałej [</a:t>
            </a:r>
            <a:r>
              <a:rPr lang="pl-PL" sz="2800" i="1" kern="0" dirty="0" smtClean="0">
                <a:solidFill>
                  <a:srgbClr val="3333CC"/>
                </a:solidFill>
                <a:sym typeface="Symbol" pitchFamily="18" charset="2"/>
              </a:rPr>
              <a:t></a:t>
            </a:r>
            <a:r>
              <a:rPr lang="pl-PL" sz="2800" kern="0" dirty="0" smtClean="0">
                <a:solidFill>
                  <a:srgbClr val="3333CC"/>
                </a:solidFill>
                <a:sym typeface="Symbol" pitchFamily="18" charset="2"/>
              </a:rPr>
              <a:t>(</a:t>
            </a:r>
            <a:r>
              <a:rPr lang="pl-PL" sz="2800" i="1" kern="0" dirty="0" smtClean="0">
                <a:solidFill>
                  <a:srgbClr val="3333CC"/>
                </a:solidFill>
                <a:sym typeface="Symbol" pitchFamily="18" charset="2"/>
              </a:rPr>
              <a:t></a:t>
            </a:r>
            <a:r>
              <a:rPr lang="pl-PL" sz="2800" kern="0" dirty="0" smtClean="0">
                <a:solidFill>
                  <a:srgbClr val="3333CC"/>
                </a:solidFill>
                <a:sym typeface="Symbol" pitchFamily="18" charset="2"/>
              </a:rPr>
              <a:t> = 0) = 0], gdyż jest ona stratą mocy nadajnika.</a:t>
            </a:r>
            <a:endParaRPr lang="pl-PL" sz="2800" kern="0" dirty="0" smtClean="0">
              <a:solidFill>
                <a:srgbClr val="3333CC"/>
              </a:solidFill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pl-PL" sz="2800" kern="0" dirty="0" smtClean="0">
                <a:solidFill>
                  <a:srgbClr val="003300"/>
                </a:solidFill>
                <a:sym typeface="Symbol" pitchFamily="18" charset="2"/>
              </a:rPr>
              <a:t>Niski poziom widma mocy w pobliżu </a:t>
            </a:r>
            <a:r>
              <a:rPr lang="pl-PL" sz="2800" i="1" kern="0" dirty="0" smtClean="0">
                <a:solidFill>
                  <a:srgbClr val="003300"/>
                </a:solidFill>
                <a:sym typeface="Symbol" pitchFamily="18" charset="2"/>
              </a:rPr>
              <a:t></a:t>
            </a:r>
            <a:r>
              <a:rPr lang="pl-PL" sz="2800" kern="0" dirty="0" smtClean="0">
                <a:solidFill>
                  <a:srgbClr val="003300"/>
                </a:solidFill>
                <a:sym typeface="Symbol" pitchFamily="18" charset="2"/>
              </a:rPr>
              <a:t> </a:t>
            </a:r>
            <a:r>
              <a:rPr lang="pl-PL" sz="2800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≈</a:t>
            </a:r>
            <a:r>
              <a:rPr lang="pl-PL" sz="2800" kern="0" dirty="0" smtClean="0">
                <a:solidFill>
                  <a:srgbClr val="003300"/>
                </a:solidFill>
                <a:sym typeface="Symbol" pitchFamily="18" charset="2"/>
              </a:rPr>
              <a:t> 0, gdyż te składowe są silnie tłumione w torze transmisyjnym (charakter pojemnościowy toru).</a:t>
            </a:r>
            <a:endParaRPr lang="pl-PL" sz="2800" kern="0" dirty="0" smtClean="0">
              <a:solidFill>
                <a:srgbClr val="003300"/>
              </a:solidFill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pl-PL" sz="2800" kern="0" dirty="0" smtClean="0">
                <a:solidFill>
                  <a:srgbClr val="3333CC"/>
                </a:solidFill>
              </a:rPr>
              <a:t>Wąskie widmo gęstości mocy.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pl-PL" sz="2800" kern="0" dirty="0" smtClean="0">
                <a:solidFill>
                  <a:srgbClr val="003300"/>
                </a:solidFill>
              </a:rPr>
              <a:t>Istotny poziom składowej czasowej (</a:t>
            </a:r>
            <a:r>
              <a:rPr lang="pl-PL" sz="2800" i="1" kern="0" dirty="0" smtClean="0">
                <a:solidFill>
                  <a:srgbClr val="003300"/>
                </a:solidFill>
              </a:rPr>
              <a:t>timing </a:t>
            </a:r>
            <a:r>
              <a:rPr lang="pl-PL" sz="2800" i="1" kern="0" dirty="0" err="1" smtClean="0">
                <a:solidFill>
                  <a:srgbClr val="003300"/>
                </a:solidFill>
              </a:rPr>
              <a:t>content</a:t>
            </a:r>
            <a:r>
              <a:rPr lang="pl-PL" sz="2800" kern="0" dirty="0" smtClean="0">
                <a:solidFill>
                  <a:srgbClr val="003300"/>
                </a:solidFill>
              </a:rPr>
              <a:t>) pozwalający na synchronizację odbiornika z nadajnikiem.</a:t>
            </a:r>
          </a:p>
        </p:txBody>
      </p:sp>
    </p:spTree>
    <p:extLst>
      <p:ext uri="{BB962C8B-B14F-4D97-AF65-F5344CB8AC3E}">
        <p14:creationId xmlns:p14="http://schemas.microsoft.com/office/powerpoint/2010/main" val="9310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1986" y="503675"/>
            <a:ext cx="7808913" cy="2340260"/>
          </a:xfrm>
          <a:noFill/>
        </p:spPr>
        <p:txBody>
          <a:bodyPr/>
          <a:lstStyle/>
          <a:p>
            <a:pPr>
              <a:lnSpc>
                <a:spcPct val="90000"/>
              </a:lnSpc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pl-PL" sz="2000" b="1" dirty="0" smtClean="0">
                <a:solidFill>
                  <a:schemeClr val="accent2"/>
                </a:solidFill>
                <a:latin typeface="Times New Roman" pitchFamily="18" charset="0"/>
              </a:rPr>
              <a:t>Źródła szumów/błędów w transmisji </a:t>
            </a:r>
            <a:r>
              <a:rPr lang="pl-PL" sz="2000" b="1" dirty="0" err="1" smtClean="0">
                <a:solidFill>
                  <a:schemeClr val="accent2"/>
                </a:solidFill>
                <a:latin typeface="Times New Roman" pitchFamily="18" charset="0"/>
              </a:rPr>
              <a:t>cyfrowej</a:t>
            </a:r>
            <a:endParaRPr lang="pl-PL" dirty="0" smtClean="0"/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b="1" dirty="0" smtClean="0">
                <a:latin typeface="Times New Roman" pitchFamily="18" charset="0"/>
              </a:rPr>
              <a:t>Szum kanałowy</a:t>
            </a:r>
            <a:r>
              <a:rPr lang="pl-PL" sz="1800" dirty="0" smtClean="0">
                <a:latin typeface="Times New Roman" pitchFamily="18" charset="0"/>
              </a:rPr>
              <a:t> – w transmisji przewodowej do pominięcia</a:t>
            </a: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b="1" dirty="0" smtClean="0">
                <a:latin typeface="Times New Roman" pitchFamily="18" charset="0"/>
              </a:rPr>
              <a:t>Szum kwantyzacji</a:t>
            </a:r>
            <a:r>
              <a:rPr lang="pl-PL" sz="1800" dirty="0" smtClean="0">
                <a:latin typeface="Times New Roman" pitchFamily="18" charset="0"/>
              </a:rPr>
              <a:t> – malejący ze wzrostem liczby poziomów kwantyzacji, co z kolei powoduje wzrost szybkości transmisji; szybkość transmisji możemy redukować kompresją</a:t>
            </a: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b="1" dirty="0" smtClean="0">
                <a:latin typeface="Times New Roman" pitchFamily="18" charset="0"/>
              </a:rPr>
              <a:t>Interferencja Międzysymbolowa</a:t>
            </a:r>
            <a:r>
              <a:rPr lang="pl-PL" sz="1800" dirty="0" smtClean="0">
                <a:latin typeface="Times New Roman" pitchFamily="18" charset="0"/>
              </a:rPr>
              <a:t> – realne źródło błędów, z IMS walczymy korzystając z 1. sygnalizacji </a:t>
            </a:r>
            <a:r>
              <a:rPr lang="pl-PL" sz="1800" dirty="0" err="1" smtClean="0">
                <a:latin typeface="Times New Roman" pitchFamily="18" charset="0"/>
              </a:rPr>
              <a:t>Nyquista</a:t>
            </a:r>
            <a:r>
              <a:rPr lang="pl-PL" sz="1800" dirty="0" smtClean="0">
                <a:latin typeface="Times New Roman" pitchFamily="18" charset="0"/>
              </a:rPr>
              <a:t>, 2. kształtowania zbocza filtrów </a:t>
            </a:r>
            <a:r>
              <a:rPr lang="pl-PL" sz="1800" dirty="0" err="1" smtClean="0">
                <a:latin typeface="Times New Roman" pitchFamily="18" charset="0"/>
              </a:rPr>
              <a:t>wg</a:t>
            </a:r>
            <a:r>
              <a:rPr lang="pl-PL" sz="1800" dirty="0" smtClean="0">
                <a:latin typeface="Times New Roman" pitchFamily="18" charset="0"/>
              </a:rPr>
              <a:t>. kryterium </a:t>
            </a:r>
            <a:r>
              <a:rPr lang="pl-PL" sz="1800" dirty="0" err="1" smtClean="0">
                <a:latin typeface="Times New Roman" pitchFamily="18" charset="0"/>
              </a:rPr>
              <a:t>Nyquista</a:t>
            </a:r>
            <a:r>
              <a:rPr lang="pl-PL" sz="1800" dirty="0" smtClean="0">
                <a:latin typeface="Times New Roman" pitchFamily="18" charset="0"/>
              </a:rPr>
              <a:t>, 3. </a:t>
            </a:r>
            <a:r>
              <a:rPr lang="pl-PL" sz="1800" dirty="0" err="1" smtClean="0">
                <a:latin typeface="Times New Roman" pitchFamily="18" charset="0"/>
              </a:rPr>
              <a:t>ekwalizacji</a:t>
            </a:r>
            <a:r>
              <a:rPr lang="pl-PL" sz="1800" dirty="0" smtClean="0">
                <a:latin typeface="Times New Roman" pitchFamily="18" charset="0"/>
              </a:rPr>
              <a:t> kanału transmisyjnego</a:t>
            </a:r>
          </a:p>
          <a:p>
            <a:pPr marL="457200" lvl="1" indent="0">
              <a:lnSpc>
                <a:spcPct val="90000"/>
              </a:lnSpc>
              <a:buClr>
                <a:srgbClr val="33CCCC"/>
              </a:buClr>
              <a:buSzPct val="120000"/>
              <a:buNone/>
            </a:pPr>
            <a:endParaRPr lang="pl-PL" sz="1800" dirty="0" smtClean="0">
              <a:latin typeface="Times New Roman" pitchFamily="18" charset="0"/>
            </a:endParaRP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835634" y="-328612"/>
            <a:ext cx="8305800" cy="1143000"/>
          </a:xfrm>
          <a:noFill/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PODSUMOWANIE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65BA27-25FE-4C2A-80EA-34A99CB2EE54}" type="slidenum">
              <a:rPr lang="pl-PL" smtClean="0"/>
              <a:pPr>
                <a:defRPr/>
              </a:pPr>
              <a:t>60</a:t>
            </a:fld>
            <a:endParaRPr lang="pl-PL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34416" y="2726356"/>
            <a:ext cx="7808913" cy="270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endParaRPr lang="pl-PL" sz="1800" kern="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pl-PL" sz="2000" b="1" kern="0" dirty="0" smtClean="0">
                <a:solidFill>
                  <a:schemeClr val="accent2"/>
                </a:solidFill>
                <a:latin typeface="Times New Roman" pitchFamily="18" charset="0"/>
              </a:rPr>
              <a:t>Kryterium </a:t>
            </a:r>
            <a:r>
              <a:rPr lang="pl-PL" sz="2000" b="1" kern="0" dirty="0" err="1" smtClean="0">
                <a:solidFill>
                  <a:schemeClr val="accent2"/>
                </a:solidFill>
                <a:latin typeface="Times New Roman" pitchFamily="18" charset="0"/>
              </a:rPr>
              <a:t>Nyquista</a:t>
            </a:r>
            <a:endParaRPr lang="pl-PL" sz="2000" b="1" kern="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b="1" kern="0" dirty="0" smtClean="0">
                <a:latin typeface="Times New Roman" pitchFamily="18" charset="0"/>
              </a:rPr>
              <a:t>IMS = 0</a:t>
            </a:r>
            <a:r>
              <a:rPr lang="pl-PL" sz="1800" kern="0" dirty="0" smtClean="0">
                <a:latin typeface="Times New Roman" pitchFamily="18" charset="0"/>
              </a:rPr>
              <a:t> gdy takt sygnalizacji jest taktem </a:t>
            </a:r>
            <a:r>
              <a:rPr lang="pl-PL" sz="1800" kern="0" dirty="0" err="1" smtClean="0">
                <a:latin typeface="Times New Roman" pitchFamily="18" charset="0"/>
              </a:rPr>
              <a:t>Nyquista</a:t>
            </a:r>
            <a:endParaRPr lang="pl-PL" sz="1800" b="1" kern="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b="1" kern="0" dirty="0" smtClean="0">
                <a:latin typeface="Times New Roman" pitchFamily="18" charset="0"/>
              </a:rPr>
              <a:t>Kształtowanie zbocza filtru zgodne z kryterium </a:t>
            </a:r>
            <a:r>
              <a:rPr lang="pl-PL" sz="1800" b="1" kern="0" dirty="0" err="1" smtClean="0">
                <a:latin typeface="Times New Roman" pitchFamily="18" charset="0"/>
              </a:rPr>
              <a:t>Nyquista</a:t>
            </a:r>
            <a:r>
              <a:rPr lang="pl-PL" sz="1800" b="1" kern="0" dirty="0" smtClean="0">
                <a:latin typeface="Times New Roman" pitchFamily="18" charset="0"/>
              </a:rPr>
              <a:t> </a:t>
            </a:r>
            <a:r>
              <a:rPr lang="pl-PL" sz="1800" kern="0" dirty="0" smtClean="0">
                <a:latin typeface="Times New Roman" pitchFamily="18" charset="0"/>
              </a:rPr>
              <a:t>pozwala na jego łagodne zanikanie, ale efektywność widmowa sygnalizacji spada</a:t>
            </a: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b="1" kern="0" dirty="0" smtClean="0">
                <a:latin typeface="Times New Roman" pitchFamily="18" charset="0"/>
              </a:rPr>
              <a:t>Zbocze „podniesiony kosinus”</a:t>
            </a:r>
            <a:r>
              <a:rPr lang="pl-PL" sz="1800" kern="0" dirty="0" smtClean="0">
                <a:latin typeface="Times New Roman" pitchFamily="18" charset="0"/>
              </a:rPr>
              <a:t> jest najczęściej stosowanym zboczem </a:t>
            </a:r>
            <a:r>
              <a:rPr lang="pl-PL" sz="1800" kern="0" dirty="0" err="1" smtClean="0">
                <a:latin typeface="Times New Roman" pitchFamily="18" charset="0"/>
              </a:rPr>
              <a:t>Nyquista</a:t>
            </a:r>
            <a:endParaRPr lang="pl-PL" sz="1800" kern="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b="1" kern="0" dirty="0" smtClean="0">
                <a:latin typeface="Times New Roman" pitchFamily="18" charset="0"/>
              </a:rPr>
              <a:t>Efektywność widmowa transmisji</a:t>
            </a:r>
            <a:r>
              <a:rPr lang="pl-PL" sz="1800" kern="0" dirty="0" smtClean="0">
                <a:latin typeface="Times New Roman" pitchFamily="18" charset="0"/>
              </a:rPr>
              <a:t> jest definiowana jako iloraz szybkości transmisji do szerokości pasma transmisji zapewniającego IMS = 0.</a:t>
            </a: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endParaRPr lang="pl-PL" sz="1800" kern="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5A67-8E31-49A8-BB3A-FFFC1838AECD}" type="slidenum">
              <a:rPr lang="pl-PL" smtClean="0"/>
              <a:pPr/>
              <a:t>61</a:t>
            </a:fld>
            <a:endParaRPr lang="pl-PL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9026" y="998730"/>
            <a:ext cx="7808913" cy="270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endParaRPr lang="pl-PL" sz="1800" kern="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pl-PL" sz="2000" b="1" kern="0" dirty="0" smtClean="0">
                <a:solidFill>
                  <a:schemeClr val="accent2"/>
                </a:solidFill>
                <a:latin typeface="Times New Roman" pitchFamily="18" charset="0"/>
              </a:rPr>
              <a:t>Prawdopodobieństwo błędów</a:t>
            </a: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b="1" kern="0" dirty="0" smtClean="0">
                <a:latin typeface="Times New Roman" pitchFamily="18" charset="0"/>
              </a:rPr>
              <a:t>Jeżeli IMS = 0, to prawdopodobieństwo błędów</a:t>
            </a:r>
            <a:r>
              <a:rPr lang="pl-PL" sz="1800" kern="0" dirty="0">
                <a:latin typeface="Times New Roman" pitchFamily="18" charset="0"/>
              </a:rPr>
              <a:t> </a:t>
            </a:r>
            <a:r>
              <a:rPr lang="pl-PL" sz="1800" kern="0" dirty="0" smtClean="0">
                <a:latin typeface="Times New Roman" pitchFamily="18" charset="0"/>
              </a:rPr>
              <a:t>zależy wyłącznie od odstępu sygnał – szum (AWGN).</a:t>
            </a: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kern="0" dirty="0" smtClean="0">
                <a:latin typeface="Times New Roman" pitchFamily="18" charset="0"/>
              </a:rPr>
              <a:t>Prawdopodobieństwo błędów </a:t>
            </a:r>
            <a:r>
              <a:rPr lang="pl-PL" sz="1800" b="1" kern="0" dirty="0" smtClean="0">
                <a:latin typeface="Times New Roman" pitchFamily="18" charset="0"/>
              </a:rPr>
              <a:t> nie zależy od kształtu sygnałów kodujących tylko od ich energii i wzajemnej korelacji.</a:t>
            </a: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r>
              <a:rPr lang="pl-PL" sz="1800" dirty="0">
                <a:latin typeface="+mj-lt"/>
              </a:rPr>
              <a:t>Maksimum odstępu sygnał – szum na wejściu układu decyzyjnego (a zatem minimalną wartość błędu </a:t>
            </a:r>
            <a:r>
              <a:rPr lang="pl-PL" sz="1800" i="1" dirty="0">
                <a:latin typeface="+mj-lt"/>
              </a:rPr>
              <a:t>P</a:t>
            </a:r>
            <a:r>
              <a:rPr lang="pl-PL" sz="1800" i="1" baseline="-25000" dirty="0">
                <a:latin typeface="+mj-lt"/>
              </a:rPr>
              <a:t>E</a:t>
            </a:r>
            <a:r>
              <a:rPr lang="pl-PL" sz="1800" dirty="0">
                <a:latin typeface="+mj-lt"/>
              </a:rPr>
              <a:t>) zapewnia </a:t>
            </a:r>
            <a:r>
              <a:rPr lang="pl-PL" sz="1800" b="1" dirty="0">
                <a:latin typeface="+mj-lt"/>
              </a:rPr>
              <a:t>„pierwiastkowy” podział całkowitej transmitancji toru transmisyjnego </a:t>
            </a:r>
            <a:r>
              <a:rPr lang="pl-PL" sz="1800" b="1" i="1" dirty="0">
                <a:latin typeface="+mj-lt"/>
              </a:rPr>
              <a:t>H</a:t>
            </a:r>
            <a:r>
              <a:rPr lang="pl-PL" sz="1800" b="1" dirty="0">
                <a:latin typeface="+mj-lt"/>
              </a:rPr>
              <a:t>(</a:t>
            </a:r>
            <a:r>
              <a:rPr lang="pl-PL" sz="1800" b="1" i="1" dirty="0">
                <a:latin typeface="+mj-lt"/>
              </a:rPr>
              <a:t>f</a:t>
            </a:r>
            <a:r>
              <a:rPr lang="pl-PL" sz="1800" b="1" dirty="0">
                <a:latin typeface="+mj-lt"/>
              </a:rPr>
              <a:t>) pomiędzy nadajnik </a:t>
            </a:r>
            <a:r>
              <a:rPr lang="pl-PL" sz="1800" b="1" i="1" dirty="0">
                <a:latin typeface="+mj-lt"/>
              </a:rPr>
              <a:t>T</a:t>
            </a:r>
            <a:r>
              <a:rPr lang="pl-PL" sz="1800" b="1" dirty="0">
                <a:latin typeface="+mj-lt"/>
              </a:rPr>
              <a:t>(</a:t>
            </a:r>
            <a:r>
              <a:rPr lang="pl-PL" sz="1800" b="1" i="1" dirty="0">
                <a:latin typeface="+mj-lt"/>
              </a:rPr>
              <a:t>f</a:t>
            </a:r>
            <a:r>
              <a:rPr lang="pl-PL" sz="1800" b="1" dirty="0">
                <a:latin typeface="+mj-lt"/>
              </a:rPr>
              <a:t>) i odbiornik </a:t>
            </a:r>
            <a:r>
              <a:rPr lang="pl-PL" sz="1800" b="1" i="1" dirty="0">
                <a:latin typeface="+mj-lt"/>
              </a:rPr>
              <a:t>R</a:t>
            </a:r>
            <a:r>
              <a:rPr lang="pl-PL" sz="1800" b="1" dirty="0">
                <a:latin typeface="+mj-lt"/>
              </a:rPr>
              <a:t>(</a:t>
            </a:r>
            <a:r>
              <a:rPr lang="pl-PL" sz="1800" b="1" i="1" dirty="0">
                <a:latin typeface="+mj-lt"/>
              </a:rPr>
              <a:t>f</a:t>
            </a:r>
            <a:r>
              <a:rPr lang="pl-PL" sz="1800" b="1" dirty="0">
                <a:latin typeface="+mj-lt"/>
              </a:rPr>
              <a:t>).</a:t>
            </a: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endParaRPr lang="pl-PL" sz="1800" b="1" kern="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endParaRPr lang="pl-PL" sz="1800" b="1" kern="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33CCCC"/>
              </a:buClr>
              <a:buSzPct val="120000"/>
              <a:buFontTx/>
              <a:buChar char="•"/>
            </a:pPr>
            <a:endParaRPr lang="pl-PL" sz="1800" kern="0" dirty="0" smtClean="0">
              <a:latin typeface="Times New Roman" pitchFamily="18" charset="0"/>
            </a:endParaRP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909026" y="171946"/>
            <a:ext cx="8305800" cy="114300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l-PL" sz="3200" b="1" kern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PODSUMOWANIE</a:t>
            </a:r>
            <a:endParaRPr lang="pl-PL" sz="3200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556250" y="6553200"/>
            <a:ext cx="3164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b="1" dirty="0" smtClean="0">
                <a:solidFill>
                  <a:srgbClr val="669900"/>
                </a:solidFill>
              </a:rPr>
              <a:t>„Sygnały i systemy” </a:t>
            </a:r>
            <a:r>
              <a:rPr lang="pl-PL" sz="1400" b="1" dirty="0">
                <a:solidFill>
                  <a:srgbClr val="669900"/>
                </a:solidFill>
                <a:sym typeface="Symbol" pitchFamily="18" charset="2"/>
              </a:rPr>
              <a:t></a:t>
            </a:r>
            <a:r>
              <a:rPr lang="pl-PL" sz="1400" b="1" dirty="0">
                <a:solidFill>
                  <a:srgbClr val="669900"/>
                </a:solidFill>
              </a:rPr>
              <a:t> Zdzisław Papir</a:t>
            </a:r>
            <a:endParaRPr lang="pl-PL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0"/>
            <a:ext cx="7772400" cy="871538"/>
          </a:xfrm>
        </p:spPr>
        <p:txBody>
          <a:bodyPr/>
          <a:lstStyle/>
          <a:p>
            <a:r>
              <a:rPr lang="pl-PL" sz="3200" dirty="0">
                <a:solidFill>
                  <a:schemeClr val="tx1"/>
                </a:solidFill>
                <a:latin typeface="+mn-lt"/>
              </a:rPr>
              <a:t>Analiza widmowa (kod unipolarny)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28570" y="787400"/>
            <a:ext cx="6819900" cy="5842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pl-PL" sz="2000" dirty="0" smtClean="0"/>
              <a:t>Funkcja korelacji własnej (uśredniona po czasie):</a:t>
            </a:r>
            <a:endParaRPr lang="pl-PL" sz="2000" dirty="0"/>
          </a:p>
        </p:txBody>
      </p:sp>
      <p:graphicFrame>
        <p:nvGraphicFramePr>
          <p:cNvPr id="21402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75461544"/>
              </p:ext>
            </p:extLst>
          </p:nvPr>
        </p:nvGraphicFramePr>
        <p:xfrm>
          <a:off x="1241425" y="1214438"/>
          <a:ext cx="40798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10" name="Equation" r:id="rId3" imgW="2323800" imgH="241200" progId="Equation.3">
                  <p:embed/>
                </p:oleObj>
              </mc:Choice>
              <mc:Fallback>
                <p:oleObj name="Equation" r:id="rId3" imgW="23238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425" y="1214438"/>
                        <a:ext cx="4079875" cy="4238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14022" name="Rectangle 6"/>
          <p:cNvSpPr>
            <a:spLocks noChangeArrowheads="1"/>
          </p:cNvSpPr>
          <p:nvPr/>
        </p:nvSpPr>
        <p:spPr bwMode="auto">
          <a:xfrm>
            <a:off x="1173020" y="1912937"/>
            <a:ext cx="7683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kumimoji="1" lang="pl-PL" sz="2000" dirty="0" smtClean="0">
                <a:solidFill>
                  <a:schemeClr val="tx1"/>
                </a:solidFill>
                <a:latin typeface="Arial" pitchFamily="34" charset="0"/>
              </a:rPr>
              <a:t>Widmowa gęstość mocy:</a:t>
            </a:r>
            <a:endParaRPr kumimoji="1" lang="pl-PL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2140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712584"/>
              </p:ext>
            </p:extLst>
          </p:nvPr>
        </p:nvGraphicFramePr>
        <p:xfrm>
          <a:off x="1241282" y="2347912"/>
          <a:ext cx="68516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11" name="Równanie" r:id="rId5" imgW="3657600" imgH="393480" progId="Equation.3">
                  <p:embed/>
                </p:oleObj>
              </mc:Choice>
              <mc:Fallback>
                <p:oleObj name="Równanie" r:id="rId5" imgW="36576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282" y="2347912"/>
                        <a:ext cx="6851650" cy="6746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4066" name="Group 50"/>
          <p:cNvGrpSpPr>
            <a:grpSpLocks/>
          </p:cNvGrpSpPr>
          <p:nvPr/>
        </p:nvGrpSpPr>
        <p:grpSpPr bwMode="auto">
          <a:xfrm>
            <a:off x="1263507" y="3262312"/>
            <a:ext cx="3421063" cy="2790825"/>
            <a:chOff x="782" y="2160"/>
            <a:chExt cx="2155" cy="1758"/>
          </a:xfrm>
        </p:grpSpPr>
        <p:sp>
          <p:nvSpPr>
            <p:cNvPr id="214025" name="Freeform 9"/>
            <p:cNvSpPr>
              <a:spLocks/>
            </p:cNvSpPr>
            <p:nvPr/>
          </p:nvSpPr>
          <p:spPr bwMode="auto">
            <a:xfrm>
              <a:off x="1859" y="2184"/>
              <a:ext cx="1" cy="1494"/>
            </a:xfrm>
            <a:custGeom>
              <a:avLst/>
              <a:gdLst/>
              <a:ahLst/>
              <a:cxnLst>
                <a:cxn ang="0">
                  <a:pos x="0" y="51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515">
                  <a:moveTo>
                    <a:pt x="0" y="51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26" name="Line 10"/>
            <p:cNvSpPr>
              <a:spLocks noChangeShapeType="1"/>
            </p:cNvSpPr>
            <p:nvPr/>
          </p:nvSpPr>
          <p:spPr bwMode="auto">
            <a:xfrm>
              <a:off x="782" y="3688"/>
              <a:ext cx="214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27" name="Freeform 11"/>
            <p:cNvSpPr>
              <a:spLocks/>
            </p:cNvSpPr>
            <p:nvPr/>
          </p:nvSpPr>
          <p:spPr bwMode="auto">
            <a:xfrm>
              <a:off x="789" y="3314"/>
              <a:ext cx="343" cy="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7" y="0"/>
                </a:cxn>
                <a:cxn ang="0">
                  <a:pos x="27" y="0"/>
                </a:cxn>
                <a:cxn ang="0">
                  <a:pos x="36" y="0"/>
                </a:cxn>
                <a:cxn ang="0">
                  <a:pos x="46" y="0"/>
                </a:cxn>
                <a:cxn ang="0">
                  <a:pos x="56" y="0"/>
                </a:cxn>
                <a:cxn ang="0">
                  <a:pos x="66" y="0"/>
                </a:cxn>
                <a:cxn ang="0">
                  <a:pos x="76" y="0"/>
                </a:cxn>
                <a:cxn ang="0">
                  <a:pos x="85" y="0"/>
                </a:cxn>
                <a:cxn ang="0">
                  <a:pos x="95" y="0"/>
                </a:cxn>
                <a:cxn ang="0">
                  <a:pos x="105" y="0"/>
                </a:cxn>
                <a:cxn ang="0">
                  <a:pos x="115" y="0"/>
                </a:cxn>
                <a:cxn ang="0">
                  <a:pos x="125" y="0"/>
                </a:cxn>
                <a:cxn ang="0">
                  <a:pos x="134" y="0"/>
                </a:cxn>
                <a:cxn ang="0">
                  <a:pos x="144" y="0"/>
                </a:cxn>
                <a:cxn ang="0">
                  <a:pos x="154" y="0"/>
                </a:cxn>
                <a:cxn ang="0">
                  <a:pos x="164" y="0"/>
                </a:cxn>
                <a:cxn ang="0">
                  <a:pos x="174" y="0"/>
                </a:cxn>
                <a:cxn ang="0">
                  <a:pos x="183" y="0"/>
                </a:cxn>
                <a:cxn ang="0">
                  <a:pos x="193" y="0"/>
                </a:cxn>
                <a:cxn ang="0">
                  <a:pos x="203" y="0"/>
                </a:cxn>
                <a:cxn ang="0">
                  <a:pos x="213" y="0"/>
                </a:cxn>
                <a:cxn ang="0">
                  <a:pos x="223" y="0"/>
                </a:cxn>
                <a:cxn ang="0">
                  <a:pos x="232" y="0"/>
                </a:cxn>
                <a:cxn ang="0">
                  <a:pos x="242" y="0"/>
                </a:cxn>
                <a:cxn ang="0">
                  <a:pos x="252" y="0"/>
                </a:cxn>
                <a:cxn ang="0">
                  <a:pos x="262" y="0"/>
                </a:cxn>
                <a:cxn ang="0">
                  <a:pos x="272" y="0"/>
                </a:cxn>
                <a:cxn ang="0">
                  <a:pos x="281" y="0"/>
                </a:cxn>
                <a:cxn ang="0">
                  <a:pos x="291" y="0"/>
                </a:cxn>
                <a:cxn ang="0">
                  <a:pos x="301" y="0"/>
                </a:cxn>
                <a:cxn ang="0">
                  <a:pos x="311" y="0"/>
                </a:cxn>
                <a:cxn ang="0">
                  <a:pos x="321" y="0"/>
                </a:cxn>
                <a:cxn ang="0">
                  <a:pos x="330" y="0"/>
                </a:cxn>
                <a:cxn ang="0">
                  <a:pos x="340" y="0"/>
                </a:cxn>
                <a:cxn ang="0">
                  <a:pos x="350" y="0"/>
                </a:cxn>
                <a:cxn ang="0">
                  <a:pos x="360" y="0"/>
                </a:cxn>
                <a:cxn ang="0">
                  <a:pos x="370" y="0"/>
                </a:cxn>
                <a:cxn ang="0">
                  <a:pos x="379" y="0"/>
                </a:cxn>
                <a:cxn ang="0">
                  <a:pos x="389" y="0"/>
                </a:cxn>
                <a:cxn ang="0">
                  <a:pos x="399" y="0"/>
                </a:cxn>
                <a:cxn ang="0">
                  <a:pos x="409" y="0"/>
                </a:cxn>
              </a:cxnLst>
              <a:rect l="0" t="0" r="r" b="b"/>
              <a:pathLst>
                <a:path w="415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5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8" y="0"/>
                  </a:lnTo>
                  <a:lnTo>
                    <a:pt x="131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1" y="0"/>
                  </a:lnTo>
                  <a:lnTo>
                    <a:pt x="144" y="0"/>
                  </a:lnTo>
                  <a:lnTo>
                    <a:pt x="147" y="0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7" y="0"/>
                  </a:lnTo>
                  <a:lnTo>
                    <a:pt x="161" y="0"/>
                  </a:lnTo>
                  <a:lnTo>
                    <a:pt x="164" y="0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0"/>
                  </a:lnTo>
                  <a:lnTo>
                    <a:pt x="180" y="0"/>
                  </a:lnTo>
                  <a:lnTo>
                    <a:pt x="183" y="0"/>
                  </a:lnTo>
                  <a:lnTo>
                    <a:pt x="187" y="0"/>
                  </a:lnTo>
                  <a:lnTo>
                    <a:pt x="190" y="0"/>
                  </a:lnTo>
                  <a:lnTo>
                    <a:pt x="193" y="0"/>
                  </a:lnTo>
                  <a:lnTo>
                    <a:pt x="196" y="0"/>
                  </a:lnTo>
                  <a:lnTo>
                    <a:pt x="200" y="0"/>
                  </a:lnTo>
                  <a:lnTo>
                    <a:pt x="203" y="0"/>
                  </a:lnTo>
                  <a:lnTo>
                    <a:pt x="206" y="0"/>
                  </a:lnTo>
                  <a:lnTo>
                    <a:pt x="210" y="0"/>
                  </a:lnTo>
                  <a:lnTo>
                    <a:pt x="213" y="0"/>
                  </a:lnTo>
                  <a:lnTo>
                    <a:pt x="216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6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6" y="0"/>
                  </a:lnTo>
                  <a:lnTo>
                    <a:pt x="239" y="0"/>
                  </a:lnTo>
                  <a:lnTo>
                    <a:pt x="242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2" y="0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265" y="0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278" y="0"/>
                  </a:lnTo>
                  <a:lnTo>
                    <a:pt x="281" y="0"/>
                  </a:lnTo>
                  <a:lnTo>
                    <a:pt x="285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4" y="0"/>
                  </a:lnTo>
                  <a:lnTo>
                    <a:pt x="298" y="0"/>
                  </a:lnTo>
                  <a:lnTo>
                    <a:pt x="301" y="0"/>
                  </a:lnTo>
                  <a:lnTo>
                    <a:pt x="304" y="0"/>
                  </a:lnTo>
                  <a:lnTo>
                    <a:pt x="308" y="0"/>
                  </a:lnTo>
                  <a:lnTo>
                    <a:pt x="311" y="0"/>
                  </a:lnTo>
                  <a:lnTo>
                    <a:pt x="314" y="0"/>
                  </a:lnTo>
                  <a:lnTo>
                    <a:pt x="317" y="0"/>
                  </a:lnTo>
                  <a:lnTo>
                    <a:pt x="321" y="0"/>
                  </a:lnTo>
                  <a:lnTo>
                    <a:pt x="324" y="0"/>
                  </a:lnTo>
                  <a:lnTo>
                    <a:pt x="327" y="0"/>
                  </a:lnTo>
                  <a:lnTo>
                    <a:pt x="330" y="0"/>
                  </a:lnTo>
                  <a:lnTo>
                    <a:pt x="334" y="0"/>
                  </a:lnTo>
                  <a:lnTo>
                    <a:pt x="337" y="0"/>
                  </a:lnTo>
                  <a:lnTo>
                    <a:pt x="340" y="0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0" y="0"/>
                  </a:lnTo>
                  <a:lnTo>
                    <a:pt x="353" y="0"/>
                  </a:lnTo>
                  <a:lnTo>
                    <a:pt x="357" y="0"/>
                  </a:lnTo>
                  <a:lnTo>
                    <a:pt x="360" y="0"/>
                  </a:lnTo>
                  <a:lnTo>
                    <a:pt x="363" y="0"/>
                  </a:lnTo>
                  <a:lnTo>
                    <a:pt x="366" y="0"/>
                  </a:lnTo>
                  <a:lnTo>
                    <a:pt x="370" y="0"/>
                  </a:lnTo>
                  <a:lnTo>
                    <a:pt x="373" y="0"/>
                  </a:lnTo>
                  <a:lnTo>
                    <a:pt x="376" y="0"/>
                  </a:lnTo>
                  <a:lnTo>
                    <a:pt x="379" y="0"/>
                  </a:lnTo>
                  <a:lnTo>
                    <a:pt x="383" y="0"/>
                  </a:lnTo>
                  <a:lnTo>
                    <a:pt x="386" y="0"/>
                  </a:lnTo>
                  <a:lnTo>
                    <a:pt x="389" y="0"/>
                  </a:lnTo>
                  <a:lnTo>
                    <a:pt x="392" y="0"/>
                  </a:lnTo>
                  <a:lnTo>
                    <a:pt x="396" y="0"/>
                  </a:lnTo>
                  <a:lnTo>
                    <a:pt x="399" y="0"/>
                  </a:lnTo>
                  <a:lnTo>
                    <a:pt x="402" y="0"/>
                  </a:lnTo>
                  <a:lnTo>
                    <a:pt x="406" y="0"/>
                  </a:lnTo>
                  <a:lnTo>
                    <a:pt x="409" y="0"/>
                  </a:lnTo>
                  <a:lnTo>
                    <a:pt x="412" y="0"/>
                  </a:lnTo>
                  <a:lnTo>
                    <a:pt x="415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28" name="Freeform 12"/>
            <p:cNvSpPr>
              <a:spLocks/>
            </p:cNvSpPr>
            <p:nvPr/>
          </p:nvSpPr>
          <p:spPr bwMode="auto">
            <a:xfrm>
              <a:off x="1132" y="3248"/>
              <a:ext cx="334" cy="66"/>
            </a:xfrm>
            <a:custGeom>
              <a:avLst/>
              <a:gdLst/>
              <a:ahLst/>
              <a:cxnLst>
                <a:cxn ang="0">
                  <a:pos x="7" y="74"/>
                </a:cxn>
                <a:cxn ang="0">
                  <a:pos x="17" y="74"/>
                </a:cxn>
                <a:cxn ang="0">
                  <a:pos x="26" y="74"/>
                </a:cxn>
                <a:cxn ang="0">
                  <a:pos x="36" y="74"/>
                </a:cxn>
                <a:cxn ang="0">
                  <a:pos x="46" y="74"/>
                </a:cxn>
                <a:cxn ang="0">
                  <a:pos x="56" y="74"/>
                </a:cxn>
                <a:cxn ang="0">
                  <a:pos x="66" y="74"/>
                </a:cxn>
                <a:cxn ang="0">
                  <a:pos x="75" y="74"/>
                </a:cxn>
                <a:cxn ang="0">
                  <a:pos x="85" y="74"/>
                </a:cxn>
                <a:cxn ang="0">
                  <a:pos x="95" y="74"/>
                </a:cxn>
                <a:cxn ang="0">
                  <a:pos x="105" y="74"/>
                </a:cxn>
                <a:cxn ang="0">
                  <a:pos x="115" y="74"/>
                </a:cxn>
                <a:cxn ang="0">
                  <a:pos x="124" y="74"/>
                </a:cxn>
                <a:cxn ang="0">
                  <a:pos x="134" y="74"/>
                </a:cxn>
                <a:cxn ang="0">
                  <a:pos x="144" y="74"/>
                </a:cxn>
                <a:cxn ang="0">
                  <a:pos x="154" y="74"/>
                </a:cxn>
                <a:cxn ang="0">
                  <a:pos x="164" y="74"/>
                </a:cxn>
                <a:cxn ang="0">
                  <a:pos x="173" y="74"/>
                </a:cxn>
                <a:cxn ang="0">
                  <a:pos x="183" y="74"/>
                </a:cxn>
                <a:cxn ang="0">
                  <a:pos x="193" y="74"/>
                </a:cxn>
                <a:cxn ang="0">
                  <a:pos x="203" y="74"/>
                </a:cxn>
                <a:cxn ang="0">
                  <a:pos x="213" y="74"/>
                </a:cxn>
                <a:cxn ang="0">
                  <a:pos x="222" y="74"/>
                </a:cxn>
                <a:cxn ang="0">
                  <a:pos x="232" y="74"/>
                </a:cxn>
                <a:cxn ang="0">
                  <a:pos x="242" y="74"/>
                </a:cxn>
                <a:cxn ang="0">
                  <a:pos x="252" y="74"/>
                </a:cxn>
                <a:cxn ang="0">
                  <a:pos x="262" y="74"/>
                </a:cxn>
                <a:cxn ang="0">
                  <a:pos x="271" y="74"/>
                </a:cxn>
                <a:cxn ang="0">
                  <a:pos x="281" y="74"/>
                </a:cxn>
                <a:cxn ang="0">
                  <a:pos x="291" y="74"/>
                </a:cxn>
                <a:cxn ang="0">
                  <a:pos x="301" y="74"/>
                </a:cxn>
                <a:cxn ang="0">
                  <a:pos x="311" y="74"/>
                </a:cxn>
                <a:cxn ang="0">
                  <a:pos x="320" y="74"/>
                </a:cxn>
                <a:cxn ang="0">
                  <a:pos x="330" y="74"/>
                </a:cxn>
                <a:cxn ang="0">
                  <a:pos x="340" y="74"/>
                </a:cxn>
                <a:cxn ang="0">
                  <a:pos x="350" y="74"/>
                </a:cxn>
                <a:cxn ang="0">
                  <a:pos x="360" y="74"/>
                </a:cxn>
                <a:cxn ang="0">
                  <a:pos x="369" y="65"/>
                </a:cxn>
                <a:cxn ang="0">
                  <a:pos x="376" y="52"/>
                </a:cxn>
                <a:cxn ang="0">
                  <a:pos x="386" y="36"/>
                </a:cxn>
                <a:cxn ang="0">
                  <a:pos x="392" y="23"/>
                </a:cxn>
                <a:cxn ang="0">
                  <a:pos x="402" y="10"/>
                </a:cxn>
              </a:cxnLst>
              <a:rect l="0" t="0" r="r" b="b"/>
              <a:pathLst>
                <a:path w="405" h="74">
                  <a:moveTo>
                    <a:pt x="0" y="74"/>
                  </a:moveTo>
                  <a:lnTo>
                    <a:pt x="4" y="74"/>
                  </a:lnTo>
                  <a:lnTo>
                    <a:pt x="7" y="74"/>
                  </a:lnTo>
                  <a:lnTo>
                    <a:pt x="10" y="74"/>
                  </a:lnTo>
                  <a:lnTo>
                    <a:pt x="13" y="74"/>
                  </a:lnTo>
                  <a:lnTo>
                    <a:pt x="17" y="74"/>
                  </a:lnTo>
                  <a:lnTo>
                    <a:pt x="20" y="74"/>
                  </a:lnTo>
                  <a:lnTo>
                    <a:pt x="23" y="74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3" y="74"/>
                  </a:lnTo>
                  <a:lnTo>
                    <a:pt x="36" y="74"/>
                  </a:lnTo>
                  <a:lnTo>
                    <a:pt x="40" y="74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3" y="74"/>
                  </a:lnTo>
                  <a:lnTo>
                    <a:pt x="56" y="74"/>
                  </a:lnTo>
                  <a:lnTo>
                    <a:pt x="59" y="74"/>
                  </a:lnTo>
                  <a:lnTo>
                    <a:pt x="62" y="74"/>
                  </a:lnTo>
                  <a:lnTo>
                    <a:pt x="66" y="74"/>
                  </a:lnTo>
                  <a:lnTo>
                    <a:pt x="69" y="74"/>
                  </a:lnTo>
                  <a:lnTo>
                    <a:pt x="72" y="74"/>
                  </a:lnTo>
                  <a:lnTo>
                    <a:pt x="75" y="74"/>
                  </a:lnTo>
                  <a:lnTo>
                    <a:pt x="79" y="74"/>
                  </a:lnTo>
                  <a:lnTo>
                    <a:pt x="82" y="74"/>
                  </a:lnTo>
                  <a:lnTo>
                    <a:pt x="85" y="74"/>
                  </a:lnTo>
                  <a:lnTo>
                    <a:pt x="89" y="74"/>
                  </a:lnTo>
                  <a:lnTo>
                    <a:pt x="92" y="74"/>
                  </a:lnTo>
                  <a:lnTo>
                    <a:pt x="95" y="74"/>
                  </a:lnTo>
                  <a:lnTo>
                    <a:pt x="98" y="74"/>
                  </a:lnTo>
                  <a:lnTo>
                    <a:pt x="102" y="74"/>
                  </a:lnTo>
                  <a:lnTo>
                    <a:pt x="105" y="74"/>
                  </a:lnTo>
                  <a:lnTo>
                    <a:pt x="108" y="74"/>
                  </a:lnTo>
                  <a:lnTo>
                    <a:pt x="111" y="74"/>
                  </a:lnTo>
                  <a:lnTo>
                    <a:pt x="115" y="74"/>
                  </a:lnTo>
                  <a:lnTo>
                    <a:pt x="118" y="74"/>
                  </a:lnTo>
                  <a:lnTo>
                    <a:pt x="121" y="74"/>
                  </a:lnTo>
                  <a:lnTo>
                    <a:pt x="124" y="74"/>
                  </a:lnTo>
                  <a:lnTo>
                    <a:pt x="128" y="74"/>
                  </a:lnTo>
                  <a:lnTo>
                    <a:pt x="131" y="74"/>
                  </a:lnTo>
                  <a:lnTo>
                    <a:pt x="134" y="74"/>
                  </a:lnTo>
                  <a:lnTo>
                    <a:pt x="138" y="74"/>
                  </a:lnTo>
                  <a:lnTo>
                    <a:pt x="141" y="74"/>
                  </a:lnTo>
                  <a:lnTo>
                    <a:pt x="144" y="74"/>
                  </a:lnTo>
                  <a:lnTo>
                    <a:pt x="147" y="74"/>
                  </a:lnTo>
                  <a:lnTo>
                    <a:pt x="151" y="74"/>
                  </a:lnTo>
                  <a:lnTo>
                    <a:pt x="154" y="74"/>
                  </a:lnTo>
                  <a:lnTo>
                    <a:pt x="157" y="74"/>
                  </a:lnTo>
                  <a:lnTo>
                    <a:pt x="160" y="74"/>
                  </a:lnTo>
                  <a:lnTo>
                    <a:pt x="164" y="74"/>
                  </a:lnTo>
                  <a:lnTo>
                    <a:pt x="167" y="74"/>
                  </a:lnTo>
                  <a:lnTo>
                    <a:pt x="170" y="74"/>
                  </a:lnTo>
                  <a:lnTo>
                    <a:pt x="173" y="74"/>
                  </a:lnTo>
                  <a:lnTo>
                    <a:pt x="177" y="74"/>
                  </a:lnTo>
                  <a:lnTo>
                    <a:pt x="180" y="74"/>
                  </a:lnTo>
                  <a:lnTo>
                    <a:pt x="183" y="74"/>
                  </a:lnTo>
                  <a:lnTo>
                    <a:pt x="187" y="74"/>
                  </a:lnTo>
                  <a:lnTo>
                    <a:pt x="190" y="74"/>
                  </a:lnTo>
                  <a:lnTo>
                    <a:pt x="193" y="74"/>
                  </a:lnTo>
                  <a:lnTo>
                    <a:pt x="196" y="74"/>
                  </a:lnTo>
                  <a:lnTo>
                    <a:pt x="200" y="74"/>
                  </a:lnTo>
                  <a:lnTo>
                    <a:pt x="203" y="74"/>
                  </a:lnTo>
                  <a:lnTo>
                    <a:pt x="206" y="74"/>
                  </a:lnTo>
                  <a:lnTo>
                    <a:pt x="209" y="74"/>
                  </a:lnTo>
                  <a:lnTo>
                    <a:pt x="213" y="74"/>
                  </a:lnTo>
                  <a:lnTo>
                    <a:pt x="216" y="74"/>
                  </a:lnTo>
                  <a:lnTo>
                    <a:pt x="219" y="74"/>
                  </a:lnTo>
                  <a:lnTo>
                    <a:pt x="222" y="74"/>
                  </a:lnTo>
                  <a:lnTo>
                    <a:pt x="226" y="74"/>
                  </a:lnTo>
                  <a:lnTo>
                    <a:pt x="229" y="74"/>
                  </a:lnTo>
                  <a:lnTo>
                    <a:pt x="232" y="74"/>
                  </a:lnTo>
                  <a:lnTo>
                    <a:pt x="236" y="74"/>
                  </a:lnTo>
                  <a:lnTo>
                    <a:pt x="239" y="74"/>
                  </a:lnTo>
                  <a:lnTo>
                    <a:pt x="242" y="74"/>
                  </a:lnTo>
                  <a:lnTo>
                    <a:pt x="245" y="74"/>
                  </a:lnTo>
                  <a:lnTo>
                    <a:pt x="249" y="74"/>
                  </a:lnTo>
                  <a:lnTo>
                    <a:pt x="252" y="74"/>
                  </a:lnTo>
                  <a:lnTo>
                    <a:pt x="255" y="74"/>
                  </a:lnTo>
                  <a:lnTo>
                    <a:pt x="258" y="74"/>
                  </a:lnTo>
                  <a:lnTo>
                    <a:pt x="262" y="74"/>
                  </a:lnTo>
                  <a:lnTo>
                    <a:pt x="265" y="74"/>
                  </a:lnTo>
                  <a:lnTo>
                    <a:pt x="268" y="74"/>
                  </a:lnTo>
                  <a:lnTo>
                    <a:pt x="271" y="74"/>
                  </a:lnTo>
                  <a:lnTo>
                    <a:pt x="275" y="74"/>
                  </a:lnTo>
                  <a:lnTo>
                    <a:pt x="278" y="74"/>
                  </a:lnTo>
                  <a:lnTo>
                    <a:pt x="281" y="74"/>
                  </a:lnTo>
                  <a:lnTo>
                    <a:pt x="285" y="74"/>
                  </a:lnTo>
                  <a:lnTo>
                    <a:pt x="288" y="74"/>
                  </a:lnTo>
                  <a:lnTo>
                    <a:pt x="291" y="74"/>
                  </a:lnTo>
                  <a:lnTo>
                    <a:pt x="294" y="74"/>
                  </a:lnTo>
                  <a:lnTo>
                    <a:pt x="298" y="74"/>
                  </a:lnTo>
                  <a:lnTo>
                    <a:pt x="301" y="74"/>
                  </a:lnTo>
                  <a:lnTo>
                    <a:pt x="304" y="74"/>
                  </a:lnTo>
                  <a:lnTo>
                    <a:pt x="307" y="74"/>
                  </a:lnTo>
                  <a:lnTo>
                    <a:pt x="311" y="74"/>
                  </a:lnTo>
                  <a:lnTo>
                    <a:pt x="314" y="74"/>
                  </a:lnTo>
                  <a:lnTo>
                    <a:pt x="317" y="74"/>
                  </a:lnTo>
                  <a:lnTo>
                    <a:pt x="320" y="74"/>
                  </a:lnTo>
                  <a:lnTo>
                    <a:pt x="324" y="74"/>
                  </a:lnTo>
                  <a:lnTo>
                    <a:pt x="327" y="74"/>
                  </a:lnTo>
                  <a:lnTo>
                    <a:pt x="330" y="74"/>
                  </a:lnTo>
                  <a:lnTo>
                    <a:pt x="334" y="74"/>
                  </a:lnTo>
                  <a:lnTo>
                    <a:pt x="337" y="74"/>
                  </a:lnTo>
                  <a:lnTo>
                    <a:pt x="340" y="74"/>
                  </a:lnTo>
                  <a:lnTo>
                    <a:pt x="343" y="74"/>
                  </a:lnTo>
                  <a:lnTo>
                    <a:pt x="347" y="74"/>
                  </a:lnTo>
                  <a:lnTo>
                    <a:pt x="350" y="74"/>
                  </a:lnTo>
                  <a:lnTo>
                    <a:pt x="353" y="74"/>
                  </a:lnTo>
                  <a:lnTo>
                    <a:pt x="356" y="74"/>
                  </a:lnTo>
                  <a:lnTo>
                    <a:pt x="360" y="74"/>
                  </a:lnTo>
                  <a:lnTo>
                    <a:pt x="363" y="71"/>
                  </a:lnTo>
                  <a:lnTo>
                    <a:pt x="366" y="68"/>
                  </a:lnTo>
                  <a:lnTo>
                    <a:pt x="369" y="65"/>
                  </a:lnTo>
                  <a:lnTo>
                    <a:pt x="369" y="58"/>
                  </a:lnTo>
                  <a:lnTo>
                    <a:pt x="373" y="55"/>
                  </a:lnTo>
                  <a:lnTo>
                    <a:pt x="376" y="52"/>
                  </a:lnTo>
                  <a:lnTo>
                    <a:pt x="379" y="48"/>
                  </a:lnTo>
                  <a:lnTo>
                    <a:pt x="383" y="39"/>
                  </a:lnTo>
                  <a:lnTo>
                    <a:pt x="386" y="36"/>
                  </a:lnTo>
                  <a:lnTo>
                    <a:pt x="389" y="29"/>
                  </a:lnTo>
                  <a:lnTo>
                    <a:pt x="392" y="26"/>
                  </a:lnTo>
                  <a:lnTo>
                    <a:pt x="392" y="23"/>
                  </a:lnTo>
                  <a:lnTo>
                    <a:pt x="396" y="19"/>
                  </a:lnTo>
                  <a:lnTo>
                    <a:pt x="399" y="13"/>
                  </a:lnTo>
                  <a:lnTo>
                    <a:pt x="402" y="10"/>
                  </a:lnTo>
                  <a:lnTo>
                    <a:pt x="405" y="6"/>
                  </a:lnTo>
                  <a:lnTo>
                    <a:pt x="405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29" name="Freeform 13"/>
            <p:cNvSpPr>
              <a:spLocks/>
            </p:cNvSpPr>
            <p:nvPr/>
          </p:nvSpPr>
          <p:spPr bwMode="auto">
            <a:xfrm>
              <a:off x="1466" y="2775"/>
              <a:ext cx="274" cy="473"/>
            </a:xfrm>
            <a:custGeom>
              <a:avLst/>
              <a:gdLst/>
              <a:ahLst/>
              <a:cxnLst>
                <a:cxn ang="0">
                  <a:pos x="7" y="520"/>
                </a:cxn>
                <a:cxn ang="0">
                  <a:pos x="13" y="507"/>
                </a:cxn>
                <a:cxn ang="0">
                  <a:pos x="23" y="494"/>
                </a:cxn>
                <a:cxn ang="0">
                  <a:pos x="30" y="481"/>
                </a:cxn>
                <a:cxn ang="0">
                  <a:pos x="40" y="468"/>
                </a:cxn>
                <a:cxn ang="0">
                  <a:pos x="46" y="458"/>
                </a:cxn>
                <a:cxn ang="0">
                  <a:pos x="53" y="445"/>
                </a:cxn>
                <a:cxn ang="0">
                  <a:pos x="62" y="432"/>
                </a:cxn>
                <a:cxn ang="0">
                  <a:pos x="69" y="419"/>
                </a:cxn>
                <a:cxn ang="0">
                  <a:pos x="76" y="407"/>
                </a:cxn>
                <a:cxn ang="0">
                  <a:pos x="85" y="394"/>
                </a:cxn>
                <a:cxn ang="0">
                  <a:pos x="92" y="381"/>
                </a:cxn>
                <a:cxn ang="0">
                  <a:pos x="102" y="368"/>
                </a:cxn>
                <a:cxn ang="0">
                  <a:pos x="108" y="358"/>
                </a:cxn>
                <a:cxn ang="0">
                  <a:pos x="115" y="345"/>
                </a:cxn>
                <a:cxn ang="0">
                  <a:pos x="125" y="332"/>
                </a:cxn>
                <a:cxn ang="0">
                  <a:pos x="131" y="319"/>
                </a:cxn>
                <a:cxn ang="0">
                  <a:pos x="141" y="306"/>
                </a:cxn>
                <a:cxn ang="0">
                  <a:pos x="147" y="294"/>
                </a:cxn>
                <a:cxn ang="0">
                  <a:pos x="154" y="281"/>
                </a:cxn>
                <a:cxn ang="0">
                  <a:pos x="164" y="271"/>
                </a:cxn>
                <a:cxn ang="0">
                  <a:pos x="170" y="258"/>
                </a:cxn>
                <a:cxn ang="0">
                  <a:pos x="177" y="245"/>
                </a:cxn>
                <a:cxn ang="0">
                  <a:pos x="187" y="232"/>
                </a:cxn>
                <a:cxn ang="0">
                  <a:pos x="193" y="219"/>
                </a:cxn>
                <a:cxn ang="0">
                  <a:pos x="203" y="206"/>
                </a:cxn>
                <a:cxn ang="0">
                  <a:pos x="209" y="193"/>
                </a:cxn>
                <a:cxn ang="0">
                  <a:pos x="216" y="181"/>
                </a:cxn>
                <a:cxn ang="0">
                  <a:pos x="226" y="171"/>
                </a:cxn>
                <a:cxn ang="0">
                  <a:pos x="232" y="158"/>
                </a:cxn>
                <a:cxn ang="0">
                  <a:pos x="242" y="145"/>
                </a:cxn>
                <a:cxn ang="0">
                  <a:pos x="249" y="132"/>
                </a:cxn>
                <a:cxn ang="0">
                  <a:pos x="255" y="119"/>
                </a:cxn>
                <a:cxn ang="0">
                  <a:pos x="265" y="106"/>
                </a:cxn>
                <a:cxn ang="0">
                  <a:pos x="272" y="93"/>
                </a:cxn>
                <a:cxn ang="0">
                  <a:pos x="278" y="84"/>
                </a:cxn>
                <a:cxn ang="0">
                  <a:pos x="288" y="71"/>
                </a:cxn>
                <a:cxn ang="0">
                  <a:pos x="294" y="58"/>
                </a:cxn>
                <a:cxn ang="0">
                  <a:pos x="304" y="45"/>
                </a:cxn>
                <a:cxn ang="0">
                  <a:pos x="311" y="32"/>
                </a:cxn>
                <a:cxn ang="0">
                  <a:pos x="317" y="19"/>
                </a:cxn>
                <a:cxn ang="0">
                  <a:pos x="327" y="6"/>
                </a:cxn>
              </a:cxnLst>
              <a:rect l="0" t="0" r="r" b="b"/>
              <a:pathLst>
                <a:path w="330" h="526">
                  <a:moveTo>
                    <a:pt x="0" y="526"/>
                  </a:moveTo>
                  <a:lnTo>
                    <a:pt x="4" y="523"/>
                  </a:lnTo>
                  <a:lnTo>
                    <a:pt x="7" y="520"/>
                  </a:lnTo>
                  <a:lnTo>
                    <a:pt x="10" y="516"/>
                  </a:lnTo>
                  <a:lnTo>
                    <a:pt x="13" y="510"/>
                  </a:lnTo>
                  <a:lnTo>
                    <a:pt x="13" y="507"/>
                  </a:lnTo>
                  <a:lnTo>
                    <a:pt x="17" y="503"/>
                  </a:lnTo>
                  <a:lnTo>
                    <a:pt x="20" y="497"/>
                  </a:lnTo>
                  <a:lnTo>
                    <a:pt x="23" y="494"/>
                  </a:lnTo>
                  <a:lnTo>
                    <a:pt x="27" y="491"/>
                  </a:lnTo>
                  <a:lnTo>
                    <a:pt x="27" y="487"/>
                  </a:lnTo>
                  <a:lnTo>
                    <a:pt x="30" y="481"/>
                  </a:lnTo>
                  <a:lnTo>
                    <a:pt x="33" y="478"/>
                  </a:lnTo>
                  <a:lnTo>
                    <a:pt x="36" y="474"/>
                  </a:lnTo>
                  <a:lnTo>
                    <a:pt x="40" y="468"/>
                  </a:lnTo>
                  <a:lnTo>
                    <a:pt x="40" y="465"/>
                  </a:lnTo>
                  <a:lnTo>
                    <a:pt x="43" y="461"/>
                  </a:lnTo>
                  <a:lnTo>
                    <a:pt x="46" y="458"/>
                  </a:lnTo>
                  <a:lnTo>
                    <a:pt x="49" y="452"/>
                  </a:lnTo>
                  <a:lnTo>
                    <a:pt x="53" y="449"/>
                  </a:lnTo>
                  <a:lnTo>
                    <a:pt x="53" y="445"/>
                  </a:lnTo>
                  <a:lnTo>
                    <a:pt x="56" y="439"/>
                  </a:lnTo>
                  <a:lnTo>
                    <a:pt x="59" y="436"/>
                  </a:lnTo>
                  <a:lnTo>
                    <a:pt x="62" y="432"/>
                  </a:lnTo>
                  <a:lnTo>
                    <a:pt x="66" y="429"/>
                  </a:lnTo>
                  <a:lnTo>
                    <a:pt x="66" y="423"/>
                  </a:lnTo>
                  <a:lnTo>
                    <a:pt x="69" y="419"/>
                  </a:lnTo>
                  <a:lnTo>
                    <a:pt x="72" y="416"/>
                  </a:lnTo>
                  <a:lnTo>
                    <a:pt x="76" y="410"/>
                  </a:lnTo>
                  <a:lnTo>
                    <a:pt x="76" y="407"/>
                  </a:lnTo>
                  <a:lnTo>
                    <a:pt x="79" y="403"/>
                  </a:lnTo>
                  <a:lnTo>
                    <a:pt x="82" y="400"/>
                  </a:lnTo>
                  <a:lnTo>
                    <a:pt x="85" y="394"/>
                  </a:lnTo>
                  <a:lnTo>
                    <a:pt x="89" y="390"/>
                  </a:lnTo>
                  <a:lnTo>
                    <a:pt x="89" y="387"/>
                  </a:lnTo>
                  <a:lnTo>
                    <a:pt x="92" y="381"/>
                  </a:lnTo>
                  <a:lnTo>
                    <a:pt x="95" y="377"/>
                  </a:lnTo>
                  <a:lnTo>
                    <a:pt x="98" y="374"/>
                  </a:lnTo>
                  <a:lnTo>
                    <a:pt x="102" y="368"/>
                  </a:lnTo>
                  <a:lnTo>
                    <a:pt x="102" y="365"/>
                  </a:lnTo>
                  <a:lnTo>
                    <a:pt x="105" y="361"/>
                  </a:lnTo>
                  <a:lnTo>
                    <a:pt x="108" y="358"/>
                  </a:lnTo>
                  <a:lnTo>
                    <a:pt x="111" y="352"/>
                  </a:lnTo>
                  <a:lnTo>
                    <a:pt x="115" y="348"/>
                  </a:lnTo>
                  <a:lnTo>
                    <a:pt x="115" y="345"/>
                  </a:lnTo>
                  <a:lnTo>
                    <a:pt x="118" y="339"/>
                  </a:lnTo>
                  <a:lnTo>
                    <a:pt x="121" y="336"/>
                  </a:lnTo>
                  <a:lnTo>
                    <a:pt x="125" y="332"/>
                  </a:lnTo>
                  <a:lnTo>
                    <a:pt x="128" y="329"/>
                  </a:lnTo>
                  <a:lnTo>
                    <a:pt x="128" y="323"/>
                  </a:lnTo>
                  <a:lnTo>
                    <a:pt x="131" y="319"/>
                  </a:lnTo>
                  <a:lnTo>
                    <a:pt x="134" y="316"/>
                  </a:lnTo>
                  <a:lnTo>
                    <a:pt x="138" y="310"/>
                  </a:lnTo>
                  <a:lnTo>
                    <a:pt x="141" y="306"/>
                  </a:lnTo>
                  <a:lnTo>
                    <a:pt x="141" y="303"/>
                  </a:lnTo>
                  <a:lnTo>
                    <a:pt x="144" y="300"/>
                  </a:lnTo>
                  <a:lnTo>
                    <a:pt x="147" y="294"/>
                  </a:lnTo>
                  <a:lnTo>
                    <a:pt x="151" y="290"/>
                  </a:lnTo>
                  <a:lnTo>
                    <a:pt x="154" y="287"/>
                  </a:lnTo>
                  <a:lnTo>
                    <a:pt x="154" y="281"/>
                  </a:lnTo>
                  <a:lnTo>
                    <a:pt x="157" y="277"/>
                  </a:lnTo>
                  <a:lnTo>
                    <a:pt x="160" y="274"/>
                  </a:lnTo>
                  <a:lnTo>
                    <a:pt x="164" y="271"/>
                  </a:lnTo>
                  <a:lnTo>
                    <a:pt x="167" y="264"/>
                  </a:lnTo>
                  <a:lnTo>
                    <a:pt x="167" y="261"/>
                  </a:lnTo>
                  <a:lnTo>
                    <a:pt x="170" y="258"/>
                  </a:lnTo>
                  <a:lnTo>
                    <a:pt x="174" y="252"/>
                  </a:lnTo>
                  <a:lnTo>
                    <a:pt x="177" y="248"/>
                  </a:lnTo>
                  <a:lnTo>
                    <a:pt x="177" y="245"/>
                  </a:lnTo>
                  <a:lnTo>
                    <a:pt x="180" y="242"/>
                  </a:lnTo>
                  <a:lnTo>
                    <a:pt x="183" y="235"/>
                  </a:lnTo>
                  <a:lnTo>
                    <a:pt x="187" y="232"/>
                  </a:lnTo>
                  <a:lnTo>
                    <a:pt x="190" y="229"/>
                  </a:lnTo>
                  <a:lnTo>
                    <a:pt x="190" y="222"/>
                  </a:lnTo>
                  <a:lnTo>
                    <a:pt x="193" y="219"/>
                  </a:lnTo>
                  <a:lnTo>
                    <a:pt x="196" y="216"/>
                  </a:lnTo>
                  <a:lnTo>
                    <a:pt x="200" y="213"/>
                  </a:lnTo>
                  <a:lnTo>
                    <a:pt x="203" y="206"/>
                  </a:lnTo>
                  <a:lnTo>
                    <a:pt x="203" y="203"/>
                  </a:lnTo>
                  <a:lnTo>
                    <a:pt x="206" y="200"/>
                  </a:lnTo>
                  <a:lnTo>
                    <a:pt x="209" y="193"/>
                  </a:lnTo>
                  <a:lnTo>
                    <a:pt x="213" y="190"/>
                  </a:lnTo>
                  <a:lnTo>
                    <a:pt x="216" y="187"/>
                  </a:lnTo>
                  <a:lnTo>
                    <a:pt x="216" y="181"/>
                  </a:lnTo>
                  <a:lnTo>
                    <a:pt x="219" y="177"/>
                  </a:lnTo>
                  <a:lnTo>
                    <a:pt x="223" y="174"/>
                  </a:lnTo>
                  <a:lnTo>
                    <a:pt x="226" y="171"/>
                  </a:lnTo>
                  <a:lnTo>
                    <a:pt x="229" y="164"/>
                  </a:lnTo>
                  <a:lnTo>
                    <a:pt x="229" y="161"/>
                  </a:lnTo>
                  <a:lnTo>
                    <a:pt x="232" y="158"/>
                  </a:lnTo>
                  <a:lnTo>
                    <a:pt x="236" y="151"/>
                  </a:lnTo>
                  <a:lnTo>
                    <a:pt x="239" y="148"/>
                  </a:lnTo>
                  <a:lnTo>
                    <a:pt x="242" y="145"/>
                  </a:lnTo>
                  <a:lnTo>
                    <a:pt x="242" y="142"/>
                  </a:lnTo>
                  <a:lnTo>
                    <a:pt x="245" y="135"/>
                  </a:lnTo>
                  <a:lnTo>
                    <a:pt x="249" y="132"/>
                  </a:lnTo>
                  <a:lnTo>
                    <a:pt x="252" y="129"/>
                  </a:lnTo>
                  <a:lnTo>
                    <a:pt x="255" y="122"/>
                  </a:lnTo>
                  <a:lnTo>
                    <a:pt x="255" y="119"/>
                  </a:lnTo>
                  <a:lnTo>
                    <a:pt x="258" y="116"/>
                  </a:lnTo>
                  <a:lnTo>
                    <a:pt x="262" y="113"/>
                  </a:lnTo>
                  <a:lnTo>
                    <a:pt x="265" y="106"/>
                  </a:lnTo>
                  <a:lnTo>
                    <a:pt x="268" y="103"/>
                  </a:lnTo>
                  <a:lnTo>
                    <a:pt x="268" y="100"/>
                  </a:lnTo>
                  <a:lnTo>
                    <a:pt x="272" y="93"/>
                  </a:lnTo>
                  <a:lnTo>
                    <a:pt x="275" y="90"/>
                  </a:lnTo>
                  <a:lnTo>
                    <a:pt x="278" y="87"/>
                  </a:lnTo>
                  <a:lnTo>
                    <a:pt x="278" y="84"/>
                  </a:lnTo>
                  <a:lnTo>
                    <a:pt x="281" y="77"/>
                  </a:lnTo>
                  <a:lnTo>
                    <a:pt x="285" y="74"/>
                  </a:lnTo>
                  <a:lnTo>
                    <a:pt x="288" y="71"/>
                  </a:lnTo>
                  <a:lnTo>
                    <a:pt x="291" y="64"/>
                  </a:lnTo>
                  <a:lnTo>
                    <a:pt x="291" y="61"/>
                  </a:lnTo>
                  <a:lnTo>
                    <a:pt x="294" y="58"/>
                  </a:lnTo>
                  <a:lnTo>
                    <a:pt x="298" y="55"/>
                  </a:lnTo>
                  <a:lnTo>
                    <a:pt x="301" y="48"/>
                  </a:lnTo>
                  <a:lnTo>
                    <a:pt x="304" y="45"/>
                  </a:lnTo>
                  <a:lnTo>
                    <a:pt x="304" y="42"/>
                  </a:lnTo>
                  <a:lnTo>
                    <a:pt x="307" y="35"/>
                  </a:lnTo>
                  <a:lnTo>
                    <a:pt x="311" y="32"/>
                  </a:lnTo>
                  <a:lnTo>
                    <a:pt x="314" y="29"/>
                  </a:lnTo>
                  <a:lnTo>
                    <a:pt x="317" y="25"/>
                  </a:lnTo>
                  <a:lnTo>
                    <a:pt x="317" y="19"/>
                  </a:lnTo>
                  <a:lnTo>
                    <a:pt x="321" y="16"/>
                  </a:lnTo>
                  <a:lnTo>
                    <a:pt x="324" y="13"/>
                  </a:lnTo>
                  <a:lnTo>
                    <a:pt x="327" y="6"/>
                  </a:lnTo>
                  <a:lnTo>
                    <a:pt x="330" y="3"/>
                  </a:lnTo>
                  <a:lnTo>
                    <a:pt x="33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30" name="Freeform 14"/>
            <p:cNvSpPr>
              <a:spLocks/>
            </p:cNvSpPr>
            <p:nvPr/>
          </p:nvSpPr>
          <p:spPr bwMode="auto">
            <a:xfrm>
              <a:off x="1740" y="2569"/>
              <a:ext cx="275" cy="270"/>
            </a:xfrm>
            <a:custGeom>
              <a:avLst/>
              <a:gdLst/>
              <a:ahLst/>
              <a:cxnLst>
                <a:cxn ang="0">
                  <a:pos x="7" y="220"/>
                </a:cxn>
                <a:cxn ang="0">
                  <a:pos x="13" y="207"/>
                </a:cxn>
                <a:cxn ang="0">
                  <a:pos x="23" y="194"/>
                </a:cxn>
                <a:cxn ang="0">
                  <a:pos x="30" y="184"/>
                </a:cxn>
                <a:cxn ang="0">
                  <a:pos x="40" y="172"/>
                </a:cxn>
                <a:cxn ang="0">
                  <a:pos x="46" y="159"/>
                </a:cxn>
                <a:cxn ang="0">
                  <a:pos x="53" y="146"/>
                </a:cxn>
                <a:cxn ang="0">
                  <a:pos x="62" y="133"/>
                </a:cxn>
                <a:cxn ang="0">
                  <a:pos x="69" y="120"/>
                </a:cxn>
                <a:cxn ang="0">
                  <a:pos x="75" y="107"/>
                </a:cxn>
                <a:cxn ang="0">
                  <a:pos x="85" y="97"/>
                </a:cxn>
                <a:cxn ang="0">
                  <a:pos x="92" y="84"/>
                </a:cxn>
                <a:cxn ang="0">
                  <a:pos x="102" y="71"/>
                </a:cxn>
                <a:cxn ang="0">
                  <a:pos x="108" y="59"/>
                </a:cxn>
                <a:cxn ang="0">
                  <a:pos x="115" y="46"/>
                </a:cxn>
                <a:cxn ang="0">
                  <a:pos x="124" y="33"/>
                </a:cxn>
                <a:cxn ang="0">
                  <a:pos x="131" y="20"/>
                </a:cxn>
                <a:cxn ang="0">
                  <a:pos x="141" y="7"/>
                </a:cxn>
                <a:cxn ang="0">
                  <a:pos x="151" y="4"/>
                </a:cxn>
                <a:cxn ang="0">
                  <a:pos x="157" y="17"/>
                </a:cxn>
                <a:cxn ang="0">
                  <a:pos x="164" y="29"/>
                </a:cxn>
                <a:cxn ang="0">
                  <a:pos x="173" y="42"/>
                </a:cxn>
                <a:cxn ang="0">
                  <a:pos x="180" y="55"/>
                </a:cxn>
                <a:cxn ang="0">
                  <a:pos x="190" y="68"/>
                </a:cxn>
                <a:cxn ang="0">
                  <a:pos x="196" y="78"/>
                </a:cxn>
                <a:cxn ang="0">
                  <a:pos x="203" y="91"/>
                </a:cxn>
                <a:cxn ang="0">
                  <a:pos x="213" y="104"/>
                </a:cxn>
                <a:cxn ang="0">
                  <a:pos x="219" y="117"/>
                </a:cxn>
                <a:cxn ang="0">
                  <a:pos x="229" y="130"/>
                </a:cxn>
                <a:cxn ang="0">
                  <a:pos x="236" y="142"/>
                </a:cxn>
                <a:cxn ang="0">
                  <a:pos x="242" y="155"/>
                </a:cxn>
                <a:cxn ang="0">
                  <a:pos x="252" y="165"/>
                </a:cxn>
                <a:cxn ang="0">
                  <a:pos x="258" y="178"/>
                </a:cxn>
                <a:cxn ang="0">
                  <a:pos x="265" y="191"/>
                </a:cxn>
                <a:cxn ang="0">
                  <a:pos x="275" y="204"/>
                </a:cxn>
                <a:cxn ang="0">
                  <a:pos x="281" y="217"/>
                </a:cxn>
                <a:cxn ang="0">
                  <a:pos x="291" y="230"/>
                </a:cxn>
                <a:cxn ang="0">
                  <a:pos x="298" y="243"/>
                </a:cxn>
                <a:cxn ang="0">
                  <a:pos x="304" y="255"/>
                </a:cxn>
                <a:cxn ang="0">
                  <a:pos x="314" y="265"/>
                </a:cxn>
                <a:cxn ang="0">
                  <a:pos x="320" y="278"/>
                </a:cxn>
                <a:cxn ang="0">
                  <a:pos x="330" y="291"/>
                </a:cxn>
              </a:cxnLst>
              <a:rect l="0" t="0" r="r" b="b"/>
              <a:pathLst>
                <a:path w="334" h="301">
                  <a:moveTo>
                    <a:pt x="0" y="230"/>
                  </a:moveTo>
                  <a:lnTo>
                    <a:pt x="4" y="223"/>
                  </a:lnTo>
                  <a:lnTo>
                    <a:pt x="7" y="220"/>
                  </a:lnTo>
                  <a:lnTo>
                    <a:pt x="10" y="217"/>
                  </a:lnTo>
                  <a:lnTo>
                    <a:pt x="13" y="214"/>
                  </a:lnTo>
                  <a:lnTo>
                    <a:pt x="13" y="207"/>
                  </a:lnTo>
                  <a:lnTo>
                    <a:pt x="17" y="204"/>
                  </a:lnTo>
                  <a:lnTo>
                    <a:pt x="20" y="201"/>
                  </a:lnTo>
                  <a:lnTo>
                    <a:pt x="23" y="194"/>
                  </a:lnTo>
                  <a:lnTo>
                    <a:pt x="26" y="191"/>
                  </a:lnTo>
                  <a:lnTo>
                    <a:pt x="26" y="188"/>
                  </a:lnTo>
                  <a:lnTo>
                    <a:pt x="30" y="184"/>
                  </a:lnTo>
                  <a:lnTo>
                    <a:pt x="33" y="178"/>
                  </a:lnTo>
                  <a:lnTo>
                    <a:pt x="36" y="175"/>
                  </a:lnTo>
                  <a:lnTo>
                    <a:pt x="40" y="172"/>
                  </a:lnTo>
                  <a:lnTo>
                    <a:pt x="40" y="165"/>
                  </a:lnTo>
                  <a:lnTo>
                    <a:pt x="43" y="162"/>
                  </a:lnTo>
                  <a:lnTo>
                    <a:pt x="46" y="159"/>
                  </a:lnTo>
                  <a:lnTo>
                    <a:pt x="49" y="155"/>
                  </a:lnTo>
                  <a:lnTo>
                    <a:pt x="49" y="149"/>
                  </a:lnTo>
                  <a:lnTo>
                    <a:pt x="53" y="146"/>
                  </a:lnTo>
                  <a:lnTo>
                    <a:pt x="56" y="142"/>
                  </a:lnTo>
                  <a:lnTo>
                    <a:pt x="59" y="136"/>
                  </a:lnTo>
                  <a:lnTo>
                    <a:pt x="62" y="133"/>
                  </a:lnTo>
                  <a:lnTo>
                    <a:pt x="62" y="130"/>
                  </a:lnTo>
                  <a:lnTo>
                    <a:pt x="66" y="126"/>
                  </a:lnTo>
                  <a:lnTo>
                    <a:pt x="69" y="120"/>
                  </a:lnTo>
                  <a:lnTo>
                    <a:pt x="72" y="117"/>
                  </a:lnTo>
                  <a:lnTo>
                    <a:pt x="75" y="113"/>
                  </a:lnTo>
                  <a:lnTo>
                    <a:pt x="75" y="107"/>
                  </a:lnTo>
                  <a:lnTo>
                    <a:pt x="79" y="104"/>
                  </a:lnTo>
                  <a:lnTo>
                    <a:pt x="82" y="100"/>
                  </a:lnTo>
                  <a:lnTo>
                    <a:pt x="85" y="97"/>
                  </a:lnTo>
                  <a:lnTo>
                    <a:pt x="89" y="91"/>
                  </a:lnTo>
                  <a:lnTo>
                    <a:pt x="89" y="88"/>
                  </a:lnTo>
                  <a:lnTo>
                    <a:pt x="92" y="84"/>
                  </a:lnTo>
                  <a:lnTo>
                    <a:pt x="95" y="78"/>
                  </a:lnTo>
                  <a:lnTo>
                    <a:pt x="98" y="75"/>
                  </a:lnTo>
                  <a:lnTo>
                    <a:pt x="102" y="71"/>
                  </a:lnTo>
                  <a:lnTo>
                    <a:pt x="102" y="68"/>
                  </a:lnTo>
                  <a:lnTo>
                    <a:pt x="105" y="62"/>
                  </a:lnTo>
                  <a:lnTo>
                    <a:pt x="108" y="59"/>
                  </a:lnTo>
                  <a:lnTo>
                    <a:pt x="111" y="55"/>
                  </a:lnTo>
                  <a:lnTo>
                    <a:pt x="115" y="49"/>
                  </a:lnTo>
                  <a:lnTo>
                    <a:pt x="115" y="46"/>
                  </a:lnTo>
                  <a:lnTo>
                    <a:pt x="118" y="42"/>
                  </a:lnTo>
                  <a:lnTo>
                    <a:pt x="121" y="36"/>
                  </a:lnTo>
                  <a:lnTo>
                    <a:pt x="124" y="33"/>
                  </a:lnTo>
                  <a:lnTo>
                    <a:pt x="128" y="29"/>
                  </a:lnTo>
                  <a:lnTo>
                    <a:pt x="128" y="26"/>
                  </a:lnTo>
                  <a:lnTo>
                    <a:pt x="131" y="20"/>
                  </a:lnTo>
                  <a:lnTo>
                    <a:pt x="134" y="17"/>
                  </a:lnTo>
                  <a:lnTo>
                    <a:pt x="138" y="13"/>
                  </a:lnTo>
                  <a:lnTo>
                    <a:pt x="141" y="7"/>
                  </a:lnTo>
                  <a:lnTo>
                    <a:pt x="141" y="4"/>
                  </a:lnTo>
                  <a:lnTo>
                    <a:pt x="147" y="0"/>
                  </a:lnTo>
                  <a:lnTo>
                    <a:pt x="151" y="4"/>
                  </a:lnTo>
                  <a:lnTo>
                    <a:pt x="151" y="7"/>
                  </a:lnTo>
                  <a:lnTo>
                    <a:pt x="154" y="13"/>
                  </a:lnTo>
                  <a:lnTo>
                    <a:pt x="157" y="17"/>
                  </a:lnTo>
                  <a:lnTo>
                    <a:pt x="160" y="20"/>
                  </a:lnTo>
                  <a:lnTo>
                    <a:pt x="164" y="26"/>
                  </a:lnTo>
                  <a:lnTo>
                    <a:pt x="164" y="29"/>
                  </a:lnTo>
                  <a:lnTo>
                    <a:pt x="167" y="33"/>
                  </a:lnTo>
                  <a:lnTo>
                    <a:pt x="170" y="36"/>
                  </a:lnTo>
                  <a:lnTo>
                    <a:pt x="173" y="42"/>
                  </a:lnTo>
                  <a:lnTo>
                    <a:pt x="177" y="46"/>
                  </a:lnTo>
                  <a:lnTo>
                    <a:pt x="177" y="49"/>
                  </a:lnTo>
                  <a:lnTo>
                    <a:pt x="180" y="55"/>
                  </a:lnTo>
                  <a:lnTo>
                    <a:pt x="183" y="59"/>
                  </a:lnTo>
                  <a:lnTo>
                    <a:pt x="187" y="62"/>
                  </a:lnTo>
                  <a:lnTo>
                    <a:pt x="190" y="68"/>
                  </a:lnTo>
                  <a:lnTo>
                    <a:pt x="190" y="71"/>
                  </a:lnTo>
                  <a:lnTo>
                    <a:pt x="193" y="75"/>
                  </a:lnTo>
                  <a:lnTo>
                    <a:pt x="196" y="78"/>
                  </a:lnTo>
                  <a:lnTo>
                    <a:pt x="200" y="84"/>
                  </a:lnTo>
                  <a:lnTo>
                    <a:pt x="203" y="88"/>
                  </a:lnTo>
                  <a:lnTo>
                    <a:pt x="203" y="91"/>
                  </a:lnTo>
                  <a:lnTo>
                    <a:pt x="206" y="97"/>
                  </a:lnTo>
                  <a:lnTo>
                    <a:pt x="209" y="100"/>
                  </a:lnTo>
                  <a:lnTo>
                    <a:pt x="213" y="104"/>
                  </a:lnTo>
                  <a:lnTo>
                    <a:pt x="216" y="107"/>
                  </a:lnTo>
                  <a:lnTo>
                    <a:pt x="216" y="113"/>
                  </a:lnTo>
                  <a:lnTo>
                    <a:pt x="219" y="117"/>
                  </a:lnTo>
                  <a:lnTo>
                    <a:pt x="222" y="120"/>
                  </a:lnTo>
                  <a:lnTo>
                    <a:pt x="226" y="126"/>
                  </a:lnTo>
                  <a:lnTo>
                    <a:pt x="229" y="130"/>
                  </a:lnTo>
                  <a:lnTo>
                    <a:pt x="229" y="133"/>
                  </a:lnTo>
                  <a:lnTo>
                    <a:pt x="232" y="136"/>
                  </a:lnTo>
                  <a:lnTo>
                    <a:pt x="236" y="142"/>
                  </a:lnTo>
                  <a:lnTo>
                    <a:pt x="239" y="146"/>
                  </a:lnTo>
                  <a:lnTo>
                    <a:pt x="242" y="149"/>
                  </a:lnTo>
                  <a:lnTo>
                    <a:pt x="242" y="155"/>
                  </a:lnTo>
                  <a:lnTo>
                    <a:pt x="245" y="159"/>
                  </a:lnTo>
                  <a:lnTo>
                    <a:pt x="249" y="162"/>
                  </a:lnTo>
                  <a:lnTo>
                    <a:pt x="252" y="165"/>
                  </a:lnTo>
                  <a:lnTo>
                    <a:pt x="252" y="172"/>
                  </a:lnTo>
                  <a:lnTo>
                    <a:pt x="255" y="175"/>
                  </a:lnTo>
                  <a:lnTo>
                    <a:pt x="258" y="178"/>
                  </a:lnTo>
                  <a:lnTo>
                    <a:pt x="262" y="184"/>
                  </a:lnTo>
                  <a:lnTo>
                    <a:pt x="265" y="188"/>
                  </a:lnTo>
                  <a:lnTo>
                    <a:pt x="265" y="191"/>
                  </a:lnTo>
                  <a:lnTo>
                    <a:pt x="268" y="194"/>
                  </a:lnTo>
                  <a:lnTo>
                    <a:pt x="271" y="201"/>
                  </a:lnTo>
                  <a:lnTo>
                    <a:pt x="275" y="204"/>
                  </a:lnTo>
                  <a:lnTo>
                    <a:pt x="278" y="207"/>
                  </a:lnTo>
                  <a:lnTo>
                    <a:pt x="278" y="214"/>
                  </a:lnTo>
                  <a:lnTo>
                    <a:pt x="281" y="217"/>
                  </a:lnTo>
                  <a:lnTo>
                    <a:pt x="285" y="220"/>
                  </a:lnTo>
                  <a:lnTo>
                    <a:pt x="288" y="223"/>
                  </a:lnTo>
                  <a:lnTo>
                    <a:pt x="291" y="230"/>
                  </a:lnTo>
                  <a:lnTo>
                    <a:pt x="291" y="233"/>
                  </a:lnTo>
                  <a:lnTo>
                    <a:pt x="294" y="236"/>
                  </a:lnTo>
                  <a:lnTo>
                    <a:pt x="298" y="243"/>
                  </a:lnTo>
                  <a:lnTo>
                    <a:pt x="301" y="246"/>
                  </a:lnTo>
                  <a:lnTo>
                    <a:pt x="304" y="249"/>
                  </a:lnTo>
                  <a:lnTo>
                    <a:pt x="304" y="255"/>
                  </a:lnTo>
                  <a:lnTo>
                    <a:pt x="307" y="259"/>
                  </a:lnTo>
                  <a:lnTo>
                    <a:pt x="311" y="262"/>
                  </a:lnTo>
                  <a:lnTo>
                    <a:pt x="314" y="265"/>
                  </a:lnTo>
                  <a:lnTo>
                    <a:pt x="317" y="272"/>
                  </a:lnTo>
                  <a:lnTo>
                    <a:pt x="317" y="275"/>
                  </a:lnTo>
                  <a:lnTo>
                    <a:pt x="320" y="278"/>
                  </a:lnTo>
                  <a:lnTo>
                    <a:pt x="324" y="285"/>
                  </a:lnTo>
                  <a:lnTo>
                    <a:pt x="327" y="288"/>
                  </a:lnTo>
                  <a:lnTo>
                    <a:pt x="330" y="291"/>
                  </a:lnTo>
                  <a:lnTo>
                    <a:pt x="330" y="294"/>
                  </a:lnTo>
                  <a:lnTo>
                    <a:pt x="334" y="30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31" name="Freeform 15"/>
            <p:cNvSpPr>
              <a:spLocks/>
            </p:cNvSpPr>
            <p:nvPr/>
          </p:nvSpPr>
          <p:spPr bwMode="auto">
            <a:xfrm>
              <a:off x="2015" y="2839"/>
              <a:ext cx="271" cy="473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3" y="19"/>
                </a:cxn>
                <a:cxn ang="0">
                  <a:pos x="19" y="32"/>
                </a:cxn>
                <a:cxn ang="0">
                  <a:pos x="29" y="45"/>
                </a:cxn>
                <a:cxn ang="0">
                  <a:pos x="35" y="58"/>
                </a:cxn>
                <a:cxn ang="0">
                  <a:pos x="45" y="71"/>
                </a:cxn>
                <a:cxn ang="0">
                  <a:pos x="52" y="80"/>
                </a:cxn>
                <a:cxn ang="0">
                  <a:pos x="58" y="93"/>
                </a:cxn>
                <a:cxn ang="0">
                  <a:pos x="68" y="106"/>
                </a:cxn>
                <a:cxn ang="0">
                  <a:pos x="75" y="119"/>
                </a:cxn>
                <a:cxn ang="0">
                  <a:pos x="84" y="132"/>
                </a:cxn>
                <a:cxn ang="0">
                  <a:pos x="91" y="145"/>
                </a:cxn>
                <a:cxn ang="0">
                  <a:pos x="98" y="158"/>
                </a:cxn>
                <a:cxn ang="0">
                  <a:pos x="107" y="171"/>
                </a:cxn>
                <a:cxn ang="0">
                  <a:pos x="114" y="181"/>
                </a:cxn>
                <a:cxn ang="0">
                  <a:pos x="120" y="193"/>
                </a:cxn>
                <a:cxn ang="0">
                  <a:pos x="130" y="206"/>
                </a:cxn>
                <a:cxn ang="0">
                  <a:pos x="137" y="219"/>
                </a:cxn>
                <a:cxn ang="0">
                  <a:pos x="147" y="232"/>
                </a:cxn>
                <a:cxn ang="0">
                  <a:pos x="153" y="245"/>
                </a:cxn>
                <a:cxn ang="0">
                  <a:pos x="160" y="258"/>
                </a:cxn>
                <a:cxn ang="0">
                  <a:pos x="169" y="268"/>
                </a:cxn>
                <a:cxn ang="0">
                  <a:pos x="176" y="281"/>
                </a:cxn>
                <a:cxn ang="0">
                  <a:pos x="186" y="294"/>
                </a:cxn>
                <a:cxn ang="0">
                  <a:pos x="192" y="306"/>
                </a:cxn>
                <a:cxn ang="0">
                  <a:pos x="199" y="319"/>
                </a:cxn>
                <a:cxn ang="0">
                  <a:pos x="209" y="332"/>
                </a:cxn>
                <a:cxn ang="0">
                  <a:pos x="215" y="345"/>
                </a:cxn>
                <a:cxn ang="0">
                  <a:pos x="222" y="358"/>
                </a:cxn>
                <a:cxn ang="0">
                  <a:pos x="231" y="368"/>
                </a:cxn>
                <a:cxn ang="0">
                  <a:pos x="238" y="381"/>
                </a:cxn>
                <a:cxn ang="0">
                  <a:pos x="248" y="394"/>
                </a:cxn>
                <a:cxn ang="0">
                  <a:pos x="254" y="407"/>
                </a:cxn>
                <a:cxn ang="0">
                  <a:pos x="261" y="420"/>
                </a:cxn>
                <a:cxn ang="0">
                  <a:pos x="271" y="432"/>
                </a:cxn>
                <a:cxn ang="0">
                  <a:pos x="277" y="445"/>
                </a:cxn>
                <a:cxn ang="0">
                  <a:pos x="287" y="455"/>
                </a:cxn>
                <a:cxn ang="0">
                  <a:pos x="294" y="468"/>
                </a:cxn>
                <a:cxn ang="0">
                  <a:pos x="300" y="481"/>
                </a:cxn>
                <a:cxn ang="0">
                  <a:pos x="310" y="494"/>
                </a:cxn>
                <a:cxn ang="0">
                  <a:pos x="316" y="507"/>
                </a:cxn>
                <a:cxn ang="0">
                  <a:pos x="323" y="520"/>
                </a:cxn>
              </a:cxnLst>
              <a:rect l="0" t="0" r="r" b="b"/>
              <a:pathLst>
                <a:path w="329" h="526">
                  <a:moveTo>
                    <a:pt x="0" y="0"/>
                  </a:moveTo>
                  <a:lnTo>
                    <a:pt x="3" y="3"/>
                  </a:lnTo>
                  <a:lnTo>
                    <a:pt x="6" y="6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13" y="19"/>
                  </a:lnTo>
                  <a:lnTo>
                    <a:pt x="16" y="22"/>
                  </a:lnTo>
                  <a:lnTo>
                    <a:pt x="19" y="29"/>
                  </a:lnTo>
                  <a:lnTo>
                    <a:pt x="19" y="32"/>
                  </a:lnTo>
                  <a:lnTo>
                    <a:pt x="22" y="35"/>
                  </a:lnTo>
                  <a:lnTo>
                    <a:pt x="26" y="42"/>
                  </a:lnTo>
                  <a:lnTo>
                    <a:pt x="29" y="45"/>
                  </a:lnTo>
                  <a:lnTo>
                    <a:pt x="32" y="48"/>
                  </a:lnTo>
                  <a:lnTo>
                    <a:pt x="32" y="51"/>
                  </a:lnTo>
                  <a:lnTo>
                    <a:pt x="35" y="58"/>
                  </a:lnTo>
                  <a:lnTo>
                    <a:pt x="39" y="61"/>
                  </a:lnTo>
                  <a:lnTo>
                    <a:pt x="42" y="64"/>
                  </a:lnTo>
                  <a:lnTo>
                    <a:pt x="45" y="71"/>
                  </a:lnTo>
                  <a:lnTo>
                    <a:pt x="45" y="74"/>
                  </a:lnTo>
                  <a:lnTo>
                    <a:pt x="49" y="77"/>
                  </a:lnTo>
                  <a:lnTo>
                    <a:pt x="52" y="80"/>
                  </a:lnTo>
                  <a:lnTo>
                    <a:pt x="55" y="87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62" y="100"/>
                  </a:lnTo>
                  <a:lnTo>
                    <a:pt x="65" y="103"/>
                  </a:lnTo>
                  <a:lnTo>
                    <a:pt x="68" y="106"/>
                  </a:lnTo>
                  <a:lnTo>
                    <a:pt x="71" y="110"/>
                  </a:lnTo>
                  <a:lnTo>
                    <a:pt x="71" y="116"/>
                  </a:lnTo>
                  <a:lnTo>
                    <a:pt x="75" y="119"/>
                  </a:lnTo>
                  <a:lnTo>
                    <a:pt x="78" y="122"/>
                  </a:lnTo>
                  <a:lnTo>
                    <a:pt x="81" y="129"/>
                  </a:lnTo>
                  <a:lnTo>
                    <a:pt x="84" y="132"/>
                  </a:lnTo>
                  <a:lnTo>
                    <a:pt x="84" y="135"/>
                  </a:lnTo>
                  <a:lnTo>
                    <a:pt x="88" y="142"/>
                  </a:lnTo>
                  <a:lnTo>
                    <a:pt x="91" y="145"/>
                  </a:lnTo>
                  <a:lnTo>
                    <a:pt x="94" y="148"/>
                  </a:lnTo>
                  <a:lnTo>
                    <a:pt x="98" y="151"/>
                  </a:lnTo>
                  <a:lnTo>
                    <a:pt x="98" y="158"/>
                  </a:lnTo>
                  <a:lnTo>
                    <a:pt x="101" y="161"/>
                  </a:lnTo>
                  <a:lnTo>
                    <a:pt x="104" y="164"/>
                  </a:lnTo>
                  <a:lnTo>
                    <a:pt x="107" y="171"/>
                  </a:lnTo>
                  <a:lnTo>
                    <a:pt x="111" y="174"/>
                  </a:lnTo>
                  <a:lnTo>
                    <a:pt x="111" y="177"/>
                  </a:lnTo>
                  <a:lnTo>
                    <a:pt x="114" y="181"/>
                  </a:lnTo>
                  <a:lnTo>
                    <a:pt x="117" y="187"/>
                  </a:lnTo>
                  <a:lnTo>
                    <a:pt x="120" y="190"/>
                  </a:lnTo>
                  <a:lnTo>
                    <a:pt x="120" y="193"/>
                  </a:lnTo>
                  <a:lnTo>
                    <a:pt x="124" y="200"/>
                  </a:lnTo>
                  <a:lnTo>
                    <a:pt x="127" y="203"/>
                  </a:lnTo>
                  <a:lnTo>
                    <a:pt x="130" y="206"/>
                  </a:lnTo>
                  <a:lnTo>
                    <a:pt x="133" y="210"/>
                  </a:lnTo>
                  <a:lnTo>
                    <a:pt x="133" y="216"/>
                  </a:lnTo>
                  <a:lnTo>
                    <a:pt x="137" y="219"/>
                  </a:lnTo>
                  <a:lnTo>
                    <a:pt x="140" y="223"/>
                  </a:lnTo>
                  <a:lnTo>
                    <a:pt x="143" y="229"/>
                  </a:lnTo>
                  <a:lnTo>
                    <a:pt x="147" y="232"/>
                  </a:lnTo>
                  <a:lnTo>
                    <a:pt x="147" y="235"/>
                  </a:lnTo>
                  <a:lnTo>
                    <a:pt x="150" y="239"/>
                  </a:lnTo>
                  <a:lnTo>
                    <a:pt x="153" y="245"/>
                  </a:lnTo>
                  <a:lnTo>
                    <a:pt x="156" y="248"/>
                  </a:lnTo>
                  <a:lnTo>
                    <a:pt x="160" y="252"/>
                  </a:lnTo>
                  <a:lnTo>
                    <a:pt x="160" y="258"/>
                  </a:lnTo>
                  <a:lnTo>
                    <a:pt x="163" y="261"/>
                  </a:lnTo>
                  <a:lnTo>
                    <a:pt x="166" y="265"/>
                  </a:lnTo>
                  <a:lnTo>
                    <a:pt x="169" y="268"/>
                  </a:lnTo>
                  <a:lnTo>
                    <a:pt x="173" y="274"/>
                  </a:lnTo>
                  <a:lnTo>
                    <a:pt x="173" y="277"/>
                  </a:lnTo>
                  <a:lnTo>
                    <a:pt x="176" y="281"/>
                  </a:lnTo>
                  <a:lnTo>
                    <a:pt x="179" y="287"/>
                  </a:lnTo>
                  <a:lnTo>
                    <a:pt x="182" y="290"/>
                  </a:lnTo>
                  <a:lnTo>
                    <a:pt x="186" y="294"/>
                  </a:lnTo>
                  <a:lnTo>
                    <a:pt x="186" y="297"/>
                  </a:lnTo>
                  <a:lnTo>
                    <a:pt x="189" y="303"/>
                  </a:lnTo>
                  <a:lnTo>
                    <a:pt x="192" y="306"/>
                  </a:lnTo>
                  <a:lnTo>
                    <a:pt x="196" y="310"/>
                  </a:lnTo>
                  <a:lnTo>
                    <a:pt x="199" y="316"/>
                  </a:lnTo>
                  <a:lnTo>
                    <a:pt x="199" y="319"/>
                  </a:lnTo>
                  <a:lnTo>
                    <a:pt x="202" y="323"/>
                  </a:lnTo>
                  <a:lnTo>
                    <a:pt x="205" y="329"/>
                  </a:lnTo>
                  <a:lnTo>
                    <a:pt x="209" y="332"/>
                  </a:lnTo>
                  <a:lnTo>
                    <a:pt x="212" y="336"/>
                  </a:lnTo>
                  <a:lnTo>
                    <a:pt x="212" y="339"/>
                  </a:lnTo>
                  <a:lnTo>
                    <a:pt x="215" y="345"/>
                  </a:lnTo>
                  <a:lnTo>
                    <a:pt x="218" y="348"/>
                  </a:lnTo>
                  <a:lnTo>
                    <a:pt x="222" y="352"/>
                  </a:lnTo>
                  <a:lnTo>
                    <a:pt x="222" y="358"/>
                  </a:lnTo>
                  <a:lnTo>
                    <a:pt x="225" y="361"/>
                  </a:lnTo>
                  <a:lnTo>
                    <a:pt x="228" y="365"/>
                  </a:lnTo>
                  <a:lnTo>
                    <a:pt x="231" y="368"/>
                  </a:lnTo>
                  <a:lnTo>
                    <a:pt x="235" y="374"/>
                  </a:lnTo>
                  <a:lnTo>
                    <a:pt x="235" y="378"/>
                  </a:lnTo>
                  <a:lnTo>
                    <a:pt x="238" y="381"/>
                  </a:lnTo>
                  <a:lnTo>
                    <a:pt x="241" y="387"/>
                  </a:lnTo>
                  <a:lnTo>
                    <a:pt x="245" y="390"/>
                  </a:lnTo>
                  <a:lnTo>
                    <a:pt x="248" y="394"/>
                  </a:lnTo>
                  <a:lnTo>
                    <a:pt x="248" y="397"/>
                  </a:lnTo>
                  <a:lnTo>
                    <a:pt x="251" y="403"/>
                  </a:lnTo>
                  <a:lnTo>
                    <a:pt x="254" y="407"/>
                  </a:lnTo>
                  <a:lnTo>
                    <a:pt x="258" y="410"/>
                  </a:lnTo>
                  <a:lnTo>
                    <a:pt x="261" y="416"/>
                  </a:lnTo>
                  <a:lnTo>
                    <a:pt x="261" y="420"/>
                  </a:lnTo>
                  <a:lnTo>
                    <a:pt x="264" y="423"/>
                  </a:lnTo>
                  <a:lnTo>
                    <a:pt x="267" y="426"/>
                  </a:lnTo>
                  <a:lnTo>
                    <a:pt x="271" y="432"/>
                  </a:lnTo>
                  <a:lnTo>
                    <a:pt x="274" y="436"/>
                  </a:lnTo>
                  <a:lnTo>
                    <a:pt x="274" y="439"/>
                  </a:lnTo>
                  <a:lnTo>
                    <a:pt x="277" y="445"/>
                  </a:lnTo>
                  <a:lnTo>
                    <a:pt x="280" y="449"/>
                  </a:lnTo>
                  <a:lnTo>
                    <a:pt x="284" y="452"/>
                  </a:lnTo>
                  <a:lnTo>
                    <a:pt x="287" y="455"/>
                  </a:lnTo>
                  <a:lnTo>
                    <a:pt x="287" y="461"/>
                  </a:lnTo>
                  <a:lnTo>
                    <a:pt x="290" y="465"/>
                  </a:lnTo>
                  <a:lnTo>
                    <a:pt x="294" y="468"/>
                  </a:lnTo>
                  <a:lnTo>
                    <a:pt x="297" y="474"/>
                  </a:lnTo>
                  <a:lnTo>
                    <a:pt x="300" y="478"/>
                  </a:lnTo>
                  <a:lnTo>
                    <a:pt x="300" y="481"/>
                  </a:lnTo>
                  <a:lnTo>
                    <a:pt x="303" y="484"/>
                  </a:lnTo>
                  <a:lnTo>
                    <a:pt x="307" y="491"/>
                  </a:lnTo>
                  <a:lnTo>
                    <a:pt x="310" y="494"/>
                  </a:lnTo>
                  <a:lnTo>
                    <a:pt x="310" y="497"/>
                  </a:lnTo>
                  <a:lnTo>
                    <a:pt x="313" y="503"/>
                  </a:lnTo>
                  <a:lnTo>
                    <a:pt x="316" y="507"/>
                  </a:lnTo>
                  <a:lnTo>
                    <a:pt x="320" y="510"/>
                  </a:lnTo>
                  <a:lnTo>
                    <a:pt x="323" y="513"/>
                  </a:lnTo>
                  <a:lnTo>
                    <a:pt x="323" y="520"/>
                  </a:lnTo>
                  <a:lnTo>
                    <a:pt x="326" y="523"/>
                  </a:lnTo>
                  <a:lnTo>
                    <a:pt x="329" y="52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32" name="Freeform 16"/>
            <p:cNvSpPr>
              <a:spLocks/>
            </p:cNvSpPr>
            <p:nvPr/>
          </p:nvSpPr>
          <p:spPr bwMode="auto">
            <a:xfrm>
              <a:off x="2286" y="3312"/>
              <a:ext cx="347" cy="2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0" y="3"/>
                </a:cxn>
                <a:cxn ang="0">
                  <a:pos x="30" y="3"/>
                </a:cxn>
                <a:cxn ang="0">
                  <a:pos x="40" y="3"/>
                </a:cxn>
                <a:cxn ang="0">
                  <a:pos x="49" y="3"/>
                </a:cxn>
                <a:cxn ang="0">
                  <a:pos x="59" y="3"/>
                </a:cxn>
                <a:cxn ang="0">
                  <a:pos x="69" y="3"/>
                </a:cxn>
                <a:cxn ang="0">
                  <a:pos x="79" y="3"/>
                </a:cxn>
                <a:cxn ang="0">
                  <a:pos x="89" y="3"/>
                </a:cxn>
                <a:cxn ang="0">
                  <a:pos x="98" y="3"/>
                </a:cxn>
                <a:cxn ang="0">
                  <a:pos x="108" y="3"/>
                </a:cxn>
                <a:cxn ang="0">
                  <a:pos x="118" y="3"/>
                </a:cxn>
                <a:cxn ang="0">
                  <a:pos x="128" y="3"/>
                </a:cxn>
                <a:cxn ang="0">
                  <a:pos x="138" y="3"/>
                </a:cxn>
                <a:cxn ang="0">
                  <a:pos x="147" y="3"/>
                </a:cxn>
                <a:cxn ang="0">
                  <a:pos x="157" y="3"/>
                </a:cxn>
                <a:cxn ang="0">
                  <a:pos x="167" y="3"/>
                </a:cxn>
                <a:cxn ang="0">
                  <a:pos x="177" y="3"/>
                </a:cxn>
                <a:cxn ang="0">
                  <a:pos x="187" y="3"/>
                </a:cxn>
                <a:cxn ang="0">
                  <a:pos x="196" y="3"/>
                </a:cxn>
                <a:cxn ang="0">
                  <a:pos x="206" y="3"/>
                </a:cxn>
                <a:cxn ang="0">
                  <a:pos x="216" y="3"/>
                </a:cxn>
                <a:cxn ang="0">
                  <a:pos x="226" y="3"/>
                </a:cxn>
                <a:cxn ang="0">
                  <a:pos x="236" y="3"/>
                </a:cxn>
                <a:cxn ang="0">
                  <a:pos x="245" y="3"/>
                </a:cxn>
                <a:cxn ang="0">
                  <a:pos x="255" y="3"/>
                </a:cxn>
                <a:cxn ang="0">
                  <a:pos x="265" y="3"/>
                </a:cxn>
                <a:cxn ang="0">
                  <a:pos x="275" y="3"/>
                </a:cxn>
                <a:cxn ang="0">
                  <a:pos x="285" y="3"/>
                </a:cxn>
                <a:cxn ang="0">
                  <a:pos x="294" y="3"/>
                </a:cxn>
                <a:cxn ang="0">
                  <a:pos x="304" y="3"/>
                </a:cxn>
                <a:cxn ang="0">
                  <a:pos x="314" y="3"/>
                </a:cxn>
                <a:cxn ang="0">
                  <a:pos x="324" y="3"/>
                </a:cxn>
                <a:cxn ang="0">
                  <a:pos x="334" y="3"/>
                </a:cxn>
                <a:cxn ang="0">
                  <a:pos x="343" y="3"/>
                </a:cxn>
                <a:cxn ang="0">
                  <a:pos x="353" y="3"/>
                </a:cxn>
                <a:cxn ang="0">
                  <a:pos x="363" y="3"/>
                </a:cxn>
                <a:cxn ang="0">
                  <a:pos x="373" y="3"/>
                </a:cxn>
                <a:cxn ang="0">
                  <a:pos x="383" y="3"/>
                </a:cxn>
                <a:cxn ang="0">
                  <a:pos x="392" y="3"/>
                </a:cxn>
                <a:cxn ang="0">
                  <a:pos x="402" y="3"/>
                </a:cxn>
                <a:cxn ang="0">
                  <a:pos x="412" y="3"/>
                </a:cxn>
              </a:cxnLst>
              <a:rect l="0" t="0" r="r" b="b"/>
              <a:pathLst>
                <a:path w="419" h="3">
                  <a:moveTo>
                    <a:pt x="0" y="0"/>
                  </a:moveTo>
                  <a:lnTo>
                    <a:pt x="7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20" y="3"/>
                  </a:lnTo>
                  <a:lnTo>
                    <a:pt x="23" y="3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3" y="3"/>
                  </a:lnTo>
                  <a:lnTo>
                    <a:pt x="36" y="3"/>
                  </a:lnTo>
                  <a:lnTo>
                    <a:pt x="40" y="3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9" y="3"/>
                  </a:lnTo>
                  <a:lnTo>
                    <a:pt x="53" y="3"/>
                  </a:lnTo>
                  <a:lnTo>
                    <a:pt x="56" y="3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6" y="3"/>
                  </a:lnTo>
                  <a:lnTo>
                    <a:pt x="69" y="3"/>
                  </a:lnTo>
                  <a:lnTo>
                    <a:pt x="72" y="3"/>
                  </a:lnTo>
                  <a:lnTo>
                    <a:pt x="76" y="3"/>
                  </a:lnTo>
                  <a:lnTo>
                    <a:pt x="79" y="3"/>
                  </a:lnTo>
                  <a:lnTo>
                    <a:pt x="82" y="3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2" y="3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3"/>
                  </a:lnTo>
                  <a:lnTo>
                    <a:pt x="105" y="3"/>
                  </a:lnTo>
                  <a:lnTo>
                    <a:pt x="108" y="3"/>
                  </a:lnTo>
                  <a:lnTo>
                    <a:pt x="112" y="3"/>
                  </a:lnTo>
                  <a:lnTo>
                    <a:pt x="115" y="3"/>
                  </a:lnTo>
                  <a:lnTo>
                    <a:pt x="118" y="3"/>
                  </a:lnTo>
                  <a:lnTo>
                    <a:pt x="121" y="3"/>
                  </a:lnTo>
                  <a:lnTo>
                    <a:pt x="125" y="3"/>
                  </a:lnTo>
                  <a:lnTo>
                    <a:pt x="128" y="3"/>
                  </a:lnTo>
                  <a:lnTo>
                    <a:pt x="131" y="3"/>
                  </a:lnTo>
                  <a:lnTo>
                    <a:pt x="134" y="3"/>
                  </a:lnTo>
                  <a:lnTo>
                    <a:pt x="138" y="3"/>
                  </a:lnTo>
                  <a:lnTo>
                    <a:pt x="141" y="3"/>
                  </a:lnTo>
                  <a:lnTo>
                    <a:pt x="144" y="3"/>
                  </a:lnTo>
                  <a:lnTo>
                    <a:pt x="147" y="3"/>
                  </a:lnTo>
                  <a:lnTo>
                    <a:pt x="151" y="3"/>
                  </a:lnTo>
                  <a:lnTo>
                    <a:pt x="154" y="3"/>
                  </a:lnTo>
                  <a:lnTo>
                    <a:pt x="157" y="3"/>
                  </a:lnTo>
                  <a:lnTo>
                    <a:pt x="161" y="3"/>
                  </a:lnTo>
                  <a:lnTo>
                    <a:pt x="164" y="3"/>
                  </a:lnTo>
                  <a:lnTo>
                    <a:pt x="167" y="3"/>
                  </a:lnTo>
                  <a:lnTo>
                    <a:pt x="170" y="3"/>
                  </a:lnTo>
                  <a:lnTo>
                    <a:pt x="174" y="3"/>
                  </a:lnTo>
                  <a:lnTo>
                    <a:pt x="177" y="3"/>
                  </a:lnTo>
                  <a:lnTo>
                    <a:pt x="180" y="3"/>
                  </a:lnTo>
                  <a:lnTo>
                    <a:pt x="183" y="3"/>
                  </a:lnTo>
                  <a:lnTo>
                    <a:pt x="187" y="3"/>
                  </a:lnTo>
                  <a:lnTo>
                    <a:pt x="190" y="3"/>
                  </a:lnTo>
                  <a:lnTo>
                    <a:pt x="193" y="3"/>
                  </a:lnTo>
                  <a:lnTo>
                    <a:pt x="196" y="3"/>
                  </a:lnTo>
                  <a:lnTo>
                    <a:pt x="200" y="3"/>
                  </a:lnTo>
                  <a:lnTo>
                    <a:pt x="203" y="3"/>
                  </a:lnTo>
                  <a:lnTo>
                    <a:pt x="206" y="3"/>
                  </a:lnTo>
                  <a:lnTo>
                    <a:pt x="210" y="3"/>
                  </a:lnTo>
                  <a:lnTo>
                    <a:pt x="213" y="3"/>
                  </a:lnTo>
                  <a:lnTo>
                    <a:pt x="216" y="3"/>
                  </a:lnTo>
                  <a:lnTo>
                    <a:pt x="219" y="3"/>
                  </a:lnTo>
                  <a:lnTo>
                    <a:pt x="223" y="3"/>
                  </a:lnTo>
                  <a:lnTo>
                    <a:pt x="226" y="3"/>
                  </a:lnTo>
                  <a:lnTo>
                    <a:pt x="229" y="3"/>
                  </a:lnTo>
                  <a:lnTo>
                    <a:pt x="232" y="3"/>
                  </a:lnTo>
                  <a:lnTo>
                    <a:pt x="236" y="3"/>
                  </a:lnTo>
                  <a:lnTo>
                    <a:pt x="239" y="3"/>
                  </a:lnTo>
                  <a:lnTo>
                    <a:pt x="242" y="3"/>
                  </a:lnTo>
                  <a:lnTo>
                    <a:pt x="245" y="3"/>
                  </a:lnTo>
                  <a:lnTo>
                    <a:pt x="249" y="3"/>
                  </a:lnTo>
                  <a:lnTo>
                    <a:pt x="252" y="3"/>
                  </a:lnTo>
                  <a:lnTo>
                    <a:pt x="255" y="3"/>
                  </a:lnTo>
                  <a:lnTo>
                    <a:pt x="259" y="3"/>
                  </a:lnTo>
                  <a:lnTo>
                    <a:pt x="262" y="3"/>
                  </a:lnTo>
                  <a:lnTo>
                    <a:pt x="265" y="3"/>
                  </a:lnTo>
                  <a:lnTo>
                    <a:pt x="268" y="3"/>
                  </a:lnTo>
                  <a:lnTo>
                    <a:pt x="272" y="3"/>
                  </a:lnTo>
                  <a:lnTo>
                    <a:pt x="275" y="3"/>
                  </a:lnTo>
                  <a:lnTo>
                    <a:pt x="278" y="3"/>
                  </a:lnTo>
                  <a:lnTo>
                    <a:pt x="281" y="3"/>
                  </a:lnTo>
                  <a:lnTo>
                    <a:pt x="285" y="3"/>
                  </a:lnTo>
                  <a:lnTo>
                    <a:pt x="288" y="3"/>
                  </a:lnTo>
                  <a:lnTo>
                    <a:pt x="291" y="3"/>
                  </a:lnTo>
                  <a:lnTo>
                    <a:pt x="294" y="3"/>
                  </a:lnTo>
                  <a:lnTo>
                    <a:pt x="298" y="3"/>
                  </a:lnTo>
                  <a:lnTo>
                    <a:pt x="301" y="3"/>
                  </a:lnTo>
                  <a:lnTo>
                    <a:pt x="304" y="3"/>
                  </a:lnTo>
                  <a:lnTo>
                    <a:pt x="308" y="3"/>
                  </a:lnTo>
                  <a:lnTo>
                    <a:pt x="311" y="3"/>
                  </a:lnTo>
                  <a:lnTo>
                    <a:pt x="314" y="3"/>
                  </a:lnTo>
                  <a:lnTo>
                    <a:pt x="317" y="3"/>
                  </a:lnTo>
                  <a:lnTo>
                    <a:pt x="321" y="3"/>
                  </a:lnTo>
                  <a:lnTo>
                    <a:pt x="324" y="3"/>
                  </a:lnTo>
                  <a:lnTo>
                    <a:pt x="327" y="3"/>
                  </a:lnTo>
                  <a:lnTo>
                    <a:pt x="330" y="3"/>
                  </a:lnTo>
                  <a:lnTo>
                    <a:pt x="334" y="3"/>
                  </a:lnTo>
                  <a:lnTo>
                    <a:pt x="337" y="3"/>
                  </a:lnTo>
                  <a:lnTo>
                    <a:pt x="340" y="3"/>
                  </a:lnTo>
                  <a:lnTo>
                    <a:pt x="343" y="3"/>
                  </a:lnTo>
                  <a:lnTo>
                    <a:pt x="347" y="3"/>
                  </a:lnTo>
                  <a:lnTo>
                    <a:pt x="350" y="3"/>
                  </a:lnTo>
                  <a:lnTo>
                    <a:pt x="353" y="3"/>
                  </a:lnTo>
                  <a:lnTo>
                    <a:pt x="357" y="3"/>
                  </a:lnTo>
                  <a:lnTo>
                    <a:pt x="360" y="3"/>
                  </a:lnTo>
                  <a:lnTo>
                    <a:pt x="363" y="3"/>
                  </a:lnTo>
                  <a:lnTo>
                    <a:pt x="366" y="3"/>
                  </a:lnTo>
                  <a:lnTo>
                    <a:pt x="370" y="3"/>
                  </a:lnTo>
                  <a:lnTo>
                    <a:pt x="373" y="3"/>
                  </a:lnTo>
                  <a:lnTo>
                    <a:pt x="376" y="3"/>
                  </a:lnTo>
                  <a:lnTo>
                    <a:pt x="379" y="3"/>
                  </a:lnTo>
                  <a:lnTo>
                    <a:pt x="383" y="3"/>
                  </a:lnTo>
                  <a:lnTo>
                    <a:pt x="386" y="3"/>
                  </a:lnTo>
                  <a:lnTo>
                    <a:pt x="389" y="3"/>
                  </a:lnTo>
                  <a:lnTo>
                    <a:pt x="392" y="3"/>
                  </a:lnTo>
                  <a:lnTo>
                    <a:pt x="396" y="3"/>
                  </a:lnTo>
                  <a:lnTo>
                    <a:pt x="399" y="3"/>
                  </a:lnTo>
                  <a:lnTo>
                    <a:pt x="402" y="3"/>
                  </a:lnTo>
                  <a:lnTo>
                    <a:pt x="406" y="3"/>
                  </a:lnTo>
                  <a:lnTo>
                    <a:pt x="409" y="3"/>
                  </a:lnTo>
                  <a:lnTo>
                    <a:pt x="412" y="3"/>
                  </a:lnTo>
                  <a:lnTo>
                    <a:pt x="415" y="3"/>
                  </a:lnTo>
                  <a:lnTo>
                    <a:pt x="419" y="3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33" name="Freeform 17"/>
            <p:cNvSpPr>
              <a:spLocks/>
            </p:cNvSpPr>
            <p:nvPr/>
          </p:nvSpPr>
          <p:spPr bwMode="auto">
            <a:xfrm>
              <a:off x="2633" y="3314"/>
              <a:ext cx="299" cy="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9" y="0"/>
                </a:cxn>
                <a:cxn ang="0">
                  <a:pos x="16" y="0"/>
                </a:cxn>
                <a:cxn ang="0">
                  <a:pos x="22" y="0"/>
                </a:cxn>
                <a:cxn ang="0">
                  <a:pos x="29" y="0"/>
                </a:cxn>
                <a:cxn ang="0">
                  <a:pos x="36" y="0"/>
                </a:cxn>
                <a:cxn ang="0">
                  <a:pos x="42" y="0"/>
                </a:cxn>
                <a:cxn ang="0">
                  <a:pos x="49" y="0"/>
                </a:cxn>
                <a:cxn ang="0">
                  <a:pos x="55" y="0"/>
                </a:cxn>
                <a:cxn ang="0">
                  <a:pos x="62" y="0"/>
                </a:cxn>
                <a:cxn ang="0">
                  <a:pos x="68" y="0"/>
                </a:cxn>
                <a:cxn ang="0">
                  <a:pos x="75" y="0"/>
                </a:cxn>
                <a:cxn ang="0">
                  <a:pos x="81" y="0"/>
                </a:cxn>
                <a:cxn ang="0">
                  <a:pos x="88" y="0"/>
                </a:cxn>
                <a:cxn ang="0">
                  <a:pos x="94" y="0"/>
                </a:cxn>
                <a:cxn ang="0">
                  <a:pos x="101" y="0"/>
                </a:cxn>
                <a:cxn ang="0">
                  <a:pos x="107" y="0"/>
                </a:cxn>
                <a:cxn ang="0">
                  <a:pos x="114" y="0"/>
                </a:cxn>
                <a:cxn ang="0">
                  <a:pos x="120" y="0"/>
                </a:cxn>
                <a:cxn ang="0">
                  <a:pos x="127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7" y="0"/>
                </a:cxn>
                <a:cxn ang="0">
                  <a:pos x="153" y="0"/>
                </a:cxn>
                <a:cxn ang="0">
                  <a:pos x="160" y="0"/>
                </a:cxn>
                <a:cxn ang="0">
                  <a:pos x="166" y="0"/>
                </a:cxn>
                <a:cxn ang="0">
                  <a:pos x="173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0"/>
                </a:cxn>
                <a:cxn ang="0">
                  <a:pos x="199" y="0"/>
                </a:cxn>
                <a:cxn ang="0">
                  <a:pos x="205" y="0"/>
                </a:cxn>
                <a:cxn ang="0">
                  <a:pos x="212" y="0"/>
                </a:cxn>
                <a:cxn ang="0">
                  <a:pos x="218" y="0"/>
                </a:cxn>
                <a:cxn ang="0">
                  <a:pos x="225" y="0"/>
                </a:cxn>
                <a:cxn ang="0">
                  <a:pos x="232" y="0"/>
                </a:cxn>
                <a:cxn ang="0">
                  <a:pos x="238" y="0"/>
                </a:cxn>
                <a:cxn ang="0">
                  <a:pos x="245" y="0"/>
                </a:cxn>
                <a:cxn ang="0">
                  <a:pos x="251" y="0"/>
                </a:cxn>
                <a:cxn ang="0">
                  <a:pos x="258" y="0"/>
                </a:cxn>
                <a:cxn ang="0">
                  <a:pos x="264" y="0"/>
                </a:cxn>
                <a:cxn ang="0">
                  <a:pos x="271" y="0"/>
                </a:cxn>
                <a:cxn ang="0">
                  <a:pos x="277" y="0"/>
                </a:cxn>
                <a:cxn ang="0">
                  <a:pos x="284" y="0"/>
                </a:cxn>
                <a:cxn ang="0">
                  <a:pos x="290" y="0"/>
                </a:cxn>
                <a:cxn ang="0">
                  <a:pos x="297" y="0"/>
                </a:cxn>
                <a:cxn ang="0">
                  <a:pos x="303" y="0"/>
                </a:cxn>
                <a:cxn ang="0">
                  <a:pos x="310" y="0"/>
                </a:cxn>
                <a:cxn ang="0">
                  <a:pos x="316" y="0"/>
                </a:cxn>
                <a:cxn ang="0">
                  <a:pos x="323" y="0"/>
                </a:cxn>
                <a:cxn ang="0">
                  <a:pos x="330" y="0"/>
                </a:cxn>
                <a:cxn ang="0">
                  <a:pos x="336" y="0"/>
                </a:cxn>
                <a:cxn ang="0">
                  <a:pos x="343" y="0"/>
                </a:cxn>
                <a:cxn ang="0">
                  <a:pos x="349" y="0"/>
                </a:cxn>
                <a:cxn ang="0">
                  <a:pos x="356" y="0"/>
                </a:cxn>
                <a:cxn ang="0">
                  <a:pos x="362" y="0"/>
                </a:cxn>
              </a:cxnLst>
              <a:rect l="0" t="0" r="r" b="b"/>
              <a:pathLst>
                <a:path w="362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71" y="0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4" y="0"/>
                  </a:lnTo>
                  <a:lnTo>
                    <a:pt x="117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0" y="0"/>
                  </a:lnTo>
                  <a:lnTo>
                    <a:pt x="153" y="0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6" y="0"/>
                  </a:lnTo>
                  <a:lnTo>
                    <a:pt x="179" y="0"/>
                  </a:lnTo>
                  <a:lnTo>
                    <a:pt x="183" y="0"/>
                  </a:lnTo>
                  <a:lnTo>
                    <a:pt x="186" y="0"/>
                  </a:lnTo>
                  <a:lnTo>
                    <a:pt x="189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199" y="0"/>
                  </a:lnTo>
                  <a:lnTo>
                    <a:pt x="202" y="0"/>
                  </a:lnTo>
                  <a:lnTo>
                    <a:pt x="205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5" y="0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5" y="0"/>
                  </a:lnTo>
                  <a:lnTo>
                    <a:pt x="228" y="0"/>
                  </a:lnTo>
                  <a:lnTo>
                    <a:pt x="232" y="0"/>
                  </a:lnTo>
                  <a:lnTo>
                    <a:pt x="235" y="0"/>
                  </a:lnTo>
                  <a:lnTo>
                    <a:pt x="238" y="0"/>
                  </a:lnTo>
                  <a:lnTo>
                    <a:pt x="241" y="0"/>
                  </a:lnTo>
                  <a:lnTo>
                    <a:pt x="245" y="0"/>
                  </a:lnTo>
                  <a:lnTo>
                    <a:pt x="248" y="0"/>
                  </a:lnTo>
                  <a:lnTo>
                    <a:pt x="251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1" y="0"/>
                  </a:lnTo>
                  <a:lnTo>
                    <a:pt x="264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4" y="0"/>
                  </a:lnTo>
                  <a:lnTo>
                    <a:pt x="277" y="0"/>
                  </a:lnTo>
                  <a:lnTo>
                    <a:pt x="281" y="0"/>
                  </a:lnTo>
                  <a:lnTo>
                    <a:pt x="284" y="0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3" y="0"/>
                  </a:lnTo>
                  <a:lnTo>
                    <a:pt x="307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3" y="0"/>
                  </a:lnTo>
                  <a:lnTo>
                    <a:pt x="326" y="0"/>
                  </a:lnTo>
                  <a:lnTo>
                    <a:pt x="330" y="0"/>
                  </a:lnTo>
                  <a:lnTo>
                    <a:pt x="333" y="0"/>
                  </a:lnTo>
                  <a:lnTo>
                    <a:pt x="336" y="0"/>
                  </a:lnTo>
                  <a:lnTo>
                    <a:pt x="339" y="0"/>
                  </a:lnTo>
                  <a:lnTo>
                    <a:pt x="343" y="0"/>
                  </a:lnTo>
                  <a:lnTo>
                    <a:pt x="346" y="0"/>
                  </a:lnTo>
                  <a:lnTo>
                    <a:pt x="349" y="0"/>
                  </a:lnTo>
                  <a:lnTo>
                    <a:pt x="352" y="0"/>
                  </a:lnTo>
                  <a:lnTo>
                    <a:pt x="356" y="0"/>
                  </a:lnTo>
                  <a:lnTo>
                    <a:pt x="359" y="0"/>
                  </a:lnTo>
                  <a:lnTo>
                    <a:pt x="362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34" name="Line 18"/>
            <p:cNvSpPr>
              <a:spLocks noChangeShapeType="1"/>
            </p:cNvSpPr>
            <p:nvPr/>
          </p:nvSpPr>
          <p:spPr bwMode="auto">
            <a:xfrm>
              <a:off x="1812" y="3305"/>
              <a:ext cx="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4035" name="Line 19"/>
            <p:cNvSpPr>
              <a:spLocks noChangeShapeType="1"/>
            </p:cNvSpPr>
            <p:nvPr/>
          </p:nvSpPr>
          <p:spPr bwMode="auto">
            <a:xfrm>
              <a:off x="1438" y="3636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4036" name="Line 20"/>
            <p:cNvSpPr>
              <a:spLocks noChangeShapeType="1"/>
            </p:cNvSpPr>
            <p:nvPr/>
          </p:nvSpPr>
          <p:spPr bwMode="auto">
            <a:xfrm>
              <a:off x="2280" y="3636"/>
              <a:ext cx="0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14037" name="Object 21"/>
            <p:cNvGraphicFramePr>
              <a:graphicFrameLocks noChangeAspect="1"/>
            </p:cNvGraphicFramePr>
            <p:nvPr/>
          </p:nvGraphicFramePr>
          <p:xfrm>
            <a:off x="1860" y="2160"/>
            <a:ext cx="679" cy="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12" name="Równanie" r:id="rId7" imgW="901440" imgH="228600" progId="Equation.3">
                    <p:embed/>
                  </p:oleObj>
                </mc:Choice>
                <mc:Fallback>
                  <p:oleObj name="Równanie" r:id="rId7" imgW="901440" imgH="228600" progId="Equation.3">
                    <p:embed/>
                    <p:pic>
                      <p:nvPicPr>
                        <p:cNvPr id="0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0" y="2160"/>
                          <a:ext cx="679" cy="1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038" name="Object 22"/>
            <p:cNvGraphicFramePr>
              <a:graphicFrameLocks noChangeAspect="1"/>
            </p:cNvGraphicFramePr>
            <p:nvPr/>
          </p:nvGraphicFramePr>
          <p:xfrm>
            <a:off x="1924" y="3217"/>
            <a:ext cx="143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13" name="Równanie" r:id="rId9" imgW="203040" imgH="228600" progId="Equation.3">
                    <p:embed/>
                  </p:oleObj>
                </mc:Choice>
                <mc:Fallback>
                  <p:oleObj name="Równanie" r:id="rId9" imgW="203040" imgH="228600" progId="Equation.3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4" y="3217"/>
                          <a:ext cx="143" cy="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039" name="Object 23"/>
            <p:cNvGraphicFramePr>
              <a:graphicFrameLocks noChangeAspect="1"/>
            </p:cNvGraphicFramePr>
            <p:nvPr/>
          </p:nvGraphicFramePr>
          <p:xfrm>
            <a:off x="1711" y="2485"/>
            <a:ext cx="93" cy="1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14" name="Równanie" r:id="rId11" imgW="152280" imgH="164880" progId="Equation.3">
                    <p:embed/>
                  </p:oleObj>
                </mc:Choice>
                <mc:Fallback>
                  <p:oleObj name="Równanie" r:id="rId11" imgW="152280" imgH="164880" progId="Equation.3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11" y="2485"/>
                          <a:ext cx="93" cy="1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4040" name="Line 24"/>
            <p:cNvSpPr>
              <a:spLocks noChangeShapeType="1"/>
            </p:cNvSpPr>
            <p:nvPr/>
          </p:nvSpPr>
          <p:spPr bwMode="auto">
            <a:xfrm>
              <a:off x="1812" y="2568"/>
              <a:ext cx="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14041" name="Object 25"/>
            <p:cNvGraphicFramePr>
              <a:graphicFrameLocks noChangeAspect="1"/>
            </p:cNvGraphicFramePr>
            <p:nvPr/>
          </p:nvGraphicFramePr>
          <p:xfrm>
            <a:off x="2234" y="3738"/>
            <a:ext cx="106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15" name="Równanie" r:id="rId13" imgW="139680" imgH="164880" progId="Equation.3">
                    <p:embed/>
                  </p:oleObj>
                </mc:Choice>
                <mc:Fallback>
                  <p:oleObj name="Równanie" r:id="rId13" imgW="139680" imgH="164880" progId="Equation.3">
                    <p:embed/>
                    <p:pic>
                      <p:nvPicPr>
                        <p:cNvPr id="0" name="Picture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4" y="3738"/>
                          <a:ext cx="106" cy="1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042" name="Object 26"/>
            <p:cNvGraphicFramePr>
              <a:graphicFrameLocks noChangeAspect="1"/>
            </p:cNvGraphicFramePr>
            <p:nvPr/>
          </p:nvGraphicFramePr>
          <p:xfrm>
            <a:off x="1320" y="3738"/>
            <a:ext cx="193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16" name="Równanie" r:id="rId15" imgW="253800" imgH="164880" progId="Equation.3">
                    <p:embed/>
                  </p:oleObj>
                </mc:Choice>
                <mc:Fallback>
                  <p:oleObj name="Równanie" r:id="rId15" imgW="253800" imgH="164880" progId="Equation.3">
                    <p:embed/>
                    <p:pic>
                      <p:nvPicPr>
                        <p:cNvPr id="0" name="Picture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3738"/>
                          <a:ext cx="193" cy="1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043" name="Object 27"/>
            <p:cNvGraphicFramePr>
              <a:graphicFrameLocks noChangeAspect="1"/>
            </p:cNvGraphicFramePr>
            <p:nvPr/>
          </p:nvGraphicFramePr>
          <p:xfrm>
            <a:off x="2796" y="3714"/>
            <a:ext cx="139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17" name="Równanie" r:id="rId17" imgW="126720" imgH="139680" progId="Equation.3">
                    <p:embed/>
                  </p:oleObj>
                </mc:Choice>
                <mc:Fallback>
                  <p:oleObj name="Równanie" r:id="rId17" imgW="126720" imgH="139680" progId="Equation.3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6" y="3714"/>
                          <a:ext cx="139" cy="1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4044" name="Rectangle 28"/>
            <p:cNvSpPr>
              <a:spLocks noChangeArrowheads="1"/>
            </p:cNvSpPr>
            <p:nvPr/>
          </p:nvSpPr>
          <p:spPr bwMode="auto">
            <a:xfrm>
              <a:off x="783" y="2160"/>
              <a:ext cx="2154" cy="1758"/>
            </a:xfrm>
            <a:prstGeom prst="rect">
              <a:avLst/>
            </a:prstGeom>
            <a:noFill/>
            <a:ln w="222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graphicFrame>
          <p:nvGraphicFramePr>
            <p:cNvPr id="214045" name="Object 29"/>
            <p:cNvGraphicFramePr>
              <a:graphicFrameLocks noChangeAspect="1"/>
            </p:cNvGraphicFramePr>
            <p:nvPr/>
          </p:nvGraphicFramePr>
          <p:xfrm>
            <a:off x="1831" y="3709"/>
            <a:ext cx="97" cy="1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18" name="Równanie" r:id="rId19" imgW="126720" imgH="177480" progId="Equation.3">
                    <p:embed/>
                  </p:oleObj>
                </mc:Choice>
                <mc:Fallback>
                  <p:oleObj name="Równanie" r:id="rId19" imgW="126720" imgH="177480" progId="Equation.3">
                    <p:embed/>
                    <p:pic>
                      <p:nvPicPr>
                        <p:cNvPr id="0" name="Picture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1" y="3709"/>
                          <a:ext cx="97" cy="1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4067" name="Group 51"/>
          <p:cNvGrpSpPr>
            <a:grpSpLocks/>
          </p:cNvGrpSpPr>
          <p:nvPr/>
        </p:nvGrpSpPr>
        <p:grpSpPr bwMode="auto">
          <a:xfrm>
            <a:off x="4708382" y="3217862"/>
            <a:ext cx="3708400" cy="2835275"/>
            <a:chOff x="2952" y="2132"/>
            <a:chExt cx="2336" cy="1786"/>
          </a:xfrm>
        </p:grpSpPr>
        <p:sp>
          <p:nvSpPr>
            <p:cNvPr id="214047" name="Rectangle 31"/>
            <p:cNvSpPr>
              <a:spLocks noChangeArrowheads="1"/>
            </p:cNvSpPr>
            <p:nvPr/>
          </p:nvSpPr>
          <p:spPr bwMode="auto">
            <a:xfrm>
              <a:off x="3078" y="2253"/>
              <a:ext cx="1744" cy="134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48" name="Line 32"/>
            <p:cNvSpPr>
              <a:spLocks noChangeShapeType="1"/>
            </p:cNvSpPr>
            <p:nvPr/>
          </p:nvSpPr>
          <p:spPr bwMode="auto">
            <a:xfrm flipV="1">
              <a:off x="3433" y="3712"/>
              <a:ext cx="1828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49" name="Line 33"/>
            <p:cNvSpPr>
              <a:spLocks noChangeShapeType="1"/>
            </p:cNvSpPr>
            <p:nvPr/>
          </p:nvSpPr>
          <p:spPr bwMode="auto">
            <a:xfrm flipH="1" flipV="1">
              <a:off x="3423" y="2161"/>
              <a:ext cx="10" cy="155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50" name="Freeform 34"/>
            <p:cNvSpPr>
              <a:spLocks/>
            </p:cNvSpPr>
            <p:nvPr/>
          </p:nvSpPr>
          <p:spPr bwMode="auto">
            <a:xfrm>
              <a:off x="3433" y="2371"/>
              <a:ext cx="284" cy="85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9" y="12"/>
                </a:cxn>
                <a:cxn ang="0">
                  <a:pos x="47" y="24"/>
                </a:cxn>
                <a:cxn ang="0">
                  <a:pos x="65" y="48"/>
                </a:cxn>
                <a:cxn ang="0">
                  <a:pos x="83" y="72"/>
                </a:cxn>
                <a:cxn ang="0">
                  <a:pos x="95" y="90"/>
                </a:cxn>
                <a:cxn ang="0">
                  <a:pos x="101" y="114"/>
                </a:cxn>
                <a:cxn ang="0">
                  <a:pos x="113" y="132"/>
                </a:cxn>
                <a:cxn ang="0">
                  <a:pos x="125" y="156"/>
                </a:cxn>
                <a:cxn ang="0">
                  <a:pos x="131" y="180"/>
                </a:cxn>
                <a:cxn ang="0">
                  <a:pos x="143" y="198"/>
                </a:cxn>
                <a:cxn ang="0">
                  <a:pos x="149" y="228"/>
                </a:cxn>
                <a:cxn ang="0">
                  <a:pos x="161" y="252"/>
                </a:cxn>
                <a:cxn ang="0">
                  <a:pos x="167" y="282"/>
                </a:cxn>
                <a:cxn ang="0">
                  <a:pos x="179" y="306"/>
                </a:cxn>
                <a:cxn ang="0">
                  <a:pos x="185" y="336"/>
                </a:cxn>
                <a:cxn ang="0">
                  <a:pos x="197" y="372"/>
                </a:cxn>
                <a:cxn ang="0">
                  <a:pos x="203" y="396"/>
                </a:cxn>
                <a:cxn ang="0">
                  <a:pos x="215" y="432"/>
                </a:cxn>
                <a:cxn ang="0">
                  <a:pos x="221" y="467"/>
                </a:cxn>
                <a:cxn ang="0">
                  <a:pos x="233" y="497"/>
                </a:cxn>
                <a:cxn ang="0">
                  <a:pos x="239" y="533"/>
                </a:cxn>
                <a:cxn ang="0">
                  <a:pos x="251" y="563"/>
                </a:cxn>
                <a:cxn ang="0">
                  <a:pos x="257" y="605"/>
                </a:cxn>
                <a:cxn ang="0">
                  <a:pos x="269" y="635"/>
                </a:cxn>
                <a:cxn ang="0">
                  <a:pos x="275" y="677"/>
                </a:cxn>
                <a:cxn ang="0">
                  <a:pos x="287" y="719"/>
                </a:cxn>
                <a:cxn ang="0">
                  <a:pos x="293" y="749"/>
                </a:cxn>
                <a:cxn ang="0">
                  <a:pos x="305" y="791"/>
                </a:cxn>
                <a:cxn ang="0">
                  <a:pos x="311" y="833"/>
                </a:cxn>
                <a:cxn ang="0">
                  <a:pos x="323" y="863"/>
                </a:cxn>
                <a:cxn ang="0">
                  <a:pos x="328" y="905"/>
                </a:cxn>
                <a:cxn ang="0">
                  <a:pos x="340" y="941"/>
                </a:cxn>
                <a:cxn ang="0">
                  <a:pos x="346" y="983"/>
                </a:cxn>
                <a:cxn ang="0">
                  <a:pos x="358" y="1013"/>
                </a:cxn>
                <a:cxn ang="0">
                  <a:pos x="364" y="1055"/>
                </a:cxn>
                <a:cxn ang="0">
                  <a:pos x="376" y="1097"/>
                </a:cxn>
                <a:cxn ang="0">
                  <a:pos x="382" y="1127"/>
                </a:cxn>
                <a:cxn ang="0">
                  <a:pos x="394" y="1169"/>
                </a:cxn>
                <a:cxn ang="0">
                  <a:pos x="400" y="1211"/>
                </a:cxn>
                <a:cxn ang="0">
                  <a:pos x="412" y="1241"/>
                </a:cxn>
                <a:cxn ang="0">
                  <a:pos x="418" y="1283"/>
                </a:cxn>
              </a:cxnLst>
              <a:rect l="0" t="0" r="r" b="b"/>
              <a:pathLst>
                <a:path w="424" h="130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9" y="12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7" y="24"/>
                  </a:lnTo>
                  <a:lnTo>
                    <a:pt x="53" y="30"/>
                  </a:lnTo>
                  <a:lnTo>
                    <a:pt x="59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95" y="96"/>
                  </a:lnTo>
                  <a:lnTo>
                    <a:pt x="101" y="102"/>
                  </a:lnTo>
                  <a:lnTo>
                    <a:pt x="101" y="114"/>
                  </a:lnTo>
                  <a:lnTo>
                    <a:pt x="107" y="120"/>
                  </a:lnTo>
                  <a:lnTo>
                    <a:pt x="113" y="126"/>
                  </a:lnTo>
                  <a:lnTo>
                    <a:pt x="113" y="132"/>
                  </a:lnTo>
                  <a:lnTo>
                    <a:pt x="119" y="138"/>
                  </a:lnTo>
                  <a:lnTo>
                    <a:pt x="119" y="150"/>
                  </a:lnTo>
                  <a:lnTo>
                    <a:pt x="125" y="156"/>
                  </a:lnTo>
                  <a:lnTo>
                    <a:pt x="125" y="162"/>
                  </a:lnTo>
                  <a:lnTo>
                    <a:pt x="131" y="168"/>
                  </a:lnTo>
                  <a:lnTo>
                    <a:pt x="131" y="180"/>
                  </a:lnTo>
                  <a:lnTo>
                    <a:pt x="137" y="186"/>
                  </a:lnTo>
                  <a:lnTo>
                    <a:pt x="137" y="192"/>
                  </a:lnTo>
                  <a:lnTo>
                    <a:pt x="143" y="198"/>
                  </a:lnTo>
                  <a:lnTo>
                    <a:pt x="143" y="210"/>
                  </a:lnTo>
                  <a:lnTo>
                    <a:pt x="149" y="216"/>
                  </a:lnTo>
                  <a:lnTo>
                    <a:pt x="149" y="228"/>
                  </a:lnTo>
                  <a:lnTo>
                    <a:pt x="155" y="234"/>
                  </a:lnTo>
                  <a:lnTo>
                    <a:pt x="155" y="246"/>
                  </a:lnTo>
                  <a:lnTo>
                    <a:pt x="161" y="252"/>
                  </a:lnTo>
                  <a:lnTo>
                    <a:pt x="161" y="264"/>
                  </a:lnTo>
                  <a:lnTo>
                    <a:pt x="167" y="270"/>
                  </a:lnTo>
                  <a:lnTo>
                    <a:pt x="167" y="282"/>
                  </a:lnTo>
                  <a:lnTo>
                    <a:pt x="173" y="288"/>
                  </a:lnTo>
                  <a:lnTo>
                    <a:pt x="173" y="294"/>
                  </a:lnTo>
                  <a:lnTo>
                    <a:pt x="179" y="306"/>
                  </a:lnTo>
                  <a:lnTo>
                    <a:pt x="179" y="318"/>
                  </a:lnTo>
                  <a:lnTo>
                    <a:pt x="185" y="330"/>
                  </a:lnTo>
                  <a:lnTo>
                    <a:pt x="185" y="336"/>
                  </a:lnTo>
                  <a:lnTo>
                    <a:pt x="191" y="348"/>
                  </a:lnTo>
                  <a:lnTo>
                    <a:pt x="191" y="360"/>
                  </a:lnTo>
                  <a:lnTo>
                    <a:pt x="197" y="372"/>
                  </a:lnTo>
                  <a:lnTo>
                    <a:pt x="197" y="378"/>
                  </a:lnTo>
                  <a:lnTo>
                    <a:pt x="203" y="390"/>
                  </a:lnTo>
                  <a:lnTo>
                    <a:pt x="203" y="396"/>
                  </a:lnTo>
                  <a:lnTo>
                    <a:pt x="209" y="408"/>
                  </a:lnTo>
                  <a:lnTo>
                    <a:pt x="209" y="426"/>
                  </a:lnTo>
                  <a:lnTo>
                    <a:pt x="215" y="432"/>
                  </a:lnTo>
                  <a:lnTo>
                    <a:pt x="215" y="444"/>
                  </a:lnTo>
                  <a:lnTo>
                    <a:pt x="221" y="449"/>
                  </a:lnTo>
                  <a:lnTo>
                    <a:pt x="221" y="467"/>
                  </a:lnTo>
                  <a:lnTo>
                    <a:pt x="227" y="479"/>
                  </a:lnTo>
                  <a:lnTo>
                    <a:pt x="227" y="485"/>
                  </a:lnTo>
                  <a:lnTo>
                    <a:pt x="233" y="497"/>
                  </a:lnTo>
                  <a:lnTo>
                    <a:pt x="233" y="509"/>
                  </a:lnTo>
                  <a:lnTo>
                    <a:pt x="239" y="515"/>
                  </a:lnTo>
                  <a:lnTo>
                    <a:pt x="239" y="533"/>
                  </a:lnTo>
                  <a:lnTo>
                    <a:pt x="245" y="545"/>
                  </a:lnTo>
                  <a:lnTo>
                    <a:pt x="245" y="557"/>
                  </a:lnTo>
                  <a:lnTo>
                    <a:pt x="251" y="563"/>
                  </a:lnTo>
                  <a:lnTo>
                    <a:pt x="251" y="587"/>
                  </a:lnTo>
                  <a:lnTo>
                    <a:pt x="257" y="593"/>
                  </a:lnTo>
                  <a:lnTo>
                    <a:pt x="257" y="605"/>
                  </a:lnTo>
                  <a:lnTo>
                    <a:pt x="263" y="617"/>
                  </a:lnTo>
                  <a:lnTo>
                    <a:pt x="263" y="623"/>
                  </a:lnTo>
                  <a:lnTo>
                    <a:pt x="269" y="635"/>
                  </a:lnTo>
                  <a:lnTo>
                    <a:pt x="269" y="653"/>
                  </a:lnTo>
                  <a:lnTo>
                    <a:pt x="275" y="665"/>
                  </a:lnTo>
                  <a:lnTo>
                    <a:pt x="275" y="677"/>
                  </a:lnTo>
                  <a:lnTo>
                    <a:pt x="281" y="683"/>
                  </a:lnTo>
                  <a:lnTo>
                    <a:pt x="281" y="707"/>
                  </a:lnTo>
                  <a:lnTo>
                    <a:pt x="287" y="719"/>
                  </a:lnTo>
                  <a:lnTo>
                    <a:pt x="287" y="725"/>
                  </a:lnTo>
                  <a:lnTo>
                    <a:pt x="293" y="737"/>
                  </a:lnTo>
                  <a:lnTo>
                    <a:pt x="293" y="749"/>
                  </a:lnTo>
                  <a:lnTo>
                    <a:pt x="299" y="761"/>
                  </a:lnTo>
                  <a:lnTo>
                    <a:pt x="299" y="779"/>
                  </a:lnTo>
                  <a:lnTo>
                    <a:pt x="305" y="791"/>
                  </a:lnTo>
                  <a:lnTo>
                    <a:pt x="305" y="803"/>
                  </a:lnTo>
                  <a:lnTo>
                    <a:pt x="311" y="809"/>
                  </a:lnTo>
                  <a:lnTo>
                    <a:pt x="311" y="833"/>
                  </a:lnTo>
                  <a:lnTo>
                    <a:pt x="317" y="845"/>
                  </a:lnTo>
                  <a:lnTo>
                    <a:pt x="317" y="851"/>
                  </a:lnTo>
                  <a:lnTo>
                    <a:pt x="323" y="863"/>
                  </a:lnTo>
                  <a:lnTo>
                    <a:pt x="323" y="875"/>
                  </a:lnTo>
                  <a:lnTo>
                    <a:pt x="328" y="887"/>
                  </a:lnTo>
                  <a:lnTo>
                    <a:pt x="328" y="905"/>
                  </a:lnTo>
                  <a:lnTo>
                    <a:pt x="334" y="917"/>
                  </a:lnTo>
                  <a:lnTo>
                    <a:pt x="334" y="929"/>
                  </a:lnTo>
                  <a:lnTo>
                    <a:pt x="340" y="941"/>
                  </a:lnTo>
                  <a:lnTo>
                    <a:pt x="340" y="959"/>
                  </a:lnTo>
                  <a:lnTo>
                    <a:pt x="346" y="971"/>
                  </a:lnTo>
                  <a:lnTo>
                    <a:pt x="346" y="983"/>
                  </a:lnTo>
                  <a:lnTo>
                    <a:pt x="352" y="995"/>
                  </a:lnTo>
                  <a:lnTo>
                    <a:pt x="352" y="1001"/>
                  </a:lnTo>
                  <a:lnTo>
                    <a:pt x="358" y="1013"/>
                  </a:lnTo>
                  <a:lnTo>
                    <a:pt x="358" y="1037"/>
                  </a:lnTo>
                  <a:lnTo>
                    <a:pt x="364" y="1043"/>
                  </a:lnTo>
                  <a:lnTo>
                    <a:pt x="364" y="1055"/>
                  </a:lnTo>
                  <a:lnTo>
                    <a:pt x="370" y="1067"/>
                  </a:lnTo>
                  <a:lnTo>
                    <a:pt x="370" y="1085"/>
                  </a:lnTo>
                  <a:lnTo>
                    <a:pt x="376" y="1097"/>
                  </a:lnTo>
                  <a:lnTo>
                    <a:pt x="376" y="1109"/>
                  </a:lnTo>
                  <a:lnTo>
                    <a:pt x="382" y="1121"/>
                  </a:lnTo>
                  <a:lnTo>
                    <a:pt x="382" y="1127"/>
                  </a:lnTo>
                  <a:lnTo>
                    <a:pt x="388" y="1139"/>
                  </a:lnTo>
                  <a:lnTo>
                    <a:pt x="388" y="1163"/>
                  </a:lnTo>
                  <a:lnTo>
                    <a:pt x="394" y="1169"/>
                  </a:lnTo>
                  <a:lnTo>
                    <a:pt x="394" y="1181"/>
                  </a:lnTo>
                  <a:lnTo>
                    <a:pt x="400" y="1193"/>
                  </a:lnTo>
                  <a:lnTo>
                    <a:pt x="400" y="1211"/>
                  </a:lnTo>
                  <a:lnTo>
                    <a:pt x="406" y="1223"/>
                  </a:lnTo>
                  <a:lnTo>
                    <a:pt x="406" y="1229"/>
                  </a:lnTo>
                  <a:lnTo>
                    <a:pt x="412" y="1241"/>
                  </a:lnTo>
                  <a:lnTo>
                    <a:pt x="412" y="1253"/>
                  </a:lnTo>
                  <a:lnTo>
                    <a:pt x="418" y="1265"/>
                  </a:lnTo>
                  <a:lnTo>
                    <a:pt x="418" y="1283"/>
                  </a:lnTo>
                  <a:lnTo>
                    <a:pt x="424" y="1295"/>
                  </a:lnTo>
                  <a:lnTo>
                    <a:pt x="424" y="130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51" name="Freeform 35"/>
            <p:cNvSpPr>
              <a:spLocks/>
            </p:cNvSpPr>
            <p:nvPr/>
          </p:nvSpPr>
          <p:spPr bwMode="auto">
            <a:xfrm>
              <a:off x="3717" y="3227"/>
              <a:ext cx="378" cy="488"/>
            </a:xfrm>
            <a:custGeom>
              <a:avLst/>
              <a:gdLst/>
              <a:ahLst/>
              <a:cxnLst>
                <a:cxn ang="0">
                  <a:pos x="6" y="30"/>
                </a:cxn>
                <a:cxn ang="0">
                  <a:pos x="18" y="60"/>
                </a:cxn>
                <a:cxn ang="0">
                  <a:pos x="24" y="96"/>
                </a:cxn>
                <a:cxn ang="0">
                  <a:pos x="36" y="126"/>
                </a:cxn>
                <a:cxn ang="0">
                  <a:pos x="42" y="162"/>
                </a:cxn>
                <a:cxn ang="0">
                  <a:pos x="54" y="186"/>
                </a:cxn>
                <a:cxn ang="0">
                  <a:pos x="60" y="222"/>
                </a:cxn>
                <a:cxn ang="0">
                  <a:pos x="72" y="258"/>
                </a:cxn>
                <a:cxn ang="0">
                  <a:pos x="78" y="282"/>
                </a:cxn>
                <a:cxn ang="0">
                  <a:pos x="90" y="312"/>
                </a:cxn>
                <a:cxn ang="0">
                  <a:pos x="96" y="342"/>
                </a:cxn>
                <a:cxn ang="0">
                  <a:pos x="108" y="365"/>
                </a:cxn>
                <a:cxn ang="0">
                  <a:pos x="114" y="395"/>
                </a:cxn>
                <a:cxn ang="0">
                  <a:pos x="126" y="419"/>
                </a:cxn>
                <a:cxn ang="0">
                  <a:pos x="132" y="443"/>
                </a:cxn>
                <a:cxn ang="0">
                  <a:pos x="144" y="461"/>
                </a:cxn>
                <a:cxn ang="0">
                  <a:pos x="150" y="485"/>
                </a:cxn>
                <a:cxn ang="0">
                  <a:pos x="162" y="503"/>
                </a:cxn>
                <a:cxn ang="0">
                  <a:pos x="168" y="527"/>
                </a:cxn>
                <a:cxn ang="0">
                  <a:pos x="180" y="551"/>
                </a:cxn>
                <a:cxn ang="0">
                  <a:pos x="192" y="569"/>
                </a:cxn>
                <a:cxn ang="0">
                  <a:pos x="204" y="593"/>
                </a:cxn>
                <a:cxn ang="0">
                  <a:pos x="215" y="617"/>
                </a:cxn>
                <a:cxn ang="0">
                  <a:pos x="233" y="641"/>
                </a:cxn>
                <a:cxn ang="0">
                  <a:pos x="245" y="665"/>
                </a:cxn>
                <a:cxn ang="0">
                  <a:pos x="269" y="689"/>
                </a:cxn>
                <a:cxn ang="0">
                  <a:pos x="281" y="701"/>
                </a:cxn>
                <a:cxn ang="0">
                  <a:pos x="299" y="719"/>
                </a:cxn>
                <a:cxn ang="0">
                  <a:pos x="317" y="731"/>
                </a:cxn>
                <a:cxn ang="0">
                  <a:pos x="335" y="737"/>
                </a:cxn>
                <a:cxn ang="0">
                  <a:pos x="353" y="743"/>
                </a:cxn>
                <a:cxn ang="0">
                  <a:pos x="371" y="743"/>
                </a:cxn>
                <a:cxn ang="0">
                  <a:pos x="389" y="743"/>
                </a:cxn>
                <a:cxn ang="0">
                  <a:pos x="407" y="743"/>
                </a:cxn>
                <a:cxn ang="0">
                  <a:pos x="425" y="743"/>
                </a:cxn>
                <a:cxn ang="0">
                  <a:pos x="443" y="737"/>
                </a:cxn>
                <a:cxn ang="0">
                  <a:pos x="461" y="731"/>
                </a:cxn>
                <a:cxn ang="0">
                  <a:pos x="479" y="725"/>
                </a:cxn>
                <a:cxn ang="0">
                  <a:pos x="497" y="719"/>
                </a:cxn>
                <a:cxn ang="0">
                  <a:pos x="514" y="713"/>
                </a:cxn>
                <a:cxn ang="0">
                  <a:pos x="532" y="701"/>
                </a:cxn>
                <a:cxn ang="0">
                  <a:pos x="550" y="695"/>
                </a:cxn>
              </a:cxnLst>
              <a:rect l="0" t="0" r="r" b="b"/>
              <a:pathLst>
                <a:path w="562" h="743">
                  <a:moveTo>
                    <a:pt x="0" y="0"/>
                  </a:moveTo>
                  <a:lnTo>
                    <a:pt x="6" y="12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60"/>
                  </a:lnTo>
                  <a:lnTo>
                    <a:pt x="18" y="66"/>
                  </a:lnTo>
                  <a:lnTo>
                    <a:pt x="24" y="78"/>
                  </a:lnTo>
                  <a:lnTo>
                    <a:pt x="24" y="96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36" y="126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86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2"/>
                  </a:lnTo>
                  <a:lnTo>
                    <a:pt x="66" y="234"/>
                  </a:lnTo>
                  <a:lnTo>
                    <a:pt x="66" y="246"/>
                  </a:lnTo>
                  <a:lnTo>
                    <a:pt x="72" y="258"/>
                  </a:lnTo>
                  <a:lnTo>
                    <a:pt x="72" y="264"/>
                  </a:lnTo>
                  <a:lnTo>
                    <a:pt x="78" y="276"/>
                  </a:lnTo>
                  <a:lnTo>
                    <a:pt x="78" y="282"/>
                  </a:lnTo>
                  <a:lnTo>
                    <a:pt x="84" y="288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24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102" y="353"/>
                  </a:lnTo>
                  <a:lnTo>
                    <a:pt x="102" y="359"/>
                  </a:lnTo>
                  <a:lnTo>
                    <a:pt x="108" y="365"/>
                  </a:lnTo>
                  <a:lnTo>
                    <a:pt x="108" y="371"/>
                  </a:lnTo>
                  <a:lnTo>
                    <a:pt x="114" y="383"/>
                  </a:lnTo>
                  <a:lnTo>
                    <a:pt x="114" y="395"/>
                  </a:lnTo>
                  <a:lnTo>
                    <a:pt x="120" y="401"/>
                  </a:lnTo>
                  <a:lnTo>
                    <a:pt x="120" y="407"/>
                  </a:lnTo>
                  <a:lnTo>
                    <a:pt x="126" y="419"/>
                  </a:lnTo>
                  <a:lnTo>
                    <a:pt x="126" y="425"/>
                  </a:lnTo>
                  <a:lnTo>
                    <a:pt x="132" y="431"/>
                  </a:lnTo>
                  <a:lnTo>
                    <a:pt x="132" y="443"/>
                  </a:lnTo>
                  <a:lnTo>
                    <a:pt x="138" y="449"/>
                  </a:lnTo>
                  <a:lnTo>
                    <a:pt x="138" y="455"/>
                  </a:lnTo>
                  <a:lnTo>
                    <a:pt x="144" y="461"/>
                  </a:lnTo>
                  <a:lnTo>
                    <a:pt x="144" y="473"/>
                  </a:lnTo>
                  <a:lnTo>
                    <a:pt x="150" y="479"/>
                  </a:lnTo>
                  <a:lnTo>
                    <a:pt x="150" y="485"/>
                  </a:lnTo>
                  <a:lnTo>
                    <a:pt x="156" y="491"/>
                  </a:lnTo>
                  <a:lnTo>
                    <a:pt x="156" y="497"/>
                  </a:lnTo>
                  <a:lnTo>
                    <a:pt x="162" y="503"/>
                  </a:lnTo>
                  <a:lnTo>
                    <a:pt x="162" y="515"/>
                  </a:lnTo>
                  <a:lnTo>
                    <a:pt x="168" y="521"/>
                  </a:lnTo>
                  <a:lnTo>
                    <a:pt x="168" y="527"/>
                  </a:lnTo>
                  <a:lnTo>
                    <a:pt x="174" y="533"/>
                  </a:lnTo>
                  <a:lnTo>
                    <a:pt x="174" y="545"/>
                  </a:lnTo>
                  <a:lnTo>
                    <a:pt x="180" y="551"/>
                  </a:lnTo>
                  <a:lnTo>
                    <a:pt x="180" y="557"/>
                  </a:lnTo>
                  <a:lnTo>
                    <a:pt x="186" y="563"/>
                  </a:lnTo>
                  <a:lnTo>
                    <a:pt x="192" y="569"/>
                  </a:lnTo>
                  <a:lnTo>
                    <a:pt x="192" y="581"/>
                  </a:lnTo>
                  <a:lnTo>
                    <a:pt x="198" y="587"/>
                  </a:lnTo>
                  <a:lnTo>
                    <a:pt x="204" y="593"/>
                  </a:lnTo>
                  <a:lnTo>
                    <a:pt x="204" y="605"/>
                  </a:lnTo>
                  <a:lnTo>
                    <a:pt x="209" y="611"/>
                  </a:lnTo>
                  <a:lnTo>
                    <a:pt x="215" y="617"/>
                  </a:lnTo>
                  <a:lnTo>
                    <a:pt x="221" y="623"/>
                  </a:lnTo>
                  <a:lnTo>
                    <a:pt x="221" y="629"/>
                  </a:lnTo>
                  <a:lnTo>
                    <a:pt x="233" y="641"/>
                  </a:lnTo>
                  <a:lnTo>
                    <a:pt x="233" y="653"/>
                  </a:lnTo>
                  <a:lnTo>
                    <a:pt x="239" y="659"/>
                  </a:lnTo>
                  <a:lnTo>
                    <a:pt x="245" y="665"/>
                  </a:lnTo>
                  <a:lnTo>
                    <a:pt x="251" y="671"/>
                  </a:lnTo>
                  <a:lnTo>
                    <a:pt x="257" y="677"/>
                  </a:lnTo>
                  <a:lnTo>
                    <a:pt x="269" y="689"/>
                  </a:lnTo>
                  <a:lnTo>
                    <a:pt x="269" y="695"/>
                  </a:lnTo>
                  <a:lnTo>
                    <a:pt x="275" y="695"/>
                  </a:lnTo>
                  <a:lnTo>
                    <a:pt x="281" y="701"/>
                  </a:lnTo>
                  <a:lnTo>
                    <a:pt x="287" y="707"/>
                  </a:lnTo>
                  <a:lnTo>
                    <a:pt x="293" y="713"/>
                  </a:lnTo>
                  <a:lnTo>
                    <a:pt x="299" y="719"/>
                  </a:lnTo>
                  <a:lnTo>
                    <a:pt x="305" y="719"/>
                  </a:lnTo>
                  <a:lnTo>
                    <a:pt x="311" y="725"/>
                  </a:lnTo>
                  <a:lnTo>
                    <a:pt x="317" y="731"/>
                  </a:lnTo>
                  <a:lnTo>
                    <a:pt x="323" y="731"/>
                  </a:lnTo>
                  <a:lnTo>
                    <a:pt x="329" y="737"/>
                  </a:lnTo>
                  <a:lnTo>
                    <a:pt x="335" y="737"/>
                  </a:lnTo>
                  <a:lnTo>
                    <a:pt x="341" y="737"/>
                  </a:lnTo>
                  <a:lnTo>
                    <a:pt x="347" y="743"/>
                  </a:lnTo>
                  <a:lnTo>
                    <a:pt x="353" y="743"/>
                  </a:lnTo>
                  <a:lnTo>
                    <a:pt x="359" y="743"/>
                  </a:lnTo>
                  <a:lnTo>
                    <a:pt x="365" y="743"/>
                  </a:lnTo>
                  <a:lnTo>
                    <a:pt x="371" y="743"/>
                  </a:lnTo>
                  <a:lnTo>
                    <a:pt x="377" y="743"/>
                  </a:lnTo>
                  <a:lnTo>
                    <a:pt x="383" y="743"/>
                  </a:lnTo>
                  <a:lnTo>
                    <a:pt x="389" y="743"/>
                  </a:lnTo>
                  <a:lnTo>
                    <a:pt x="395" y="743"/>
                  </a:lnTo>
                  <a:lnTo>
                    <a:pt x="401" y="743"/>
                  </a:lnTo>
                  <a:lnTo>
                    <a:pt x="407" y="743"/>
                  </a:lnTo>
                  <a:lnTo>
                    <a:pt x="413" y="743"/>
                  </a:lnTo>
                  <a:lnTo>
                    <a:pt x="419" y="743"/>
                  </a:lnTo>
                  <a:lnTo>
                    <a:pt x="425" y="743"/>
                  </a:lnTo>
                  <a:lnTo>
                    <a:pt x="431" y="743"/>
                  </a:lnTo>
                  <a:lnTo>
                    <a:pt x="437" y="737"/>
                  </a:lnTo>
                  <a:lnTo>
                    <a:pt x="443" y="737"/>
                  </a:lnTo>
                  <a:lnTo>
                    <a:pt x="449" y="737"/>
                  </a:lnTo>
                  <a:lnTo>
                    <a:pt x="455" y="737"/>
                  </a:lnTo>
                  <a:lnTo>
                    <a:pt x="461" y="731"/>
                  </a:lnTo>
                  <a:lnTo>
                    <a:pt x="467" y="731"/>
                  </a:lnTo>
                  <a:lnTo>
                    <a:pt x="473" y="725"/>
                  </a:lnTo>
                  <a:lnTo>
                    <a:pt x="479" y="725"/>
                  </a:lnTo>
                  <a:lnTo>
                    <a:pt x="485" y="725"/>
                  </a:lnTo>
                  <a:lnTo>
                    <a:pt x="491" y="719"/>
                  </a:lnTo>
                  <a:lnTo>
                    <a:pt x="497" y="719"/>
                  </a:lnTo>
                  <a:lnTo>
                    <a:pt x="503" y="713"/>
                  </a:lnTo>
                  <a:lnTo>
                    <a:pt x="508" y="713"/>
                  </a:lnTo>
                  <a:lnTo>
                    <a:pt x="514" y="713"/>
                  </a:lnTo>
                  <a:lnTo>
                    <a:pt x="520" y="707"/>
                  </a:lnTo>
                  <a:lnTo>
                    <a:pt x="526" y="707"/>
                  </a:lnTo>
                  <a:lnTo>
                    <a:pt x="532" y="701"/>
                  </a:lnTo>
                  <a:lnTo>
                    <a:pt x="538" y="701"/>
                  </a:lnTo>
                  <a:lnTo>
                    <a:pt x="544" y="701"/>
                  </a:lnTo>
                  <a:lnTo>
                    <a:pt x="550" y="695"/>
                  </a:lnTo>
                  <a:lnTo>
                    <a:pt x="556" y="695"/>
                  </a:lnTo>
                  <a:lnTo>
                    <a:pt x="562" y="68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52" name="Freeform 36"/>
            <p:cNvSpPr>
              <a:spLocks/>
            </p:cNvSpPr>
            <p:nvPr/>
          </p:nvSpPr>
          <p:spPr bwMode="auto">
            <a:xfrm>
              <a:off x="4095" y="3652"/>
              <a:ext cx="511" cy="63"/>
            </a:xfrm>
            <a:custGeom>
              <a:avLst/>
              <a:gdLst/>
              <a:ahLst/>
              <a:cxnLst>
                <a:cxn ang="0">
                  <a:pos x="12" y="42"/>
                </a:cxn>
                <a:cxn ang="0">
                  <a:pos x="30" y="30"/>
                </a:cxn>
                <a:cxn ang="0">
                  <a:pos x="48" y="24"/>
                </a:cxn>
                <a:cxn ang="0">
                  <a:pos x="66" y="18"/>
                </a:cxn>
                <a:cxn ang="0">
                  <a:pos x="84" y="12"/>
                </a:cxn>
                <a:cxn ang="0">
                  <a:pos x="102" y="12"/>
                </a:cxn>
                <a:cxn ang="0">
                  <a:pos x="120" y="6"/>
                </a:cxn>
                <a:cxn ang="0">
                  <a:pos x="138" y="6"/>
                </a:cxn>
                <a:cxn ang="0">
                  <a:pos x="156" y="0"/>
                </a:cxn>
                <a:cxn ang="0">
                  <a:pos x="174" y="0"/>
                </a:cxn>
                <a:cxn ang="0">
                  <a:pos x="192" y="0"/>
                </a:cxn>
                <a:cxn ang="0">
                  <a:pos x="210" y="6"/>
                </a:cxn>
                <a:cxn ang="0">
                  <a:pos x="228" y="6"/>
                </a:cxn>
                <a:cxn ang="0">
                  <a:pos x="246" y="6"/>
                </a:cxn>
                <a:cxn ang="0">
                  <a:pos x="263" y="12"/>
                </a:cxn>
                <a:cxn ang="0">
                  <a:pos x="281" y="18"/>
                </a:cxn>
                <a:cxn ang="0">
                  <a:pos x="299" y="24"/>
                </a:cxn>
                <a:cxn ang="0">
                  <a:pos x="317" y="24"/>
                </a:cxn>
                <a:cxn ang="0">
                  <a:pos x="335" y="30"/>
                </a:cxn>
                <a:cxn ang="0">
                  <a:pos x="353" y="36"/>
                </a:cxn>
                <a:cxn ang="0">
                  <a:pos x="371" y="42"/>
                </a:cxn>
                <a:cxn ang="0">
                  <a:pos x="389" y="48"/>
                </a:cxn>
                <a:cxn ang="0">
                  <a:pos x="407" y="54"/>
                </a:cxn>
                <a:cxn ang="0">
                  <a:pos x="425" y="60"/>
                </a:cxn>
                <a:cxn ang="0">
                  <a:pos x="443" y="66"/>
                </a:cxn>
                <a:cxn ang="0">
                  <a:pos x="461" y="72"/>
                </a:cxn>
                <a:cxn ang="0">
                  <a:pos x="479" y="78"/>
                </a:cxn>
                <a:cxn ang="0">
                  <a:pos x="497" y="84"/>
                </a:cxn>
                <a:cxn ang="0">
                  <a:pos x="515" y="84"/>
                </a:cxn>
                <a:cxn ang="0">
                  <a:pos x="533" y="90"/>
                </a:cxn>
                <a:cxn ang="0">
                  <a:pos x="550" y="90"/>
                </a:cxn>
                <a:cxn ang="0">
                  <a:pos x="568" y="96"/>
                </a:cxn>
                <a:cxn ang="0">
                  <a:pos x="586" y="96"/>
                </a:cxn>
                <a:cxn ang="0">
                  <a:pos x="604" y="96"/>
                </a:cxn>
                <a:cxn ang="0">
                  <a:pos x="622" y="96"/>
                </a:cxn>
                <a:cxn ang="0">
                  <a:pos x="640" y="96"/>
                </a:cxn>
                <a:cxn ang="0">
                  <a:pos x="658" y="96"/>
                </a:cxn>
                <a:cxn ang="0">
                  <a:pos x="676" y="96"/>
                </a:cxn>
                <a:cxn ang="0">
                  <a:pos x="694" y="96"/>
                </a:cxn>
                <a:cxn ang="0">
                  <a:pos x="712" y="96"/>
                </a:cxn>
                <a:cxn ang="0">
                  <a:pos x="730" y="96"/>
                </a:cxn>
                <a:cxn ang="0">
                  <a:pos x="748" y="90"/>
                </a:cxn>
              </a:cxnLst>
              <a:rect l="0" t="0" r="r" b="b"/>
              <a:pathLst>
                <a:path w="760" h="96">
                  <a:moveTo>
                    <a:pt x="0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78" y="18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6"/>
                  </a:lnTo>
                  <a:lnTo>
                    <a:pt x="126" y="6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6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22" y="6"/>
                  </a:lnTo>
                  <a:lnTo>
                    <a:pt x="228" y="6"/>
                  </a:lnTo>
                  <a:lnTo>
                    <a:pt x="234" y="6"/>
                  </a:lnTo>
                  <a:lnTo>
                    <a:pt x="240" y="6"/>
                  </a:lnTo>
                  <a:lnTo>
                    <a:pt x="246" y="6"/>
                  </a:lnTo>
                  <a:lnTo>
                    <a:pt x="251" y="12"/>
                  </a:lnTo>
                  <a:lnTo>
                    <a:pt x="257" y="12"/>
                  </a:lnTo>
                  <a:lnTo>
                    <a:pt x="263" y="12"/>
                  </a:lnTo>
                  <a:lnTo>
                    <a:pt x="269" y="12"/>
                  </a:lnTo>
                  <a:lnTo>
                    <a:pt x="275" y="18"/>
                  </a:lnTo>
                  <a:lnTo>
                    <a:pt x="281" y="18"/>
                  </a:lnTo>
                  <a:lnTo>
                    <a:pt x="287" y="18"/>
                  </a:lnTo>
                  <a:lnTo>
                    <a:pt x="293" y="18"/>
                  </a:lnTo>
                  <a:lnTo>
                    <a:pt x="299" y="24"/>
                  </a:lnTo>
                  <a:lnTo>
                    <a:pt x="305" y="24"/>
                  </a:lnTo>
                  <a:lnTo>
                    <a:pt x="311" y="24"/>
                  </a:lnTo>
                  <a:lnTo>
                    <a:pt x="317" y="24"/>
                  </a:lnTo>
                  <a:lnTo>
                    <a:pt x="323" y="30"/>
                  </a:lnTo>
                  <a:lnTo>
                    <a:pt x="329" y="30"/>
                  </a:lnTo>
                  <a:lnTo>
                    <a:pt x="335" y="30"/>
                  </a:lnTo>
                  <a:lnTo>
                    <a:pt x="341" y="36"/>
                  </a:lnTo>
                  <a:lnTo>
                    <a:pt x="347" y="36"/>
                  </a:lnTo>
                  <a:lnTo>
                    <a:pt x="353" y="36"/>
                  </a:lnTo>
                  <a:lnTo>
                    <a:pt x="359" y="42"/>
                  </a:lnTo>
                  <a:lnTo>
                    <a:pt x="365" y="42"/>
                  </a:lnTo>
                  <a:lnTo>
                    <a:pt x="371" y="42"/>
                  </a:lnTo>
                  <a:lnTo>
                    <a:pt x="377" y="48"/>
                  </a:lnTo>
                  <a:lnTo>
                    <a:pt x="383" y="48"/>
                  </a:lnTo>
                  <a:lnTo>
                    <a:pt x="389" y="48"/>
                  </a:lnTo>
                  <a:lnTo>
                    <a:pt x="395" y="54"/>
                  </a:lnTo>
                  <a:lnTo>
                    <a:pt x="401" y="54"/>
                  </a:lnTo>
                  <a:lnTo>
                    <a:pt x="407" y="54"/>
                  </a:lnTo>
                  <a:lnTo>
                    <a:pt x="413" y="60"/>
                  </a:lnTo>
                  <a:lnTo>
                    <a:pt x="419" y="60"/>
                  </a:lnTo>
                  <a:lnTo>
                    <a:pt x="425" y="60"/>
                  </a:lnTo>
                  <a:lnTo>
                    <a:pt x="431" y="66"/>
                  </a:lnTo>
                  <a:lnTo>
                    <a:pt x="437" y="66"/>
                  </a:lnTo>
                  <a:lnTo>
                    <a:pt x="443" y="66"/>
                  </a:lnTo>
                  <a:lnTo>
                    <a:pt x="449" y="66"/>
                  </a:lnTo>
                  <a:lnTo>
                    <a:pt x="455" y="72"/>
                  </a:lnTo>
                  <a:lnTo>
                    <a:pt x="461" y="72"/>
                  </a:lnTo>
                  <a:lnTo>
                    <a:pt x="467" y="72"/>
                  </a:lnTo>
                  <a:lnTo>
                    <a:pt x="473" y="78"/>
                  </a:lnTo>
                  <a:lnTo>
                    <a:pt x="479" y="78"/>
                  </a:lnTo>
                  <a:lnTo>
                    <a:pt x="485" y="78"/>
                  </a:lnTo>
                  <a:lnTo>
                    <a:pt x="491" y="78"/>
                  </a:lnTo>
                  <a:lnTo>
                    <a:pt x="497" y="84"/>
                  </a:lnTo>
                  <a:lnTo>
                    <a:pt x="503" y="84"/>
                  </a:lnTo>
                  <a:lnTo>
                    <a:pt x="509" y="84"/>
                  </a:lnTo>
                  <a:lnTo>
                    <a:pt x="515" y="84"/>
                  </a:lnTo>
                  <a:lnTo>
                    <a:pt x="521" y="90"/>
                  </a:lnTo>
                  <a:lnTo>
                    <a:pt x="527" y="90"/>
                  </a:lnTo>
                  <a:lnTo>
                    <a:pt x="533" y="90"/>
                  </a:lnTo>
                  <a:lnTo>
                    <a:pt x="539" y="90"/>
                  </a:lnTo>
                  <a:lnTo>
                    <a:pt x="545" y="90"/>
                  </a:lnTo>
                  <a:lnTo>
                    <a:pt x="550" y="90"/>
                  </a:lnTo>
                  <a:lnTo>
                    <a:pt x="556" y="96"/>
                  </a:lnTo>
                  <a:lnTo>
                    <a:pt x="562" y="96"/>
                  </a:lnTo>
                  <a:lnTo>
                    <a:pt x="568" y="96"/>
                  </a:lnTo>
                  <a:lnTo>
                    <a:pt x="574" y="96"/>
                  </a:lnTo>
                  <a:lnTo>
                    <a:pt x="580" y="96"/>
                  </a:lnTo>
                  <a:lnTo>
                    <a:pt x="586" y="96"/>
                  </a:lnTo>
                  <a:lnTo>
                    <a:pt x="592" y="96"/>
                  </a:lnTo>
                  <a:lnTo>
                    <a:pt x="598" y="96"/>
                  </a:lnTo>
                  <a:lnTo>
                    <a:pt x="604" y="96"/>
                  </a:lnTo>
                  <a:lnTo>
                    <a:pt x="610" y="96"/>
                  </a:lnTo>
                  <a:lnTo>
                    <a:pt x="616" y="96"/>
                  </a:lnTo>
                  <a:lnTo>
                    <a:pt x="622" y="96"/>
                  </a:lnTo>
                  <a:lnTo>
                    <a:pt x="628" y="96"/>
                  </a:lnTo>
                  <a:lnTo>
                    <a:pt x="634" y="96"/>
                  </a:lnTo>
                  <a:lnTo>
                    <a:pt x="640" y="96"/>
                  </a:lnTo>
                  <a:lnTo>
                    <a:pt x="646" y="96"/>
                  </a:lnTo>
                  <a:lnTo>
                    <a:pt x="652" y="96"/>
                  </a:lnTo>
                  <a:lnTo>
                    <a:pt x="658" y="96"/>
                  </a:lnTo>
                  <a:lnTo>
                    <a:pt x="664" y="96"/>
                  </a:lnTo>
                  <a:lnTo>
                    <a:pt x="670" y="96"/>
                  </a:lnTo>
                  <a:lnTo>
                    <a:pt x="676" y="96"/>
                  </a:lnTo>
                  <a:lnTo>
                    <a:pt x="682" y="96"/>
                  </a:lnTo>
                  <a:lnTo>
                    <a:pt x="688" y="96"/>
                  </a:lnTo>
                  <a:lnTo>
                    <a:pt x="694" y="96"/>
                  </a:lnTo>
                  <a:lnTo>
                    <a:pt x="700" y="96"/>
                  </a:lnTo>
                  <a:lnTo>
                    <a:pt x="706" y="96"/>
                  </a:lnTo>
                  <a:lnTo>
                    <a:pt x="712" y="96"/>
                  </a:lnTo>
                  <a:lnTo>
                    <a:pt x="718" y="96"/>
                  </a:lnTo>
                  <a:lnTo>
                    <a:pt x="724" y="96"/>
                  </a:lnTo>
                  <a:lnTo>
                    <a:pt x="730" y="96"/>
                  </a:lnTo>
                  <a:lnTo>
                    <a:pt x="736" y="96"/>
                  </a:lnTo>
                  <a:lnTo>
                    <a:pt x="742" y="90"/>
                  </a:lnTo>
                  <a:lnTo>
                    <a:pt x="748" y="90"/>
                  </a:lnTo>
                  <a:lnTo>
                    <a:pt x="754" y="90"/>
                  </a:lnTo>
                  <a:lnTo>
                    <a:pt x="760" y="9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53" name="Freeform 37"/>
            <p:cNvSpPr>
              <a:spLocks/>
            </p:cNvSpPr>
            <p:nvPr/>
          </p:nvSpPr>
          <p:spPr bwMode="auto">
            <a:xfrm>
              <a:off x="4606" y="3695"/>
              <a:ext cx="498" cy="2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6" y="18"/>
                </a:cxn>
                <a:cxn ang="0">
                  <a:pos x="78" y="12"/>
                </a:cxn>
                <a:cxn ang="0">
                  <a:pos x="90" y="12"/>
                </a:cxn>
                <a:cxn ang="0">
                  <a:pos x="101" y="12"/>
                </a:cxn>
                <a:cxn ang="0">
                  <a:pos x="113" y="6"/>
                </a:cxn>
                <a:cxn ang="0">
                  <a:pos x="125" y="6"/>
                </a:cxn>
                <a:cxn ang="0">
                  <a:pos x="137" y="6"/>
                </a:cxn>
                <a:cxn ang="0">
                  <a:pos x="149" y="6"/>
                </a:cxn>
                <a:cxn ang="0">
                  <a:pos x="161" y="6"/>
                </a:cxn>
                <a:cxn ang="0">
                  <a:pos x="173" y="0"/>
                </a:cxn>
                <a:cxn ang="0">
                  <a:pos x="185" y="0"/>
                </a:cxn>
                <a:cxn ang="0">
                  <a:pos x="197" y="0"/>
                </a:cxn>
                <a:cxn ang="0">
                  <a:pos x="209" y="0"/>
                </a:cxn>
                <a:cxn ang="0">
                  <a:pos x="221" y="0"/>
                </a:cxn>
                <a:cxn ang="0">
                  <a:pos x="233" y="0"/>
                </a:cxn>
                <a:cxn ang="0">
                  <a:pos x="245" y="0"/>
                </a:cxn>
                <a:cxn ang="0">
                  <a:pos x="257" y="0"/>
                </a:cxn>
                <a:cxn ang="0">
                  <a:pos x="269" y="0"/>
                </a:cxn>
                <a:cxn ang="0">
                  <a:pos x="281" y="0"/>
                </a:cxn>
                <a:cxn ang="0">
                  <a:pos x="293" y="0"/>
                </a:cxn>
                <a:cxn ang="0">
                  <a:pos x="305" y="0"/>
                </a:cxn>
                <a:cxn ang="0">
                  <a:pos x="317" y="0"/>
                </a:cxn>
                <a:cxn ang="0">
                  <a:pos x="329" y="0"/>
                </a:cxn>
                <a:cxn ang="0">
                  <a:pos x="341" y="0"/>
                </a:cxn>
                <a:cxn ang="0">
                  <a:pos x="353" y="6"/>
                </a:cxn>
                <a:cxn ang="0">
                  <a:pos x="365" y="6"/>
                </a:cxn>
                <a:cxn ang="0">
                  <a:pos x="377" y="6"/>
                </a:cxn>
                <a:cxn ang="0">
                  <a:pos x="389" y="6"/>
                </a:cxn>
                <a:cxn ang="0">
                  <a:pos x="400" y="6"/>
                </a:cxn>
                <a:cxn ang="0">
                  <a:pos x="412" y="12"/>
                </a:cxn>
                <a:cxn ang="0">
                  <a:pos x="424" y="12"/>
                </a:cxn>
                <a:cxn ang="0">
                  <a:pos x="436" y="12"/>
                </a:cxn>
                <a:cxn ang="0">
                  <a:pos x="448" y="12"/>
                </a:cxn>
                <a:cxn ang="0">
                  <a:pos x="460" y="18"/>
                </a:cxn>
                <a:cxn ang="0">
                  <a:pos x="472" y="18"/>
                </a:cxn>
                <a:cxn ang="0">
                  <a:pos x="484" y="18"/>
                </a:cxn>
                <a:cxn ang="0">
                  <a:pos x="496" y="18"/>
                </a:cxn>
                <a:cxn ang="0">
                  <a:pos x="508" y="24"/>
                </a:cxn>
                <a:cxn ang="0">
                  <a:pos x="520" y="24"/>
                </a:cxn>
                <a:cxn ang="0">
                  <a:pos x="532" y="24"/>
                </a:cxn>
                <a:cxn ang="0">
                  <a:pos x="544" y="24"/>
                </a:cxn>
                <a:cxn ang="0">
                  <a:pos x="556" y="24"/>
                </a:cxn>
                <a:cxn ang="0">
                  <a:pos x="568" y="30"/>
                </a:cxn>
                <a:cxn ang="0">
                  <a:pos x="580" y="30"/>
                </a:cxn>
                <a:cxn ang="0">
                  <a:pos x="592" y="30"/>
                </a:cxn>
                <a:cxn ang="0">
                  <a:pos x="604" y="30"/>
                </a:cxn>
                <a:cxn ang="0">
                  <a:pos x="616" y="30"/>
                </a:cxn>
                <a:cxn ang="0">
                  <a:pos x="628" y="30"/>
                </a:cxn>
                <a:cxn ang="0">
                  <a:pos x="640" y="30"/>
                </a:cxn>
                <a:cxn ang="0">
                  <a:pos x="652" y="30"/>
                </a:cxn>
                <a:cxn ang="0">
                  <a:pos x="664" y="30"/>
                </a:cxn>
                <a:cxn ang="0">
                  <a:pos x="676" y="30"/>
                </a:cxn>
                <a:cxn ang="0">
                  <a:pos x="688" y="30"/>
                </a:cxn>
                <a:cxn ang="0">
                  <a:pos x="699" y="30"/>
                </a:cxn>
                <a:cxn ang="0">
                  <a:pos x="711" y="30"/>
                </a:cxn>
                <a:cxn ang="0">
                  <a:pos x="723" y="30"/>
                </a:cxn>
                <a:cxn ang="0">
                  <a:pos x="735" y="30"/>
                </a:cxn>
              </a:cxnLst>
              <a:rect l="0" t="0" r="r" b="b"/>
              <a:pathLst>
                <a:path w="741" h="30">
                  <a:moveTo>
                    <a:pt x="0" y="24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5" y="12"/>
                  </a:lnTo>
                  <a:lnTo>
                    <a:pt x="101" y="12"/>
                  </a:lnTo>
                  <a:lnTo>
                    <a:pt x="107" y="12"/>
                  </a:lnTo>
                  <a:lnTo>
                    <a:pt x="113" y="6"/>
                  </a:lnTo>
                  <a:lnTo>
                    <a:pt x="119" y="6"/>
                  </a:lnTo>
                  <a:lnTo>
                    <a:pt x="125" y="6"/>
                  </a:lnTo>
                  <a:lnTo>
                    <a:pt x="131" y="6"/>
                  </a:lnTo>
                  <a:lnTo>
                    <a:pt x="137" y="6"/>
                  </a:lnTo>
                  <a:lnTo>
                    <a:pt x="143" y="6"/>
                  </a:lnTo>
                  <a:lnTo>
                    <a:pt x="149" y="6"/>
                  </a:lnTo>
                  <a:lnTo>
                    <a:pt x="155" y="6"/>
                  </a:lnTo>
                  <a:lnTo>
                    <a:pt x="161" y="6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9" y="0"/>
                  </a:lnTo>
                  <a:lnTo>
                    <a:pt x="185" y="0"/>
                  </a:lnTo>
                  <a:lnTo>
                    <a:pt x="191" y="0"/>
                  </a:lnTo>
                  <a:lnTo>
                    <a:pt x="197" y="0"/>
                  </a:lnTo>
                  <a:lnTo>
                    <a:pt x="203" y="0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7" y="0"/>
                  </a:lnTo>
                  <a:lnTo>
                    <a:pt x="233" y="0"/>
                  </a:lnTo>
                  <a:lnTo>
                    <a:pt x="239" y="0"/>
                  </a:lnTo>
                  <a:lnTo>
                    <a:pt x="245" y="0"/>
                  </a:lnTo>
                  <a:lnTo>
                    <a:pt x="251" y="0"/>
                  </a:lnTo>
                  <a:lnTo>
                    <a:pt x="257" y="0"/>
                  </a:lnTo>
                  <a:lnTo>
                    <a:pt x="263" y="0"/>
                  </a:lnTo>
                  <a:lnTo>
                    <a:pt x="269" y="0"/>
                  </a:lnTo>
                  <a:lnTo>
                    <a:pt x="275" y="0"/>
                  </a:lnTo>
                  <a:lnTo>
                    <a:pt x="281" y="0"/>
                  </a:lnTo>
                  <a:lnTo>
                    <a:pt x="287" y="0"/>
                  </a:lnTo>
                  <a:lnTo>
                    <a:pt x="293" y="0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1" y="0"/>
                  </a:lnTo>
                  <a:lnTo>
                    <a:pt x="347" y="6"/>
                  </a:lnTo>
                  <a:lnTo>
                    <a:pt x="353" y="6"/>
                  </a:lnTo>
                  <a:lnTo>
                    <a:pt x="359" y="6"/>
                  </a:lnTo>
                  <a:lnTo>
                    <a:pt x="365" y="6"/>
                  </a:lnTo>
                  <a:lnTo>
                    <a:pt x="371" y="6"/>
                  </a:lnTo>
                  <a:lnTo>
                    <a:pt x="377" y="6"/>
                  </a:lnTo>
                  <a:lnTo>
                    <a:pt x="383" y="6"/>
                  </a:lnTo>
                  <a:lnTo>
                    <a:pt x="389" y="6"/>
                  </a:lnTo>
                  <a:lnTo>
                    <a:pt x="394" y="6"/>
                  </a:lnTo>
                  <a:lnTo>
                    <a:pt x="400" y="6"/>
                  </a:lnTo>
                  <a:lnTo>
                    <a:pt x="406" y="12"/>
                  </a:lnTo>
                  <a:lnTo>
                    <a:pt x="412" y="12"/>
                  </a:lnTo>
                  <a:lnTo>
                    <a:pt x="418" y="12"/>
                  </a:lnTo>
                  <a:lnTo>
                    <a:pt x="424" y="12"/>
                  </a:lnTo>
                  <a:lnTo>
                    <a:pt x="430" y="12"/>
                  </a:lnTo>
                  <a:lnTo>
                    <a:pt x="436" y="12"/>
                  </a:lnTo>
                  <a:lnTo>
                    <a:pt x="442" y="12"/>
                  </a:lnTo>
                  <a:lnTo>
                    <a:pt x="448" y="12"/>
                  </a:lnTo>
                  <a:lnTo>
                    <a:pt x="454" y="12"/>
                  </a:lnTo>
                  <a:lnTo>
                    <a:pt x="460" y="18"/>
                  </a:lnTo>
                  <a:lnTo>
                    <a:pt x="466" y="18"/>
                  </a:lnTo>
                  <a:lnTo>
                    <a:pt x="472" y="18"/>
                  </a:lnTo>
                  <a:lnTo>
                    <a:pt x="478" y="18"/>
                  </a:lnTo>
                  <a:lnTo>
                    <a:pt x="484" y="18"/>
                  </a:lnTo>
                  <a:lnTo>
                    <a:pt x="490" y="18"/>
                  </a:lnTo>
                  <a:lnTo>
                    <a:pt x="496" y="18"/>
                  </a:lnTo>
                  <a:lnTo>
                    <a:pt x="502" y="18"/>
                  </a:lnTo>
                  <a:lnTo>
                    <a:pt x="508" y="24"/>
                  </a:lnTo>
                  <a:lnTo>
                    <a:pt x="514" y="24"/>
                  </a:lnTo>
                  <a:lnTo>
                    <a:pt x="520" y="24"/>
                  </a:lnTo>
                  <a:lnTo>
                    <a:pt x="526" y="24"/>
                  </a:lnTo>
                  <a:lnTo>
                    <a:pt x="532" y="24"/>
                  </a:lnTo>
                  <a:lnTo>
                    <a:pt x="538" y="24"/>
                  </a:lnTo>
                  <a:lnTo>
                    <a:pt x="544" y="24"/>
                  </a:lnTo>
                  <a:lnTo>
                    <a:pt x="550" y="24"/>
                  </a:lnTo>
                  <a:lnTo>
                    <a:pt x="556" y="24"/>
                  </a:lnTo>
                  <a:lnTo>
                    <a:pt x="562" y="24"/>
                  </a:lnTo>
                  <a:lnTo>
                    <a:pt x="568" y="30"/>
                  </a:lnTo>
                  <a:lnTo>
                    <a:pt x="574" y="30"/>
                  </a:lnTo>
                  <a:lnTo>
                    <a:pt x="580" y="30"/>
                  </a:lnTo>
                  <a:lnTo>
                    <a:pt x="586" y="30"/>
                  </a:lnTo>
                  <a:lnTo>
                    <a:pt x="592" y="30"/>
                  </a:lnTo>
                  <a:lnTo>
                    <a:pt x="598" y="30"/>
                  </a:lnTo>
                  <a:lnTo>
                    <a:pt x="604" y="30"/>
                  </a:lnTo>
                  <a:lnTo>
                    <a:pt x="610" y="30"/>
                  </a:lnTo>
                  <a:lnTo>
                    <a:pt x="616" y="30"/>
                  </a:lnTo>
                  <a:lnTo>
                    <a:pt x="622" y="30"/>
                  </a:lnTo>
                  <a:lnTo>
                    <a:pt x="628" y="30"/>
                  </a:lnTo>
                  <a:lnTo>
                    <a:pt x="634" y="30"/>
                  </a:lnTo>
                  <a:lnTo>
                    <a:pt x="640" y="30"/>
                  </a:lnTo>
                  <a:lnTo>
                    <a:pt x="646" y="30"/>
                  </a:lnTo>
                  <a:lnTo>
                    <a:pt x="652" y="30"/>
                  </a:lnTo>
                  <a:lnTo>
                    <a:pt x="658" y="30"/>
                  </a:lnTo>
                  <a:lnTo>
                    <a:pt x="664" y="30"/>
                  </a:lnTo>
                  <a:lnTo>
                    <a:pt x="670" y="30"/>
                  </a:lnTo>
                  <a:lnTo>
                    <a:pt x="676" y="30"/>
                  </a:lnTo>
                  <a:lnTo>
                    <a:pt x="682" y="30"/>
                  </a:lnTo>
                  <a:lnTo>
                    <a:pt x="688" y="30"/>
                  </a:lnTo>
                  <a:lnTo>
                    <a:pt x="694" y="30"/>
                  </a:lnTo>
                  <a:lnTo>
                    <a:pt x="699" y="30"/>
                  </a:lnTo>
                  <a:lnTo>
                    <a:pt x="705" y="30"/>
                  </a:lnTo>
                  <a:lnTo>
                    <a:pt x="711" y="30"/>
                  </a:lnTo>
                  <a:lnTo>
                    <a:pt x="717" y="30"/>
                  </a:lnTo>
                  <a:lnTo>
                    <a:pt x="723" y="30"/>
                  </a:lnTo>
                  <a:lnTo>
                    <a:pt x="729" y="30"/>
                  </a:lnTo>
                  <a:lnTo>
                    <a:pt x="735" y="30"/>
                  </a:lnTo>
                  <a:lnTo>
                    <a:pt x="741" y="3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4054" name="Rectangle 38"/>
            <p:cNvSpPr>
              <a:spLocks noChangeArrowheads="1"/>
            </p:cNvSpPr>
            <p:nvPr/>
          </p:nvSpPr>
          <p:spPr bwMode="auto">
            <a:xfrm>
              <a:off x="3164" y="2161"/>
              <a:ext cx="2124" cy="1757"/>
            </a:xfrm>
            <a:prstGeom prst="rect">
              <a:avLst/>
            </a:prstGeom>
            <a:noFill/>
            <a:ln w="222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graphicFrame>
          <p:nvGraphicFramePr>
            <p:cNvPr id="214055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8957160"/>
                </p:ext>
              </p:extLst>
            </p:nvPr>
          </p:nvGraphicFramePr>
          <p:xfrm>
            <a:off x="3451" y="2132"/>
            <a:ext cx="373" cy="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19" name="Równanie" r:id="rId21" imgW="406080" imgH="228600" progId="Equation.3">
                    <p:embed/>
                  </p:oleObj>
                </mc:Choice>
                <mc:Fallback>
                  <p:oleObj name="Równanie" r:id="rId21" imgW="406080" imgH="228600" progId="Equation.3">
                    <p:embed/>
                    <p:pic>
                      <p:nvPicPr>
                        <p:cNvPr id="0" name="Picture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1" y="2132"/>
                          <a:ext cx="373" cy="2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4056" name="Line 40"/>
            <p:cNvSpPr>
              <a:spLocks noChangeShapeType="1"/>
            </p:cNvSpPr>
            <p:nvPr/>
          </p:nvSpPr>
          <p:spPr bwMode="auto">
            <a:xfrm>
              <a:off x="3365" y="2373"/>
              <a:ext cx="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14057" name="Object 41"/>
            <p:cNvGraphicFramePr>
              <a:graphicFrameLocks noChangeAspect="1"/>
            </p:cNvGraphicFramePr>
            <p:nvPr/>
          </p:nvGraphicFramePr>
          <p:xfrm>
            <a:off x="2952" y="2398"/>
            <a:ext cx="470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20" name="Równanie" r:id="rId23" imgW="622080" imgH="215640" progId="Equation.3">
                    <p:embed/>
                  </p:oleObj>
                </mc:Choice>
                <mc:Fallback>
                  <p:oleObj name="Równanie" r:id="rId23" imgW="622080" imgH="215640" progId="Equation.3">
                    <p:embed/>
                    <p:pic>
                      <p:nvPicPr>
                        <p:cNvPr id="0" name="Picture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2" y="2398"/>
                          <a:ext cx="470" cy="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058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449473"/>
                </p:ext>
              </p:extLst>
            </p:nvPr>
          </p:nvGraphicFramePr>
          <p:xfrm>
            <a:off x="3872" y="3768"/>
            <a:ext cx="211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21" name="Równanie" r:id="rId25" imgW="279360" imgH="177480" progId="Equation.3">
                    <p:embed/>
                  </p:oleObj>
                </mc:Choice>
                <mc:Fallback>
                  <p:oleObj name="Równanie" r:id="rId25" imgW="279360" imgH="177480" progId="Equation.3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2" y="3768"/>
                          <a:ext cx="211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4059" name="Line 43"/>
            <p:cNvSpPr>
              <a:spLocks noChangeShapeType="1"/>
            </p:cNvSpPr>
            <p:nvPr/>
          </p:nvSpPr>
          <p:spPr bwMode="auto">
            <a:xfrm>
              <a:off x="3969" y="367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4060" name="Line 44"/>
            <p:cNvSpPr>
              <a:spLocks noChangeShapeType="1"/>
            </p:cNvSpPr>
            <p:nvPr/>
          </p:nvSpPr>
          <p:spPr bwMode="auto">
            <a:xfrm>
              <a:off x="4514" y="367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4061" name="Line 45"/>
            <p:cNvSpPr>
              <a:spLocks noChangeShapeType="1"/>
            </p:cNvSpPr>
            <p:nvPr/>
          </p:nvSpPr>
          <p:spPr bwMode="auto">
            <a:xfrm>
              <a:off x="5060" y="367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14062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290915"/>
                </p:ext>
              </p:extLst>
            </p:nvPr>
          </p:nvGraphicFramePr>
          <p:xfrm>
            <a:off x="4380" y="3768"/>
            <a:ext cx="230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22" name="Równanie" r:id="rId27" imgW="304560" imgH="177480" progId="Equation.3">
                    <p:embed/>
                  </p:oleObj>
                </mc:Choice>
                <mc:Fallback>
                  <p:oleObj name="Równanie" r:id="rId27" imgW="304560" imgH="177480" progId="Equation.3">
                    <p:embed/>
                    <p:pic>
                      <p:nvPicPr>
                        <p:cNvPr id="0" name="Picture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80" y="3768"/>
                          <a:ext cx="230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063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2469987"/>
                </p:ext>
              </p:extLst>
            </p:nvPr>
          </p:nvGraphicFramePr>
          <p:xfrm>
            <a:off x="4926" y="3768"/>
            <a:ext cx="229" cy="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23" name="Równanie" r:id="rId29" imgW="304560" imgH="177480" progId="Equation.3">
                    <p:embed/>
                  </p:oleObj>
                </mc:Choice>
                <mc:Fallback>
                  <p:oleObj name="Równanie" r:id="rId29" imgW="304560" imgH="177480" progId="Equation.3">
                    <p:embed/>
                    <p:pic>
                      <p:nvPicPr>
                        <p:cNvPr id="0" name="Picture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6" y="3768"/>
                          <a:ext cx="229" cy="1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064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7528888"/>
                </p:ext>
              </p:extLst>
            </p:nvPr>
          </p:nvGraphicFramePr>
          <p:xfrm>
            <a:off x="5118" y="3524"/>
            <a:ext cx="144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24" name="Równanie" r:id="rId31" imgW="152280" imgH="203040" progId="Equation.3">
                    <p:embed/>
                  </p:oleObj>
                </mc:Choice>
                <mc:Fallback>
                  <p:oleObj name="Równanie" r:id="rId31" imgW="152280" imgH="203040" progId="Equation.3">
                    <p:embed/>
                    <p:pic>
                      <p:nvPicPr>
                        <p:cNvPr id="0" name="Picture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8" y="3524"/>
                          <a:ext cx="144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065" name="Object 49"/>
            <p:cNvGraphicFramePr>
              <a:graphicFrameLocks noChangeAspect="1"/>
            </p:cNvGraphicFramePr>
            <p:nvPr/>
          </p:nvGraphicFramePr>
          <p:xfrm>
            <a:off x="3336" y="3709"/>
            <a:ext cx="96" cy="1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25" name="Równanie" r:id="rId33" imgW="126720" imgH="177480" progId="Equation.3">
                    <p:embed/>
                  </p:oleObj>
                </mc:Choice>
                <mc:Fallback>
                  <p:oleObj name="Równanie" r:id="rId33" imgW="126720" imgH="177480" progId="Equation.3">
                    <p:embed/>
                    <p:pic>
                      <p:nvPicPr>
                        <p:cNvPr id="0" name="Picture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6" y="3709"/>
                          <a:ext cx="96" cy="1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321E-B449-4FCB-92A0-6393AFE718D9}" type="slidenum">
              <a:rPr lang="pl-PL" smtClean="0"/>
              <a:pPr/>
              <a:t>7</a:t>
            </a:fld>
            <a:endParaRPr lang="pl-PL" dirty="0"/>
          </a:p>
        </p:txBody>
      </p:sp>
      <p:cxnSp>
        <p:nvCxnSpPr>
          <p:cNvPr id="51" name="Łącznik prosty ze strzałką 50"/>
          <p:cNvCxnSpPr/>
          <p:nvPr/>
        </p:nvCxnSpPr>
        <p:spPr bwMode="auto">
          <a:xfrm flipH="1" flipV="1">
            <a:off x="5468794" y="4535320"/>
            <a:ext cx="17463" cy="121636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Prostokąt 51"/>
          <p:cNvSpPr/>
          <p:nvPr/>
        </p:nvSpPr>
        <p:spPr>
          <a:xfrm>
            <a:off x="1043610" y="6135628"/>
            <a:ext cx="6402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pl-PL" sz="2000" dirty="0" smtClean="0">
                <a:solidFill>
                  <a:srgbClr val="FF0000"/>
                </a:solidFill>
                <a:latin typeface="+mn-lt"/>
              </a:rPr>
              <a:t>Kod unipolarny nie posiada żadnej z właściwości 1…4.</a:t>
            </a:r>
            <a:endParaRPr kumimoji="1" lang="pl-PL" sz="2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26595" y="0"/>
            <a:ext cx="7772400" cy="962025"/>
          </a:xfrm>
        </p:spPr>
        <p:txBody>
          <a:bodyPr/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BIPOLARNY KOD TRANSMISYJNY</a:t>
            </a:r>
            <a:endParaRPr lang="pl-PL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17129" name="Text Box 41"/>
          <p:cNvSpPr txBox="1">
            <a:spLocks noChangeArrowheads="1"/>
          </p:cNvSpPr>
          <p:nvPr/>
        </p:nvSpPr>
        <p:spPr bwMode="auto">
          <a:xfrm>
            <a:off x="2057400" y="9906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2400" b="1" i="1">
                <a:solidFill>
                  <a:schemeClr val="tx1"/>
                </a:solidFill>
              </a:rPr>
              <a:t>x</a:t>
            </a:r>
            <a:r>
              <a:rPr lang="pl-PL" sz="2400" b="1">
                <a:solidFill>
                  <a:schemeClr val="tx1"/>
                </a:solidFill>
              </a:rPr>
              <a:t>(</a:t>
            </a:r>
            <a:r>
              <a:rPr lang="pl-PL" sz="2400" b="1" i="1">
                <a:solidFill>
                  <a:schemeClr val="tx1"/>
                </a:solidFill>
              </a:rPr>
              <a:t>t</a:t>
            </a:r>
            <a:r>
              <a:rPr lang="pl-PL" sz="2400" b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7095" name="Line 7"/>
          <p:cNvSpPr>
            <a:spLocks noChangeShapeType="1"/>
          </p:cNvSpPr>
          <p:nvPr/>
        </p:nvSpPr>
        <p:spPr bwMode="auto">
          <a:xfrm>
            <a:off x="2097088" y="2078038"/>
            <a:ext cx="499586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096" name="Line 8"/>
          <p:cNvSpPr>
            <a:spLocks noChangeShapeType="1"/>
          </p:cNvSpPr>
          <p:nvPr/>
        </p:nvSpPr>
        <p:spPr bwMode="auto">
          <a:xfrm flipV="1">
            <a:off x="2095500" y="1133475"/>
            <a:ext cx="1588" cy="1484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097" name="Line 9"/>
          <p:cNvSpPr>
            <a:spLocks noChangeShapeType="1"/>
          </p:cNvSpPr>
          <p:nvPr/>
        </p:nvSpPr>
        <p:spPr bwMode="auto">
          <a:xfrm>
            <a:off x="3311525" y="1989138"/>
            <a:ext cx="1588" cy="88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098" name="Line 10"/>
          <p:cNvSpPr>
            <a:spLocks noChangeShapeType="1"/>
          </p:cNvSpPr>
          <p:nvPr/>
        </p:nvSpPr>
        <p:spPr bwMode="auto">
          <a:xfrm>
            <a:off x="2503488" y="1673225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099" name="Line 11"/>
          <p:cNvSpPr>
            <a:spLocks noChangeShapeType="1"/>
          </p:cNvSpPr>
          <p:nvPr/>
        </p:nvSpPr>
        <p:spPr bwMode="auto">
          <a:xfrm>
            <a:off x="2908300" y="1673225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0" name="Line 12"/>
          <p:cNvSpPr>
            <a:spLocks noChangeShapeType="1"/>
          </p:cNvSpPr>
          <p:nvPr/>
        </p:nvSpPr>
        <p:spPr bwMode="auto">
          <a:xfrm rot="5400000">
            <a:off x="2299494" y="1470819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1" name="Line 13"/>
          <p:cNvSpPr>
            <a:spLocks noChangeShapeType="1"/>
          </p:cNvSpPr>
          <p:nvPr/>
        </p:nvSpPr>
        <p:spPr bwMode="auto">
          <a:xfrm rot="5400000">
            <a:off x="3110707" y="1470818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2" name="Line 14"/>
          <p:cNvSpPr>
            <a:spLocks noChangeShapeType="1"/>
          </p:cNvSpPr>
          <p:nvPr/>
        </p:nvSpPr>
        <p:spPr bwMode="auto">
          <a:xfrm rot="5400000">
            <a:off x="3515519" y="1470819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3" name="Line 15"/>
          <p:cNvSpPr>
            <a:spLocks noChangeShapeType="1"/>
          </p:cNvSpPr>
          <p:nvPr/>
        </p:nvSpPr>
        <p:spPr bwMode="auto">
          <a:xfrm rot="5400000">
            <a:off x="5134769" y="1470819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4" name="Line 16"/>
          <p:cNvSpPr>
            <a:spLocks noChangeShapeType="1"/>
          </p:cNvSpPr>
          <p:nvPr/>
        </p:nvSpPr>
        <p:spPr bwMode="auto">
          <a:xfrm rot="5400000">
            <a:off x="5942807" y="2280443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5" name="Line 17"/>
          <p:cNvSpPr>
            <a:spLocks noChangeShapeType="1"/>
          </p:cNvSpPr>
          <p:nvPr/>
        </p:nvSpPr>
        <p:spPr bwMode="auto">
          <a:xfrm rot="5400000">
            <a:off x="4729957" y="1470818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6" name="Line 18"/>
          <p:cNvSpPr>
            <a:spLocks noChangeShapeType="1"/>
          </p:cNvSpPr>
          <p:nvPr/>
        </p:nvSpPr>
        <p:spPr bwMode="auto">
          <a:xfrm rot="5400000">
            <a:off x="5541169" y="1470819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7" name="Line 19"/>
          <p:cNvSpPr>
            <a:spLocks noChangeShapeType="1"/>
          </p:cNvSpPr>
          <p:nvPr/>
        </p:nvSpPr>
        <p:spPr bwMode="auto">
          <a:xfrm>
            <a:off x="3717925" y="1673225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8" name="Line 20"/>
          <p:cNvSpPr>
            <a:spLocks noChangeShapeType="1"/>
          </p:cNvSpPr>
          <p:nvPr/>
        </p:nvSpPr>
        <p:spPr bwMode="auto">
          <a:xfrm>
            <a:off x="5743575" y="1673225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09" name="Line 21"/>
          <p:cNvSpPr>
            <a:spLocks noChangeShapeType="1"/>
          </p:cNvSpPr>
          <p:nvPr/>
        </p:nvSpPr>
        <p:spPr bwMode="auto">
          <a:xfrm>
            <a:off x="4932363" y="1989138"/>
            <a:ext cx="0" cy="88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10" name="Line 22"/>
          <p:cNvSpPr>
            <a:spLocks noChangeShapeType="1"/>
          </p:cNvSpPr>
          <p:nvPr/>
        </p:nvSpPr>
        <p:spPr bwMode="auto">
          <a:xfrm>
            <a:off x="5337175" y="1989138"/>
            <a:ext cx="1588" cy="88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11" name="Line 23"/>
          <p:cNvSpPr>
            <a:spLocks noChangeShapeType="1"/>
          </p:cNvSpPr>
          <p:nvPr/>
        </p:nvSpPr>
        <p:spPr bwMode="auto">
          <a:xfrm>
            <a:off x="4527550" y="1673225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12" name="Line 24"/>
          <p:cNvSpPr>
            <a:spLocks noChangeShapeType="1"/>
          </p:cNvSpPr>
          <p:nvPr/>
        </p:nvSpPr>
        <p:spPr bwMode="auto">
          <a:xfrm>
            <a:off x="6551613" y="1673225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13" name="Line 25"/>
          <p:cNvSpPr>
            <a:spLocks noChangeShapeType="1"/>
          </p:cNvSpPr>
          <p:nvPr/>
        </p:nvSpPr>
        <p:spPr bwMode="auto">
          <a:xfrm>
            <a:off x="6146800" y="1673225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14" name="Text Box 26"/>
          <p:cNvSpPr txBox="1">
            <a:spLocks noChangeArrowheads="1"/>
          </p:cNvSpPr>
          <p:nvPr/>
        </p:nvSpPr>
        <p:spPr bwMode="auto">
          <a:xfrm>
            <a:off x="2141538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7115" name="Text Box 27"/>
          <p:cNvSpPr txBox="1">
            <a:spLocks noChangeArrowheads="1"/>
          </p:cNvSpPr>
          <p:nvPr/>
        </p:nvSpPr>
        <p:spPr bwMode="auto">
          <a:xfrm>
            <a:off x="4976813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7116" name="Text Box 28"/>
          <p:cNvSpPr txBox="1">
            <a:spLocks noChangeArrowheads="1"/>
          </p:cNvSpPr>
          <p:nvPr/>
        </p:nvSpPr>
        <p:spPr bwMode="auto">
          <a:xfrm>
            <a:off x="5381625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7117" name="Text Box 29"/>
          <p:cNvSpPr txBox="1">
            <a:spLocks noChangeArrowheads="1"/>
          </p:cNvSpPr>
          <p:nvPr/>
        </p:nvSpPr>
        <p:spPr bwMode="auto">
          <a:xfrm>
            <a:off x="6189663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7118" name="Text Box 30"/>
          <p:cNvSpPr txBox="1">
            <a:spLocks noChangeArrowheads="1"/>
          </p:cNvSpPr>
          <p:nvPr/>
        </p:nvSpPr>
        <p:spPr bwMode="auto">
          <a:xfrm>
            <a:off x="3355975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7119" name="Text Box 31"/>
          <p:cNvSpPr txBox="1">
            <a:spLocks noChangeArrowheads="1"/>
          </p:cNvSpPr>
          <p:nvPr/>
        </p:nvSpPr>
        <p:spPr bwMode="auto">
          <a:xfrm>
            <a:off x="4572000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7120" name="Text Box 32"/>
          <p:cNvSpPr txBox="1">
            <a:spLocks noChangeArrowheads="1"/>
          </p:cNvSpPr>
          <p:nvPr/>
        </p:nvSpPr>
        <p:spPr bwMode="auto">
          <a:xfrm>
            <a:off x="2951163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7121" name="Text Box 33"/>
          <p:cNvSpPr txBox="1">
            <a:spLocks noChangeArrowheads="1"/>
          </p:cNvSpPr>
          <p:nvPr/>
        </p:nvSpPr>
        <p:spPr bwMode="auto">
          <a:xfrm>
            <a:off x="5784850" y="1314450"/>
            <a:ext cx="223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7122" name="Text Box 34"/>
          <p:cNvSpPr txBox="1">
            <a:spLocks noChangeArrowheads="1"/>
          </p:cNvSpPr>
          <p:nvPr/>
        </p:nvSpPr>
        <p:spPr bwMode="auto">
          <a:xfrm>
            <a:off x="4165600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7123" name="Text Box 35"/>
          <p:cNvSpPr txBox="1">
            <a:spLocks noChangeArrowheads="1"/>
          </p:cNvSpPr>
          <p:nvPr/>
        </p:nvSpPr>
        <p:spPr bwMode="auto">
          <a:xfrm>
            <a:off x="3760788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7124" name="Text Box 36"/>
          <p:cNvSpPr txBox="1">
            <a:spLocks noChangeArrowheads="1"/>
          </p:cNvSpPr>
          <p:nvPr/>
        </p:nvSpPr>
        <p:spPr bwMode="auto">
          <a:xfrm>
            <a:off x="2546350" y="1314450"/>
            <a:ext cx="26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7128" name="Text Box 40"/>
          <p:cNvSpPr txBox="1">
            <a:spLocks noChangeArrowheads="1"/>
          </p:cNvSpPr>
          <p:nvPr/>
        </p:nvSpPr>
        <p:spPr bwMode="auto">
          <a:xfrm>
            <a:off x="7002463" y="2033588"/>
            <a:ext cx="541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2400" b="1" i="1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7130" name="Line 42"/>
          <p:cNvSpPr>
            <a:spLocks noChangeShapeType="1"/>
          </p:cNvSpPr>
          <p:nvPr/>
        </p:nvSpPr>
        <p:spPr bwMode="auto">
          <a:xfrm>
            <a:off x="2500313" y="2078038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1" name="Line 43"/>
          <p:cNvSpPr>
            <a:spLocks noChangeShapeType="1"/>
          </p:cNvSpPr>
          <p:nvPr/>
        </p:nvSpPr>
        <p:spPr bwMode="auto">
          <a:xfrm>
            <a:off x="2905125" y="2078038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2" name="Line 44"/>
          <p:cNvSpPr>
            <a:spLocks noChangeShapeType="1"/>
          </p:cNvSpPr>
          <p:nvPr/>
        </p:nvSpPr>
        <p:spPr bwMode="auto">
          <a:xfrm>
            <a:off x="3716338" y="2078038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3" name="Line 45"/>
          <p:cNvSpPr>
            <a:spLocks noChangeShapeType="1"/>
          </p:cNvSpPr>
          <p:nvPr/>
        </p:nvSpPr>
        <p:spPr bwMode="auto">
          <a:xfrm rot="5400000">
            <a:off x="2702719" y="2280444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4" name="Line 46"/>
          <p:cNvSpPr>
            <a:spLocks noChangeShapeType="1"/>
          </p:cNvSpPr>
          <p:nvPr/>
        </p:nvSpPr>
        <p:spPr bwMode="auto">
          <a:xfrm rot="5400000">
            <a:off x="3918744" y="2280444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5" name="Line 47"/>
          <p:cNvSpPr>
            <a:spLocks noChangeShapeType="1"/>
          </p:cNvSpPr>
          <p:nvPr/>
        </p:nvSpPr>
        <p:spPr bwMode="auto">
          <a:xfrm rot="5400000">
            <a:off x="4323557" y="2280443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6" name="Line 48"/>
          <p:cNvSpPr>
            <a:spLocks noChangeShapeType="1"/>
          </p:cNvSpPr>
          <p:nvPr/>
        </p:nvSpPr>
        <p:spPr bwMode="auto">
          <a:xfrm>
            <a:off x="4122738" y="1989138"/>
            <a:ext cx="1587" cy="904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7" name="Line 49"/>
          <p:cNvSpPr>
            <a:spLocks noChangeShapeType="1"/>
          </p:cNvSpPr>
          <p:nvPr/>
        </p:nvSpPr>
        <p:spPr bwMode="auto">
          <a:xfrm>
            <a:off x="4525963" y="2078038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8" name="Line 50"/>
          <p:cNvSpPr>
            <a:spLocks noChangeShapeType="1"/>
          </p:cNvSpPr>
          <p:nvPr/>
        </p:nvSpPr>
        <p:spPr bwMode="auto">
          <a:xfrm>
            <a:off x="5740400" y="2078038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39" name="Line 51"/>
          <p:cNvSpPr>
            <a:spLocks noChangeShapeType="1"/>
          </p:cNvSpPr>
          <p:nvPr/>
        </p:nvSpPr>
        <p:spPr bwMode="auto">
          <a:xfrm>
            <a:off x="6146800" y="2078038"/>
            <a:ext cx="0" cy="4048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40" name="Line 52"/>
          <p:cNvSpPr>
            <a:spLocks noChangeShapeType="1"/>
          </p:cNvSpPr>
          <p:nvPr/>
        </p:nvSpPr>
        <p:spPr bwMode="auto">
          <a:xfrm rot="5400000">
            <a:off x="6349207" y="1470818"/>
            <a:ext cx="0" cy="4048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41" name="Line 53"/>
          <p:cNvSpPr>
            <a:spLocks noChangeShapeType="1"/>
          </p:cNvSpPr>
          <p:nvPr/>
        </p:nvSpPr>
        <p:spPr bwMode="auto">
          <a:xfrm rot="5400000">
            <a:off x="2096294" y="2437606"/>
            <a:ext cx="0" cy="904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7142" name="Text Box 54"/>
          <p:cNvSpPr txBox="1">
            <a:spLocks noChangeArrowheads="1"/>
          </p:cNvSpPr>
          <p:nvPr/>
        </p:nvSpPr>
        <p:spPr bwMode="auto">
          <a:xfrm>
            <a:off x="1781175" y="2303463"/>
            <a:ext cx="358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400">
                <a:solidFill>
                  <a:schemeClr val="tx1"/>
                </a:solidFill>
              </a:rPr>
              <a:t>-1</a:t>
            </a:r>
          </a:p>
        </p:txBody>
      </p:sp>
      <p:sp>
        <p:nvSpPr>
          <p:cNvPr id="217143" name="Text Box 55"/>
          <p:cNvSpPr txBox="1">
            <a:spLocks noChangeArrowheads="1"/>
          </p:cNvSpPr>
          <p:nvPr/>
        </p:nvSpPr>
        <p:spPr bwMode="auto">
          <a:xfrm>
            <a:off x="1871663" y="1493838"/>
            <a:ext cx="269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7152" name="Text Box 64"/>
          <p:cNvSpPr txBox="1">
            <a:spLocks noChangeArrowheads="1"/>
          </p:cNvSpPr>
          <p:nvPr/>
        </p:nvSpPr>
        <p:spPr bwMode="auto">
          <a:xfrm>
            <a:off x="2209800" y="2057400"/>
            <a:ext cx="325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i="1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7153" name="Text Box 65"/>
          <p:cNvSpPr txBox="1">
            <a:spLocks noChangeArrowheads="1"/>
          </p:cNvSpPr>
          <p:nvPr/>
        </p:nvSpPr>
        <p:spPr bwMode="auto">
          <a:xfrm>
            <a:off x="3124200" y="2057400"/>
            <a:ext cx="627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chemeClr val="tx1"/>
                </a:solidFill>
              </a:rPr>
              <a:t>3</a:t>
            </a:r>
            <a:r>
              <a:rPr lang="pl-PL" sz="1800" b="1" i="1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1331913" y="2708275"/>
            <a:ext cx="699928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charset="2"/>
              <a:buNone/>
              <a:tabLst/>
              <a:defRPr/>
            </a:pPr>
            <a:r>
              <a:rPr kumimoji="1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Założenia: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charset="2"/>
              <a:buChar char="n"/>
              <a:tabLst/>
              <a:defRPr/>
            </a:pPr>
            <a:r>
              <a:rPr kumimoji="1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Czas trwania bitu (takt) </a:t>
            </a:r>
            <a:r>
              <a:rPr kumimoji="1" lang="pl-PL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1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1" lang="pl-PL" sz="28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charset="2"/>
              <a:buChar char="n"/>
              <a:tabLst/>
              <a:defRPr/>
            </a:pPr>
            <a:r>
              <a:rPr kumimoji="1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Szybkość sygnalizacji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charset="2"/>
              <a:buChar char="n"/>
              <a:tabLst/>
              <a:defRPr/>
            </a:pPr>
            <a:r>
              <a:rPr kumimoji="1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Wartości sygnału {-1, +1} są niezależnymi zmiennymi losowymi o rozkładzie:</a:t>
            </a:r>
            <a:endParaRPr kumimoji="1" lang="pl-PL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6057165" y="3609020"/>
          <a:ext cx="173196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25" name="Równanie" r:id="rId3" imgW="1066680" imgH="393480" progId="Equation.3">
                  <p:embed/>
                </p:oleObj>
              </mc:Choice>
              <mc:Fallback>
                <p:oleObj name="Równanie" r:id="rId3" imgW="10666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165" y="3609020"/>
                        <a:ext cx="1731963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926655"/>
              </p:ext>
            </p:extLst>
          </p:nvPr>
        </p:nvGraphicFramePr>
        <p:xfrm>
          <a:off x="2225461" y="5738812"/>
          <a:ext cx="47720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26" name="Równanie" r:id="rId5" imgW="2082600" imgH="215640" progId="Equation.3">
                  <p:embed/>
                </p:oleObj>
              </mc:Choice>
              <mc:Fallback>
                <p:oleObj name="Równanie" r:id="rId5" imgW="20826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5461" y="5738812"/>
                        <a:ext cx="477202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8" y="76200"/>
            <a:ext cx="7772400" cy="765175"/>
          </a:xfrm>
        </p:spPr>
        <p:txBody>
          <a:bodyPr/>
          <a:lstStyle/>
          <a:p>
            <a:r>
              <a:rPr lang="pl-PL" sz="3200" dirty="0" smtClean="0">
                <a:solidFill>
                  <a:schemeClr val="tx1"/>
                </a:solidFill>
                <a:latin typeface="+mn-lt"/>
              </a:rPr>
              <a:t>Analiza widmowa (kod bipolarny)</a:t>
            </a:r>
            <a:endParaRPr lang="pl-PL" sz="32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25702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898037"/>
              </p:ext>
            </p:extLst>
          </p:nvPr>
        </p:nvGraphicFramePr>
        <p:xfrm>
          <a:off x="1129906" y="2033845"/>
          <a:ext cx="506571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85" name="Równanie" r:id="rId4" imgW="2831760" imgH="393480" progId="Equation.3">
                  <p:embed/>
                </p:oleObj>
              </mc:Choice>
              <mc:Fallback>
                <p:oleObj name="Równanie" r:id="rId4" imgW="2831760" imgH="39348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9906" y="2033845"/>
                        <a:ext cx="5065713" cy="7048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5600700" y="6553200"/>
            <a:ext cx="307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l-PL" sz="1400" b="1" dirty="0" smtClean="0">
                <a:solidFill>
                  <a:srgbClr val="003399"/>
                </a:solidFill>
              </a:rPr>
              <a:t>„Sygnały i systemy” </a:t>
            </a:r>
            <a:r>
              <a:rPr lang="pl-PL" sz="1400" b="1" dirty="0" err="1">
                <a:solidFill>
                  <a:srgbClr val="003399"/>
                </a:solidFill>
                <a:sym typeface="Symbol" pitchFamily="18" charset="2"/>
              </a:rPr>
              <a:t></a:t>
            </a:r>
            <a:r>
              <a:rPr lang="pl-PL" sz="1400" b="1" dirty="0" err="1">
                <a:solidFill>
                  <a:srgbClr val="003399"/>
                </a:solidFill>
              </a:rPr>
              <a:t>Zdzisław</a:t>
            </a:r>
            <a:r>
              <a:rPr lang="pl-PL" sz="1400" b="1" dirty="0">
                <a:solidFill>
                  <a:srgbClr val="003399"/>
                </a:solidFill>
              </a:rPr>
              <a:t> Papir</a:t>
            </a:r>
            <a:endParaRPr lang="pl-PL" sz="2400" dirty="0">
              <a:solidFill>
                <a:srgbClr val="003399"/>
              </a:solidFill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47094" y="739775"/>
            <a:ext cx="6819900" cy="450850"/>
          </a:xfrm>
          <a:noFill/>
          <a:ln/>
        </p:spPr>
        <p:txBody>
          <a:bodyPr/>
          <a:lstStyle/>
          <a:p>
            <a:pPr>
              <a:buFont typeface="Monotype Sorts" charset="2"/>
              <a:buNone/>
            </a:pPr>
            <a:r>
              <a:rPr lang="pl-PL" sz="2000" dirty="0" smtClean="0"/>
              <a:t>Funkcja korelacji własnej (uśredniona po czasie):</a:t>
            </a:r>
            <a:endParaRPr lang="pl-PL" sz="2000" dirty="0"/>
          </a:p>
        </p:txBody>
      </p:sp>
      <p:graphicFrame>
        <p:nvGraphicFramePr>
          <p:cNvPr id="2570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513412"/>
              </p:ext>
            </p:extLst>
          </p:nvPr>
        </p:nvGraphicFramePr>
        <p:xfrm>
          <a:off x="1065213" y="1100138"/>
          <a:ext cx="59055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86" name="Equation" r:id="rId6" imgW="2768400" imgH="241200" progId="Equation.3">
                  <p:embed/>
                </p:oleObj>
              </mc:Choice>
              <mc:Fallback>
                <p:oleObj name="Equation" r:id="rId6" imgW="2768400" imgH="241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1100138"/>
                        <a:ext cx="5905500" cy="5143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19" name="Rectangle 7"/>
          <p:cNvSpPr>
            <a:spLocks noChangeArrowheads="1"/>
          </p:cNvSpPr>
          <p:nvPr/>
        </p:nvSpPr>
        <p:spPr bwMode="auto">
          <a:xfrm>
            <a:off x="1047094" y="1639887"/>
            <a:ext cx="7683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kumimoji="1" lang="pl-PL" sz="2000" dirty="0" smtClean="0">
                <a:solidFill>
                  <a:schemeClr val="tx1"/>
                </a:solidFill>
                <a:latin typeface="Arial" pitchFamily="34" charset="0"/>
              </a:rPr>
              <a:t>Widmowa gęstość mocy:</a:t>
            </a:r>
            <a:endParaRPr kumimoji="1" lang="pl-PL" sz="200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endParaRPr kumimoji="1" lang="pl-PL" sz="20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218120" name="Group 8"/>
          <p:cNvGrpSpPr>
            <a:grpSpLocks/>
          </p:cNvGrpSpPr>
          <p:nvPr/>
        </p:nvGrpSpPr>
        <p:grpSpPr bwMode="auto">
          <a:xfrm>
            <a:off x="1182031" y="2990850"/>
            <a:ext cx="3375025" cy="2762250"/>
            <a:chOff x="782" y="2217"/>
            <a:chExt cx="2126" cy="1740"/>
          </a:xfrm>
        </p:grpSpPr>
        <p:sp>
          <p:nvSpPr>
            <p:cNvPr id="218121" name="Freeform 9"/>
            <p:cNvSpPr>
              <a:spLocks/>
            </p:cNvSpPr>
            <p:nvPr/>
          </p:nvSpPr>
          <p:spPr bwMode="auto">
            <a:xfrm>
              <a:off x="1843" y="2243"/>
              <a:ext cx="1" cy="1527"/>
            </a:xfrm>
            <a:custGeom>
              <a:avLst/>
              <a:gdLst/>
              <a:ahLst/>
              <a:cxnLst>
                <a:cxn ang="0">
                  <a:pos x="0" y="51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515">
                  <a:moveTo>
                    <a:pt x="0" y="51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22" name="Line 10"/>
            <p:cNvSpPr>
              <a:spLocks noChangeShapeType="1"/>
            </p:cNvSpPr>
            <p:nvPr/>
          </p:nvSpPr>
          <p:spPr bwMode="auto">
            <a:xfrm>
              <a:off x="782" y="3770"/>
              <a:ext cx="212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23" name="Freeform 11"/>
            <p:cNvSpPr>
              <a:spLocks/>
            </p:cNvSpPr>
            <p:nvPr/>
          </p:nvSpPr>
          <p:spPr bwMode="auto">
            <a:xfrm>
              <a:off x="782" y="3204"/>
              <a:ext cx="340" cy="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5" y="0"/>
                </a:cxn>
                <a:cxn ang="0">
                  <a:pos x="39" y="0"/>
                </a:cxn>
                <a:cxn ang="0">
                  <a:pos x="54" y="0"/>
                </a:cxn>
                <a:cxn ang="0">
                  <a:pos x="68" y="0"/>
                </a:cxn>
                <a:cxn ang="0">
                  <a:pos x="83" y="0"/>
                </a:cxn>
                <a:cxn ang="0">
                  <a:pos x="97" y="0"/>
                </a:cxn>
                <a:cxn ang="0">
                  <a:pos x="112" y="0"/>
                </a:cxn>
                <a:cxn ang="0">
                  <a:pos x="126" y="0"/>
                </a:cxn>
                <a:cxn ang="0">
                  <a:pos x="141" y="0"/>
                </a:cxn>
                <a:cxn ang="0">
                  <a:pos x="155" y="0"/>
                </a:cxn>
                <a:cxn ang="0">
                  <a:pos x="170" y="0"/>
                </a:cxn>
                <a:cxn ang="0">
                  <a:pos x="184" y="0"/>
                </a:cxn>
                <a:cxn ang="0">
                  <a:pos x="199" y="0"/>
                </a:cxn>
                <a:cxn ang="0">
                  <a:pos x="214" y="0"/>
                </a:cxn>
                <a:cxn ang="0">
                  <a:pos x="228" y="0"/>
                </a:cxn>
                <a:cxn ang="0">
                  <a:pos x="243" y="0"/>
                </a:cxn>
                <a:cxn ang="0">
                  <a:pos x="257" y="0"/>
                </a:cxn>
                <a:cxn ang="0">
                  <a:pos x="272" y="0"/>
                </a:cxn>
                <a:cxn ang="0">
                  <a:pos x="286" y="0"/>
                </a:cxn>
                <a:cxn ang="0">
                  <a:pos x="301" y="0"/>
                </a:cxn>
                <a:cxn ang="0">
                  <a:pos x="315" y="0"/>
                </a:cxn>
                <a:cxn ang="0">
                  <a:pos x="330" y="0"/>
                </a:cxn>
                <a:cxn ang="0">
                  <a:pos x="344" y="0"/>
                </a:cxn>
                <a:cxn ang="0">
                  <a:pos x="359" y="0"/>
                </a:cxn>
                <a:cxn ang="0">
                  <a:pos x="373" y="0"/>
                </a:cxn>
                <a:cxn ang="0">
                  <a:pos x="388" y="0"/>
                </a:cxn>
                <a:cxn ang="0">
                  <a:pos x="402" y="0"/>
                </a:cxn>
                <a:cxn ang="0">
                  <a:pos x="417" y="0"/>
                </a:cxn>
                <a:cxn ang="0">
                  <a:pos x="432" y="0"/>
                </a:cxn>
                <a:cxn ang="0">
                  <a:pos x="446" y="0"/>
                </a:cxn>
                <a:cxn ang="0">
                  <a:pos x="461" y="0"/>
                </a:cxn>
                <a:cxn ang="0">
                  <a:pos x="475" y="0"/>
                </a:cxn>
                <a:cxn ang="0">
                  <a:pos x="490" y="0"/>
                </a:cxn>
                <a:cxn ang="0">
                  <a:pos x="504" y="0"/>
                </a:cxn>
                <a:cxn ang="0">
                  <a:pos x="519" y="0"/>
                </a:cxn>
                <a:cxn ang="0">
                  <a:pos x="533" y="0"/>
                </a:cxn>
                <a:cxn ang="0">
                  <a:pos x="548" y="0"/>
                </a:cxn>
                <a:cxn ang="0">
                  <a:pos x="562" y="0"/>
                </a:cxn>
                <a:cxn ang="0">
                  <a:pos x="577" y="0"/>
                </a:cxn>
                <a:cxn ang="0">
                  <a:pos x="591" y="0"/>
                </a:cxn>
                <a:cxn ang="0">
                  <a:pos x="606" y="0"/>
                </a:cxn>
              </a:cxnLst>
              <a:rect l="0" t="0" r="r" b="b"/>
              <a:pathLst>
                <a:path w="616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8" y="0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2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6" y="0"/>
                  </a:lnTo>
                  <a:lnTo>
                    <a:pt x="131" y="0"/>
                  </a:lnTo>
                  <a:lnTo>
                    <a:pt x="136" y="0"/>
                  </a:lnTo>
                  <a:lnTo>
                    <a:pt x="141" y="0"/>
                  </a:lnTo>
                  <a:lnTo>
                    <a:pt x="146" y="0"/>
                  </a:lnTo>
                  <a:lnTo>
                    <a:pt x="151" y="0"/>
                  </a:lnTo>
                  <a:lnTo>
                    <a:pt x="155" y="0"/>
                  </a:lnTo>
                  <a:lnTo>
                    <a:pt x="160" y="0"/>
                  </a:lnTo>
                  <a:lnTo>
                    <a:pt x="165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9" y="0"/>
                  </a:lnTo>
                  <a:lnTo>
                    <a:pt x="204" y="0"/>
                  </a:lnTo>
                  <a:lnTo>
                    <a:pt x="209" y="0"/>
                  </a:lnTo>
                  <a:lnTo>
                    <a:pt x="214" y="0"/>
                  </a:lnTo>
                  <a:lnTo>
                    <a:pt x="218" y="0"/>
                  </a:lnTo>
                  <a:lnTo>
                    <a:pt x="223" y="0"/>
                  </a:lnTo>
                  <a:lnTo>
                    <a:pt x="228" y="0"/>
                  </a:lnTo>
                  <a:lnTo>
                    <a:pt x="233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52" y="0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77" y="0"/>
                  </a:lnTo>
                  <a:lnTo>
                    <a:pt x="281" y="0"/>
                  </a:lnTo>
                  <a:lnTo>
                    <a:pt x="286" y="0"/>
                  </a:lnTo>
                  <a:lnTo>
                    <a:pt x="291" y="0"/>
                  </a:lnTo>
                  <a:lnTo>
                    <a:pt x="296" y="0"/>
                  </a:lnTo>
                  <a:lnTo>
                    <a:pt x="301" y="0"/>
                  </a:lnTo>
                  <a:lnTo>
                    <a:pt x="306" y="0"/>
                  </a:lnTo>
                  <a:lnTo>
                    <a:pt x="310" y="0"/>
                  </a:lnTo>
                  <a:lnTo>
                    <a:pt x="315" y="0"/>
                  </a:lnTo>
                  <a:lnTo>
                    <a:pt x="320" y="0"/>
                  </a:lnTo>
                  <a:lnTo>
                    <a:pt x="325" y="0"/>
                  </a:lnTo>
                  <a:lnTo>
                    <a:pt x="330" y="0"/>
                  </a:lnTo>
                  <a:lnTo>
                    <a:pt x="335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9" y="0"/>
                  </a:lnTo>
                  <a:lnTo>
                    <a:pt x="354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69" y="0"/>
                  </a:lnTo>
                  <a:lnTo>
                    <a:pt x="373" y="0"/>
                  </a:lnTo>
                  <a:lnTo>
                    <a:pt x="378" y="0"/>
                  </a:lnTo>
                  <a:lnTo>
                    <a:pt x="383" y="0"/>
                  </a:lnTo>
                  <a:lnTo>
                    <a:pt x="388" y="0"/>
                  </a:lnTo>
                  <a:lnTo>
                    <a:pt x="393" y="0"/>
                  </a:lnTo>
                  <a:lnTo>
                    <a:pt x="398" y="0"/>
                  </a:lnTo>
                  <a:lnTo>
                    <a:pt x="402" y="0"/>
                  </a:lnTo>
                  <a:lnTo>
                    <a:pt x="407" y="0"/>
                  </a:lnTo>
                  <a:lnTo>
                    <a:pt x="412" y="0"/>
                  </a:lnTo>
                  <a:lnTo>
                    <a:pt x="417" y="0"/>
                  </a:lnTo>
                  <a:lnTo>
                    <a:pt x="422" y="0"/>
                  </a:lnTo>
                  <a:lnTo>
                    <a:pt x="427" y="0"/>
                  </a:lnTo>
                  <a:lnTo>
                    <a:pt x="432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6" y="0"/>
                  </a:lnTo>
                  <a:lnTo>
                    <a:pt x="451" y="0"/>
                  </a:lnTo>
                  <a:lnTo>
                    <a:pt x="456" y="0"/>
                  </a:lnTo>
                  <a:lnTo>
                    <a:pt x="461" y="0"/>
                  </a:lnTo>
                  <a:lnTo>
                    <a:pt x="465" y="0"/>
                  </a:lnTo>
                  <a:lnTo>
                    <a:pt x="470" y="0"/>
                  </a:lnTo>
                  <a:lnTo>
                    <a:pt x="475" y="0"/>
                  </a:lnTo>
                  <a:lnTo>
                    <a:pt x="480" y="0"/>
                  </a:lnTo>
                  <a:lnTo>
                    <a:pt x="485" y="0"/>
                  </a:lnTo>
                  <a:lnTo>
                    <a:pt x="490" y="0"/>
                  </a:lnTo>
                  <a:lnTo>
                    <a:pt x="495" y="0"/>
                  </a:lnTo>
                  <a:lnTo>
                    <a:pt x="499" y="0"/>
                  </a:lnTo>
                  <a:lnTo>
                    <a:pt x="504" y="0"/>
                  </a:lnTo>
                  <a:lnTo>
                    <a:pt x="509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28" y="0"/>
                  </a:lnTo>
                  <a:lnTo>
                    <a:pt x="533" y="0"/>
                  </a:lnTo>
                  <a:lnTo>
                    <a:pt x="538" y="0"/>
                  </a:lnTo>
                  <a:lnTo>
                    <a:pt x="543" y="0"/>
                  </a:lnTo>
                  <a:lnTo>
                    <a:pt x="548" y="0"/>
                  </a:lnTo>
                  <a:lnTo>
                    <a:pt x="553" y="0"/>
                  </a:lnTo>
                  <a:lnTo>
                    <a:pt x="558" y="0"/>
                  </a:lnTo>
                  <a:lnTo>
                    <a:pt x="562" y="0"/>
                  </a:lnTo>
                  <a:lnTo>
                    <a:pt x="567" y="0"/>
                  </a:lnTo>
                  <a:lnTo>
                    <a:pt x="572" y="0"/>
                  </a:lnTo>
                  <a:lnTo>
                    <a:pt x="577" y="0"/>
                  </a:lnTo>
                  <a:lnTo>
                    <a:pt x="582" y="0"/>
                  </a:lnTo>
                  <a:lnTo>
                    <a:pt x="587" y="0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601" y="0"/>
                  </a:lnTo>
                  <a:lnTo>
                    <a:pt x="606" y="0"/>
                  </a:lnTo>
                  <a:lnTo>
                    <a:pt x="611" y="0"/>
                  </a:lnTo>
                  <a:lnTo>
                    <a:pt x="616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24" name="Freeform 12"/>
            <p:cNvSpPr>
              <a:spLocks/>
            </p:cNvSpPr>
            <p:nvPr/>
          </p:nvSpPr>
          <p:spPr bwMode="auto">
            <a:xfrm>
              <a:off x="1122" y="3058"/>
              <a:ext cx="315" cy="146"/>
            </a:xfrm>
            <a:custGeom>
              <a:avLst/>
              <a:gdLst/>
              <a:ahLst/>
              <a:cxnLst>
                <a:cxn ang="0">
                  <a:pos x="9" y="238"/>
                </a:cxn>
                <a:cxn ang="0">
                  <a:pos x="24" y="238"/>
                </a:cxn>
                <a:cxn ang="0">
                  <a:pos x="38" y="238"/>
                </a:cxn>
                <a:cxn ang="0">
                  <a:pos x="53" y="238"/>
                </a:cxn>
                <a:cxn ang="0">
                  <a:pos x="67" y="238"/>
                </a:cxn>
                <a:cxn ang="0">
                  <a:pos x="82" y="238"/>
                </a:cxn>
                <a:cxn ang="0">
                  <a:pos x="97" y="238"/>
                </a:cxn>
                <a:cxn ang="0">
                  <a:pos x="111" y="238"/>
                </a:cxn>
                <a:cxn ang="0">
                  <a:pos x="126" y="238"/>
                </a:cxn>
                <a:cxn ang="0">
                  <a:pos x="140" y="238"/>
                </a:cxn>
                <a:cxn ang="0">
                  <a:pos x="155" y="238"/>
                </a:cxn>
                <a:cxn ang="0">
                  <a:pos x="169" y="238"/>
                </a:cxn>
                <a:cxn ang="0">
                  <a:pos x="184" y="238"/>
                </a:cxn>
                <a:cxn ang="0">
                  <a:pos x="198" y="238"/>
                </a:cxn>
                <a:cxn ang="0">
                  <a:pos x="213" y="238"/>
                </a:cxn>
                <a:cxn ang="0">
                  <a:pos x="227" y="238"/>
                </a:cxn>
                <a:cxn ang="0">
                  <a:pos x="242" y="238"/>
                </a:cxn>
                <a:cxn ang="0">
                  <a:pos x="256" y="238"/>
                </a:cxn>
                <a:cxn ang="0">
                  <a:pos x="271" y="238"/>
                </a:cxn>
                <a:cxn ang="0">
                  <a:pos x="285" y="238"/>
                </a:cxn>
                <a:cxn ang="0">
                  <a:pos x="300" y="238"/>
                </a:cxn>
                <a:cxn ang="0">
                  <a:pos x="315" y="238"/>
                </a:cxn>
                <a:cxn ang="0">
                  <a:pos x="329" y="238"/>
                </a:cxn>
                <a:cxn ang="0">
                  <a:pos x="344" y="238"/>
                </a:cxn>
                <a:cxn ang="0">
                  <a:pos x="358" y="238"/>
                </a:cxn>
                <a:cxn ang="0">
                  <a:pos x="373" y="238"/>
                </a:cxn>
                <a:cxn ang="0">
                  <a:pos x="387" y="233"/>
                </a:cxn>
                <a:cxn ang="0">
                  <a:pos x="402" y="213"/>
                </a:cxn>
                <a:cxn ang="0">
                  <a:pos x="416" y="199"/>
                </a:cxn>
                <a:cxn ang="0">
                  <a:pos x="426" y="184"/>
                </a:cxn>
                <a:cxn ang="0">
                  <a:pos x="436" y="170"/>
                </a:cxn>
                <a:cxn ang="0">
                  <a:pos x="450" y="155"/>
                </a:cxn>
                <a:cxn ang="0">
                  <a:pos x="460" y="140"/>
                </a:cxn>
                <a:cxn ang="0">
                  <a:pos x="470" y="126"/>
                </a:cxn>
                <a:cxn ang="0">
                  <a:pos x="484" y="111"/>
                </a:cxn>
                <a:cxn ang="0">
                  <a:pos x="494" y="97"/>
                </a:cxn>
                <a:cxn ang="0">
                  <a:pos x="508" y="82"/>
                </a:cxn>
                <a:cxn ang="0">
                  <a:pos x="518" y="68"/>
                </a:cxn>
                <a:cxn ang="0">
                  <a:pos x="528" y="53"/>
                </a:cxn>
                <a:cxn ang="0">
                  <a:pos x="542" y="38"/>
                </a:cxn>
                <a:cxn ang="0">
                  <a:pos x="552" y="24"/>
                </a:cxn>
                <a:cxn ang="0">
                  <a:pos x="566" y="9"/>
                </a:cxn>
              </a:cxnLst>
              <a:rect l="0" t="0" r="r" b="b"/>
              <a:pathLst>
                <a:path w="571" h="238">
                  <a:moveTo>
                    <a:pt x="0" y="238"/>
                  </a:moveTo>
                  <a:lnTo>
                    <a:pt x="5" y="238"/>
                  </a:lnTo>
                  <a:lnTo>
                    <a:pt x="9" y="238"/>
                  </a:lnTo>
                  <a:lnTo>
                    <a:pt x="14" y="238"/>
                  </a:lnTo>
                  <a:lnTo>
                    <a:pt x="19" y="238"/>
                  </a:lnTo>
                  <a:lnTo>
                    <a:pt x="24" y="238"/>
                  </a:lnTo>
                  <a:lnTo>
                    <a:pt x="29" y="238"/>
                  </a:lnTo>
                  <a:lnTo>
                    <a:pt x="34" y="238"/>
                  </a:lnTo>
                  <a:lnTo>
                    <a:pt x="38" y="238"/>
                  </a:lnTo>
                  <a:lnTo>
                    <a:pt x="43" y="238"/>
                  </a:lnTo>
                  <a:lnTo>
                    <a:pt x="48" y="238"/>
                  </a:lnTo>
                  <a:lnTo>
                    <a:pt x="53" y="238"/>
                  </a:lnTo>
                  <a:lnTo>
                    <a:pt x="58" y="238"/>
                  </a:lnTo>
                  <a:lnTo>
                    <a:pt x="63" y="238"/>
                  </a:lnTo>
                  <a:lnTo>
                    <a:pt x="67" y="238"/>
                  </a:lnTo>
                  <a:lnTo>
                    <a:pt x="72" y="238"/>
                  </a:lnTo>
                  <a:lnTo>
                    <a:pt x="77" y="238"/>
                  </a:lnTo>
                  <a:lnTo>
                    <a:pt x="82" y="238"/>
                  </a:lnTo>
                  <a:lnTo>
                    <a:pt x="87" y="238"/>
                  </a:lnTo>
                  <a:lnTo>
                    <a:pt x="92" y="238"/>
                  </a:lnTo>
                  <a:lnTo>
                    <a:pt x="97" y="238"/>
                  </a:lnTo>
                  <a:lnTo>
                    <a:pt x="101" y="238"/>
                  </a:lnTo>
                  <a:lnTo>
                    <a:pt x="106" y="238"/>
                  </a:lnTo>
                  <a:lnTo>
                    <a:pt x="111" y="238"/>
                  </a:lnTo>
                  <a:lnTo>
                    <a:pt x="116" y="238"/>
                  </a:lnTo>
                  <a:lnTo>
                    <a:pt x="121" y="238"/>
                  </a:lnTo>
                  <a:lnTo>
                    <a:pt x="126" y="238"/>
                  </a:lnTo>
                  <a:lnTo>
                    <a:pt x="130" y="238"/>
                  </a:lnTo>
                  <a:lnTo>
                    <a:pt x="135" y="238"/>
                  </a:lnTo>
                  <a:lnTo>
                    <a:pt x="140" y="238"/>
                  </a:lnTo>
                  <a:lnTo>
                    <a:pt x="145" y="238"/>
                  </a:lnTo>
                  <a:lnTo>
                    <a:pt x="150" y="238"/>
                  </a:lnTo>
                  <a:lnTo>
                    <a:pt x="155" y="238"/>
                  </a:lnTo>
                  <a:lnTo>
                    <a:pt x="160" y="238"/>
                  </a:lnTo>
                  <a:lnTo>
                    <a:pt x="164" y="238"/>
                  </a:lnTo>
                  <a:lnTo>
                    <a:pt x="169" y="238"/>
                  </a:lnTo>
                  <a:lnTo>
                    <a:pt x="174" y="238"/>
                  </a:lnTo>
                  <a:lnTo>
                    <a:pt x="179" y="238"/>
                  </a:lnTo>
                  <a:lnTo>
                    <a:pt x="184" y="238"/>
                  </a:lnTo>
                  <a:lnTo>
                    <a:pt x="189" y="238"/>
                  </a:lnTo>
                  <a:lnTo>
                    <a:pt x="193" y="238"/>
                  </a:lnTo>
                  <a:lnTo>
                    <a:pt x="198" y="238"/>
                  </a:lnTo>
                  <a:lnTo>
                    <a:pt x="203" y="238"/>
                  </a:lnTo>
                  <a:lnTo>
                    <a:pt x="208" y="238"/>
                  </a:lnTo>
                  <a:lnTo>
                    <a:pt x="213" y="238"/>
                  </a:lnTo>
                  <a:lnTo>
                    <a:pt x="218" y="238"/>
                  </a:lnTo>
                  <a:lnTo>
                    <a:pt x="223" y="238"/>
                  </a:lnTo>
                  <a:lnTo>
                    <a:pt x="227" y="238"/>
                  </a:lnTo>
                  <a:lnTo>
                    <a:pt x="232" y="238"/>
                  </a:lnTo>
                  <a:lnTo>
                    <a:pt x="237" y="238"/>
                  </a:lnTo>
                  <a:lnTo>
                    <a:pt x="242" y="238"/>
                  </a:lnTo>
                  <a:lnTo>
                    <a:pt x="247" y="238"/>
                  </a:lnTo>
                  <a:lnTo>
                    <a:pt x="252" y="238"/>
                  </a:lnTo>
                  <a:lnTo>
                    <a:pt x="256" y="238"/>
                  </a:lnTo>
                  <a:lnTo>
                    <a:pt x="261" y="238"/>
                  </a:lnTo>
                  <a:lnTo>
                    <a:pt x="266" y="238"/>
                  </a:lnTo>
                  <a:lnTo>
                    <a:pt x="271" y="238"/>
                  </a:lnTo>
                  <a:lnTo>
                    <a:pt x="276" y="238"/>
                  </a:lnTo>
                  <a:lnTo>
                    <a:pt x="281" y="238"/>
                  </a:lnTo>
                  <a:lnTo>
                    <a:pt x="285" y="238"/>
                  </a:lnTo>
                  <a:lnTo>
                    <a:pt x="290" y="238"/>
                  </a:lnTo>
                  <a:lnTo>
                    <a:pt x="295" y="238"/>
                  </a:lnTo>
                  <a:lnTo>
                    <a:pt x="300" y="238"/>
                  </a:lnTo>
                  <a:lnTo>
                    <a:pt x="305" y="238"/>
                  </a:lnTo>
                  <a:lnTo>
                    <a:pt x="310" y="238"/>
                  </a:lnTo>
                  <a:lnTo>
                    <a:pt x="315" y="238"/>
                  </a:lnTo>
                  <a:lnTo>
                    <a:pt x="319" y="238"/>
                  </a:lnTo>
                  <a:lnTo>
                    <a:pt x="324" y="238"/>
                  </a:lnTo>
                  <a:lnTo>
                    <a:pt x="329" y="238"/>
                  </a:lnTo>
                  <a:lnTo>
                    <a:pt x="334" y="238"/>
                  </a:lnTo>
                  <a:lnTo>
                    <a:pt x="339" y="238"/>
                  </a:lnTo>
                  <a:lnTo>
                    <a:pt x="344" y="238"/>
                  </a:lnTo>
                  <a:lnTo>
                    <a:pt x="348" y="238"/>
                  </a:lnTo>
                  <a:lnTo>
                    <a:pt x="353" y="238"/>
                  </a:lnTo>
                  <a:lnTo>
                    <a:pt x="358" y="238"/>
                  </a:lnTo>
                  <a:lnTo>
                    <a:pt x="363" y="238"/>
                  </a:lnTo>
                  <a:lnTo>
                    <a:pt x="368" y="238"/>
                  </a:lnTo>
                  <a:lnTo>
                    <a:pt x="373" y="238"/>
                  </a:lnTo>
                  <a:lnTo>
                    <a:pt x="378" y="238"/>
                  </a:lnTo>
                  <a:lnTo>
                    <a:pt x="382" y="238"/>
                  </a:lnTo>
                  <a:lnTo>
                    <a:pt x="387" y="233"/>
                  </a:lnTo>
                  <a:lnTo>
                    <a:pt x="392" y="228"/>
                  </a:lnTo>
                  <a:lnTo>
                    <a:pt x="397" y="218"/>
                  </a:lnTo>
                  <a:lnTo>
                    <a:pt x="402" y="213"/>
                  </a:lnTo>
                  <a:lnTo>
                    <a:pt x="407" y="208"/>
                  </a:lnTo>
                  <a:lnTo>
                    <a:pt x="411" y="204"/>
                  </a:lnTo>
                  <a:lnTo>
                    <a:pt x="416" y="199"/>
                  </a:lnTo>
                  <a:lnTo>
                    <a:pt x="416" y="194"/>
                  </a:lnTo>
                  <a:lnTo>
                    <a:pt x="421" y="189"/>
                  </a:lnTo>
                  <a:lnTo>
                    <a:pt x="426" y="184"/>
                  </a:lnTo>
                  <a:lnTo>
                    <a:pt x="431" y="179"/>
                  </a:lnTo>
                  <a:lnTo>
                    <a:pt x="431" y="174"/>
                  </a:lnTo>
                  <a:lnTo>
                    <a:pt x="436" y="170"/>
                  </a:lnTo>
                  <a:lnTo>
                    <a:pt x="441" y="165"/>
                  </a:lnTo>
                  <a:lnTo>
                    <a:pt x="445" y="160"/>
                  </a:lnTo>
                  <a:lnTo>
                    <a:pt x="450" y="155"/>
                  </a:lnTo>
                  <a:lnTo>
                    <a:pt x="450" y="150"/>
                  </a:lnTo>
                  <a:lnTo>
                    <a:pt x="455" y="145"/>
                  </a:lnTo>
                  <a:lnTo>
                    <a:pt x="460" y="140"/>
                  </a:lnTo>
                  <a:lnTo>
                    <a:pt x="465" y="136"/>
                  </a:lnTo>
                  <a:lnTo>
                    <a:pt x="470" y="131"/>
                  </a:lnTo>
                  <a:lnTo>
                    <a:pt x="470" y="126"/>
                  </a:lnTo>
                  <a:lnTo>
                    <a:pt x="474" y="121"/>
                  </a:lnTo>
                  <a:lnTo>
                    <a:pt x="479" y="116"/>
                  </a:lnTo>
                  <a:lnTo>
                    <a:pt x="484" y="111"/>
                  </a:lnTo>
                  <a:lnTo>
                    <a:pt x="489" y="106"/>
                  </a:lnTo>
                  <a:lnTo>
                    <a:pt x="489" y="102"/>
                  </a:lnTo>
                  <a:lnTo>
                    <a:pt x="494" y="97"/>
                  </a:lnTo>
                  <a:lnTo>
                    <a:pt x="499" y="92"/>
                  </a:lnTo>
                  <a:lnTo>
                    <a:pt x="504" y="87"/>
                  </a:lnTo>
                  <a:lnTo>
                    <a:pt x="508" y="82"/>
                  </a:lnTo>
                  <a:lnTo>
                    <a:pt x="508" y="77"/>
                  </a:lnTo>
                  <a:lnTo>
                    <a:pt x="513" y="72"/>
                  </a:lnTo>
                  <a:lnTo>
                    <a:pt x="518" y="68"/>
                  </a:lnTo>
                  <a:lnTo>
                    <a:pt x="523" y="63"/>
                  </a:lnTo>
                  <a:lnTo>
                    <a:pt x="528" y="58"/>
                  </a:lnTo>
                  <a:lnTo>
                    <a:pt x="528" y="53"/>
                  </a:lnTo>
                  <a:lnTo>
                    <a:pt x="533" y="48"/>
                  </a:lnTo>
                  <a:lnTo>
                    <a:pt x="537" y="43"/>
                  </a:lnTo>
                  <a:lnTo>
                    <a:pt x="542" y="38"/>
                  </a:lnTo>
                  <a:lnTo>
                    <a:pt x="547" y="34"/>
                  </a:lnTo>
                  <a:lnTo>
                    <a:pt x="547" y="29"/>
                  </a:lnTo>
                  <a:lnTo>
                    <a:pt x="552" y="24"/>
                  </a:lnTo>
                  <a:lnTo>
                    <a:pt x="557" y="19"/>
                  </a:lnTo>
                  <a:lnTo>
                    <a:pt x="562" y="14"/>
                  </a:lnTo>
                  <a:lnTo>
                    <a:pt x="566" y="9"/>
                  </a:lnTo>
                  <a:lnTo>
                    <a:pt x="566" y="4"/>
                  </a:lnTo>
                  <a:lnTo>
                    <a:pt x="571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25" name="Freeform 13"/>
            <p:cNvSpPr>
              <a:spLocks/>
            </p:cNvSpPr>
            <p:nvPr/>
          </p:nvSpPr>
          <p:spPr bwMode="auto">
            <a:xfrm>
              <a:off x="1437" y="2682"/>
              <a:ext cx="270" cy="376"/>
            </a:xfrm>
            <a:custGeom>
              <a:avLst/>
              <a:gdLst/>
              <a:ahLst/>
              <a:cxnLst>
                <a:cxn ang="0">
                  <a:pos x="10" y="607"/>
                </a:cxn>
                <a:cxn ang="0">
                  <a:pos x="20" y="592"/>
                </a:cxn>
                <a:cxn ang="0">
                  <a:pos x="29" y="578"/>
                </a:cxn>
                <a:cxn ang="0">
                  <a:pos x="44" y="563"/>
                </a:cxn>
                <a:cxn ang="0">
                  <a:pos x="54" y="549"/>
                </a:cxn>
                <a:cxn ang="0">
                  <a:pos x="68" y="534"/>
                </a:cxn>
                <a:cxn ang="0">
                  <a:pos x="78" y="519"/>
                </a:cxn>
                <a:cxn ang="0">
                  <a:pos x="88" y="505"/>
                </a:cxn>
                <a:cxn ang="0">
                  <a:pos x="102" y="490"/>
                </a:cxn>
                <a:cxn ang="0">
                  <a:pos x="112" y="476"/>
                </a:cxn>
                <a:cxn ang="0">
                  <a:pos x="126" y="461"/>
                </a:cxn>
                <a:cxn ang="0">
                  <a:pos x="136" y="447"/>
                </a:cxn>
                <a:cxn ang="0">
                  <a:pos x="146" y="432"/>
                </a:cxn>
                <a:cxn ang="0">
                  <a:pos x="160" y="418"/>
                </a:cxn>
                <a:cxn ang="0">
                  <a:pos x="170" y="403"/>
                </a:cxn>
                <a:cxn ang="0">
                  <a:pos x="180" y="388"/>
                </a:cxn>
                <a:cxn ang="0">
                  <a:pos x="194" y="374"/>
                </a:cxn>
                <a:cxn ang="0">
                  <a:pos x="204" y="359"/>
                </a:cxn>
                <a:cxn ang="0">
                  <a:pos x="218" y="345"/>
                </a:cxn>
                <a:cxn ang="0">
                  <a:pos x="228" y="330"/>
                </a:cxn>
                <a:cxn ang="0">
                  <a:pos x="238" y="316"/>
                </a:cxn>
                <a:cxn ang="0">
                  <a:pos x="252" y="301"/>
                </a:cxn>
                <a:cxn ang="0">
                  <a:pos x="262" y="286"/>
                </a:cxn>
                <a:cxn ang="0">
                  <a:pos x="276" y="272"/>
                </a:cxn>
                <a:cxn ang="0">
                  <a:pos x="286" y="257"/>
                </a:cxn>
                <a:cxn ang="0">
                  <a:pos x="296" y="243"/>
                </a:cxn>
                <a:cxn ang="0">
                  <a:pos x="310" y="228"/>
                </a:cxn>
                <a:cxn ang="0">
                  <a:pos x="320" y="214"/>
                </a:cxn>
                <a:cxn ang="0">
                  <a:pos x="330" y="199"/>
                </a:cxn>
                <a:cxn ang="0">
                  <a:pos x="344" y="184"/>
                </a:cxn>
                <a:cxn ang="0">
                  <a:pos x="354" y="170"/>
                </a:cxn>
                <a:cxn ang="0">
                  <a:pos x="369" y="155"/>
                </a:cxn>
                <a:cxn ang="0">
                  <a:pos x="378" y="141"/>
                </a:cxn>
                <a:cxn ang="0">
                  <a:pos x="388" y="126"/>
                </a:cxn>
                <a:cxn ang="0">
                  <a:pos x="402" y="112"/>
                </a:cxn>
                <a:cxn ang="0">
                  <a:pos x="412" y="97"/>
                </a:cxn>
                <a:cxn ang="0">
                  <a:pos x="427" y="82"/>
                </a:cxn>
                <a:cxn ang="0">
                  <a:pos x="436" y="68"/>
                </a:cxn>
                <a:cxn ang="0">
                  <a:pos x="446" y="53"/>
                </a:cxn>
                <a:cxn ang="0">
                  <a:pos x="461" y="39"/>
                </a:cxn>
                <a:cxn ang="0">
                  <a:pos x="470" y="24"/>
                </a:cxn>
                <a:cxn ang="0">
                  <a:pos x="480" y="10"/>
                </a:cxn>
              </a:cxnLst>
              <a:rect l="0" t="0" r="r" b="b"/>
              <a:pathLst>
                <a:path w="490" h="617">
                  <a:moveTo>
                    <a:pt x="0" y="617"/>
                  </a:moveTo>
                  <a:lnTo>
                    <a:pt x="5" y="612"/>
                  </a:lnTo>
                  <a:lnTo>
                    <a:pt x="10" y="607"/>
                  </a:lnTo>
                  <a:lnTo>
                    <a:pt x="10" y="602"/>
                  </a:lnTo>
                  <a:lnTo>
                    <a:pt x="15" y="597"/>
                  </a:lnTo>
                  <a:lnTo>
                    <a:pt x="20" y="592"/>
                  </a:lnTo>
                  <a:lnTo>
                    <a:pt x="25" y="587"/>
                  </a:lnTo>
                  <a:lnTo>
                    <a:pt x="29" y="583"/>
                  </a:lnTo>
                  <a:lnTo>
                    <a:pt x="29" y="578"/>
                  </a:lnTo>
                  <a:lnTo>
                    <a:pt x="34" y="573"/>
                  </a:lnTo>
                  <a:lnTo>
                    <a:pt x="39" y="568"/>
                  </a:lnTo>
                  <a:lnTo>
                    <a:pt x="44" y="563"/>
                  </a:lnTo>
                  <a:lnTo>
                    <a:pt x="49" y="558"/>
                  </a:lnTo>
                  <a:lnTo>
                    <a:pt x="49" y="553"/>
                  </a:lnTo>
                  <a:lnTo>
                    <a:pt x="54" y="549"/>
                  </a:lnTo>
                  <a:lnTo>
                    <a:pt x="58" y="544"/>
                  </a:lnTo>
                  <a:lnTo>
                    <a:pt x="63" y="539"/>
                  </a:lnTo>
                  <a:lnTo>
                    <a:pt x="68" y="534"/>
                  </a:lnTo>
                  <a:lnTo>
                    <a:pt x="68" y="529"/>
                  </a:lnTo>
                  <a:lnTo>
                    <a:pt x="73" y="524"/>
                  </a:lnTo>
                  <a:lnTo>
                    <a:pt x="78" y="519"/>
                  </a:lnTo>
                  <a:lnTo>
                    <a:pt x="83" y="515"/>
                  </a:lnTo>
                  <a:lnTo>
                    <a:pt x="88" y="510"/>
                  </a:lnTo>
                  <a:lnTo>
                    <a:pt x="88" y="505"/>
                  </a:lnTo>
                  <a:lnTo>
                    <a:pt x="92" y="500"/>
                  </a:lnTo>
                  <a:lnTo>
                    <a:pt x="97" y="495"/>
                  </a:lnTo>
                  <a:lnTo>
                    <a:pt x="102" y="490"/>
                  </a:lnTo>
                  <a:lnTo>
                    <a:pt x="107" y="485"/>
                  </a:lnTo>
                  <a:lnTo>
                    <a:pt x="107" y="481"/>
                  </a:lnTo>
                  <a:lnTo>
                    <a:pt x="112" y="476"/>
                  </a:lnTo>
                  <a:lnTo>
                    <a:pt x="117" y="471"/>
                  </a:lnTo>
                  <a:lnTo>
                    <a:pt x="121" y="466"/>
                  </a:lnTo>
                  <a:lnTo>
                    <a:pt x="126" y="461"/>
                  </a:lnTo>
                  <a:lnTo>
                    <a:pt x="126" y="456"/>
                  </a:lnTo>
                  <a:lnTo>
                    <a:pt x="131" y="451"/>
                  </a:lnTo>
                  <a:lnTo>
                    <a:pt x="136" y="447"/>
                  </a:lnTo>
                  <a:lnTo>
                    <a:pt x="141" y="442"/>
                  </a:lnTo>
                  <a:lnTo>
                    <a:pt x="141" y="437"/>
                  </a:lnTo>
                  <a:lnTo>
                    <a:pt x="146" y="432"/>
                  </a:lnTo>
                  <a:lnTo>
                    <a:pt x="151" y="427"/>
                  </a:lnTo>
                  <a:lnTo>
                    <a:pt x="155" y="422"/>
                  </a:lnTo>
                  <a:lnTo>
                    <a:pt x="160" y="418"/>
                  </a:lnTo>
                  <a:lnTo>
                    <a:pt x="160" y="413"/>
                  </a:lnTo>
                  <a:lnTo>
                    <a:pt x="165" y="408"/>
                  </a:lnTo>
                  <a:lnTo>
                    <a:pt x="170" y="403"/>
                  </a:lnTo>
                  <a:lnTo>
                    <a:pt x="175" y="398"/>
                  </a:lnTo>
                  <a:lnTo>
                    <a:pt x="180" y="393"/>
                  </a:lnTo>
                  <a:lnTo>
                    <a:pt x="180" y="388"/>
                  </a:lnTo>
                  <a:lnTo>
                    <a:pt x="184" y="384"/>
                  </a:lnTo>
                  <a:lnTo>
                    <a:pt x="189" y="379"/>
                  </a:lnTo>
                  <a:lnTo>
                    <a:pt x="194" y="374"/>
                  </a:lnTo>
                  <a:lnTo>
                    <a:pt x="199" y="369"/>
                  </a:lnTo>
                  <a:lnTo>
                    <a:pt x="199" y="364"/>
                  </a:lnTo>
                  <a:lnTo>
                    <a:pt x="204" y="359"/>
                  </a:lnTo>
                  <a:lnTo>
                    <a:pt x="209" y="354"/>
                  </a:lnTo>
                  <a:lnTo>
                    <a:pt x="214" y="350"/>
                  </a:lnTo>
                  <a:lnTo>
                    <a:pt x="218" y="345"/>
                  </a:lnTo>
                  <a:lnTo>
                    <a:pt x="218" y="340"/>
                  </a:lnTo>
                  <a:lnTo>
                    <a:pt x="223" y="335"/>
                  </a:lnTo>
                  <a:lnTo>
                    <a:pt x="228" y="330"/>
                  </a:lnTo>
                  <a:lnTo>
                    <a:pt x="233" y="325"/>
                  </a:lnTo>
                  <a:lnTo>
                    <a:pt x="238" y="320"/>
                  </a:lnTo>
                  <a:lnTo>
                    <a:pt x="238" y="316"/>
                  </a:lnTo>
                  <a:lnTo>
                    <a:pt x="243" y="311"/>
                  </a:lnTo>
                  <a:lnTo>
                    <a:pt x="247" y="306"/>
                  </a:lnTo>
                  <a:lnTo>
                    <a:pt x="252" y="301"/>
                  </a:lnTo>
                  <a:lnTo>
                    <a:pt x="257" y="296"/>
                  </a:lnTo>
                  <a:lnTo>
                    <a:pt x="257" y="291"/>
                  </a:lnTo>
                  <a:lnTo>
                    <a:pt x="262" y="286"/>
                  </a:lnTo>
                  <a:lnTo>
                    <a:pt x="267" y="282"/>
                  </a:lnTo>
                  <a:lnTo>
                    <a:pt x="272" y="277"/>
                  </a:lnTo>
                  <a:lnTo>
                    <a:pt x="276" y="272"/>
                  </a:lnTo>
                  <a:lnTo>
                    <a:pt x="276" y="267"/>
                  </a:lnTo>
                  <a:lnTo>
                    <a:pt x="281" y="262"/>
                  </a:lnTo>
                  <a:lnTo>
                    <a:pt x="286" y="257"/>
                  </a:lnTo>
                  <a:lnTo>
                    <a:pt x="291" y="252"/>
                  </a:lnTo>
                  <a:lnTo>
                    <a:pt x="291" y="248"/>
                  </a:lnTo>
                  <a:lnTo>
                    <a:pt x="296" y="243"/>
                  </a:lnTo>
                  <a:lnTo>
                    <a:pt x="301" y="238"/>
                  </a:lnTo>
                  <a:lnTo>
                    <a:pt x="306" y="233"/>
                  </a:lnTo>
                  <a:lnTo>
                    <a:pt x="310" y="228"/>
                  </a:lnTo>
                  <a:lnTo>
                    <a:pt x="310" y="223"/>
                  </a:lnTo>
                  <a:lnTo>
                    <a:pt x="315" y="218"/>
                  </a:lnTo>
                  <a:lnTo>
                    <a:pt x="320" y="214"/>
                  </a:lnTo>
                  <a:lnTo>
                    <a:pt x="325" y="209"/>
                  </a:lnTo>
                  <a:lnTo>
                    <a:pt x="330" y="204"/>
                  </a:lnTo>
                  <a:lnTo>
                    <a:pt x="330" y="199"/>
                  </a:lnTo>
                  <a:lnTo>
                    <a:pt x="335" y="194"/>
                  </a:lnTo>
                  <a:lnTo>
                    <a:pt x="339" y="189"/>
                  </a:lnTo>
                  <a:lnTo>
                    <a:pt x="344" y="184"/>
                  </a:lnTo>
                  <a:lnTo>
                    <a:pt x="349" y="180"/>
                  </a:lnTo>
                  <a:lnTo>
                    <a:pt x="349" y="175"/>
                  </a:lnTo>
                  <a:lnTo>
                    <a:pt x="354" y="170"/>
                  </a:lnTo>
                  <a:lnTo>
                    <a:pt x="359" y="165"/>
                  </a:lnTo>
                  <a:lnTo>
                    <a:pt x="364" y="160"/>
                  </a:lnTo>
                  <a:lnTo>
                    <a:pt x="369" y="155"/>
                  </a:lnTo>
                  <a:lnTo>
                    <a:pt x="369" y="150"/>
                  </a:lnTo>
                  <a:lnTo>
                    <a:pt x="373" y="146"/>
                  </a:lnTo>
                  <a:lnTo>
                    <a:pt x="378" y="141"/>
                  </a:lnTo>
                  <a:lnTo>
                    <a:pt x="383" y="136"/>
                  </a:lnTo>
                  <a:lnTo>
                    <a:pt x="388" y="131"/>
                  </a:lnTo>
                  <a:lnTo>
                    <a:pt x="388" y="126"/>
                  </a:lnTo>
                  <a:lnTo>
                    <a:pt x="393" y="121"/>
                  </a:lnTo>
                  <a:lnTo>
                    <a:pt x="398" y="116"/>
                  </a:lnTo>
                  <a:lnTo>
                    <a:pt x="402" y="112"/>
                  </a:lnTo>
                  <a:lnTo>
                    <a:pt x="407" y="107"/>
                  </a:lnTo>
                  <a:lnTo>
                    <a:pt x="407" y="102"/>
                  </a:lnTo>
                  <a:lnTo>
                    <a:pt x="412" y="97"/>
                  </a:lnTo>
                  <a:lnTo>
                    <a:pt x="417" y="92"/>
                  </a:lnTo>
                  <a:lnTo>
                    <a:pt x="422" y="87"/>
                  </a:lnTo>
                  <a:lnTo>
                    <a:pt x="427" y="82"/>
                  </a:lnTo>
                  <a:lnTo>
                    <a:pt x="427" y="78"/>
                  </a:lnTo>
                  <a:lnTo>
                    <a:pt x="432" y="73"/>
                  </a:lnTo>
                  <a:lnTo>
                    <a:pt x="436" y="68"/>
                  </a:lnTo>
                  <a:lnTo>
                    <a:pt x="441" y="63"/>
                  </a:lnTo>
                  <a:lnTo>
                    <a:pt x="441" y="58"/>
                  </a:lnTo>
                  <a:lnTo>
                    <a:pt x="446" y="53"/>
                  </a:lnTo>
                  <a:lnTo>
                    <a:pt x="451" y="48"/>
                  </a:lnTo>
                  <a:lnTo>
                    <a:pt x="456" y="44"/>
                  </a:lnTo>
                  <a:lnTo>
                    <a:pt x="461" y="39"/>
                  </a:lnTo>
                  <a:lnTo>
                    <a:pt x="461" y="34"/>
                  </a:lnTo>
                  <a:lnTo>
                    <a:pt x="465" y="29"/>
                  </a:lnTo>
                  <a:lnTo>
                    <a:pt x="470" y="24"/>
                  </a:lnTo>
                  <a:lnTo>
                    <a:pt x="475" y="19"/>
                  </a:lnTo>
                  <a:lnTo>
                    <a:pt x="480" y="14"/>
                  </a:lnTo>
                  <a:lnTo>
                    <a:pt x="480" y="10"/>
                  </a:lnTo>
                  <a:lnTo>
                    <a:pt x="485" y="5"/>
                  </a:lnTo>
                  <a:lnTo>
                    <a:pt x="49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26" name="Freeform 14"/>
            <p:cNvSpPr>
              <a:spLocks/>
            </p:cNvSpPr>
            <p:nvPr/>
          </p:nvSpPr>
          <p:spPr bwMode="auto">
            <a:xfrm>
              <a:off x="1707" y="2498"/>
              <a:ext cx="275" cy="190"/>
            </a:xfrm>
            <a:custGeom>
              <a:avLst/>
              <a:gdLst/>
              <a:ahLst/>
              <a:cxnLst>
                <a:cxn ang="0">
                  <a:pos x="14" y="286"/>
                </a:cxn>
                <a:cxn ang="0">
                  <a:pos x="19" y="281"/>
                </a:cxn>
                <a:cxn ang="0">
                  <a:pos x="29" y="267"/>
                </a:cxn>
                <a:cxn ang="0">
                  <a:pos x="43" y="252"/>
                </a:cxn>
                <a:cxn ang="0">
                  <a:pos x="53" y="238"/>
                </a:cxn>
                <a:cxn ang="0">
                  <a:pos x="67" y="223"/>
                </a:cxn>
                <a:cxn ang="0">
                  <a:pos x="77" y="209"/>
                </a:cxn>
                <a:cxn ang="0">
                  <a:pos x="87" y="194"/>
                </a:cxn>
                <a:cxn ang="0">
                  <a:pos x="101" y="180"/>
                </a:cxn>
                <a:cxn ang="0">
                  <a:pos x="111" y="165"/>
                </a:cxn>
                <a:cxn ang="0">
                  <a:pos x="121" y="150"/>
                </a:cxn>
                <a:cxn ang="0">
                  <a:pos x="135" y="136"/>
                </a:cxn>
                <a:cxn ang="0">
                  <a:pos x="145" y="121"/>
                </a:cxn>
                <a:cxn ang="0">
                  <a:pos x="160" y="107"/>
                </a:cxn>
                <a:cxn ang="0">
                  <a:pos x="169" y="92"/>
                </a:cxn>
                <a:cxn ang="0">
                  <a:pos x="179" y="78"/>
                </a:cxn>
                <a:cxn ang="0">
                  <a:pos x="193" y="63"/>
                </a:cxn>
                <a:cxn ang="0">
                  <a:pos x="203" y="48"/>
                </a:cxn>
                <a:cxn ang="0">
                  <a:pos x="218" y="34"/>
                </a:cxn>
                <a:cxn ang="0">
                  <a:pos x="227" y="19"/>
                </a:cxn>
                <a:cxn ang="0">
                  <a:pos x="237" y="5"/>
                </a:cxn>
                <a:cxn ang="0">
                  <a:pos x="252" y="10"/>
                </a:cxn>
                <a:cxn ang="0">
                  <a:pos x="266" y="24"/>
                </a:cxn>
                <a:cxn ang="0">
                  <a:pos x="276" y="39"/>
                </a:cxn>
                <a:cxn ang="0">
                  <a:pos x="290" y="53"/>
                </a:cxn>
                <a:cxn ang="0">
                  <a:pos x="300" y="68"/>
                </a:cxn>
                <a:cxn ang="0">
                  <a:pos x="310" y="82"/>
                </a:cxn>
                <a:cxn ang="0">
                  <a:pos x="324" y="97"/>
                </a:cxn>
                <a:cxn ang="0">
                  <a:pos x="334" y="112"/>
                </a:cxn>
                <a:cxn ang="0">
                  <a:pos x="348" y="126"/>
                </a:cxn>
                <a:cxn ang="0">
                  <a:pos x="358" y="141"/>
                </a:cxn>
                <a:cxn ang="0">
                  <a:pos x="368" y="155"/>
                </a:cxn>
                <a:cxn ang="0">
                  <a:pos x="382" y="170"/>
                </a:cxn>
                <a:cxn ang="0">
                  <a:pos x="392" y="184"/>
                </a:cxn>
                <a:cxn ang="0">
                  <a:pos x="402" y="199"/>
                </a:cxn>
                <a:cxn ang="0">
                  <a:pos x="416" y="214"/>
                </a:cxn>
                <a:cxn ang="0">
                  <a:pos x="426" y="228"/>
                </a:cxn>
                <a:cxn ang="0">
                  <a:pos x="441" y="243"/>
                </a:cxn>
                <a:cxn ang="0">
                  <a:pos x="450" y="257"/>
                </a:cxn>
                <a:cxn ang="0">
                  <a:pos x="460" y="272"/>
                </a:cxn>
                <a:cxn ang="0">
                  <a:pos x="479" y="286"/>
                </a:cxn>
                <a:cxn ang="0">
                  <a:pos x="489" y="301"/>
                </a:cxn>
              </a:cxnLst>
              <a:rect l="0" t="0" r="r" b="b"/>
              <a:pathLst>
                <a:path w="499" h="311">
                  <a:moveTo>
                    <a:pt x="0" y="301"/>
                  </a:moveTo>
                  <a:lnTo>
                    <a:pt x="5" y="296"/>
                  </a:lnTo>
                  <a:lnTo>
                    <a:pt x="14" y="286"/>
                  </a:lnTo>
                  <a:lnTo>
                    <a:pt x="9" y="286"/>
                  </a:lnTo>
                  <a:lnTo>
                    <a:pt x="14" y="286"/>
                  </a:lnTo>
                  <a:lnTo>
                    <a:pt x="19" y="281"/>
                  </a:lnTo>
                  <a:lnTo>
                    <a:pt x="24" y="277"/>
                  </a:lnTo>
                  <a:lnTo>
                    <a:pt x="29" y="272"/>
                  </a:lnTo>
                  <a:lnTo>
                    <a:pt x="29" y="267"/>
                  </a:lnTo>
                  <a:lnTo>
                    <a:pt x="34" y="262"/>
                  </a:lnTo>
                  <a:lnTo>
                    <a:pt x="38" y="257"/>
                  </a:lnTo>
                  <a:lnTo>
                    <a:pt x="43" y="252"/>
                  </a:lnTo>
                  <a:lnTo>
                    <a:pt x="48" y="247"/>
                  </a:lnTo>
                  <a:lnTo>
                    <a:pt x="48" y="243"/>
                  </a:lnTo>
                  <a:lnTo>
                    <a:pt x="53" y="238"/>
                  </a:lnTo>
                  <a:lnTo>
                    <a:pt x="58" y="233"/>
                  </a:lnTo>
                  <a:lnTo>
                    <a:pt x="63" y="228"/>
                  </a:lnTo>
                  <a:lnTo>
                    <a:pt x="67" y="223"/>
                  </a:lnTo>
                  <a:lnTo>
                    <a:pt x="67" y="218"/>
                  </a:lnTo>
                  <a:lnTo>
                    <a:pt x="72" y="214"/>
                  </a:lnTo>
                  <a:lnTo>
                    <a:pt x="77" y="209"/>
                  </a:lnTo>
                  <a:lnTo>
                    <a:pt x="82" y="204"/>
                  </a:lnTo>
                  <a:lnTo>
                    <a:pt x="87" y="199"/>
                  </a:lnTo>
                  <a:lnTo>
                    <a:pt x="87" y="194"/>
                  </a:lnTo>
                  <a:lnTo>
                    <a:pt x="92" y="189"/>
                  </a:lnTo>
                  <a:lnTo>
                    <a:pt x="97" y="184"/>
                  </a:lnTo>
                  <a:lnTo>
                    <a:pt x="101" y="180"/>
                  </a:lnTo>
                  <a:lnTo>
                    <a:pt x="101" y="175"/>
                  </a:lnTo>
                  <a:lnTo>
                    <a:pt x="106" y="170"/>
                  </a:lnTo>
                  <a:lnTo>
                    <a:pt x="111" y="165"/>
                  </a:lnTo>
                  <a:lnTo>
                    <a:pt x="116" y="160"/>
                  </a:lnTo>
                  <a:lnTo>
                    <a:pt x="121" y="155"/>
                  </a:lnTo>
                  <a:lnTo>
                    <a:pt x="121" y="150"/>
                  </a:lnTo>
                  <a:lnTo>
                    <a:pt x="126" y="146"/>
                  </a:lnTo>
                  <a:lnTo>
                    <a:pt x="130" y="141"/>
                  </a:lnTo>
                  <a:lnTo>
                    <a:pt x="135" y="136"/>
                  </a:lnTo>
                  <a:lnTo>
                    <a:pt x="140" y="131"/>
                  </a:lnTo>
                  <a:lnTo>
                    <a:pt x="140" y="126"/>
                  </a:lnTo>
                  <a:lnTo>
                    <a:pt x="145" y="121"/>
                  </a:lnTo>
                  <a:lnTo>
                    <a:pt x="150" y="116"/>
                  </a:lnTo>
                  <a:lnTo>
                    <a:pt x="155" y="112"/>
                  </a:lnTo>
                  <a:lnTo>
                    <a:pt x="160" y="107"/>
                  </a:lnTo>
                  <a:lnTo>
                    <a:pt x="160" y="102"/>
                  </a:lnTo>
                  <a:lnTo>
                    <a:pt x="164" y="97"/>
                  </a:lnTo>
                  <a:lnTo>
                    <a:pt x="169" y="92"/>
                  </a:lnTo>
                  <a:lnTo>
                    <a:pt x="174" y="87"/>
                  </a:lnTo>
                  <a:lnTo>
                    <a:pt x="179" y="82"/>
                  </a:lnTo>
                  <a:lnTo>
                    <a:pt x="179" y="78"/>
                  </a:lnTo>
                  <a:lnTo>
                    <a:pt x="184" y="73"/>
                  </a:lnTo>
                  <a:lnTo>
                    <a:pt x="189" y="68"/>
                  </a:lnTo>
                  <a:lnTo>
                    <a:pt x="193" y="63"/>
                  </a:lnTo>
                  <a:lnTo>
                    <a:pt x="198" y="58"/>
                  </a:lnTo>
                  <a:lnTo>
                    <a:pt x="198" y="53"/>
                  </a:lnTo>
                  <a:lnTo>
                    <a:pt x="203" y="48"/>
                  </a:lnTo>
                  <a:lnTo>
                    <a:pt x="208" y="44"/>
                  </a:lnTo>
                  <a:lnTo>
                    <a:pt x="213" y="39"/>
                  </a:lnTo>
                  <a:lnTo>
                    <a:pt x="218" y="34"/>
                  </a:lnTo>
                  <a:lnTo>
                    <a:pt x="218" y="29"/>
                  </a:lnTo>
                  <a:lnTo>
                    <a:pt x="223" y="24"/>
                  </a:lnTo>
                  <a:lnTo>
                    <a:pt x="227" y="19"/>
                  </a:lnTo>
                  <a:lnTo>
                    <a:pt x="232" y="14"/>
                  </a:lnTo>
                  <a:lnTo>
                    <a:pt x="237" y="10"/>
                  </a:lnTo>
                  <a:lnTo>
                    <a:pt x="237" y="5"/>
                  </a:lnTo>
                  <a:lnTo>
                    <a:pt x="247" y="0"/>
                  </a:lnTo>
                  <a:lnTo>
                    <a:pt x="252" y="5"/>
                  </a:lnTo>
                  <a:lnTo>
                    <a:pt x="252" y="10"/>
                  </a:lnTo>
                  <a:lnTo>
                    <a:pt x="256" y="14"/>
                  </a:lnTo>
                  <a:lnTo>
                    <a:pt x="261" y="19"/>
                  </a:lnTo>
                  <a:lnTo>
                    <a:pt x="266" y="24"/>
                  </a:lnTo>
                  <a:lnTo>
                    <a:pt x="271" y="29"/>
                  </a:lnTo>
                  <a:lnTo>
                    <a:pt x="271" y="34"/>
                  </a:lnTo>
                  <a:lnTo>
                    <a:pt x="276" y="39"/>
                  </a:lnTo>
                  <a:lnTo>
                    <a:pt x="281" y="44"/>
                  </a:lnTo>
                  <a:lnTo>
                    <a:pt x="285" y="48"/>
                  </a:lnTo>
                  <a:lnTo>
                    <a:pt x="290" y="53"/>
                  </a:lnTo>
                  <a:lnTo>
                    <a:pt x="290" y="58"/>
                  </a:lnTo>
                  <a:lnTo>
                    <a:pt x="295" y="63"/>
                  </a:lnTo>
                  <a:lnTo>
                    <a:pt x="300" y="68"/>
                  </a:lnTo>
                  <a:lnTo>
                    <a:pt x="305" y="73"/>
                  </a:lnTo>
                  <a:lnTo>
                    <a:pt x="310" y="78"/>
                  </a:lnTo>
                  <a:lnTo>
                    <a:pt x="310" y="82"/>
                  </a:lnTo>
                  <a:lnTo>
                    <a:pt x="315" y="87"/>
                  </a:lnTo>
                  <a:lnTo>
                    <a:pt x="319" y="92"/>
                  </a:lnTo>
                  <a:lnTo>
                    <a:pt x="324" y="97"/>
                  </a:lnTo>
                  <a:lnTo>
                    <a:pt x="329" y="102"/>
                  </a:lnTo>
                  <a:lnTo>
                    <a:pt x="329" y="107"/>
                  </a:lnTo>
                  <a:lnTo>
                    <a:pt x="334" y="112"/>
                  </a:lnTo>
                  <a:lnTo>
                    <a:pt x="339" y="116"/>
                  </a:lnTo>
                  <a:lnTo>
                    <a:pt x="344" y="121"/>
                  </a:lnTo>
                  <a:lnTo>
                    <a:pt x="348" y="126"/>
                  </a:lnTo>
                  <a:lnTo>
                    <a:pt x="348" y="131"/>
                  </a:lnTo>
                  <a:lnTo>
                    <a:pt x="353" y="136"/>
                  </a:lnTo>
                  <a:lnTo>
                    <a:pt x="358" y="141"/>
                  </a:lnTo>
                  <a:lnTo>
                    <a:pt x="363" y="146"/>
                  </a:lnTo>
                  <a:lnTo>
                    <a:pt x="368" y="150"/>
                  </a:lnTo>
                  <a:lnTo>
                    <a:pt x="368" y="155"/>
                  </a:lnTo>
                  <a:lnTo>
                    <a:pt x="373" y="160"/>
                  </a:lnTo>
                  <a:lnTo>
                    <a:pt x="378" y="165"/>
                  </a:lnTo>
                  <a:lnTo>
                    <a:pt x="382" y="170"/>
                  </a:lnTo>
                  <a:lnTo>
                    <a:pt x="387" y="175"/>
                  </a:lnTo>
                  <a:lnTo>
                    <a:pt x="387" y="180"/>
                  </a:lnTo>
                  <a:lnTo>
                    <a:pt x="392" y="184"/>
                  </a:lnTo>
                  <a:lnTo>
                    <a:pt x="397" y="189"/>
                  </a:lnTo>
                  <a:lnTo>
                    <a:pt x="402" y="194"/>
                  </a:lnTo>
                  <a:lnTo>
                    <a:pt x="402" y="199"/>
                  </a:lnTo>
                  <a:lnTo>
                    <a:pt x="407" y="204"/>
                  </a:lnTo>
                  <a:lnTo>
                    <a:pt x="411" y="209"/>
                  </a:lnTo>
                  <a:lnTo>
                    <a:pt x="416" y="214"/>
                  </a:lnTo>
                  <a:lnTo>
                    <a:pt x="421" y="218"/>
                  </a:lnTo>
                  <a:lnTo>
                    <a:pt x="421" y="223"/>
                  </a:lnTo>
                  <a:lnTo>
                    <a:pt x="426" y="228"/>
                  </a:lnTo>
                  <a:lnTo>
                    <a:pt x="431" y="233"/>
                  </a:lnTo>
                  <a:lnTo>
                    <a:pt x="436" y="238"/>
                  </a:lnTo>
                  <a:lnTo>
                    <a:pt x="441" y="243"/>
                  </a:lnTo>
                  <a:lnTo>
                    <a:pt x="441" y="247"/>
                  </a:lnTo>
                  <a:lnTo>
                    <a:pt x="445" y="252"/>
                  </a:lnTo>
                  <a:lnTo>
                    <a:pt x="450" y="257"/>
                  </a:lnTo>
                  <a:lnTo>
                    <a:pt x="455" y="262"/>
                  </a:lnTo>
                  <a:lnTo>
                    <a:pt x="460" y="267"/>
                  </a:lnTo>
                  <a:lnTo>
                    <a:pt x="460" y="272"/>
                  </a:lnTo>
                  <a:lnTo>
                    <a:pt x="465" y="277"/>
                  </a:lnTo>
                  <a:lnTo>
                    <a:pt x="470" y="281"/>
                  </a:lnTo>
                  <a:lnTo>
                    <a:pt x="479" y="286"/>
                  </a:lnTo>
                  <a:lnTo>
                    <a:pt x="479" y="291"/>
                  </a:lnTo>
                  <a:lnTo>
                    <a:pt x="484" y="296"/>
                  </a:lnTo>
                  <a:lnTo>
                    <a:pt x="489" y="301"/>
                  </a:lnTo>
                  <a:lnTo>
                    <a:pt x="494" y="306"/>
                  </a:lnTo>
                  <a:lnTo>
                    <a:pt x="499" y="31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27" name="Freeform 15"/>
            <p:cNvSpPr>
              <a:spLocks/>
            </p:cNvSpPr>
            <p:nvPr/>
          </p:nvSpPr>
          <p:spPr bwMode="auto">
            <a:xfrm>
              <a:off x="1982" y="2688"/>
              <a:ext cx="267" cy="376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19" y="24"/>
                </a:cxn>
                <a:cxn ang="0">
                  <a:pos x="29" y="38"/>
                </a:cxn>
                <a:cxn ang="0">
                  <a:pos x="38" y="53"/>
                </a:cxn>
                <a:cxn ang="0">
                  <a:pos x="53" y="68"/>
                </a:cxn>
                <a:cxn ang="0">
                  <a:pos x="63" y="82"/>
                </a:cxn>
                <a:cxn ang="0">
                  <a:pos x="72" y="97"/>
                </a:cxn>
                <a:cxn ang="0">
                  <a:pos x="87" y="111"/>
                </a:cxn>
                <a:cxn ang="0">
                  <a:pos x="97" y="126"/>
                </a:cxn>
                <a:cxn ang="0">
                  <a:pos x="111" y="140"/>
                </a:cxn>
                <a:cxn ang="0">
                  <a:pos x="121" y="155"/>
                </a:cxn>
                <a:cxn ang="0">
                  <a:pos x="130" y="170"/>
                </a:cxn>
                <a:cxn ang="0">
                  <a:pos x="145" y="184"/>
                </a:cxn>
                <a:cxn ang="0">
                  <a:pos x="155" y="199"/>
                </a:cxn>
                <a:cxn ang="0">
                  <a:pos x="169" y="213"/>
                </a:cxn>
                <a:cxn ang="0">
                  <a:pos x="179" y="228"/>
                </a:cxn>
                <a:cxn ang="0">
                  <a:pos x="189" y="242"/>
                </a:cxn>
                <a:cxn ang="0">
                  <a:pos x="203" y="257"/>
                </a:cxn>
                <a:cxn ang="0">
                  <a:pos x="213" y="272"/>
                </a:cxn>
                <a:cxn ang="0">
                  <a:pos x="223" y="286"/>
                </a:cxn>
                <a:cxn ang="0">
                  <a:pos x="237" y="301"/>
                </a:cxn>
                <a:cxn ang="0">
                  <a:pos x="247" y="315"/>
                </a:cxn>
                <a:cxn ang="0">
                  <a:pos x="261" y="330"/>
                </a:cxn>
                <a:cxn ang="0">
                  <a:pos x="271" y="344"/>
                </a:cxn>
                <a:cxn ang="0">
                  <a:pos x="281" y="359"/>
                </a:cxn>
                <a:cxn ang="0">
                  <a:pos x="295" y="374"/>
                </a:cxn>
                <a:cxn ang="0">
                  <a:pos x="305" y="388"/>
                </a:cxn>
                <a:cxn ang="0">
                  <a:pos x="319" y="403"/>
                </a:cxn>
                <a:cxn ang="0">
                  <a:pos x="329" y="417"/>
                </a:cxn>
                <a:cxn ang="0">
                  <a:pos x="339" y="432"/>
                </a:cxn>
                <a:cxn ang="0">
                  <a:pos x="353" y="446"/>
                </a:cxn>
                <a:cxn ang="0">
                  <a:pos x="363" y="461"/>
                </a:cxn>
                <a:cxn ang="0">
                  <a:pos x="373" y="475"/>
                </a:cxn>
                <a:cxn ang="0">
                  <a:pos x="387" y="490"/>
                </a:cxn>
                <a:cxn ang="0">
                  <a:pos x="397" y="505"/>
                </a:cxn>
                <a:cxn ang="0">
                  <a:pos x="411" y="519"/>
                </a:cxn>
                <a:cxn ang="0">
                  <a:pos x="421" y="534"/>
                </a:cxn>
                <a:cxn ang="0">
                  <a:pos x="431" y="548"/>
                </a:cxn>
                <a:cxn ang="0">
                  <a:pos x="445" y="563"/>
                </a:cxn>
                <a:cxn ang="0">
                  <a:pos x="455" y="577"/>
                </a:cxn>
                <a:cxn ang="0">
                  <a:pos x="470" y="592"/>
                </a:cxn>
                <a:cxn ang="0">
                  <a:pos x="479" y="607"/>
                </a:cxn>
              </a:cxnLst>
              <a:rect l="0" t="0" r="r" b="b"/>
              <a:pathLst>
                <a:path w="484" h="616">
                  <a:moveTo>
                    <a:pt x="0" y="0"/>
                  </a:moveTo>
                  <a:lnTo>
                    <a:pt x="0" y="4"/>
                  </a:lnTo>
                  <a:lnTo>
                    <a:pt x="5" y="9"/>
                  </a:lnTo>
                  <a:lnTo>
                    <a:pt x="9" y="14"/>
                  </a:lnTo>
                  <a:lnTo>
                    <a:pt x="14" y="19"/>
                  </a:lnTo>
                  <a:lnTo>
                    <a:pt x="19" y="24"/>
                  </a:lnTo>
                  <a:lnTo>
                    <a:pt x="19" y="29"/>
                  </a:lnTo>
                  <a:lnTo>
                    <a:pt x="24" y="34"/>
                  </a:lnTo>
                  <a:lnTo>
                    <a:pt x="29" y="38"/>
                  </a:lnTo>
                  <a:lnTo>
                    <a:pt x="34" y="43"/>
                  </a:lnTo>
                  <a:lnTo>
                    <a:pt x="38" y="48"/>
                  </a:lnTo>
                  <a:lnTo>
                    <a:pt x="38" y="53"/>
                  </a:lnTo>
                  <a:lnTo>
                    <a:pt x="43" y="58"/>
                  </a:lnTo>
                  <a:lnTo>
                    <a:pt x="48" y="63"/>
                  </a:lnTo>
                  <a:lnTo>
                    <a:pt x="53" y="68"/>
                  </a:lnTo>
                  <a:lnTo>
                    <a:pt x="53" y="72"/>
                  </a:lnTo>
                  <a:lnTo>
                    <a:pt x="58" y="77"/>
                  </a:lnTo>
                  <a:lnTo>
                    <a:pt x="63" y="82"/>
                  </a:lnTo>
                  <a:lnTo>
                    <a:pt x="67" y="87"/>
                  </a:lnTo>
                  <a:lnTo>
                    <a:pt x="72" y="92"/>
                  </a:lnTo>
                  <a:lnTo>
                    <a:pt x="72" y="97"/>
                  </a:lnTo>
                  <a:lnTo>
                    <a:pt x="77" y="102"/>
                  </a:lnTo>
                  <a:lnTo>
                    <a:pt x="82" y="106"/>
                  </a:lnTo>
                  <a:lnTo>
                    <a:pt x="87" y="111"/>
                  </a:lnTo>
                  <a:lnTo>
                    <a:pt x="92" y="116"/>
                  </a:lnTo>
                  <a:lnTo>
                    <a:pt x="92" y="121"/>
                  </a:lnTo>
                  <a:lnTo>
                    <a:pt x="97" y="126"/>
                  </a:lnTo>
                  <a:lnTo>
                    <a:pt x="101" y="131"/>
                  </a:lnTo>
                  <a:lnTo>
                    <a:pt x="106" y="136"/>
                  </a:lnTo>
                  <a:lnTo>
                    <a:pt x="111" y="140"/>
                  </a:lnTo>
                  <a:lnTo>
                    <a:pt x="111" y="145"/>
                  </a:lnTo>
                  <a:lnTo>
                    <a:pt x="116" y="150"/>
                  </a:lnTo>
                  <a:lnTo>
                    <a:pt x="121" y="155"/>
                  </a:lnTo>
                  <a:lnTo>
                    <a:pt x="126" y="160"/>
                  </a:lnTo>
                  <a:lnTo>
                    <a:pt x="130" y="165"/>
                  </a:lnTo>
                  <a:lnTo>
                    <a:pt x="130" y="170"/>
                  </a:lnTo>
                  <a:lnTo>
                    <a:pt x="135" y="174"/>
                  </a:lnTo>
                  <a:lnTo>
                    <a:pt x="140" y="179"/>
                  </a:lnTo>
                  <a:lnTo>
                    <a:pt x="145" y="184"/>
                  </a:lnTo>
                  <a:lnTo>
                    <a:pt x="150" y="189"/>
                  </a:lnTo>
                  <a:lnTo>
                    <a:pt x="150" y="194"/>
                  </a:lnTo>
                  <a:lnTo>
                    <a:pt x="155" y="199"/>
                  </a:lnTo>
                  <a:lnTo>
                    <a:pt x="160" y="204"/>
                  </a:lnTo>
                  <a:lnTo>
                    <a:pt x="164" y="208"/>
                  </a:lnTo>
                  <a:lnTo>
                    <a:pt x="169" y="213"/>
                  </a:lnTo>
                  <a:lnTo>
                    <a:pt x="169" y="218"/>
                  </a:lnTo>
                  <a:lnTo>
                    <a:pt x="174" y="223"/>
                  </a:lnTo>
                  <a:lnTo>
                    <a:pt x="179" y="228"/>
                  </a:lnTo>
                  <a:lnTo>
                    <a:pt x="184" y="233"/>
                  </a:lnTo>
                  <a:lnTo>
                    <a:pt x="189" y="238"/>
                  </a:lnTo>
                  <a:lnTo>
                    <a:pt x="189" y="242"/>
                  </a:lnTo>
                  <a:lnTo>
                    <a:pt x="193" y="247"/>
                  </a:lnTo>
                  <a:lnTo>
                    <a:pt x="198" y="252"/>
                  </a:lnTo>
                  <a:lnTo>
                    <a:pt x="203" y="257"/>
                  </a:lnTo>
                  <a:lnTo>
                    <a:pt x="203" y="262"/>
                  </a:lnTo>
                  <a:lnTo>
                    <a:pt x="208" y="267"/>
                  </a:lnTo>
                  <a:lnTo>
                    <a:pt x="213" y="272"/>
                  </a:lnTo>
                  <a:lnTo>
                    <a:pt x="218" y="276"/>
                  </a:lnTo>
                  <a:lnTo>
                    <a:pt x="223" y="281"/>
                  </a:lnTo>
                  <a:lnTo>
                    <a:pt x="223" y="286"/>
                  </a:lnTo>
                  <a:lnTo>
                    <a:pt x="227" y="291"/>
                  </a:lnTo>
                  <a:lnTo>
                    <a:pt x="232" y="296"/>
                  </a:lnTo>
                  <a:lnTo>
                    <a:pt x="237" y="301"/>
                  </a:lnTo>
                  <a:lnTo>
                    <a:pt x="242" y="306"/>
                  </a:lnTo>
                  <a:lnTo>
                    <a:pt x="242" y="310"/>
                  </a:lnTo>
                  <a:lnTo>
                    <a:pt x="247" y="315"/>
                  </a:lnTo>
                  <a:lnTo>
                    <a:pt x="252" y="320"/>
                  </a:lnTo>
                  <a:lnTo>
                    <a:pt x="256" y="325"/>
                  </a:lnTo>
                  <a:lnTo>
                    <a:pt x="261" y="330"/>
                  </a:lnTo>
                  <a:lnTo>
                    <a:pt x="261" y="335"/>
                  </a:lnTo>
                  <a:lnTo>
                    <a:pt x="266" y="340"/>
                  </a:lnTo>
                  <a:lnTo>
                    <a:pt x="271" y="344"/>
                  </a:lnTo>
                  <a:lnTo>
                    <a:pt x="276" y="349"/>
                  </a:lnTo>
                  <a:lnTo>
                    <a:pt x="281" y="354"/>
                  </a:lnTo>
                  <a:lnTo>
                    <a:pt x="281" y="359"/>
                  </a:lnTo>
                  <a:lnTo>
                    <a:pt x="286" y="364"/>
                  </a:lnTo>
                  <a:lnTo>
                    <a:pt x="290" y="369"/>
                  </a:lnTo>
                  <a:lnTo>
                    <a:pt x="295" y="374"/>
                  </a:lnTo>
                  <a:lnTo>
                    <a:pt x="300" y="378"/>
                  </a:lnTo>
                  <a:lnTo>
                    <a:pt x="300" y="383"/>
                  </a:lnTo>
                  <a:lnTo>
                    <a:pt x="305" y="388"/>
                  </a:lnTo>
                  <a:lnTo>
                    <a:pt x="310" y="393"/>
                  </a:lnTo>
                  <a:lnTo>
                    <a:pt x="315" y="398"/>
                  </a:lnTo>
                  <a:lnTo>
                    <a:pt x="319" y="403"/>
                  </a:lnTo>
                  <a:lnTo>
                    <a:pt x="319" y="408"/>
                  </a:lnTo>
                  <a:lnTo>
                    <a:pt x="324" y="412"/>
                  </a:lnTo>
                  <a:lnTo>
                    <a:pt x="329" y="417"/>
                  </a:lnTo>
                  <a:lnTo>
                    <a:pt x="334" y="422"/>
                  </a:lnTo>
                  <a:lnTo>
                    <a:pt x="339" y="427"/>
                  </a:lnTo>
                  <a:lnTo>
                    <a:pt x="339" y="432"/>
                  </a:lnTo>
                  <a:lnTo>
                    <a:pt x="344" y="437"/>
                  </a:lnTo>
                  <a:lnTo>
                    <a:pt x="348" y="441"/>
                  </a:lnTo>
                  <a:lnTo>
                    <a:pt x="353" y="446"/>
                  </a:lnTo>
                  <a:lnTo>
                    <a:pt x="353" y="451"/>
                  </a:lnTo>
                  <a:lnTo>
                    <a:pt x="358" y="456"/>
                  </a:lnTo>
                  <a:lnTo>
                    <a:pt x="363" y="461"/>
                  </a:lnTo>
                  <a:lnTo>
                    <a:pt x="368" y="466"/>
                  </a:lnTo>
                  <a:lnTo>
                    <a:pt x="373" y="471"/>
                  </a:lnTo>
                  <a:lnTo>
                    <a:pt x="373" y="475"/>
                  </a:lnTo>
                  <a:lnTo>
                    <a:pt x="378" y="480"/>
                  </a:lnTo>
                  <a:lnTo>
                    <a:pt x="382" y="485"/>
                  </a:lnTo>
                  <a:lnTo>
                    <a:pt x="387" y="490"/>
                  </a:lnTo>
                  <a:lnTo>
                    <a:pt x="392" y="495"/>
                  </a:lnTo>
                  <a:lnTo>
                    <a:pt x="392" y="500"/>
                  </a:lnTo>
                  <a:lnTo>
                    <a:pt x="397" y="505"/>
                  </a:lnTo>
                  <a:lnTo>
                    <a:pt x="402" y="509"/>
                  </a:lnTo>
                  <a:lnTo>
                    <a:pt x="407" y="514"/>
                  </a:lnTo>
                  <a:lnTo>
                    <a:pt x="411" y="519"/>
                  </a:lnTo>
                  <a:lnTo>
                    <a:pt x="411" y="524"/>
                  </a:lnTo>
                  <a:lnTo>
                    <a:pt x="416" y="529"/>
                  </a:lnTo>
                  <a:lnTo>
                    <a:pt x="421" y="534"/>
                  </a:lnTo>
                  <a:lnTo>
                    <a:pt x="426" y="539"/>
                  </a:lnTo>
                  <a:lnTo>
                    <a:pt x="431" y="543"/>
                  </a:lnTo>
                  <a:lnTo>
                    <a:pt x="431" y="548"/>
                  </a:lnTo>
                  <a:lnTo>
                    <a:pt x="436" y="553"/>
                  </a:lnTo>
                  <a:lnTo>
                    <a:pt x="441" y="558"/>
                  </a:lnTo>
                  <a:lnTo>
                    <a:pt x="445" y="563"/>
                  </a:lnTo>
                  <a:lnTo>
                    <a:pt x="450" y="568"/>
                  </a:lnTo>
                  <a:lnTo>
                    <a:pt x="450" y="573"/>
                  </a:lnTo>
                  <a:lnTo>
                    <a:pt x="455" y="577"/>
                  </a:lnTo>
                  <a:lnTo>
                    <a:pt x="460" y="582"/>
                  </a:lnTo>
                  <a:lnTo>
                    <a:pt x="465" y="587"/>
                  </a:lnTo>
                  <a:lnTo>
                    <a:pt x="470" y="592"/>
                  </a:lnTo>
                  <a:lnTo>
                    <a:pt x="470" y="597"/>
                  </a:lnTo>
                  <a:lnTo>
                    <a:pt x="474" y="602"/>
                  </a:lnTo>
                  <a:lnTo>
                    <a:pt x="479" y="607"/>
                  </a:lnTo>
                  <a:lnTo>
                    <a:pt x="484" y="611"/>
                  </a:lnTo>
                  <a:lnTo>
                    <a:pt x="484" y="61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28" name="Freeform 16"/>
            <p:cNvSpPr>
              <a:spLocks/>
            </p:cNvSpPr>
            <p:nvPr/>
          </p:nvSpPr>
          <p:spPr bwMode="auto">
            <a:xfrm>
              <a:off x="2249" y="3064"/>
              <a:ext cx="319" cy="140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20" y="25"/>
                </a:cxn>
                <a:cxn ang="0">
                  <a:pos x="34" y="39"/>
                </a:cxn>
                <a:cxn ang="0">
                  <a:pos x="44" y="54"/>
                </a:cxn>
                <a:cxn ang="0">
                  <a:pos x="58" y="68"/>
                </a:cxn>
                <a:cxn ang="0">
                  <a:pos x="68" y="83"/>
                </a:cxn>
                <a:cxn ang="0">
                  <a:pos x="78" y="97"/>
                </a:cxn>
                <a:cxn ang="0">
                  <a:pos x="92" y="112"/>
                </a:cxn>
                <a:cxn ang="0">
                  <a:pos x="102" y="127"/>
                </a:cxn>
                <a:cxn ang="0">
                  <a:pos x="116" y="141"/>
                </a:cxn>
                <a:cxn ang="0">
                  <a:pos x="126" y="156"/>
                </a:cxn>
                <a:cxn ang="0">
                  <a:pos x="136" y="170"/>
                </a:cxn>
                <a:cxn ang="0">
                  <a:pos x="150" y="185"/>
                </a:cxn>
                <a:cxn ang="0">
                  <a:pos x="160" y="199"/>
                </a:cxn>
                <a:cxn ang="0">
                  <a:pos x="170" y="214"/>
                </a:cxn>
                <a:cxn ang="0">
                  <a:pos x="189" y="229"/>
                </a:cxn>
                <a:cxn ang="0">
                  <a:pos x="204" y="229"/>
                </a:cxn>
                <a:cxn ang="0">
                  <a:pos x="218" y="229"/>
                </a:cxn>
                <a:cxn ang="0">
                  <a:pos x="233" y="229"/>
                </a:cxn>
                <a:cxn ang="0">
                  <a:pos x="247" y="229"/>
                </a:cxn>
                <a:cxn ang="0">
                  <a:pos x="262" y="229"/>
                </a:cxn>
                <a:cxn ang="0">
                  <a:pos x="276" y="229"/>
                </a:cxn>
                <a:cxn ang="0">
                  <a:pos x="291" y="229"/>
                </a:cxn>
                <a:cxn ang="0">
                  <a:pos x="305" y="229"/>
                </a:cxn>
                <a:cxn ang="0">
                  <a:pos x="320" y="229"/>
                </a:cxn>
                <a:cxn ang="0">
                  <a:pos x="334" y="229"/>
                </a:cxn>
                <a:cxn ang="0">
                  <a:pos x="349" y="229"/>
                </a:cxn>
                <a:cxn ang="0">
                  <a:pos x="363" y="229"/>
                </a:cxn>
                <a:cxn ang="0">
                  <a:pos x="378" y="229"/>
                </a:cxn>
                <a:cxn ang="0">
                  <a:pos x="393" y="229"/>
                </a:cxn>
                <a:cxn ang="0">
                  <a:pos x="407" y="229"/>
                </a:cxn>
                <a:cxn ang="0">
                  <a:pos x="422" y="229"/>
                </a:cxn>
                <a:cxn ang="0">
                  <a:pos x="436" y="229"/>
                </a:cxn>
                <a:cxn ang="0">
                  <a:pos x="451" y="229"/>
                </a:cxn>
                <a:cxn ang="0">
                  <a:pos x="465" y="229"/>
                </a:cxn>
                <a:cxn ang="0">
                  <a:pos x="480" y="229"/>
                </a:cxn>
                <a:cxn ang="0">
                  <a:pos x="494" y="229"/>
                </a:cxn>
                <a:cxn ang="0">
                  <a:pos x="509" y="229"/>
                </a:cxn>
                <a:cxn ang="0">
                  <a:pos x="523" y="229"/>
                </a:cxn>
                <a:cxn ang="0">
                  <a:pos x="538" y="229"/>
                </a:cxn>
                <a:cxn ang="0">
                  <a:pos x="552" y="229"/>
                </a:cxn>
                <a:cxn ang="0">
                  <a:pos x="567" y="229"/>
                </a:cxn>
              </a:cxnLst>
              <a:rect l="0" t="0" r="r" b="b"/>
              <a:pathLst>
                <a:path w="577" h="229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5" y="15"/>
                  </a:lnTo>
                  <a:lnTo>
                    <a:pt x="20" y="20"/>
                  </a:lnTo>
                  <a:lnTo>
                    <a:pt x="20" y="25"/>
                  </a:lnTo>
                  <a:lnTo>
                    <a:pt x="24" y="29"/>
                  </a:lnTo>
                  <a:lnTo>
                    <a:pt x="29" y="34"/>
                  </a:lnTo>
                  <a:lnTo>
                    <a:pt x="34" y="39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4" y="54"/>
                  </a:lnTo>
                  <a:lnTo>
                    <a:pt x="49" y="59"/>
                  </a:lnTo>
                  <a:lnTo>
                    <a:pt x="53" y="63"/>
                  </a:lnTo>
                  <a:lnTo>
                    <a:pt x="58" y="68"/>
                  </a:lnTo>
                  <a:lnTo>
                    <a:pt x="58" y="73"/>
                  </a:lnTo>
                  <a:lnTo>
                    <a:pt x="63" y="78"/>
                  </a:lnTo>
                  <a:lnTo>
                    <a:pt x="68" y="83"/>
                  </a:lnTo>
                  <a:lnTo>
                    <a:pt x="73" y="88"/>
                  </a:lnTo>
                  <a:lnTo>
                    <a:pt x="78" y="93"/>
                  </a:lnTo>
                  <a:lnTo>
                    <a:pt x="78" y="97"/>
                  </a:lnTo>
                  <a:lnTo>
                    <a:pt x="82" y="102"/>
                  </a:lnTo>
                  <a:lnTo>
                    <a:pt x="87" y="107"/>
                  </a:lnTo>
                  <a:lnTo>
                    <a:pt x="92" y="112"/>
                  </a:lnTo>
                  <a:lnTo>
                    <a:pt x="97" y="117"/>
                  </a:lnTo>
                  <a:lnTo>
                    <a:pt x="97" y="122"/>
                  </a:lnTo>
                  <a:lnTo>
                    <a:pt x="102" y="127"/>
                  </a:lnTo>
                  <a:lnTo>
                    <a:pt x="107" y="131"/>
                  </a:lnTo>
                  <a:lnTo>
                    <a:pt x="112" y="136"/>
                  </a:lnTo>
                  <a:lnTo>
                    <a:pt x="116" y="141"/>
                  </a:lnTo>
                  <a:lnTo>
                    <a:pt x="116" y="146"/>
                  </a:lnTo>
                  <a:lnTo>
                    <a:pt x="121" y="151"/>
                  </a:lnTo>
                  <a:lnTo>
                    <a:pt x="126" y="156"/>
                  </a:lnTo>
                  <a:lnTo>
                    <a:pt x="131" y="161"/>
                  </a:lnTo>
                  <a:lnTo>
                    <a:pt x="136" y="165"/>
                  </a:lnTo>
                  <a:lnTo>
                    <a:pt x="136" y="170"/>
                  </a:lnTo>
                  <a:lnTo>
                    <a:pt x="141" y="175"/>
                  </a:lnTo>
                  <a:lnTo>
                    <a:pt x="145" y="180"/>
                  </a:lnTo>
                  <a:lnTo>
                    <a:pt x="150" y="185"/>
                  </a:lnTo>
                  <a:lnTo>
                    <a:pt x="150" y="190"/>
                  </a:lnTo>
                  <a:lnTo>
                    <a:pt x="155" y="195"/>
                  </a:lnTo>
                  <a:lnTo>
                    <a:pt x="160" y="199"/>
                  </a:lnTo>
                  <a:lnTo>
                    <a:pt x="165" y="204"/>
                  </a:lnTo>
                  <a:lnTo>
                    <a:pt x="170" y="209"/>
                  </a:lnTo>
                  <a:lnTo>
                    <a:pt x="170" y="214"/>
                  </a:lnTo>
                  <a:lnTo>
                    <a:pt x="175" y="219"/>
                  </a:lnTo>
                  <a:lnTo>
                    <a:pt x="179" y="224"/>
                  </a:lnTo>
                  <a:lnTo>
                    <a:pt x="189" y="229"/>
                  </a:lnTo>
                  <a:lnTo>
                    <a:pt x="194" y="229"/>
                  </a:lnTo>
                  <a:lnTo>
                    <a:pt x="199" y="229"/>
                  </a:lnTo>
                  <a:lnTo>
                    <a:pt x="204" y="229"/>
                  </a:lnTo>
                  <a:lnTo>
                    <a:pt x="208" y="229"/>
                  </a:lnTo>
                  <a:lnTo>
                    <a:pt x="213" y="229"/>
                  </a:lnTo>
                  <a:lnTo>
                    <a:pt x="218" y="229"/>
                  </a:lnTo>
                  <a:lnTo>
                    <a:pt x="223" y="229"/>
                  </a:lnTo>
                  <a:lnTo>
                    <a:pt x="228" y="229"/>
                  </a:lnTo>
                  <a:lnTo>
                    <a:pt x="233" y="229"/>
                  </a:lnTo>
                  <a:lnTo>
                    <a:pt x="238" y="229"/>
                  </a:lnTo>
                  <a:lnTo>
                    <a:pt x="242" y="229"/>
                  </a:lnTo>
                  <a:lnTo>
                    <a:pt x="247" y="229"/>
                  </a:lnTo>
                  <a:lnTo>
                    <a:pt x="252" y="229"/>
                  </a:lnTo>
                  <a:lnTo>
                    <a:pt x="257" y="229"/>
                  </a:lnTo>
                  <a:lnTo>
                    <a:pt x="262" y="229"/>
                  </a:lnTo>
                  <a:lnTo>
                    <a:pt x="267" y="229"/>
                  </a:lnTo>
                  <a:lnTo>
                    <a:pt x="271" y="229"/>
                  </a:lnTo>
                  <a:lnTo>
                    <a:pt x="276" y="229"/>
                  </a:lnTo>
                  <a:lnTo>
                    <a:pt x="281" y="229"/>
                  </a:lnTo>
                  <a:lnTo>
                    <a:pt x="286" y="229"/>
                  </a:lnTo>
                  <a:lnTo>
                    <a:pt x="291" y="229"/>
                  </a:lnTo>
                  <a:lnTo>
                    <a:pt x="296" y="229"/>
                  </a:lnTo>
                  <a:lnTo>
                    <a:pt x="301" y="229"/>
                  </a:lnTo>
                  <a:lnTo>
                    <a:pt x="305" y="229"/>
                  </a:lnTo>
                  <a:lnTo>
                    <a:pt x="310" y="229"/>
                  </a:lnTo>
                  <a:lnTo>
                    <a:pt x="315" y="229"/>
                  </a:lnTo>
                  <a:lnTo>
                    <a:pt x="320" y="229"/>
                  </a:lnTo>
                  <a:lnTo>
                    <a:pt x="325" y="229"/>
                  </a:lnTo>
                  <a:lnTo>
                    <a:pt x="330" y="229"/>
                  </a:lnTo>
                  <a:lnTo>
                    <a:pt x="334" y="229"/>
                  </a:lnTo>
                  <a:lnTo>
                    <a:pt x="339" y="229"/>
                  </a:lnTo>
                  <a:lnTo>
                    <a:pt x="344" y="229"/>
                  </a:lnTo>
                  <a:lnTo>
                    <a:pt x="349" y="229"/>
                  </a:lnTo>
                  <a:lnTo>
                    <a:pt x="354" y="229"/>
                  </a:lnTo>
                  <a:lnTo>
                    <a:pt x="359" y="229"/>
                  </a:lnTo>
                  <a:lnTo>
                    <a:pt x="363" y="229"/>
                  </a:lnTo>
                  <a:lnTo>
                    <a:pt x="368" y="229"/>
                  </a:lnTo>
                  <a:lnTo>
                    <a:pt x="373" y="229"/>
                  </a:lnTo>
                  <a:lnTo>
                    <a:pt x="378" y="229"/>
                  </a:lnTo>
                  <a:lnTo>
                    <a:pt x="383" y="229"/>
                  </a:lnTo>
                  <a:lnTo>
                    <a:pt x="388" y="229"/>
                  </a:lnTo>
                  <a:lnTo>
                    <a:pt x="393" y="229"/>
                  </a:lnTo>
                  <a:lnTo>
                    <a:pt x="397" y="229"/>
                  </a:lnTo>
                  <a:lnTo>
                    <a:pt x="402" y="229"/>
                  </a:lnTo>
                  <a:lnTo>
                    <a:pt x="407" y="229"/>
                  </a:lnTo>
                  <a:lnTo>
                    <a:pt x="412" y="229"/>
                  </a:lnTo>
                  <a:lnTo>
                    <a:pt x="417" y="229"/>
                  </a:lnTo>
                  <a:lnTo>
                    <a:pt x="422" y="229"/>
                  </a:lnTo>
                  <a:lnTo>
                    <a:pt x="426" y="229"/>
                  </a:lnTo>
                  <a:lnTo>
                    <a:pt x="431" y="229"/>
                  </a:lnTo>
                  <a:lnTo>
                    <a:pt x="436" y="229"/>
                  </a:lnTo>
                  <a:lnTo>
                    <a:pt x="441" y="229"/>
                  </a:lnTo>
                  <a:lnTo>
                    <a:pt x="446" y="229"/>
                  </a:lnTo>
                  <a:lnTo>
                    <a:pt x="451" y="229"/>
                  </a:lnTo>
                  <a:lnTo>
                    <a:pt x="456" y="229"/>
                  </a:lnTo>
                  <a:lnTo>
                    <a:pt x="460" y="229"/>
                  </a:lnTo>
                  <a:lnTo>
                    <a:pt x="465" y="229"/>
                  </a:lnTo>
                  <a:lnTo>
                    <a:pt x="470" y="229"/>
                  </a:lnTo>
                  <a:lnTo>
                    <a:pt x="475" y="229"/>
                  </a:lnTo>
                  <a:lnTo>
                    <a:pt x="480" y="229"/>
                  </a:lnTo>
                  <a:lnTo>
                    <a:pt x="485" y="229"/>
                  </a:lnTo>
                  <a:lnTo>
                    <a:pt x="489" y="229"/>
                  </a:lnTo>
                  <a:lnTo>
                    <a:pt x="494" y="229"/>
                  </a:lnTo>
                  <a:lnTo>
                    <a:pt x="499" y="229"/>
                  </a:lnTo>
                  <a:lnTo>
                    <a:pt x="504" y="229"/>
                  </a:lnTo>
                  <a:lnTo>
                    <a:pt x="509" y="229"/>
                  </a:lnTo>
                  <a:lnTo>
                    <a:pt x="514" y="229"/>
                  </a:lnTo>
                  <a:lnTo>
                    <a:pt x="519" y="229"/>
                  </a:lnTo>
                  <a:lnTo>
                    <a:pt x="523" y="229"/>
                  </a:lnTo>
                  <a:lnTo>
                    <a:pt x="528" y="229"/>
                  </a:lnTo>
                  <a:lnTo>
                    <a:pt x="533" y="229"/>
                  </a:lnTo>
                  <a:lnTo>
                    <a:pt x="538" y="229"/>
                  </a:lnTo>
                  <a:lnTo>
                    <a:pt x="543" y="229"/>
                  </a:lnTo>
                  <a:lnTo>
                    <a:pt x="548" y="229"/>
                  </a:lnTo>
                  <a:lnTo>
                    <a:pt x="552" y="229"/>
                  </a:lnTo>
                  <a:lnTo>
                    <a:pt x="557" y="229"/>
                  </a:lnTo>
                  <a:lnTo>
                    <a:pt x="562" y="229"/>
                  </a:lnTo>
                  <a:lnTo>
                    <a:pt x="567" y="229"/>
                  </a:lnTo>
                  <a:lnTo>
                    <a:pt x="572" y="229"/>
                  </a:lnTo>
                  <a:lnTo>
                    <a:pt x="577" y="22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29" name="Freeform 17"/>
            <p:cNvSpPr>
              <a:spLocks/>
            </p:cNvSpPr>
            <p:nvPr/>
          </p:nvSpPr>
          <p:spPr bwMode="auto">
            <a:xfrm>
              <a:off x="2568" y="3204"/>
              <a:ext cx="336" cy="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0"/>
                </a:cxn>
                <a:cxn ang="0">
                  <a:pos x="24" y="0"/>
                </a:cxn>
                <a:cxn ang="0">
                  <a:pos x="34" y="0"/>
                </a:cxn>
                <a:cxn ang="0">
                  <a:pos x="43" y="0"/>
                </a:cxn>
                <a:cxn ang="0">
                  <a:pos x="53" y="0"/>
                </a:cxn>
                <a:cxn ang="0">
                  <a:pos x="63" y="0"/>
                </a:cxn>
                <a:cxn ang="0">
                  <a:pos x="72" y="0"/>
                </a:cxn>
                <a:cxn ang="0">
                  <a:pos x="82" y="0"/>
                </a:cxn>
                <a:cxn ang="0">
                  <a:pos x="92" y="0"/>
                </a:cxn>
                <a:cxn ang="0">
                  <a:pos x="101" y="0"/>
                </a:cxn>
                <a:cxn ang="0">
                  <a:pos x="111" y="0"/>
                </a:cxn>
                <a:cxn ang="0">
                  <a:pos x="121" y="0"/>
                </a:cxn>
                <a:cxn ang="0">
                  <a:pos x="130" y="0"/>
                </a:cxn>
                <a:cxn ang="0">
                  <a:pos x="140" y="0"/>
                </a:cxn>
                <a:cxn ang="0">
                  <a:pos x="150" y="0"/>
                </a:cxn>
                <a:cxn ang="0">
                  <a:pos x="160" y="0"/>
                </a:cxn>
                <a:cxn ang="0">
                  <a:pos x="169" y="0"/>
                </a:cxn>
                <a:cxn ang="0">
                  <a:pos x="179" y="0"/>
                </a:cxn>
                <a:cxn ang="0">
                  <a:pos x="189" y="0"/>
                </a:cxn>
                <a:cxn ang="0">
                  <a:pos x="198" y="0"/>
                </a:cxn>
                <a:cxn ang="0">
                  <a:pos x="208" y="0"/>
                </a:cxn>
                <a:cxn ang="0">
                  <a:pos x="218" y="0"/>
                </a:cxn>
                <a:cxn ang="0">
                  <a:pos x="227" y="0"/>
                </a:cxn>
                <a:cxn ang="0">
                  <a:pos x="237" y="0"/>
                </a:cxn>
                <a:cxn ang="0">
                  <a:pos x="247" y="0"/>
                </a:cxn>
                <a:cxn ang="0">
                  <a:pos x="256" y="0"/>
                </a:cxn>
                <a:cxn ang="0">
                  <a:pos x="266" y="0"/>
                </a:cxn>
                <a:cxn ang="0">
                  <a:pos x="276" y="0"/>
                </a:cxn>
                <a:cxn ang="0">
                  <a:pos x="285" y="0"/>
                </a:cxn>
                <a:cxn ang="0">
                  <a:pos x="295" y="0"/>
                </a:cxn>
                <a:cxn ang="0">
                  <a:pos x="305" y="0"/>
                </a:cxn>
                <a:cxn ang="0">
                  <a:pos x="315" y="0"/>
                </a:cxn>
                <a:cxn ang="0">
                  <a:pos x="324" y="0"/>
                </a:cxn>
                <a:cxn ang="0">
                  <a:pos x="334" y="0"/>
                </a:cxn>
                <a:cxn ang="0">
                  <a:pos x="344" y="0"/>
                </a:cxn>
                <a:cxn ang="0">
                  <a:pos x="353" y="0"/>
                </a:cxn>
                <a:cxn ang="0">
                  <a:pos x="363" y="0"/>
                </a:cxn>
                <a:cxn ang="0">
                  <a:pos x="373" y="0"/>
                </a:cxn>
                <a:cxn ang="0">
                  <a:pos x="382" y="0"/>
                </a:cxn>
                <a:cxn ang="0">
                  <a:pos x="392" y="0"/>
                </a:cxn>
                <a:cxn ang="0">
                  <a:pos x="402" y="0"/>
                </a:cxn>
                <a:cxn ang="0">
                  <a:pos x="411" y="0"/>
                </a:cxn>
                <a:cxn ang="0">
                  <a:pos x="421" y="0"/>
                </a:cxn>
                <a:cxn ang="0">
                  <a:pos x="431" y="0"/>
                </a:cxn>
                <a:cxn ang="0">
                  <a:pos x="441" y="0"/>
                </a:cxn>
                <a:cxn ang="0">
                  <a:pos x="450" y="0"/>
                </a:cxn>
                <a:cxn ang="0">
                  <a:pos x="460" y="0"/>
                </a:cxn>
                <a:cxn ang="0">
                  <a:pos x="470" y="0"/>
                </a:cxn>
                <a:cxn ang="0">
                  <a:pos x="479" y="0"/>
                </a:cxn>
                <a:cxn ang="0">
                  <a:pos x="489" y="0"/>
                </a:cxn>
                <a:cxn ang="0">
                  <a:pos x="499" y="0"/>
                </a:cxn>
                <a:cxn ang="0">
                  <a:pos x="508" y="0"/>
                </a:cxn>
                <a:cxn ang="0">
                  <a:pos x="518" y="0"/>
                </a:cxn>
                <a:cxn ang="0">
                  <a:pos x="528" y="0"/>
                </a:cxn>
                <a:cxn ang="0">
                  <a:pos x="537" y="0"/>
                </a:cxn>
                <a:cxn ang="0">
                  <a:pos x="547" y="0"/>
                </a:cxn>
                <a:cxn ang="0">
                  <a:pos x="557" y="0"/>
                </a:cxn>
                <a:cxn ang="0">
                  <a:pos x="566" y="0"/>
                </a:cxn>
                <a:cxn ang="0">
                  <a:pos x="576" y="0"/>
                </a:cxn>
                <a:cxn ang="0">
                  <a:pos x="586" y="0"/>
                </a:cxn>
                <a:cxn ang="0">
                  <a:pos x="596" y="0"/>
                </a:cxn>
                <a:cxn ang="0">
                  <a:pos x="605" y="0"/>
                </a:cxn>
              </a:cxnLst>
              <a:rect l="0" t="0" r="r" b="b"/>
              <a:pathLst>
                <a:path w="610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2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21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0" y="0"/>
                  </a:lnTo>
                  <a:lnTo>
                    <a:pt x="155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9" y="0"/>
                  </a:lnTo>
                  <a:lnTo>
                    <a:pt x="184" y="0"/>
                  </a:lnTo>
                  <a:lnTo>
                    <a:pt x="189" y="0"/>
                  </a:lnTo>
                  <a:lnTo>
                    <a:pt x="193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8" y="0"/>
                  </a:lnTo>
                  <a:lnTo>
                    <a:pt x="213" y="0"/>
                  </a:lnTo>
                  <a:lnTo>
                    <a:pt x="218" y="0"/>
                  </a:lnTo>
                  <a:lnTo>
                    <a:pt x="223" y="0"/>
                  </a:lnTo>
                  <a:lnTo>
                    <a:pt x="227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2" y="0"/>
                  </a:lnTo>
                  <a:lnTo>
                    <a:pt x="247" y="0"/>
                  </a:lnTo>
                  <a:lnTo>
                    <a:pt x="252" y="0"/>
                  </a:lnTo>
                  <a:lnTo>
                    <a:pt x="256" y="0"/>
                  </a:lnTo>
                  <a:lnTo>
                    <a:pt x="261" y="0"/>
                  </a:lnTo>
                  <a:lnTo>
                    <a:pt x="266" y="0"/>
                  </a:lnTo>
                  <a:lnTo>
                    <a:pt x="271" y="0"/>
                  </a:lnTo>
                  <a:lnTo>
                    <a:pt x="276" y="0"/>
                  </a:lnTo>
                  <a:lnTo>
                    <a:pt x="281" y="0"/>
                  </a:lnTo>
                  <a:lnTo>
                    <a:pt x="285" y="0"/>
                  </a:lnTo>
                  <a:lnTo>
                    <a:pt x="290" y="0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5" y="0"/>
                  </a:lnTo>
                  <a:lnTo>
                    <a:pt x="310" y="0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4" y="0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39" y="0"/>
                  </a:lnTo>
                  <a:lnTo>
                    <a:pt x="344" y="0"/>
                  </a:lnTo>
                  <a:lnTo>
                    <a:pt x="348" y="0"/>
                  </a:lnTo>
                  <a:lnTo>
                    <a:pt x="353" y="0"/>
                  </a:lnTo>
                  <a:lnTo>
                    <a:pt x="358" y="0"/>
                  </a:lnTo>
                  <a:lnTo>
                    <a:pt x="363" y="0"/>
                  </a:lnTo>
                  <a:lnTo>
                    <a:pt x="368" y="0"/>
                  </a:lnTo>
                  <a:lnTo>
                    <a:pt x="373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7" y="0"/>
                  </a:lnTo>
                  <a:lnTo>
                    <a:pt x="392" y="0"/>
                  </a:lnTo>
                  <a:lnTo>
                    <a:pt x="397" y="0"/>
                  </a:lnTo>
                  <a:lnTo>
                    <a:pt x="402" y="0"/>
                  </a:lnTo>
                  <a:lnTo>
                    <a:pt x="407" y="0"/>
                  </a:lnTo>
                  <a:lnTo>
                    <a:pt x="411" y="0"/>
                  </a:lnTo>
                  <a:lnTo>
                    <a:pt x="416" y="0"/>
                  </a:lnTo>
                  <a:lnTo>
                    <a:pt x="421" y="0"/>
                  </a:lnTo>
                  <a:lnTo>
                    <a:pt x="426" y="0"/>
                  </a:lnTo>
                  <a:lnTo>
                    <a:pt x="431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50" y="0"/>
                  </a:lnTo>
                  <a:lnTo>
                    <a:pt x="455" y="0"/>
                  </a:lnTo>
                  <a:lnTo>
                    <a:pt x="460" y="0"/>
                  </a:lnTo>
                  <a:lnTo>
                    <a:pt x="465" y="0"/>
                  </a:lnTo>
                  <a:lnTo>
                    <a:pt x="470" y="0"/>
                  </a:lnTo>
                  <a:lnTo>
                    <a:pt x="474" y="0"/>
                  </a:lnTo>
                  <a:lnTo>
                    <a:pt x="479" y="0"/>
                  </a:lnTo>
                  <a:lnTo>
                    <a:pt x="484" y="0"/>
                  </a:lnTo>
                  <a:lnTo>
                    <a:pt x="489" y="0"/>
                  </a:lnTo>
                  <a:lnTo>
                    <a:pt x="494" y="0"/>
                  </a:lnTo>
                  <a:lnTo>
                    <a:pt x="499" y="0"/>
                  </a:lnTo>
                  <a:lnTo>
                    <a:pt x="504" y="0"/>
                  </a:lnTo>
                  <a:lnTo>
                    <a:pt x="508" y="0"/>
                  </a:lnTo>
                  <a:lnTo>
                    <a:pt x="513" y="0"/>
                  </a:lnTo>
                  <a:lnTo>
                    <a:pt x="518" y="0"/>
                  </a:lnTo>
                  <a:lnTo>
                    <a:pt x="523" y="0"/>
                  </a:lnTo>
                  <a:lnTo>
                    <a:pt x="528" y="0"/>
                  </a:lnTo>
                  <a:lnTo>
                    <a:pt x="533" y="0"/>
                  </a:lnTo>
                  <a:lnTo>
                    <a:pt x="537" y="0"/>
                  </a:lnTo>
                  <a:lnTo>
                    <a:pt x="542" y="0"/>
                  </a:lnTo>
                  <a:lnTo>
                    <a:pt x="547" y="0"/>
                  </a:lnTo>
                  <a:lnTo>
                    <a:pt x="552" y="0"/>
                  </a:lnTo>
                  <a:lnTo>
                    <a:pt x="557" y="0"/>
                  </a:lnTo>
                  <a:lnTo>
                    <a:pt x="562" y="0"/>
                  </a:lnTo>
                  <a:lnTo>
                    <a:pt x="566" y="0"/>
                  </a:lnTo>
                  <a:lnTo>
                    <a:pt x="571" y="0"/>
                  </a:lnTo>
                  <a:lnTo>
                    <a:pt x="576" y="0"/>
                  </a:lnTo>
                  <a:lnTo>
                    <a:pt x="581" y="0"/>
                  </a:lnTo>
                  <a:lnTo>
                    <a:pt x="586" y="0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600" y="0"/>
                  </a:lnTo>
                  <a:lnTo>
                    <a:pt x="605" y="0"/>
                  </a:lnTo>
                  <a:lnTo>
                    <a:pt x="610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57033" name="Object 9"/>
            <p:cNvGraphicFramePr>
              <a:graphicFrameLocks noChangeAspect="1"/>
            </p:cNvGraphicFramePr>
            <p:nvPr/>
          </p:nvGraphicFramePr>
          <p:xfrm>
            <a:off x="1888" y="3124"/>
            <a:ext cx="276" cy="1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87" name="Równanie" r:id="rId8" imgW="545760" imgH="241200" progId="Equation.3">
                    <p:embed/>
                  </p:oleObj>
                </mc:Choice>
                <mc:Fallback>
                  <p:oleObj name="Równanie" r:id="rId8" imgW="545760" imgH="2412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8" y="3124"/>
                          <a:ext cx="276" cy="1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034" name="Object 10"/>
            <p:cNvGraphicFramePr>
              <a:graphicFrameLocks noChangeAspect="1"/>
            </p:cNvGraphicFramePr>
            <p:nvPr/>
          </p:nvGraphicFramePr>
          <p:xfrm>
            <a:off x="2767" y="3776"/>
            <a:ext cx="141" cy="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88" name="Równanie" r:id="rId10" imgW="126720" imgH="139680" progId="Equation.3">
                    <p:embed/>
                  </p:oleObj>
                </mc:Choice>
                <mc:Fallback>
                  <p:oleObj name="Równanie" r:id="rId10" imgW="126720" imgH="13968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7" y="3776"/>
                          <a:ext cx="141" cy="1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8132" name="Line 20"/>
            <p:cNvSpPr>
              <a:spLocks noChangeShapeType="1"/>
            </p:cNvSpPr>
            <p:nvPr/>
          </p:nvSpPr>
          <p:spPr bwMode="auto">
            <a:xfrm>
              <a:off x="1332" y="372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57035" name="Object 11"/>
            <p:cNvGraphicFramePr>
              <a:graphicFrameLocks noChangeAspect="1"/>
            </p:cNvGraphicFramePr>
            <p:nvPr/>
          </p:nvGraphicFramePr>
          <p:xfrm>
            <a:off x="1264" y="3804"/>
            <a:ext cx="136" cy="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89" name="Równanie" r:id="rId12" imgW="253800" imgH="164880" progId="Equation.3">
                    <p:embed/>
                  </p:oleObj>
                </mc:Choice>
                <mc:Fallback>
                  <p:oleObj name="Równanie" r:id="rId12" imgW="253800" imgH="16488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4" y="3804"/>
                          <a:ext cx="136" cy="1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8134" name="Line 22"/>
            <p:cNvSpPr>
              <a:spLocks noChangeShapeType="1"/>
            </p:cNvSpPr>
            <p:nvPr/>
          </p:nvSpPr>
          <p:spPr bwMode="auto">
            <a:xfrm>
              <a:off x="2349" y="3724"/>
              <a:ext cx="0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57036" name="Object 12"/>
            <p:cNvGraphicFramePr>
              <a:graphicFrameLocks noChangeAspect="1"/>
            </p:cNvGraphicFramePr>
            <p:nvPr/>
          </p:nvGraphicFramePr>
          <p:xfrm>
            <a:off x="2317" y="3810"/>
            <a:ext cx="78" cy="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0" name="Równanie" r:id="rId14" imgW="139680" imgH="164880" progId="Equation.3">
                    <p:embed/>
                  </p:oleObj>
                </mc:Choice>
                <mc:Fallback>
                  <p:oleObj name="Równanie" r:id="rId14" imgW="139680" imgH="16488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7" y="3810"/>
                          <a:ext cx="78" cy="1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8136" name="Line 24"/>
            <p:cNvSpPr>
              <a:spLocks noChangeShapeType="1"/>
            </p:cNvSpPr>
            <p:nvPr/>
          </p:nvSpPr>
          <p:spPr bwMode="auto">
            <a:xfrm>
              <a:off x="1801" y="3204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8137" name="Line 25"/>
            <p:cNvSpPr>
              <a:spLocks noChangeShapeType="1"/>
            </p:cNvSpPr>
            <p:nvPr/>
          </p:nvSpPr>
          <p:spPr bwMode="auto">
            <a:xfrm>
              <a:off x="1801" y="2494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57037" name="Object 13"/>
            <p:cNvGraphicFramePr>
              <a:graphicFrameLocks noChangeAspect="1"/>
            </p:cNvGraphicFramePr>
            <p:nvPr/>
          </p:nvGraphicFramePr>
          <p:xfrm>
            <a:off x="1859" y="2217"/>
            <a:ext cx="681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1" name="Równanie" r:id="rId16" imgW="901440" imgH="228600" progId="Equation.3">
                    <p:embed/>
                  </p:oleObj>
                </mc:Choice>
                <mc:Fallback>
                  <p:oleObj name="Równanie" r:id="rId16" imgW="901440" imgH="228600" progId="Equation.3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9" y="2217"/>
                          <a:ext cx="681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038" name="Object 14"/>
            <p:cNvGraphicFramePr>
              <a:graphicFrameLocks noChangeAspect="1"/>
            </p:cNvGraphicFramePr>
            <p:nvPr/>
          </p:nvGraphicFramePr>
          <p:xfrm>
            <a:off x="1888" y="2443"/>
            <a:ext cx="53" cy="1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2" name="Równanie" r:id="rId18" imgW="88560" imgH="164880" progId="Equation.3">
                    <p:embed/>
                  </p:oleObj>
                </mc:Choice>
                <mc:Fallback>
                  <p:oleObj name="Równanie" r:id="rId18" imgW="88560" imgH="164880" progId="Equation.3">
                    <p:embed/>
                    <p:pic>
                      <p:nvPicPr>
                        <p:cNvPr id="0" name="Picture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8" y="2443"/>
                          <a:ext cx="53" cy="1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039" name="Object 15"/>
            <p:cNvGraphicFramePr>
              <a:graphicFrameLocks noChangeAspect="1"/>
            </p:cNvGraphicFramePr>
            <p:nvPr/>
          </p:nvGraphicFramePr>
          <p:xfrm>
            <a:off x="1817" y="3793"/>
            <a:ext cx="76" cy="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3" name="Równanie" r:id="rId20" imgW="126720" imgH="177480" progId="Equation.3">
                    <p:embed/>
                  </p:oleObj>
                </mc:Choice>
                <mc:Fallback>
                  <p:oleObj name="Równanie" r:id="rId20" imgW="126720" imgH="177480" progId="Equation.3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7" y="3793"/>
                          <a:ext cx="76" cy="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8141" name="Rectangle 29"/>
            <p:cNvSpPr>
              <a:spLocks noChangeArrowheads="1"/>
            </p:cNvSpPr>
            <p:nvPr/>
          </p:nvSpPr>
          <p:spPr bwMode="auto">
            <a:xfrm>
              <a:off x="783" y="2245"/>
              <a:ext cx="2125" cy="1701"/>
            </a:xfrm>
            <a:prstGeom prst="rect">
              <a:avLst/>
            </a:prstGeom>
            <a:noFill/>
            <a:ln w="222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218142" name="Group 30"/>
          <p:cNvGrpSpPr>
            <a:grpSpLocks/>
          </p:cNvGrpSpPr>
          <p:nvPr/>
        </p:nvGrpSpPr>
        <p:grpSpPr bwMode="auto">
          <a:xfrm>
            <a:off x="4961869" y="3035300"/>
            <a:ext cx="3376612" cy="2700337"/>
            <a:chOff x="3163" y="2245"/>
            <a:chExt cx="2127" cy="1701"/>
          </a:xfrm>
        </p:grpSpPr>
        <p:sp>
          <p:nvSpPr>
            <p:cNvPr id="218143" name="Line 31"/>
            <p:cNvSpPr>
              <a:spLocks noChangeShapeType="1"/>
            </p:cNvSpPr>
            <p:nvPr/>
          </p:nvSpPr>
          <p:spPr bwMode="auto">
            <a:xfrm>
              <a:off x="3399" y="3760"/>
              <a:ext cx="189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44" name="Line 32"/>
            <p:cNvSpPr>
              <a:spLocks noChangeShapeType="1"/>
            </p:cNvSpPr>
            <p:nvPr/>
          </p:nvSpPr>
          <p:spPr bwMode="auto">
            <a:xfrm flipV="1">
              <a:off x="3399" y="2245"/>
              <a:ext cx="0" cy="15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45" name="Freeform 33"/>
            <p:cNvSpPr>
              <a:spLocks/>
            </p:cNvSpPr>
            <p:nvPr/>
          </p:nvSpPr>
          <p:spPr bwMode="auto">
            <a:xfrm>
              <a:off x="3399" y="2391"/>
              <a:ext cx="310" cy="86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9" y="12"/>
                </a:cxn>
                <a:cxn ang="0">
                  <a:pos x="47" y="24"/>
                </a:cxn>
                <a:cxn ang="0">
                  <a:pos x="65" y="48"/>
                </a:cxn>
                <a:cxn ang="0">
                  <a:pos x="83" y="72"/>
                </a:cxn>
                <a:cxn ang="0">
                  <a:pos x="95" y="90"/>
                </a:cxn>
                <a:cxn ang="0">
                  <a:pos x="101" y="114"/>
                </a:cxn>
                <a:cxn ang="0">
                  <a:pos x="113" y="132"/>
                </a:cxn>
                <a:cxn ang="0">
                  <a:pos x="125" y="156"/>
                </a:cxn>
                <a:cxn ang="0">
                  <a:pos x="131" y="180"/>
                </a:cxn>
                <a:cxn ang="0">
                  <a:pos x="143" y="198"/>
                </a:cxn>
                <a:cxn ang="0">
                  <a:pos x="149" y="228"/>
                </a:cxn>
                <a:cxn ang="0">
                  <a:pos x="161" y="252"/>
                </a:cxn>
                <a:cxn ang="0">
                  <a:pos x="167" y="282"/>
                </a:cxn>
                <a:cxn ang="0">
                  <a:pos x="179" y="306"/>
                </a:cxn>
                <a:cxn ang="0">
                  <a:pos x="185" y="336"/>
                </a:cxn>
                <a:cxn ang="0">
                  <a:pos x="197" y="372"/>
                </a:cxn>
                <a:cxn ang="0">
                  <a:pos x="203" y="396"/>
                </a:cxn>
                <a:cxn ang="0">
                  <a:pos x="215" y="432"/>
                </a:cxn>
                <a:cxn ang="0">
                  <a:pos x="221" y="467"/>
                </a:cxn>
                <a:cxn ang="0">
                  <a:pos x="233" y="497"/>
                </a:cxn>
                <a:cxn ang="0">
                  <a:pos x="239" y="533"/>
                </a:cxn>
                <a:cxn ang="0">
                  <a:pos x="251" y="563"/>
                </a:cxn>
                <a:cxn ang="0">
                  <a:pos x="257" y="605"/>
                </a:cxn>
                <a:cxn ang="0">
                  <a:pos x="269" y="635"/>
                </a:cxn>
                <a:cxn ang="0">
                  <a:pos x="275" y="677"/>
                </a:cxn>
                <a:cxn ang="0">
                  <a:pos x="287" y="719"/>
                </a:cxn>
                <a:cxn ang="0">
                  <a:pos x="293" y="749"/>
                </a:cxn>
                <a:cxn ang="0">
                  <a:pos x="305" y="791"/>
                </a:cxn>
                <a:cxn ang="0">
                  <a:pos x="311" y="833"/>
                </a:cxn>
                <a:cxn ang="0">
                  <a:pos x="323" y="863"/>
                </a:cxn>
                <a:cxn ang="0">
                  <a:pos x="328" y="905"/>
                </a:cxn>
                <a:cxn ang="0">
                  <a:pos x="340" y="941"/>
                </a:cxn>
                <a:cxn ang="0">
                  <a:pos x="346" y="983"/>
                </a:cxn>
                <a:cxn ang="0">
                  <a:pos x="358" y="1013"/>
                </a:cxn>
                <a:cxn ang="0">
                  <a:pos x="364" y="1055"/>
                </a:cxn>
                <a:cxn ang="0">
                  <a:pos x="376" y="1097"/>
                </a:cxn>
                <a:cxn ang="0">
                  <a:pos x="382" y="1127"/>
                </a:cxn>
                <a:cxn ang="0">
                  <a:pos x="394" y="1169"/>
                </a:cxn>
                <a:cxn ang="0">
                  <a:pos x="400" y="1211"/>
                </a:cxn>
                <a:cxn ang="0">
                  <a:pos x="412" y="1241"/>
                </a:cxn>
                <a:cxn ang="0">
                  <a:pos x="418" y="1283"/>
                </a:cxn>
              </a:cxnLst>
              <a:rect l="0" t="0" r="r" b="b"/>
              <a:pathLst>
                <a:path w="424" h="1301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9" y="12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7" y="24"/>
                  </a:lnTo>
                  <a:lnTo>
                    <a:pt x="53" y="30"/>
                  </a:lnTo>
                  <a:lnTo>
                    <a:pt x="59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95" y="96"/>
                  </a:lnTo>
                  <a:lnTo>
                    <a:pt x="101" y="102"/>
                  </a:lnTo>
                  <a:lnTo>
                    <a:pt x="101" y="114"/>
                  </a:lnTo>
                  <a:lnTo>
                    <a:pt x="107" y="120"/>
                  </a:lnTo>
                  <a:lnTo>
                    <a:pt x="113" y="126"/>
                  </a:lnTo>
                  <a:lnTo>
                    <a:pt x="113" y="132"/>
                  </a:lnTo>
                  <a:lnTo>
                    <a:pt x="119" y="138"/>
                  </a:lnTo>
                  <a:lnTo>
                    <a:pt x="119" y="150"/>
                  </a:lnTo>
                  <a:lnTo>
                    <a:pt x="125" y="156"/>
                  </a:lnTo>
                  <a:lnTo>
                    <a:pt x="125" y="162"/>
                  </a:lnTo>
                  <a:lnTo>
                    <a:pt x="131" y="168"/>
                  </a:lnTo>
                  <a:lnTo>
                    <a:pt x="131" y="180"/>
                  </a:lnTo>
                  <a:lnTo>
                    <a:pt x="137" y="186"/>
                  </a:lnTo>
                  <a:lnTo>
                    <a:pt x="137" y="192"/>
                  </a:lnTo>
                  <a:lnTo>
                    <a:pt x="143" y="198"/>
                  </a:lnTo>
                  <a:lnTo>
                    <a:pt x="143" y="210"/>
                  </a:lnTo>
                  <a:lnTo>
                    <a:pt x="149" y="216"/>
                  </a:lnTo>
                  <a:lnTo>
                    <a:pt x="149" y="228"/>
                  </a:lnTo>
                  <a:lnTo>
                    <a:pt x="155" y="234"/>
                  </a:lnTo>
                  <a:lnTo>
                    <a:pt x="155" y="246"/>
                  </a:lnTo>
                  <a:lnTo>
                    <a:pt x="161" y="252"/>
                  </a:lnTo>
                  <a:lnTo>
                    <a:pt x="161" y="264"/>
                  </a:lnTo>
                  <a:lnTo>
                    <a:pt x="167" y="270"/>
                  </a:lnTo>
                  <a:lnTo>
                    <a:pt x="167" y="282"/>
                  </a:lnTo>
                  <a:lnTo>
                    <a:pt x="173" y="288"/>
                  </a:lnTo>
                  <a:lnTo>
                    <a:pt x="173" y="294"/>
                  </a:lnTo>
                  <a:lnTo>
                    <a:pt x="179" y="306"/>
                  </a:lnTo>
                  <a:lnTo>
                    <a:pt x="179" y="318"/>
                  </a:lnTo>
                  <a:lnTo>
                    <a:pt x="185" y="330"/>
                  </a:lnTo>
                  <a:lnTo>
                    <a:pt x="185" y="336"/>
                  </a:lnTo>
                  <a:lnTo>
                    <a:pt x="191" y="348"/>
                  </a:lnTo>
                  <a:lnTo>
                    <a:pt x="191" y="360"/>
                  </a:lnTo>
                  <a:lnTo>
                    <a:pt x="197" y="372"/>
                  </a:lnTo>
                  <a:lnTo>
                    <a:pt x="197" y="378"/>
                  </a:lnTo>
                  <a:lnTo>
                    <a:pt x="203" y="390"/>
                  </a:lnTo>
                  <a:lnTo>
                    <a:pt x="203" y="396"/>
                  </a:lnTo>
                  <a:lnTo>
                    <a:pt x="209" y="408"/>
                  </a:lnTo>
                  <a:lnTo>
                    <a:pt x="209" y="426"/>
                  </a:lnTo>
                  <a:lnTo>
                    <a:pt x="215" y="432"/>
                  </a:lnTo>
                  <a:lnTo>
                    <a:pt x="215" y="444"/>
                  </a:lnTo>
                  <a:lnTo>
                    <a:pt x="221" y="449"/>
                  </a:lnTo>
                  <a:lnTo>
                    <a:pt x="221" y="467"/>
                  </a:lnTo>
                  <a:lnTo>
                    <a:pt x="227" y="479"/>
                  </a:lnTo>
                  <a:lnTo>
                    <a:pt x="227" y="485"/>
                  </a:lnTo>
                  <a:lnTo>
                    <a:pt x="233" y="497"/>
                  </a:lnTo>
                  <a:lnTo>
                    <a:pt x="233" y="509"/>
                  </a:lnTo>
                  <a:lnTo>
                    <a:pt x="239" y="515"/>
                  </a:lnTo>
                  <a:lnTo>
                    <a:pt x="239" y="533"/>
                  </a:lnTo>
                  <a:lnTo>
                    <a:pt x="245" y="545"/>
                  </a:lnTo>
                  <a:lnTo>
                    <a:pt x="245" y="557"/>
                  </a:lnTo>
                  <a:lnTo>
                    <a:pt x="251" y="563"/>
                  </a:lnTo>
                  <a:lnTo>
                    <a:pt x="251" y="587"/>
                  </a:lnTo>
                  <a:lnTo>
                    <a:pt x="257" y="593"/>
                  </a:lnTo>
                  <a:lnTo>
                    <a:pt x="257" y="605"/>
                  </a:lnTo>
                  <a:lnTo>
                    <a:pt x="263" y="617"/>
                  </a:lnTo>
                  <a:lnTo>
                    <a:pt x="263" y="623"/>
                  </a:lnTo>
                  <a:lnTo>
                    <a:pt x="269" y="635"/>
                  </a:lnTo>
                  <a:lnTo>
                    <a:pt x="269" y="653"/>
                  </a:lnTo>
                  <a:lnTo>
                    <a:pt x="275" y="665"/>
                  </a:lnTo>
                  <a:lnTo>
                    <a:pt x="275" y="677"/>
                  </a:lnTo>
                  <a:lnTo>
                    <a:pt x="281" y="683"/>
                  </a:lnTo>
                  <a:lnTo>
                    <a:pt x="281" y="707"/>
                  </a:lnTo>
                  <a:lnTo>
                    <a:pt x="287" y="719"/>
                  </a:lnTo>
                  <a:lnTo>
                    <a:pt x="287" y="725"/>
                  </a:lnTo>
                  <a:lnTo>
                    <a:pt x="293" y="737"/>
                  </a:lnTo>
                  <a:lnTo>
                    <a:pt x="293" y="749"/>
                  </a:lnTo>
                  <a:lnTo>
                    <a:pt x="299" y="761"/>
                  </a:lnTo>
                  <a:lnTo>
                    <a:pt x="299" y="779"/>
                  </a:lnTo>
                  <a:lnTo>
                    <a:pt x="305" y="791"/>
                  </a:lnTo>
                  <a:lnTo>
                    <a:pt x="305" y="803"/>
                  </a:lnTo>
                  <a:lnTo>
                    <a:pt x="311" y="809"/>
                  </a:lnTo>
                  <a:lnTo>
                    <a:pt x="311" y="833"/>
                  </a:lnTo>
                  <a:lnTo>
                    <a:pt x="317" y="845"/>
                  </a:lnTo>
                  <a:lnTo>
                    <a:pt x="317" y="851"/>
                  </a:lnTo>
                  <a:lnTo>
                    <a:pt x="323" y="863"/>
                  </a:lnTo>
                  <a:lnTo>
                    <a:pt x="323" y="875"/>
                  </a:lnTo>
                  <a:lnTo>
                    <a:pt x="328" y="887"/>
                  </a:lnTo>
                  <a:lnTo>
                    <a:pt x="328" y="905"/>
                  </a:lnTo>
                  <a:lnTo>
                    <a:pt x="334" y="917"/>
                  </a:lnTo>
                  <a:lnTo>
                    <a:pt x="334" y="929"/>
                  </a:lnTo>
                  <a:lnTo>
                    <a:pt x="340" y="941"/>
                  </a:lnTo>
                  <a:lnTo>
                    <a:pt x="340" y="959"/>
                  </a:lnTo>
                  <a:lnTo>
                    <a:pt x="346" y="971"/>
                  </a:lnTo>
                  <a:lnTo>
                    <a:pt x="346" y="983"/>
                  </a:lnTo>
                  <a:lnTo>
                    <a:pt x="352" y="995"/>
                  </a:lnTo>
                  <a:lnTo>
                    <a:pt x="352" y="1001"/>
                  </a:lnTo>
                  <a:lnTo>
                    <a:pt x="358" y="1013"/>
                  </a:lnTo>
                  <a:lnTo>
                    <a:pt x="358" y="1037"/>
                  </a:lnTo>
                  <a:lnTo>
                    <a:pt x="364" y="1043"/>
                  </a:lnTo>
                  <a:lnTo>
                    <a:pt x="364" y="1055"/>
                  </a:lnTo>
                  <a:lnTo>
                    <a:pt x="370" y="1067"/>
                  </a:lnTo>
                  <a:lnTo>
                    <a:pt x="370" y="1085"/>
                  </a:lnTo>
                  <a:lnTo>
                    <a:pt x="376" y="1097"/>
                  </a:lnTo>
                  <a:lnTo>
                    <a:pt x="376" y="1109"/>
                  </a:lnTo>
                  <a:lnTo>
                    <a:pt x="382" y="1121"/>
                  </a:lnTo>
                  <a:lnTo>
                    <a:pt x="382" y="1127"/>
                  </a:lnTo>
                  <a:lnTo>
                    <a:pt x="388" y="1139"/>
                  </a:lnTo>
                  <a:lnTo>
                    <a:pt x="388" y="1163"/>
                  </a:lnTo>
                  <a:lnTo>
                    <a:pt x="394" y="1169"/>
                  </a:lnTo>
                  <a:lnTo>
                    <a:pt x="394" y="1181"/>
                  </a:lnTo>
                  <a:lnTo>
                    <a:pt x="400" y="1193"/>
                  </a:lnTo>
                  <a:lnTo>
                    <a:pt x="400" y="1211"/>
                  </a:lnTo>
                  <a:lnTo>
                    <a:pt x="406" y="1223"/>
                  </a:lnTo>
                  <a:lnTo>
                    <a:pt x="406" y="1229"/>
                  </a:lnTo>
                  <a:lnTo>
                    <a:pt x="412" y="1241"/>
                  </a:lnTo>
                  <a:lnTo>
                    <a:pt x="412" y="1253"/>
                  </a:lnTo>
                  <a:lnTo>
                    <a:pt x="418" y="1265"/>
                  </a:lnTo>
                  <a:lnTo>
                    <a:pt x="418" y="1283"/>
                  </a:lnTo>
                  <a:lnTo>
                    <a:pt x="424" y="1295"/>
                  </a:lnTo>
                  <a:lnTo>
                    <a:pt x="424" y="130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46" name="Freeform 34"/>
            <p:cNvSpPr>
              <a:spLocks/>
            </p:cNvSpPr>
            <p:nvPr/>
          </p:nvSpPr>
          <p:spPr bwMode="auto">
            <a:xfrm>
              <a:off x="3709" y="3260"/>
              <a:ext cx="409" cy="496"/>
            </a:xfrm>
            <a:custGeom>
              <a:avLst/>
              <a:gdLst/>
              <a:ahLst/>
              <a:cxnLst>
                <a:cxn ang="0">
                  <a:pos x="6" y="30"/>
                </a:cxn>
                <a:cxn ang="0">
                  <a:pos x="18" y="60"/>
                </a:cxn>
                <a:cxn ang="0">
                  <a:pos x="24" y="96"/>
                </a:cxn>
                <a:cxn ang="0">
                  <a:pos x="36" y="126"/>
                </a:cxn>
                <a:cxn ang="0">
                  <a:pos x="42" y="162"/>
                </a:cxn>
                <a:cxn ang="0">
                  <a:pos x="54" y="186"/>
                </a:cxn>
                <a:cxn ang="0">
                  <a:pos x="60" y="222"/>
                </a:cxn>
                <a:cxn ang="0">
                  <a:pos x="72" y="258"/>
                </a:cxn>
                <a:cxn ang="0">
                  <a:pos x="78" y="282"/>
                </a:cxn>
                <a:cxn ang="0">
                  <a:pos x="90" y="312"/>
                </a:cxn>
                <a:cxn ang="0">
                  <a:pos x="96" y="342"/>
                </a:cxn>
                <a:cxn ang="0">
                  <a:pos x="108" y="365"/>
                </a:cxn>
                <a:cxn ang="0">
                  <a:pos x="114" y="395"/>
                </a:cxn>
                <a:cxn ang="0">
                  <a:pos x="126" y="419"/>
                </a:cxn>
                <a:cxn ang="0">
                  <a:pos x="132" y="443"/>
                </a:cxn>
                <a:cxn ang="0">
                  <a:pos x="144" y="461"/>
                </a:cxn>
                <a:cxn ang="0">
                  <a:pos x="150" y="485"/>
                </a:cxn>
                <a:cxn ang="0">
                  <a:pos x="162" y="503"/>
                </a:cxn>
                <a:cxn ang="0">
                  <a:pos x="168" y="527"/>
                </a:cxn>
                <a:cxn ang="0">
                  <a:pos x="180" y="551"/>
                </a:cxn>
                <a:cxn ang="0">
                  <a:pos x="192" y="569"/>
                </a:cxn>
                <a:cxn ang="0">
                  <a:pos x="204" y="593"/>
                </a:cxn>
                <a:cxn ang="0">
                  <a:pos x="215" y="617"/>
                </a:cxn>
                <a:cxn ang="0">
                  <a:pos x="233" y="641"/>
                </a:cxn>
                <a:cxn ang="0">
                  <a:pos x="245" y="665"/>
                </a:cxn>
                <a:cxn ang="0">
                  <a:pos x="269" y="689"/>
                </a:cxn>
                <a:cxn ang="0">
                  <a:pos x="281" y="701"/>
                </a:cxn>
                <a:cxn ang="0">
                  <a:pos x="299" y="719"/>
                </a:cxn>
                <a:cxn ang="0">
                  <a:pos x="317" y="731"/>
                </a:cxn>
                <a:cxn ang="0">
                  <a:pos x="335" y="737"/>
                </a:cxn>
                <a:cxn ang="0">
                  <a:pos x="353" y="743"/>
                </a:cxn>
                <a:cxn ang="0">
                  <a:pos x="371" y="743"/>
                </a:cxn>
                <a:cxn ang="0">
                  <a:pos x="389" y="743"/>
                </a:cxn>
                <a:cxn ang="0">
                  <a:pos x="407" y="743"/>
                </a:cxn>
                <a:cxn ang="0">
                  <a:pos x="425" y="743"/>
                </a:cxn>
                <a:cxn ang="0">
                  <a:pos x="443" y="737"/>
                </a:cxn>
                <a:cxn ang="0">
                  <a:pos x="461" y="731"/>
                </a:cxn>
                <a:cxn ang="0">
                  <a:pos x="479" y="725"/>
                </a:cxn>
                <a:cxn ang="0">
                  <a:pos x="497" y="719"/>
                </a:cxn>
                <a:cxn ang="0">
                  <a:pos x="514" y="713"/>
                </a:cxn>
                <a:cxn ang="0">
                  <a:pos x="532" y="701"/>
                </a:cxn>
                <a:cxn ang="0">
                  <a:pos x="550" y="695"/>
                </a:cxn>
              </a:cxnLst>
              <a:rect l="0" t="0" r="r" b="b"/>
              <a:pathLst>
                <a:path w="562" h="743">
                  <a:moveTo>
                    <a:pt x="0" y="0"/>
                  </a:moveTo>
                  <a:lnTo>
                    <a:pt x="6" y="12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8" y="60"/>
                  </a:lnTo>
                  <a:lnTo>
                    <a:pt x="18" y="66"/>
                  </a:lnTo>
                  <a:lnTo>
                    <a:pt x="24" y="78"/>
                  </a:lnTo>
                  <a:lnTo>
                    <a:pt x="24" y="96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36" y="126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86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2"/>
                  </a:lnTo>
                  <a:lnTo>
                    <a:pt x="66" y="234"/>
                  </a:lnTo>
                  <a:lnTo>
                    <a:pt x="66" y="246"/>
                  </a:lnTo>
                  <a:lnTo>
                    <a:pt x="72" y="258"/>
                  </a:lnTo>
                  <a:lnTo>
                    <a:pt x="72" y="264"/>
                  </a:lnTo>
                  <a:lnTo>
                    <a:pt x="78" y="276"/>
                  </a:lnTo>
                  <a:lnTo>
                    <a:pt x="78" y="282"/>
                  </a:lnTo>
                  <a:lnTo>
                    <a:pt x="84" y="288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24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102" y="353"/>
                  </a:lnTo>
                  <a:lnTo>
                    <a:pt x="102" y="359"/>
                  </a:lnTo>
                  <a:lnTo>
                    <a:pt x="108" y="365"/>
                  </a:lnTo>
                  <a:lnTo>
                    <a:pt x="108" y="371"/>
                  </a:lnTo>
                  <a:lnTo>
                    <a:pt x="114" y="383"/>
                  </a:lnTo>
                  <a:lnTo>
                    <a:pt x="114" y="395"/>
                  </a:lnTo>
                  <a:lnTo>
                    <a:pt x="120" y="401"/>
                  </a:lnTo>
                  <a:lnTo>
                    <a:pt x="120" y="407"/>
                  </a:lnTo>
                  <a:lnTo>
                    <a:pt x="126" y="419"/>
                  </a:lnTo>
                  <a:lnTo>
                    <a:pt x="126" y="425"/>
                  </a:lnTo>
                  <a:lnTo>
                    <a:pt x="132" y="431"/>
                  </a:lnTo>
                  <a:lnTo>
                    <a:pt x="132" y="443"/>
                  </a:lnTo>
                  <a:lnTo>
                    <a:pt x="138" y="449"/>
                  </a:lnTo>
                  <a:lnTo>
                    <a:pt x="138" y="455"/>
                  </a:lnTo>
                  <a:lnTo>
                    <a:pt x="144" y="461"/>
                  </a:lnTo>
                  <a:lnTo>
                    <a:pt x="144" y="473"/>
                  </a:lnTo>
                  <a:lnTo>
                    <a:pt x="150" y="479"/>
                  </a:lnTo>
                  <a:lnTo>
                    <a:pt x="150" y="485"/>
                  </a:lnTo>
                  <a:lnTo>
                    <a:pt x="156" y="491"/>
                  </a:lnTo>
                  <a:lnTo>
                    <a:pt x="156" y="497"/>
                  </a:lnTo>
                  <a:lnTo>
                    <a:pt x="162" y="503"/>
                  </a:lnTo>
                  <a:lnTo>
                    <a:pt x="162" y="515"/>
                  </a:lnTo>
                  <a:lnTo>
                    <a:pt x="168" y="521"/>
                  </a:lnTo>
                  <a:lnTo>
                    <a:pt x="168" y="527"/>
                  </a:lnTo>
                  <a:lnTo>
                    <a:pt x="174" y="533"/>
                  </a:lnTo>
                  <a:lnTo>
                    <a:pt x="174" y="545"/>
                  </a:lnTo>
                  <a:lnTo>
                    <a:pt x="180" y="551"/>
                  </a:lnTo>
                  <a:lnTo>
                    <a:pt x="180" y="557"/>
                  </a:lnTo>
                  <a:lnTo>
                    <a:pt x="186" y="563"/>
                  </a:lnTo>
                  <a:lnTo>
                    <a:pt x="192" y="569"/>
                  </a:lnTo>
                  <a:lnTo>
                    <a:pt x="192" y="581"/>
                  </a:lnTo>
                  <a:lnTo>
                    <a:pt x="198" y="587"/>
                  </a:lnTo>
                  <a:lnTo>
                    <a:pt x="204" y="593"/>
                  </a:lnTo>
                  <a:lnTo>
                    <a:pt x="204" y="605"/>
                  </a:lnTo>
                  <a:lnTo>
                    <a:pt x="209" y="611"/>
                  </a:lnTo>
                  <a:lnTo>
                    <a:pt x="215" y="617"/>
                  </a:lnTo>
                  <a:lnTo>
                    <a:pt x="221" y="623"/>
                  </a:lnTo>
                  <a:lnTo>
                    <a:pt x="221" y="629"/>
                  </a:lnTo>
                  <a:lnTo>
                    <a:pt x="233" y="641"/>
                  </a:lnTo>
                  <a:lnTo>
                    <a:pt x="233" y="653"/>
                  </a:lnTo>
                  <a:lnTo>
                    <a:pt x="239" y="659"/>
                  </a:lnTo>
                  <a:lnTo>
                    <a:pt x="245" y="665"/>
                  </a:lnTo>
                  <a:lnTo>
                    <a:pt x="251" y="671"/>
                  </a:lnTo>
                  <a:lnTo>
                    <a:pt x="257" y="677"/>
                  </a:lnTo>
                  <a:lnTo>
                    <a:pt x="269" y="689"/>
                  </a:lnTo>
                  <a:lnTo>
                    <a:pt x="269" y="695"/>
                  </a:lnTo>
                  <a:lnTo>
                    <a:pt x="275" y="695"/>
                  </a:lnTo>
                  <a:lnTo>
                    <a:pt x="281" y="701"/>
                  </a:lnTo>
                  <a:lnTo>
                    <a:pt x="287" y="707"/>
                  </a:lnTo>
                  <a:lnTo>
                    <a:pt x="293" y="713"/>
                  </a:lnTo>
                  <a:lnTo>
                    <a:pt x="299" y="719"/>
                  </a:lnTo>
                  <a:lnTo>
                    <a:pt x="305" y="719"/>
                  </a:lnTo>
                  <a:lnTo>
                    <a:pt x="311" y="725"/>
                  </a:lnTo>
                  <a:lnTo>
                    <a:pt x="317" y="731"/>
                  </a:lnTo>
                  <a:lnTo>
                    <a:pt x="323" y="731"/>
                  </a:lnTo>
                  <a:lnTo>
                    <a:pt x="329" y="737"/>
                  </a:lnTo>
                  <a:lnTo>
                    <a:pt x="335" y="737"/>
                  </a:lnTo>
                  <a:lnTo>
                    <a:pt x="341" y="737"/>
                  </a:lnTo>
                  <a:lnTo>
                    <a:pt x="347" y="743"/>
                  </a:lnTo>
                  <a:lnTo>
                    <a:pt x="353" y="743"/>
                  </a:lnTo>
                  <a:lnTo>
                    <a:pt x="359" y="743"/>
                  </a:lnTo>
                  <a:lnTo>
                    <a:pt x="365" y="743"/>
                  </a:lnTo>
                  <a:lnTo>
                    <a:pt x="371" y="743"/>
                  </a:lnTo>
                  <a:lnTo>
                    <a:pt x="377" y="743"/>
                  </a:lnTo>
                  <a:lnTo>
                    <a:pt x="383" y="743"/>
                  </a:lnTo>
                  <a:lnTo>
                    <a:pt x="389" y="743"/>
                  </a:lnTo>
                  <a:lnTo>
                    <a:pt x="395" y="743"/>
                  </a:lnTo>
                  <a:lnTo>
                    <a:pt x="401" y="743"/>
                  </a:lnTo>
                  <a:lnTo>
                    <a:pt x="407" y="743"/>
                  </a:lnTo>
                  <a:lnTo>
                    <a:pt x="413" y="743"/>
                  </a:lnTo>
                  <a:lnTo>
                    <a:pt x="419" y="743"/>
                  </a:lnTo>
                  <a:lnTo>
                    <a:pt x="425" y="743"/>
                  </a:lnTo>
                  <a:lnTo>
                    <a:pt x="431" y="743"/>
                  </a:lnTo>
                  <a:lnTo>
                    <a:pt x="437" y="737"/>
                  </a:lnTo>
                  <a:lnTo>
                    <a:pt x="443" y="737"/>
                  </a:lnTo>
                  <a:lnTo>
                    <a:pt x="449" y="737"/>
                  </a:lnTo>
                  <a:lnTo>
                    <a:pt x="455" y="737"/>
                  </a:lnTo>
                  <a:lnTo>
                    <a:pt x="461" y="731"/>
                  </a:lnTo>
                  <a:lnTo>
                    <a:pt x="467" y="731"/>
                  </a:lnTo>
                  <a:lnTo>
                    <a:pt x="473" y="725"/>
                  </a:lnTo>
                  <a:lnTo>
                    <a:pt x="479" y="725"/>
                  </a:lnTo>
                  <a:lnTo>
                    <a:pt x="485" y="725"/>
                  </a:lnTo>
                  <a:lnTo>
                    <a:pt x="491" y="719"/>
                  </a:lnTo>
                  <a:lnTo>
                    <a:pt x="497" y="719"/>
                  </a:lnTo>
                  <a:lnTo>
                    <a:pt x="503" y="713"/>
                  </a:lnTo>
                  <a:lnTo>
                    <a:pt x="508" y="713"/>
                  </a:lnTo>
                  <a:lnTo>
                    <a:pt x="514" y="713"/>
                  </a:lnTo>
                  <a:lnTo>
                    <a:pt x="520" y="707"/>
                  </a:lnTo>
                  <a:lnTo>
                    <a:pt x="526" y="707"/>
                  </a:lnTo>
                  <a:lnTo>
                    <a:pt x="532" y="701"/>
                  </a:lnTo>
                  <a:lnTo>
                    <a:pt x="538" y="701"/>
                  </a:lnTo>
                  <a:lnTo>
                    <a:pt x="544" y="701"/>
                  </a:lnTo>
                  <a:lnTo>
                    <a:pt x="550" y="695"/>
                  </a:lnTo>
                  <a:lnTo>
                    <a:pt x="556" y="695"/>
                  </a:lnTo>
                  <a:lnTo>
                    <a:pt x="562" y="689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47" name="Freeform 35"/>
            <p:cNvSpPr>
              <a:spLocks/>
            </p:cNvSpPr>
            <p:nvPr/>
          </p:nvSpPr>
          <p:spPr bwMode="auto">
            <a:xfrm>
              <a:off x="4118" y="3691"/>
              <a:ext cx="553" cy="65"/>
            </a:xfrm>
            <a:custGeom>
              <a:avLst/>
              <a:gdLst/>
              <a:ahLst/>
              <a:cxnLst>
                <a:cxn ang="0">
                  <a:pos x="12" y="42"/>
                </a:cxn>
                <a:cxn ang="0">
                  <a:pos x="30" y="30"/>
                </a:cxn>
                <a:cxn ang="0">
                  <a:pos x="48" y="24"/>
                </a:cxn>
                <a:cxn ang="0">
                  <a:pos x="66" y="18"/>
                </a:cxn>
                <a:cxn ang="0">
                  <a:pos x="84" y="12"/>
                </a:cxn>
                <a:cxn ang="0">
                  <a:pos x="102" y="12"/>
                </a:cxn>
                <a:cxn ang="0">
                  <a:pos x="120" y="6"/>
                </a:cxn>
                <a:cxn ang="0">
                  <a:pos x="138" y="6"/>
                </a:cxn>
                <a:cxn ang="0">
                  <a:pos x="156" y="0"/>
                </a:cxn>
                <a:cxn ang="0">
                  <a:pos x="174" y="0"/>
                </a:cxn>
                <a:cxn ang="0">
                  <a:pos x="192" y="0"/>
                </a:cxn>
                <a:cxn ang="0">
                  <a:pos x="210" y="6"/>
                </a:cxn>
                <a:cxn ang="0">
                  <a:pos x="228" y="6"/>
                </a:cxn>
                <a:cxn ang="0">
                  <a:pos x="246" y="6"/>
                </a:cxn>
                <a:cxn ang="0">
                  <a:pos x="263" y="12"/>
                </a:cxn>
                <a:cxn ang="0">
                  <a:pos x="281" y="18"/>
                </a:cxn>
                <a:cxn ang="0">
                  <a:pos x="299" y="24"/>
                </a:cxn>
                <a:cxn ang="0">
                  <a:pos x="317" y="24"/>
                </a:cxn>
                <a:cxn ang="0">
                  <a:pos x="335" y="30"/>
                </a:cxn>
                <a:cxn ang="0">
                  <a:pos x="353" y="36"/>
                </a:cxn>
                <a:cxn ang="0">
                  <a:pos x="371" y="42"/>
                </a:cxn>
                <a:cxn ang="0">
                  <a:pos x="389" y="48"/>
                </a:cxn>
                <a:cxn ang="0">
                  <a:pos x="407" y="54"/>
                </a:cxn>
                <a:cxn ang="0">
                  <a:pos x="425" y="60"/>
                </a:cxn>
                <a:cxn ang="0">
                  <a:pos x="443" y="66"/>
                </a:cxn>
                <a:cxn ang="0">
                  <a:pos x="461" y="72"/>
                </a:cxn>
                <a:cxn ang="0">
                  <a:pos x="479" y="78"/>
                </a:cxn>
                <a:cxn ang="0">
                  <a:pos x="497" y="84"/>
                </a:cxn>
                <a:cxn ang="0">
                  <a:pos x="515" y="84"/>
                </a:cxn>
                <a:cxn ang="0">
                  <a:pos x="533" y="90"/>
                </a:cxn>
                <a:cxn ang="0">
                  <a:pos x="550" y="90"/>
                </a:cxn>
                <a:cxn ang="0">
                  <a:pos x="568" y="96"/>
                </a:cxn>
                <a:cxn ang="0">
                  <a:pos x="586" y="96"/>
                </a:cxn>
                <a:cxn ang="0">
                  <a:pos x="604" y="96"/>
                </a:cxn>
                <a:cxn ang="0">
                  <a:pos x="622" y="96"/>
                </a:cxn>
                <a:cxn ang="0">
                  <a:pos x="640" y="96"/>
                </a:cxn>
                <a:cxn ang="0">
                  <a:pos x="658" y="96"/>
                </a:cxn>
                <a:cxn ang="0">
                  <a:pos x="676" y="96"/>
                </a:cxn>
                <a:cxn ang="0">
                  <a:pos x="694" y="96"/>
                </a:cxn>
                <a:cxn ang="0">
                  <a:pos x="712" y="96"/>
                </a:cxn>
                <a:cxn ang="0">
                  <a:pos x="730" y="96"/>
                </a:cxn>
                <a:cxn ang="0">
                  <a:pos x="748" y="90"/>
                </a:cxn>
              </a:cxnLst>
              <a:rect l="0" t="0" r="r" b="b"/>
              <a:pathLst>
                <a:path w="760" h="96">
                  <a:moveTo>
                    <a:pt x="0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78" y="18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6"/>
                  </a:lnTo>
                  <a:lnTo>
                    <a:pt x="126" y="6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6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6"/>
                  </a:lnTo>
                  <a:lnTo>
                    <a:pt x="210" y="6"/>
                  </a:lnTo>
                  <a:lnTo>
                    <a:pt x="216" y="6"/>
                  </a:lnTo>
                  <a:lnTo>
                    <a:pt x="222" y="6"/>
                  </a:lnTo>
                  <a:lnTo>
                    <a:pt x="228" y="6"/>
                  </a:lnTo>
                  <a:lnTo>
                    <a:pt x="234" y="6"/>
                  </a:lnTo>
                  <a:lnTo>
                    <a:pt x="240" y="6"/>
                  </a:lnTo>
                  <a:lnTo>
                    <a:pt x="246" y="6"/>
                  </a:lnTo>
                  <a:lnTo>
                    <a:pt x="251" y="12"/>
                  </a:lnTo>
                  <a:lnTo>
                    <a:pt x="257" y="12"/>
                  </a:lnTo>
                  <a:lnTo>
                    <a:pt x="263" y="12"/>
                  </a:lnTo>
                  <a:lnTo>
                    <a:pt x="269" y="12"/>
                  </a:lnTo>
                  <a:lnTo>
                    <a:pt x="275" y="18"/>
                  </a:lnTo>
                  <a:lnTo>
                    <a:pt x="281" y="18"/>
                  </a:lnTo>
                  <a:lnTo>
                    <a:pt x="287" y="18"/>
                  </a:lnTo>
                  <a:lnTo>
                    <a:pt x="293" y="18"/>
                  </a:lnTo>
                  <a:lnTo>
                    <a:pt x="299" y="24"/>
                  </a:lnTo>
                  <a:lnTo>
                    <a:pt x="305" y="24"/>
                  </a:lnTo>
                  <a:lnTo>
                    <a:pt x="311" y="24"/>
                  </a:lnTo>
                  <a:lnTo>
                    <a:pt x="317" y="24"/>
                  </a:lnTo>
                  <a:lnTo>
                    <a:pt x="323" y="30"/>
                  </a:lnTo>
                  <a:lnTo>
                    <a:pt x="329" y="30"/>
                  </a:lnTo>
                  <a:lnTo>
                    <a:pt x="335" y="30"/>
                  </a:lnTo>
                  <a:lnTo>
                    <a:pt x="341" y="36"/>
                  </a:lnTo>
                  <a:lnTo>
                    <a:pt x="347" y="36"/>
                  </a:lnTo>
                  <a:lnTo>
                    <a:pt x="353" y="36"/>
                  </a:lnTo>
                  <a:lnTo>
                    <a:pt x="359" y="42"/>
                  </a:lnTo>
                  <a:lnTo>
                    <a:pt x="365" y="42"/>
                  </a:lnTo>
                  <a:lnTo>
                    <a:pt x="371" y="42"/>
                  </a:lnTo>
                  <a:lnTo>
                    <a:pt x="377" y="48"/>
                  </a:lnTo>
                  <a:lnTo>
                    <a:pt x="383" y="48"/>
                  </a:lnTo>
                  <a:lnTo>
                    <a:pt x="389" y="48"/>
                  </a:lnTo>
                  <a:lnTo>
                    <a:pt x="395" y="54"/>
                  </a:lnTo>
                  <a:lnTo>
                    <a:pt x="401" y="54"/>
                  </a:lnTo>
                  <a:lnTo>
                    <a:pt x="407" y="54"/>
                  </a:lnTo>
                  <a:lnTo>
                    <a:pt x="413" y="60"/>
                  </a:lnTo>
                  <a:lnTo>
                    <a:pt x="419" y="60"/>
                  </a:lnTo>
                  <a:lnTo>
                    <a:pt x="425" y="60"/>
                  </a:lnTo>
                  <a:lnTo>
                    <a:pt x="431" y="66"/>
                  </a:lnTo>
                  <a:lnTo>
                    <a:pt x="437" y="66"/>
                  </a:lnTo>
                  <a:lnTo>
                    <a:pt x="443" y="66"/>
                  </a:lnTo>
                  <a:lnTo>
                    <a:pt x="449" y="66"/>
                  </a:lnTo>
                  <a:lnTo>
                    <a:pt x="455" y="72"/>
                  </a:lnTo>
                  <a:lnTo>
                    <a:pt x="461" y="72"/>
                  </a:lnTo>
                  <a:lnTo>
                    <a:pt x="467" y="72"/>
                  </a:lnTo>
                  <a:lnTo>
                    <a:pt x="473" y="78"/>
                  </a:lnTo>
                  <a:lnTo>
                    <a:pt x="479" y="78"/>
                  </a:lnTo>
                  <a:lnTo>
                    <a:pt x="485" y="78"/>
                  </a:lnTo>
                  <a:lnTo>
                    <a:pt x="491" y="78"/>
                  </a:lnTo>
                  <a:lnTo>
                    <a:pt x="497" y="84"/>
                  </a:lnTo>
                  <a:lnTo>
                    <a:pt x="503" y="84"/>
                  </a:lnTo>
                  <a:lnTo>
                    <a:pt x="509" y="84"/>
                  </a:lnTo>
                  <a:lnTo>
                    <a:pt x="515" y="84"/>
                  </a:lnTo>
                  <a:lnTo>
                    <a:pt x="521" y="90"/>
                  </a:lnTo>
                  <a:lnTo>
                    <a:pt x="527" y="90"/>
                  </a:lnTo>
                  <a:lnTo>
                    <a:pt x="533" y="90"/>
                  </a:lnTo>
                  <a:lnTo>
                    <a:pt x="539" y="90"/>
                  </a:lnTo>
                  <a:lnTo>
                    <a:pt x="545" y="90"/>
                  </a:lnTo>
                  <a:lnTo>
                    <a:pt x="550" y="90"/>
                  </a:lnTo>
                  <a:lnTo>
                    <a:pt x="556" y="96"/>
                  </a:lnTo>
                  <a:lnTo>
                    <a:pt x="562" y="96"/>
                  </a:lnTo>
                  <a:lnTo>
                    <a:pt x="568" y="96"/>
                  </a:lnTo>
                  <a:lnTo>
                    <a:pt x="574" y="96"/>
                  </a:lnTo>
                  <a:lnTo>
                    <a:pt x="580" y="96"/>
                  </a:lnTo>
                  <a:lnTo>
                    <a:pt x="586" y="96"/>
                  </a:lnTo>
                  <a:lnTo>
                    <a:pt x="592" y="96"/>
                  </a:lnTo>
                  <a:lnTo>
                    <a:pt x="598" y="96"/>
                  </a:lnTo>
                  <a:lnTo>
                    <a:pt x="604" y="96"/>
                  </a:lnTo>
                  <a:lnTo>
                    <a:pt x="610" y="96"/>
                  </a:lnTo>
                  <a:lnTo>
                    <a:pt x="616" y="96"/>
                  </a:lnTo>
                  <a:lnTo>
                    <a:pt x="622" y="96"/>
                  </a:lnTo>
                  <a:lnTo>
                    <a:pt x="628" y="96"/>
                  </a:lnTo>
                  <a:lnTo>
                    <a:pt x="634" y="96"/>
                  </a:lnTo>
                  <a:lnTo>
                    <a:pt x="640" y="96"/>
                  </a:lnTo>
                  <a:lnTo>
                    <a:pt x="646" y="96"/>
                  </a:lnTo>
                  <a:lnTo>
                    <a:pt x="652" y="96"/>
                  </a:lnTo>
                  <a:lnTo>
                    <a:pt x="658" y="96"/>
                  </a:lnTo>
                  <a:lnTo>
                    <a:pt x="664" y="96"/>
                  </a:lnTo>
                  <a:lnTo>
                    <a:pt x="670" y="96"/>
                  </a:lnTo>
                  <a:lnTo>
                    <a:pt x="676" y="96"/>
                  </a:lnTo>
                  <a:lnTo>
                    <a:pt x="682" y="96"/>
                  </a:lnTo>
                  <a:lnTo>
                    <a:pt x="688" y="96"/>
                  </a:lnTo>
                  <a:lnTo>
                    <a:pt x="694" y="96"/>
                  </a:lnTo>
                  <a:lnTo>
                    <a:pt x="700" y="96"/>
                  </a:lnTo>
                  <a:lnTo>
                    <a:pt x="706" y="96"/>
                  </a:lnTo>
                  <a:lnTo>
                    <a:pt x="712" y="96"/>
                  </a:lnTo>
                  <a:lnTo>
                    <a:pt x="718" y="96"/>
                  </a:lnTo>
                  <a:lnTo>
                    <a:pt x="724" y="96"/>
                  </a:lnTo>
                  <a:lnTo>
                    <a:pt x="730" y="96"/>
                  </a:lnTo>
                  <a:lnTo>
                    <a:pt x="736" y="96"/>
                  </a:lnTo>
                  <a:lnTo>
                    <a:pt x="742" y="90"/>
                  </a:lnTo>
                  <a:lnTo>
                    <a:pt x="748" y="90"/>
                  </a:lnTo>
                  <a:lnTo>
                    <a:pt x="754" y="90"/>
                  </a:lnTo>
                  <a:lnTo>
                    <a:pt x="760" y="9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48" name="Freeform 36"/>
            <p:cNvSpPr>
              <a:spLocks/>
            </p:cNvSpPr>
            <p:nvPr/>
          </p:nvSpPr>
          <p:spPr bwMode="auto">
            <a:xfrm>
              <a:off x="4671" y="3736"/>
              <a:ext cx="539" cy="2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6" y="18"/>
                </a:cxn>
                <a:cxn ang="0">
                  <a:pos x="78" y="12"/>
                </a:cxn>
                <a:cxn ang="0">
                  <a:pos x="90" y="12"/>
                </a:cxn>
                <a:cxn ang="0">
                  <a:pos x="101" y="12"/>
                </a:cxn>
                <a:cxn ang="0">
                  <a:pos x="113" y="6"/>
                </a:cxn>
                <a:cxn ang="0">
                  <a:pos x="125" y="6"/>
                </a:cxn>
                <a:cxn ang="0">
                  <a:pos x="137" y="6"/>
                </a:cxn>
                <a:cxn ang="0">
                  <a:pos x="149" y="6"/>
                </a:cxn>
                <a:cxn ang="0">
                  <a:pos x="161" y="6"/>
                </a:cxn>
                <a:cxn ang="0">
                  <a:pos x="173" y="0"/>
                </a:cxn>
                <a:cxn ang="0">
                  <a:pos x="185" y="0"/>
                </a:cxn>
                <a:cxn ang="0">
                  <a:pos x="197" y="0"/>
                </a:cxn>
                <a:cxn ang="0">
                  <a:pos x="209" y="0"/>
                </a:cxn>
                <a:cxn ang="0">
                  <a:pos x="221" y="0"/>
                </a:cxn>
                <a:cxn ang="0">
                  <a:pos x="233" y="0"/>
                </a:cxn>
                <a:cxn ang="0">
                  <a:pos x="245" y="0"/>
                </a:cxn>
                <a:cxn ang="0">
                  <a:pos x="257" y="0"/>
                </a:cxn>
                <a:cxn ang="0">
                  <a:pos x="269" y="0"/>
                </a:cxn>
                <a:cxn ang="0">
                  <a:pos x="281" y="0"/>
                </a:cxn>
                <a:cxn ang="0">
                  <a:pos x="293" y="0"/>
                </a:cxn>
                <a:cxn ang="0">
                  <a:pos x="305" y="0"/>
                </a:cxn>
                <a:cxn ang="0">
                  <a:pos x="317" y="0"/>
                </a:cxn>
                <a:cxn ang="0">
                  <a:pos x="329" y="0"/>
                </a:cxn>
                <a:cxn ang="0">
                  <a:pos x="341" y="0"/>
                </a:cxn>
                <a:cxn ang="0">
                  <a:pos x="353" y="6"/>
                </a:cxn>
                <a:cxn ang="0">
                  <a:pos x="365" y="6"/>
                </a:cxn>
                <a:cxn ang="0">
                  <a:pos x="377" y="6"/>
                </a:cxn>
                <a:cxn ang="0">
                  <a:pos x="389" y="6"/>
                </a:cxn>
                <a:cxn ang="0">
                  <a:pos x="400" y="6"/>
                </a:cxn>
                <a:cxn ang="0">
                  <a:pos x="412" y="12"/>
                </a:cxn>
                <a:cxn ang="0">
                  <a:pos x="424" y="12"/>
                </a:cxn>
                <a:cxn ang="0">
                  <a:pos x="436" y="12"/>
                </a:cxn>
                <a:cxn ang="0">
                  <a:pos x="448" y="12"/>
                </a:cxn>
                <a:cxn ang="0">
                  <a:pos x="460" y="18"/>
                </a:cxn>
                <a:cxn ang="0">
                  <a:pos x="472" y="18"/>
                </a:cxn>
                <a:cxn ang="0">
                  <a:pos x="484" y="18"/>
                </a:cxn>
                <a:cxn ang="0">
                  <a:pos x="496" y="18"/>
                </a:cxn>
                <a:cxn ang="0">
                  <a:pos x="508" y="24"/>
                </a:cxn>
                <a:cxn ang="0">
                  <a:pos x="520" y="24"/>
                </a:cxn>
                <a:cxn ang="0">
                  <a:pos x="532" y="24"/>
                </a:cxn>
                <a:cxn ang="0">
                  <a:pos x="544" y="24"/>
                </a:cxn>
                <a:cxn ang="0">
                  <a:pos x="556" y="24"/>
                </a:cxn>
                <a:cxn ang="0">
                  <a:pos x="568" y="30"/>
                </a:cxn>
                <a:cxn ang="0">
                  <a:pos x="580" y="30"/>
                </a:cxn>
                <a:cxn ang="0">
                  <a:pos x="592" y="30"/>
                </a:cxn>
                <a:cxn ang="0">
                  <a:pos x="604" y="30"/>
                </a:cxn>
                <a:cxn ang="0">
                  <a:pos x="616" y="30"/>
                </a:cxn>
                <a:cxn ang="0">
                  <a:pos x="628" y="30"/>
                </a:cxn>
                <a:cxn ang="0">
                  <a:pos x="640" y="30"/>
                </a:cxn>
                <a:cxn ang="0">
                  <a:pos x="652" y="30"/>
                </a:cxn>
                <a:cxn ang="0">
                  <a:pos x="664" y="30"/>
                </a:cxn>
                <a:cxn ang="0">
                  <a:pos x="676" y="30"/>
                </a:cxn>
                <a:cxn ang="0">
                  <a:pos x="688" y="30"/>
                </a:cxn>
                <a:cxn ang="0">
                  <a:pos x="699" y="30"/>
                </a:cxn>
                <a:cxn ang="0">
                  <a:pos x="711" y="30"/>
                </a:cxn>
                <a:cxn ang="0">
                  <a:pos x="723" y="30"/>
                </a:cxn>
                <a:cxn ang="0">
                  <a:pos x="735" y="30"/>
                </a:cxn>
              </a:cxnLst>
              <a:rect l="0" t="0" r="r" b="b"/>
              <a:pathLst>
                <a:path w="741" h="30">
                  <a:moveTo>
                    <a:pt x="0" y="24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5" y="12"/>
                  </a:lnTo>
                  <a:lnTo>
                    <a:pt x="101" y="12"/>
                  </a:lnTo>
                  <a:lnTo>
                    <a:pt x="107" y="12"/>
                  </a:lnTo>
                  <a:lnTo>
                    <a:pt x="113" y="6"/>
                  </a:lnTo>
                  <a:lnTo>
                    <a:pt x="119" y="6"/>
                  </a:lnTo>
                  <a:lnTo>
                    <a:pt x="125" y="6"/>
                  </a:lnTo>
                  <a:lnTo>
                    <a:pt x="131" y="6"/>
                  </a:lnTo>
                  <a:lnTo>
                    <a:pt x="137" y="6"/>
                  </a:lnTo>
                  <a:lnTo>
                    <a:pt x="143" y="6"/>
                  </a:lnTo>
                  <a:lnTo>
                    <a:pt x="149" y="6"/>
                  </a:lnTo>
                  <a:lnTo>
                    <a:pt x="155" y="6"/>
                  </a:lnTo>
                  <a:lnTo>
                    <a:pt x="161" y="6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9" y="0"/>
                  </a:lnTo>
                  <a:lnTo>
                    <a:pt x="185" y="0"/>
                  </a:lnTo>
                  <a:lnTo>
                    <a:pt x="191" y="0"/>
                  </a:lnTo>
                  <a:lnTo>
                    <a:pt x="197" y="0"/>
                  </a:lnTo>
                  <a:lnTo>
                    <a:pt x="203" y="0"/>
                  </a:lnTo>
                  <a:lnTo>
                    <a:pt x="209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7" y="0"/>
                  </a:lnTo>
                  <a:lnTo>
                    <a:pt x="233" y="0"/>
                  </a:lnTo>
                  <a:lnTo>
                    <a:pt x="239" y="0"/>
                  </a:lnTo>
                  <a:lnTo>
                    <a:pt x="245" y="0"/>
                  </a:lnTo>
                  <a:lnTo>
                    <a:pt x="251" y="0"/>
                  </a:lnTo>
                  <a:lnTo>
                    <a:pt x="257" y="0"/>
                  </a:lnTo>
                  <a:lnTo>
                    <a:pt x="263" y="0"/>
                  </a:lnTo>
                  <a:lnTo>
                    <a:pt x="269" y="0"/>
                  </a:lnTo>
                  <a:lnTo>
                    <a:pt x="275" y="0"/>
                  </a:lnTo>
                  <a:lnTo>
                    <a:pt x="281" y="0"/>
                  </a:lnTo>
                  <a:lnTo>
                    <a:pt x="287" y="0"/>
                  </a:lnTo>
                  <a:lnTo>
                    <a:pt x="293" y="0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1" y="0"/>
                  </a:lnTo>
                  <a:lnTo>
                    <a:pt x="347" y="6"/>
                  </a:lnTo>
                  <a:lnTo>
                    <a:pt x="353" y="6"/>
                  </a:lnTo>
                  <a:lnTo>
                    <a:pt x="359" y="6"/>
                  </a:lnTo>
                  <a:lnTo>
                    <a:pt x="365" y="6"/>
                  </a:lnTo>
                  <a:lnTo>
                    <a:pt x="371" y="6"/>
                  </a:lnTo>
                  <a:lnTo>
                    <a:pt x="377" y="6"/>
                  </a:lnTo>
                  <a:lnTo>
                    <a:pt x="383" y="6"/>
                  </a:lnTo>
                  <a:lnTo>
                    <a:pt x="389" y="6"/>
                  </a:lnTo>
                  <a:lnTo>
                    <a:pt x="394" y="6"/>
                  </a:lnTo>
                  <a:lnTo>
                    <a:pt x="400" y="6"/>
                  </a:lnTo>
                  <a:lnTo>
                    <a:pt x="406" y="12"/>
                  </a:lnTo>
                  <a:lnTo>
                    <a:pt x="412" y="12"/>
                  </a:lnTo>
                  <a:lnTo>
                    <a:pt x="418" y="12"/>
                  </a:lnTo>
                  <a:lnTo>
                    <a:pt x="424" y="12"/>
                  </a:lnTo>
                  <a:lnTo>
                    <a:pt x="430" y="12"/>
                  </a:lnTo>
                  <a:lnTo>
                    <a:pt x="436" y="12"/>
                  </a:lnTo>
                  <a:lnTo>
                    <a:pt x="442" y="12"/>
                  </a:lnTo>
                  <a:lnTo>
                    <a:pt x="448" y="12"/>
                  </a:lnTo>
                  <a:lnTo>
                    <a:pt x="454" y="12"/>
                  </a:lnTo>
                  <a:lnTo>
                    <a:pt x="460" y="18"/>
                  </a:lnTo>
                  <a:lnTo>
                    <a:pt x="466" y="18"/>
                  </a:lnTo>
                  <a:lnTo>
                    <a:pt x="472" y="18"/>
                  </a:lnTo>
                  <a:lnTo>
                    <a:pt x="478" y="18"/>
                  </a:lnTo>
                  <a:lnTo>
                    <a:pt x="484" y="18"/>
                  </a:lnTo>
                  <a:lnTo>
                    <a:pt x="490" y="18"/>
                  </a:lnTo>
                  <a:lnTo>
                    <a:pt x="496" y="18"/>
                  </a:lnTo>
                  <a:lnTo>
                    <a:pt x="502" y="18"/>
                  </a:lnTo>
                  <a:lnTo>
                    <a:pt x="508" y="24"/>
                  </a:lnTo>
                  <a:lnTo>
                    <a:pt x="514" y="24"/>
                  </a:lnTo>
                  <a:lnTo>
                    <a:pt x="520" y="24"/>
                  </a:lnTo>
                  <a:lnTo>
                    <a:pt x="526" y="24"/>
                  </a:lnTo>
                  <a:lnTo>
                    <a:pt x="532" y="24"/>
                  </a:lnTo>
                  <a:lnTo>
                    <a:pt x="538" y="24"/>
                  </a:lnTo>
                  <a:lnTo>
                    <a:pt x="544" y="24"/>
                  </a:lnTo>
                  <a:lnTo>
                    <a:pt x="550" y="24"/>
                  </a:lnTo>
                  <a:lnTo>
                    <a:pt x="556" y="24"/>
                  </a:lnTo>
                  <a:lnTo>
                    <a:pt x="562" y="24"/>
                  </a:lnTo>
                  <a:lnTo>
                    <a:pt x="568" y="30"/>
                  </a:lnTo>
                  <a:lnTo>
                    <a:pt x="574" y="30"/>
                  </a:lnTo>
                  <a:lnTo>
                    <a:pt x="580" y="30"/>
                  </a:lnTo>
                  <a:lnTo>
                    <a:pt x="586" y="30"/>
                  </a:lnTo>
                  <a:lnTo>
                    <a:pt x="592" y="30"/>
                  </a:lnTo>
                  <a:lnTo>
                    <a:pt x="598" y="30"/>
                  </a:lnTo>
                  <a:lnTo>
                    <a:pt x="604" y="30"/>
                  </a:lnTo>
                  <a:lnTo>
                    <a:pt x="610" y="30"/>
                  </a:lnTo>
                  <a:lnTo>
                    <a:pt x="616" y="30"/>
                  </a:lnTo>
                  <a:lnTo>
                    <a:pt x="622" y="30"/>
                  </a:lnTo>
                  <a:lnTo>
                    <a:pt x="628" y="30"/>
                  </a:lnTo>
                  <a:lnTo>
                    <a:pt x="634" y="30"/>
                  </a:lnTo>
                  <a:lnTo>
                    <a:pt x="640" y="30"/>
                  </a:lnTo>
                  <a:lnTo>
                    <a:pt x="646" y="30"/>
                  </a:lnTo>
                  <a:lnTo>
                    <a:pt x="652" y="30"/>
                  </a:lnTo>
                  <a:lnTo>
                    <a:pt x="658" y="30"/>
                  </a:lnTo>
                  <a:lnTo>
                    <a:pt x="664" y="30"/>
                  </a:lnTo>
                  <a:lnTo>
                    <a:pt x="670" y="30"/>
                  </a:lnTo>
                  <a:lnTo>
                    <a:pt x="676" y="30"/>
                  </a:lnTo>
                  <a:lnTo>
                    <a:pt x="682" y="30"/>
                  </a:lnTo>
                  <a:lnTo>
                    <a:pt x="688" y="30"/>
                  </a:lnTo>
                  <a:lnTo>
                    <a:pt x="694" y="30"/>
                  </a:lnTo>
                  <a:lnTo>
                    <a:pt x="699" y="30"/>
                  </a:lnTo>
                  <a:lnTo>
                    <a:pt x="705" y="30"/>
                  </a:lnTo>
                  <a:lnTo>
                    <a:pt x="711" y="30"/>
                  </a:lnTo>
                  <a:lnTo>
                    <a:pt x="717" y="30"/>
                  </a:lnTo>
                  <a:lnTo>
                    <a:pt x="723" y="30"/>
                  </a:lnTo>
                  <a:lnTo>
                    <a:pt x="729" y="30"/>
                  </a:lnTo>
                  <a:lnTo>
                    <a:pt x="735" y="30"/>
                  </a:lnTo>
                  <a:lnTo>
                    <a:pt x="741" y="3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8149" name="Rectangle 37"/>
            <p:cNvSpPr>
              <a:spLocks noChangeArrowheads="1"/>
            </p:cNvSpPr>
            <p:nvPr/>
          </p:nvSpPr>
          <p:spPr bwMode="auto">
            <a:xfrm>
              <a:off x="3163" y="2245"/>
              <a:ext cx="2125" cy="1701"/>
            </a:xfrm>
            <a:prstGeom prst="rect">
              <a:avLst/>
            </a:prstGeom>
            <a:noFill/>
            <a:ln w="2222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graphicFrame>
          <p:nvGraphicFramePr>
            <p:cNvPr id="257026" name="Object 2"/>
            <p:cNvGraphicFramePr>
              <a:graphicFrameLocks noChangeAspect="1"/>
            </p:cNvGraphicFramePr>
            <p:nvPr/>
          </p:nvGraphicFramePr>
          <p:xfrm>
            <a:off x="3428" y="2245"/>
            <a:ext cx="384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4" name="Równanie" r:id="rId22" imgW="406080" imgH="228600" progId="Equation.3">
                    <p:embed/>
                  </p:oleObj>
                </mc:Choice>
                <mc:Fallback>
                  <p:oleObj name="Równanie" r:id="rId22" imgW="406080" imgH="2286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8" y="2245"/>
                          <a:ext cx="384" cy="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02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0944884"/>
                </p:ext>
              </p:extLst>
            </p:nvPr>
          </p:nvGraphicFramePr>
          <p:xfrm>
            <a:off x="3891" y="3798"/>
            <a:ext cx="216" cy="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5" name="Równanie" r:id="rId24" imgW="279360" imgH="177480" progId="Equation.3">
                    <p:embed/>
                  </p:oleObj>
                </mc:Choice>
                <mc:Fallback>
                  <p:oleObj name="Równanie" r:id="rId24" imgW="279360" imgH="177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1" y="3798"/>
                          <a:ext cx="216" cy="1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8152" name="Line 40"/>
            <p:cNvSpPr>
              <a:spLocks noChangeShapeType="1"/>
            </p:cNvSpPr>
            <p:nvPr/>
          </p:nvSpPr>
          <p:spPr bwMode="auto">
            <a:xfrm>
              <a:off x="3990" y="370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8153" name="Line 41"/>
            <p:cNvSpPr>
              <a:spLocks noChangeShapeType="1"/>
            </p:cNvSpPr>
            <p:nvPr/>
          </p:nvSpPr>
          <p:spPr bwMode="auto">
            <a:xfrm>
              <a:off x="4550" y="370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218154" name="Line 42"/>
            <p:cNvSpPr>
              <a:spLocks noChangeShapeType="1"/>
            </p:cNvSpPr>
            <p:nvPr/>
          </p:nvSpPr>
          <p:spPr bwMode="auto">
            <a:xfrm>
              <a:off x="5111" y="370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  <p:graphicFrame>
          <p:nvGraphicFramePr>
            <p:cNvPr id="25702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7971456"/>
                </p:ext>
              </p:extLst>
            </p:nvPr>
          </p:nvGraphicFramePr>
          <p:xfrm>
            <a:off x="4412" y="3798"/>
            <a:ext cx="236" cy="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6" name="Równanie" r:id="rId26" imgW="304560" imgH="177480" progId="Equation.3">
                    <p:embed/>
                  </p:oleObj>
                </mc:Choice>
                <mc:Fallback>
                  <p:oleObj name="Równanie" r:id="rId26" imgW="304560" imgH="177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2" y="3798"/>
                          <a:ext cx="236" cy="1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02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5417593"/>
                </p:ext>
              </p:extLst>
            </p:nvPr>
          </p:nvGraphicFramePr>
          <p:xfrm>
            <a:off x="4973" y="3798"/>
            <a:ext cx="235" cy="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7" name="Równanie" r:id="rId28" imgW="304560" imgH="177480" progId="Equation.3">
                    <p:embed/>
                  </p:oleObj>
                </mc:Choice>
                <mc:Fallback>
                  <p:oleObj name="Równanie" r:id="rId28" imgW="304560" imgH="1774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3" y="3798"/>
                          <a:ext cx="235" cy="1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03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8403994"/>
                </p:ext>
              </p:extLst>
            </p:nvPr>
          </p:nvGraphicFramePr>
          <p:xfrm>
            <a:off x="5140" y="3563"/>
            <a:ext cx="148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8" name="Równanie" r:id="rId30" imgW="152280" imgH="203040" progId="Equation.3">
                    <p:embed/>
                  </p:oleObj>
                </mc:Choice>
                <mc:Fallback>
                  <p:oleObj name="Równanie" r:id="rId30" imgW="152280" imgH="20304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0" y="3563"/>
                          <a:ext cx="148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031" name="Object 7"/>
            <p:cNvGraphicFramePr>
              <a:graphicFrameLocks noChangeAspect="1"/>
            </p:cNvGraphicFramePr>
            <p:nvPr/>
          </p:nvGraphicFramePr>
          <p:xfrm>
            <a:off x="3340" y="3740"/>
            <a:ext cx="98" cy="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99" name="Równanie" r:id="rId32" imgW="126720" imgH="177480" progId="Equation.3">
                    <p:embed/>
                  </p:oleObj>
                </mc:Choice>
                <mc:Fallback>
                  <p:oleObj name="Równanie" r:id="rId32" imgW="126720" imgH="1774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0" y="3740"/>
                          <a:ext cx="98" cy="1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339966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032" name="Object 8"/>
            <p:cNvGraphicFramePr>
              <a:graphicFrameLocks noChangeAspect="1"/>
            </p:cNvGraphicFramePr>
            <p:nvPr/>
          </p:nvGraphicFramePr>
          <p:xfrm>
            <a:off x="4836" y="2245"/>
            <a:ext cx="454" cy="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300" name="Równanie" r:id="rId33" imgW="482400" imgH="203040" progId="Equation.3">
                    <p:embed/>
                  </p:oleObj>
                </mc:Choice>
                <mc:Fallback>
                  <p:oleObj name="Równanie" r:id="rId33" imgW="482400" imgH="20304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6" y="2245"/>
                          <a:ext cx="454" cy="188"/>
                        </a:xfrm>
                        <a:prstGeom prst="rect">
                          <a:avLst/>
                        </a:prstGeom>
                        <a:solidFill>
                          <a:srgbClr val="FF66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CA4F-B57E-437A-91A2-C14811F5775E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49" name="Prostokąt 48"/>
          <p:cNvSpPr/>
          <p:nvPr/>
        </p:nvSpPr>
        <p:spPr>
          <a:xfrm>
            <a:off x="0" y="5869127"/>
            <a:ext cx="6260047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/>
            <a:r>
              <a:rPr kumimoji="1" lang="pl-PL" sz="2000" dirty="0" smtClean="0">
                <a:solidFill>
                  <a:srgbClr val="FF0000"/>
                </a:solidFill>
                <a:latin typeface="+mn-lt"/>
              </a:rPr>
              <a:t>Kod bipolarny nie posiada żadnej z właściwości 1…4,</a:t>
            </a:r>
            <a:br>
              <a:rPr kumimoji="1" lang="pl-PL" sz="2000" dirty="0" smtClean="0">
                <a:solidFill>
                  <a:srgbClr val="FF0000"/>
                </a:solidFill>
                <a:latin typeface="+mn-lt"/>
              </a:rPr>
            </a:br>
            <a:r>
              <a:rPr kumimoji="1" lang="pl-PL" sz="2000" dirty="0" smtClean="0">
                <a:solidFill>
                  <a:srgbClr val="FF0000"/>
                </a:solidFill>
                <a:latin typeface="+mn-lt"/>
              </a:rPr>
              <a:t>ale (spostrzeżenie) dla </a:t>
            </a:r>
            <a:r>
              <a:rPr kumimoji="1" lang="pl-PL" sz="2000" i="1" dirty="0" smtClean="0">
                <a:solidFill>
                  <a:srgbClr val="FF0000"/>
                </a:solidFill>
                <a:latin typeface="+mn-lt"/>
              </a:rPr>
              <a:t>p</a:t>
            </a:r>
            <a:r>
              <a:rPr kumimoji="1" lang="pl-PL" sz="2000" dirty="0" smtClean="0">
                <a:solidFill>
                  <a:srgbClr val="FF0000"/>
                </a:solidFill>
                <a:latin typeface="+mn-lt"/>
              </a:rPr>
              <a:t> = ½ znika składowa stała.</a:t>
            </a:r>
            <a:endParaRPr kumimoji="1" lang="pl-PL" sz="20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1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233717"/>
              </p:ext>
            </p:extLst>
          </p:nvPr>
        </p:nvGraphicFramePr>
        <p:xfrm>
          <a:off x="6183313" y="3346450"/>
          <a:ext cx="1903412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01" name="Equation" r:id="rId35" imgW="1168200" imgH="812520" progId="Equation.3">
                  <p:embed/>
                </p:oleObj>
              </mc:Choice>
              <mc:Fallback>
                <p:oleObj name="Equation" r:id="rId35" imgW="116820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13" y="3346450"/>
                        <a:ext cx="1903412" cy="1327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oria sygnałów">
  <a:themeElements>
    <a:clrScheme name="Teoria sygnałów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Teoria sygnałów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oria sygnałów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oria sygnałów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oria sygnałó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oria sygnałów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oria sygnałów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oria sygnałów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C:\Microsoft Office\Szablony\Teoria sygnałów.pot</Template>
  <TotalTime>6298</TotalTime>
  <Words>3934</Words>
  <Application>Microsoft Office PowerPoint</Application>
  <PresentationFormat>Pokaz na ekranie (4:3)</PresentationFormat>
  <Paragraphs>1098</Paragraphs>
  <Slides>61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61</vt:i4>
      </vt:variant>
    </vt:vector>
  </HeadingPairs>
  <TitlesOfParts>
    <vt:vector size="75" baseType="lpstr">
      <vt:lpstr>Albertus Extra Bold</vt:lpstr>
      <vt:lpstr>Albertus Medium</vt:lpstr>
      <vt:lpstr>Arial</vt:lpstr>
      <vt:lpstr>Cambria Math</vt:lpstr>
      <vt:lpstr>Helvetica</vt:lpstr>
      <vt:lpstr>Monotype Sorts</vt:lpstr>
      <vt:lpstr>Symbol</vt:lpstr>
      <vt:lpstr>Tahoma</vt:lpstr>
      <vt:lpstr>Times New Roman</vt:lpstr>
      <vt:lpstr>Wingdings</vt:lpstr>
      <vt:lpstr>Teoria sygnałów</vt:lpstr>
      <vt:lpstr>Równanie</vt:lpstr>
      <vt:lpstr>Equation</vt:lpstr>
      <vt:lpstr>Microsoft Equation 3.0</vt:lpstr>
      <vt:lpstr>Prezentacja programu PowerPoint</vt:lpstr>
      <vt:lpstr>SPIS TREŚCI</vt:lpstr>
      <vt:lpstr>CYFROWY SYSTEM TELEKOMUNIKACYJNY</vt:lpstr>
      <vt:lpstr>Modulacja</vt:lpstr>
      <vt:lpstr>NATURALNY SYGNAŁ CYFROWY (unipolarny kod transmisyjny)</vt:lpstr>
      <vt:lpstr>POŻĄDANE WŁAŚCIWOŚCI KODÓW TRANSMISYJNYCH</vt:lpstr>
      <vt:lpstr>Analiza widmowa (kod unipolarny)</vt:lpstr>
      <vt:lpstr>BIPOLARNY KOD TRANSMISYJNY</vt:lpstr>
      <vt:lpstr>Analiza widmowa (kod bipolarny)</vt:lpstr>
      <vt:lpstr>KODOWANIE RÓŻNICOWE</vt:lpstr>
      <vt:lpstr>BIFAZOWY KOD TRANSMISYJNY</vt:lpstr>
      <vt:lpstr>Analiza widmowa (kod bifazowy)</vt:lpstr>
      <vt:lpstr>KOD TRANSMISYJNY MILLERA</vt:lpstr>
      <vt:lpstr>KOD TRANSMISYJNY MILLERA</vt:lpstr>
      <vt:lpstr>KOD TRANSMISYJNY AMI (Alternate Mark Inversion)</vt:lpstr>
      <vt:lpstr>KOD TRANSMISYJNY AMI (Alternate Mark Inversion)</vt:lpstr>
      <vt:lpstr>PARTIAL RESPONSE SIGNALING (PRS)</vt:lpstr>
      <vt:lpstr>PARTIAL RESPONSE SIGNALING (PRS)</vt:lpstr>
      <vt:lpstr>PODSUMOWANIE</vt:lpstr>
      <vt:lpstr>INTERFERENCJA MIĘDZYSYMBOLOWA (11)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Filtracja impulsu prostokątnego w IFDP (zjawisko leakage)</vt:lpstr>
      <vt:lpstr>Prezentacja programu PowerPoint</vt:lpstr>
      <vt:lpstr>Prezentacja programu PowerPoint</vt:lpstr>
      <vt:lpstr>SPIS TREŚCI – IMS (Interferencja Międzysymbolowa)</vt:lpstr>
      <vt:lpstr>SYGNALIZACJA IMPULSAMI DIRACA (RZ)</vt:lpstr>
      <vt:lpstr>Interferencja MiędzySymbolowa (IMS)</vt:lpstr>
      <vt:lpstr>ELIMINACJA IMS (sygnalizacja impulsami Diraca)</vt:lpstr>
      <vt:lpstr>Efektywność widmowa transmisji binarnej</vt:lpstr>
      <vt:lpstr>Eliminacja IMS (sygnalizacja impulsami Diraca)</vt:lpstr>
      <vt:lpstr>Problem 1: Eliminacja IMS - sygnalizacja dowolnymi impulsami</vt:lpstr>
      <vt:lpstr>Eliminacja IMS (kompensacja dla impulsów prostokątnych)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Problem 2: Eliminacja IMS – kryterium Nyquista (filtr o łagodnie opadającym zboczu)</vt:lpstr>
      <vt:lpstr>Eliminacja IMS – kryterium Nyquista</vt:lpstr>
      <vt:lpstr>Eliminacja IMS – kryterium Nyquista</vt:lpstr>
      <vt:lpstr>Eliminacja IMS – kryterium Nyquista (filtr o łagodnie opadającym zboczu)</vt:lpstr>
      <vt:lpstr>Prezentacja programu PowerPoint</vt:lpstr>
      <vt:lpstr>Filtr Nyquista „podniesiony kosinus”</vt:lpstr>
      <vt:lpstr>Filtr Nyquista „podniesiony kosinus”</vt:lpstr>
      <vt:lpstr>Filtr Nyquista „podniesiony kosinus” (przypadek graniczny)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PODSUMOWANIE</vt:lpstr>
      <vt:lpstr>Prezentacja programu PowerPoint</vt:lpstr>
    </vt:vector>
  </TitlesOfParts>
  <Company>Katedra Telekomunikacji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Literatura</dc:title>
  <dc:creator>Kasia</dc:creator>
  <cp:lastModifiedBy>Konto Microsoft</cp:lastModifiedBy>
  <cp:revision>761</cp:revision>
  <dcterms:created xsi:type="dcterms:W3CDTF">2001-11-19T15:22:59Z</dcterms:created>
  <dcterms:modified xsi:type="dcterms:W3CDTF">2023-12-15T09:25:53Z</dcterms:modified>
</cp:coreProperties>
</file>