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68" r:id="rId2"/>
    <p:sldId id="346" r:id="rId3"/>
    <p:sldId id="348" r:id="rId4"/>
    <p:sldId id="347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</p:sldIdLst>
  <p:sldSz cx="9144000" cy="6858000" type="screen4x3"/>
  <p:notesSz cx="6854825" cy="975042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C00CC"/>
    <a:srgbClr val="006600"/>
    <a:srgbClr val="333399"/>
    <a:srgbClr val="3333CC"/>
    <a:srgbClr val="003300"/>
    <a:srgbClr val="FF0000"/>
    <a:srgbClr val="FFCC66"/>
    <a:srgbClr val="CC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8" autoAdjust="0"/>
    <p:restoredTop sz="86449" autoAdjust="0"/>
  </p:normalViewPr>
  <p:slideViewPr>
    <p:cSldViewPr>
      <p:cViewPr varScale="1">
        <p:scale>
          <a:sx n="116" d="100"/>
          <a:sy n="116" d="100"/>
        </p:scale>
        <p:origin x="17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8.wmf"/><Relationship Id="rId7" Type="http://schemas.openxmlformats.org/officeDocument/2006/relationships/image" Target="../media/image45.wmf"/><Relationship Id="rId2" Type="http://schemas.openxmlformats.org/officeDocument/2006/relationships/image" Target="../media/image41.wmf"/><Relationship Id="rId1" Type="http://schemas.openxmlformats.org/officeDocument/2006/relationships/image" Target="../media/image48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42.wmf"/><Relationship Id="rId7" Type="http://schemas.openxmlformats.org/officeDocument/2006/relationships/image" Target="../media/image60.wmf"/><Relationship Id="rId2" Type="http://schemas.openxmlformats.org/officeDocument/2006/relationships/image" Target="../media/image8.wmf"/><Relationship Id="rId1" Type="http://schemas.openxmlformats.org/officeDocument/2006/relationships/image" Target="../media/image57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44.wmf"/><Relationship Id="rId9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42.wmf"/><Relationship Id="rId7" Type="http://schemas.openxmlformats.org/officeDocument/2006/relationships/image" Target="../media/image65.wmf"/><Relationship Id="rId2" Type="http://schemas.openxmlformats.org/officeDocument/2006/relationships/image" Target="../media/image8.wmf"/><Relationship Id="rId1" Type="http://schemas.openxmlformats.org/officeDocument/2006/relationships/image" Target="../media/image60.wmf"/><Relationship Id="rId6" Type="http://schemas.openxmlformats.org/officeDocument/2006/relationships/image" Target="../media/image63.wmf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image" Target="../media/image49.wmf"/><Relationship Id="rId4" Type="http://schemas.openxmlformats.org/officeDocument/2006/relationships/image" Target="../media/image61.wmf"/><Relationship Id="rId9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8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8.wmf"/><Relationship Id="rId7" Type="http://schemas.openxmlformats.org/officeDocument/2006/relationships/image" Target="../media/image45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5088" y="0"/>
            <a:ext cx="29638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1950"/>
            <a:ext cx="29638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5088" y="9251950"/>
            <a:ext cx="29638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E409923D-BC30-4264-A43D-474C5E6A2B5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544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5" tIns="47402" rIns="94805" bIns="47402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5" tIns="47402" rIns="94805" bIns="47402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3625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92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5" tIns="47402" rIns="94805" bIns="47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tekstu z Wzorca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5" tIns="47402" rIns="94805" bIns="47402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5" tIns="47402" rIns="94805" bIns="47402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solidFill>
                  <a:schemeClr val="tx1"/>
                </a:solidFill>
              </a:defRPr>
            </a:lvl1pPr>
          </a:lstStyle>
          <a:p>
            <a:fld id="{8C8CC2A2-284F-4609-9DA2-B534A94B164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510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tytułu z Wzorca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charset="2"/>
              <a:buNone/>
              <a:defRPr/>
            </a:lvl1pPr>
          </a:lstStyle>
          <a:p>
            <a:r>
              <a:rPr lang="pl-PL"/>
              <a:t>Kliknij, aby edytować styl podtytułu z Wzorca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A911D7-44D8-4A80-917F-3265857788A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A02C6-8F03-4E53-AEDF-9CF4EEEB897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AE1CA-2AC8-4F89-96E8-66A83FE672B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0B321E-B449-4FCB-92A0-6393AFE718D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CCA4F-B57E-437A-91A2-C14811F5775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8EBB-15DA-4FA3-8675-7600180E40F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93F74-3177-41D2-98CA-FC584060101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97744-8068-436A-BA6E-0948AF8DA93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7F664-CE75-4480-A8AE-22AAA6A583F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E5A67-8E31-49A8-BB3A-FFFC1838AEC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E570F-91FE-4399-9EB3-10347B6D48F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97AAD-295E-4E36-A71D-38CD31DAE72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tytułu z Wzorca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tekstu z Wzorca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7604304C-D869-4A6B-9B47-C19DA0CEB75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52.wmf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68.bin"/><Relationship Id="rId18" Type="http://schemas.openxmlformats.org/officeDocument/2006/relationships/oleObject" Target="../embeddings/oleObject71.bin"/><Relationship Id="rId3" Type="http://schemas.openxmlformats.org/officeDocument/2006/relationships/oleObject" Target="../embeddings/oleObject63.bin"/><Relationship Id="rId21" Type="http://schemas.openxmlformats.org/officeDocument/2006/relationships/image" Target="../media/image61.wmf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70.bin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7.bin"/><Relationship Id="rId24" Type="http://schemas.openxmlformats.org/officeDocument/2006/relationships/oleObject" Target="../embeddings/oleObject75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image" Target="../media/image62.wmf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59.wmf"/><Relationship Id="rId22" Type="http://schemas.openxmlformats.org/officeDocument/2006/relationships/oleObject" Target="../embeddings/oleObject7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65.wmf"/><Relationship Id="rId26" Type="http://schemas.openxmlformats.org/officeDocument/2006/relationships/image" Target="../media/image49.wmf"/><Relationship Id="rId3" Type="http://schemas.openxmlformats.org/officeDocument/2006/relationships/oleObject" Target="../embeddings/oleObject76.bin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84.bin"/><Relationship Id="rId25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67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63.wmf"/><Relationship Id="rId22" Type="http://schemas.openxmlformats.org/officeDocument/2006/relationships/image" Target="../media/image66.wmf"/><Relationship Id="rId27" Type="http://schemas.openxmlformats.org/officeDocument/2006/relationships/oleObject" Target="../embeddings/oleObject9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6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7.wmf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76545" y="1943100"/>
            <a:ext cx="85959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/>
              <a:t>DETEKCJA SYGNAŁÓW</a:t>
            </a:r>
            <a:br>
              <a:rPr lang="pl-PL" sz="4800" b="1" dirty="0" smtClean="0"/>
            </a:br>
            <a:r>
              <a:rPr lang="pl-PL" sz="4800" b="1" dirty="0" smtClean="0"/>
              <a:t>CYFROWYCH (13)</a:t>
            </a:r>
            <a:endParaRPr lang="pl-PL" sz="4800" b="1" dirty="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600700" y="6553200"/>
            <a:ext cx="3070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 sz="1400" b="1" dirty="0" smtClean="0">
                <a:solidFill>
                  <a:srgbClr val="003399"/>
                </a:solidFill>
              </a:rPr>
              <a:t>„Sygnały i systemy” </a:t>
            </a:r>
            <a:r>
              <a:rPr lang="pl-PL" sz="1400" b="1" dirty="0" err="1">
                <a:solidFill>
                  <a:srgbClr val="003399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rgbClr val="003399"/>
                </a:solidFill>
              </a:rPr>
              <a:t>Zdzisław</a:t>
            </a:r>
            <a:r>
              <a:rPr lang="pl-PL" sz="1400" b="1" dirty="0">
                <a:solidFill>
                  <a:srgbClr val="003399"/>
                </a:solidFill>
              </a:rPr>
              <a:t> Papir</a:t>
            </a:r>
            <a:endParaRPr lang="pl-PL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47626" y="0"/>
            <a:ext cx="79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KODU TRANSMISYJNEGO – PRAWDOPODOBIEŃSTWO BŁĘDU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165145"/>
              </p:ext>
            </p:extLst>
          </p:nvPr>
        </p:nvGraphicFramePr>
        <p:xfrm>
          <a:off x="954088" y="1104900"/>
          <a:ext cx="77787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43" name="Równanie" r:id="rId3" imgW="3974760" imgH="812520" progId="Equation.3">
                  <p:embed/>
                </p:oleObj>
              </mc:Choice>
              <mc:Fallback>
                <p:oleObj name="Równanie" r:id="rId3" imgW="397476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4088" y="1104900"/>
                        <a:ext cx="7778750" cy="1590675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5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2" name="Grupa 131"/>
          <p:cNvGrpSpPr/>
          <p:nvPr/>
        </p:nvGrpSpPr>
        <p:grpSpPr>
          <a:xfrm>
            <a:off x="1061610" y="3210476"/>
            <a:ext cx="3199113" cy="3037924"/>
            <a:chOff x="1128120" y="3450703"/>
            <a:chExt cx="3199113" cy="3037924"/>
          </a:xfrm>
        </p:grpSpPr>
        <p:grpSp>
          <p:nvGrpSpPr>
            <p:cNvPr id="126" name="Grupa 125"/>
            <p:cNvGrpSpPr/>
            <p:nvPr/>
          </p:nvGrpSpPr>
          <p:grpSpPr>
            <a:xfrm>
              <a:off x="1128120" y="3450703"/>
              <a:ext cx="3199113" cy="3037924"/>
              <a:chOff x="1128120" y="3450703"/>
              <a:chExt cx="3199113" cy="3037924"/>
            </a:xfrm>
          </p:grpSpPr>
          <p:grpSp>
            <p:nvGrpSpPr>
              <p:cNvPr id="18" name="Grupa 17"/>
              <p:cNvGrpSpPr/>
              <p:nvPr/>
            </p:nvGrpSpPr>
            <p:grpSpPr>
              <a:xfrm>
                <a:off x="1128120" y="3450703"/>
                <a:ext cx="3199113" cy="3037924"/>
                <a:chOff x="1128120" y="3450703"/>
                <a:chExt cx="3199113" cy="3037924"/>
              </a:xfrm>
            </p:grpSpPr>
            <p:grpSp>
              <p:nvGrpSpPr>
                <p:cNvPr id="23" name="Grupa 22"/>
                <p:cNvGrpSpPr/>
                <p:nvPr/>
              </p:nvGrpSpPr>
              <p:grpSpPr>
                <a:xfrm>
                  <a:off x="1128120" y="3450703"/>
                  <a:ext cx="3199113" cy="2477616"/>
                  <a:chOff x="1447800" y="2895600"/>
                  <a:chExt cx="4638675" cy="3592513"/>
                </a:xfrm>
              </p:grpSpPr>
              <p:grpSp>
                <p:nvGrpSpPr>
                  <p:cNvPr id="2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447800" y="2895600"/>
                    <a:ext cx="4638675" cy="3592513"/>
                    <a:chOff x="1206" y="1746"/>
                    <a:chExt cx="2922" cy="2263"/>
                  </a:xfrm>
                </p:grpSpPr>
                <p:sp>
                  <p:nvSpPr>
                    <p:cNvPr id="28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4" y="1824"/>
                      <a:ext cx="2604" cy="20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9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4" y="1824"/>
                      <a:ext cx="2604" cy="2052"/>
                    </a:xfrm>
                    <a:prstGeom prst="rect">
                      <a:avLst/>
                    </a:prstGeom>
                    <a:noFill/>
                    <a:ln w="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1824"/>
                      <a:ext cx="260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1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3876"/>
                      <a:ext cx="260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2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98" y="1824"/>
                      <a:ext cx="1" cy="205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3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4" y="1824"/>
                      <a:ext cx="1" cy="205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4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3876"/>
                      <a:ext cx="260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5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4" y="1824"/>
                      <a:ext cx="1" cy="205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6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4" y="3846"/>
                      <a:ext cx="1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7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1824"/>
                      <a:ext cx="1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8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2" y="3894"/>
                      <a:ext cx="80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-4</a:t>
                      </a:r>
                      <a:endParaRPr lang="pl-PL" sz="1200" b="1"/>
                    </a:p>
                  </p:txBody>
                </p:sp>
                <p:sp>
                  <p:nvSpPr>
                    <p:cNvPr id="39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18" y="3846"/>
                      <a:ext cx="1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0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1824"/>
                      <a:ext cx="1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1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6" y="3894"/>
                      <a:ext cx="80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-3</a:t>
                      </a:r>
                      <a:endParaRPr lang="pl-PL" sz="1200" b="1"/>
                    </a:p>
                  </p:txBody>
                </p:sp>
                <p:sp>
                  <p:nvSpPr>
                    <p:cNvPr id="42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42" y="3846"/>
                      <a:ext cx="1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3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2" y="1824"/>
                      <a:ext cx="1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4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0" y="3894"/>
                      <a:ext cx="80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-2</a:t>
                      </a:r>
                      <a:endParaRPr lang="pl-PL" sz="1200" b="1"/>
                    </a:p>
                  </p:txBody>
                </p:sp>
                <p:sp>
                  <p:nvSpPr>
                    <p:cNvPr id="45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66" y="3846"/>
                      <a:ext cx="1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6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66" y="1824"/>
                      <a:ext cx="1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7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4" y="3894"/>
                      <a:ext cx="80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-1</a:t>
                      </a:r>
                      <a:endParaRPr lang="pl-PL" sz="1200" b="1"/>
                    </a:p>
                  </p:txBody>
                </p:sp>
                <p:sp>
                  <p:nvSpPr>
                    <p:cNvPr id="48" name="Line 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96" y="3846"/>
                      <a:ext cx="1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9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6" y="1824"/>
                      <a:ext cx="1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50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8" y="3894"/>
                      <a:ext cx="4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0</a:t>
                      </a:r>
                      <a:endParaRPr lang="pl-PL" sz="1200" b="1"/>
                    </a:p>
                  </p:txBody>
                </p:sp>
                <p:sp>
                  <p:nvSpPr>
                    <p:cNvPr id="51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20" y="3846"/>
                      <a:ext cx="1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52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1824"/>
                      <a:ext cx="1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53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2" y="3894"/>
                      <a:ext cx="4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1</a:t>
                      </a:r>
                      <a:endParaRPr lang="pl-PL" sz="1200" b="1"/>
                    </a:p>
                  </p:txBody>
                </p:sp>
                <p:sp>
                  <p:nvSpPr>
                    <p:cNvPr id="54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44" y="3846"/>
                      <a:ext cx="1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55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4" y="1824"/>
                      <a:ext cx="1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56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6" y="3894"/>
                      <a:ext cx="4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2</a:t>
                      </a:r>
                      <a:endParaRPr lang="pl-PL" sz="1200" b="1"/>
                    </a:p>
                  </p:txBody>
                </p:sp>
                <p:sp>
                  <p:nvSpPr>
                    <p:cNvPr id="57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68" y="3846"/>
                      <a:ext cx="1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58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68" y="1824"/>
                      <a:ext cx="1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59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0" y="3894"/>
                      <a:ext cx="4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3</a:t>
                      </a:r>
                      <a:endParaRPr lang="pl-PL" sz="1200" b="1"/>
                    </a:p>
                  </p:txBody>
                </p:sp>
                <p:sp>
                  <p:nvSpPr>
                    <p:cNvPr id="60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98" y="3846"/>
                      <a:ext cx="1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1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98" y="1824"/>
                      <a:ext cx="1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3894"/>
                      <a:ext cx="4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4</a:t>
                      </a:r>
                      <a:endParaRPr lang="pl-PL" sz="1200" b="1"/>
                    </a:p>
                  </p:txBody>
                </p:sp>
                <p:sp>
                  <p:nvSpPr>
                    <p:cNvPr id="63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3876"/>
                      <a:ext cx="2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" name="Line 6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68" y="3876"/>
                      <a:ext cx="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4" y="3798"/>
                      <a:ext cx="4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0</a:t>
                      </a:r>
                      <a:endParaRPr lang="pl-PL" sz="1200" b="1"/>
                    </a:p>
                  </p:txBody>
                </p:sp>
                <p:sp>
                  <p:nvSpPr>
                    <p:cNvPr id="66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3618"/>
                      <a:ext cx="2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7" name="Line 6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68" y="3618"/>
                      <a:ext cx="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8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6" y="3540"/>
                      <a:ext cx="16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0.05</a:t>
                      </a:r>
                      <a:endParaRPr lang="pl-PL" sz="1200" b="1"/>
                    </a:p>
                  </p:txBody>
                </p:sp>
                <p:sp>
                  <p:nvSpPr>
                    <p:cNvPr id="69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3360"/>
                      <a:ext cx="2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70" name="Line 7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68" y="3360"/>
                      <a:ext cx="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71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8" y="3282"/>
                      <a:ext cx="120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0.1</a:t>
                      </a:r>
                      <a:endParaRPr lang="pl-PL" sz="1200" b="1"/>
                    </a:p>
                  </p:txBody>
                </p:sp>
                <p:sp>
                  <p:nvSpPr>
                    <p:cNvPr id="72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3102"/>
                      <a:ext cx="2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73" name="Line 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68" y="3102"/>
                      <a:ext cx="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74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6" y="3024"/>
                      <a:ext cx="16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0.15</a:t>
                      </a:r>
                      <a:endParaRPr lang="pl-PL" sz="1200" b="1"/>
                    </a:p>
                  </p:txBody>
                </p:sp>
                <p:sp>
                  <p:nvSpPr>
                    <p:cNvPr id="75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2850"/>
                      <a:ext cx="2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76" name="Line 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68" y="2850"/>
                      <a:ext cx="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77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8" y="2772"/>
                      <a:ext cx="120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0.2</a:t>
                      </a:r>
                      <a:endParaRPr lang="pl-PL" sz="1200" b="1"/>
                    </a:p>
                  </p:txBody>
                </p:sp>
                <p:sp>
                  <p:nvSpPr>
                    <p:cNvPr id="78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2592"/>
                      <a:ext cx="2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79" name="Line 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68" y="2592"/>
                      <a:ext cx="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0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6" y="2514"/>
                      <a:ext cx="16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0.25</a:t>
                      </a:r>
                      <a:endParaRPr lang="pl-PL" sz="1200" b="1"/>
                    </a:p>
                  </p:txBody>
                </p:sp>
                <p:sp>
                  <p:nvSpPr>
                    <p:cNvPr id="81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2334"/>
                      <a:ext cx="2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2" name="Line 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68" y="2334"/>
                      <a:ext cx="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3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8" y="2256"/>
                      <a:ext cx="120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0.3</a:t>
                      </a:r>
                      <a:endParaRPr lang="pl-PL" sz="1200" b="1"/>
                    </a:p>
                  </p:txBody>
                </p:sp>
                <p:sp>
                  <p:nvSpPr>
                    <p:cNvPr id="84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2076"/>
                      <a:ext cx="2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5" name="Line 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68" y="2076"/>
                      <a:ext cx="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6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6" y="1998"/>
                      <a:ext cx="16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0.35</a:t>
                      </a:r>
                      <a:endParaRPr lang="pl-PL" sz="1200" b="1"/>
                    </a:p>
                  </p:txBody>
                </p:sp>
                <p:sp>
                  <p:nvSpPr>
                    <p:cNvPr id="87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1824"/>
                      <a:ext cx="2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8" name="Line 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68" y="1824"/>
                      <a:ext cx="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9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8" y="1746"/>
                      <a:ext cx="120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pl-PL" sz="1200" b="1">
                          <a:solidFill>
                            <a:srgbClr val="000000"/>
                          </a:solidFill>
                          <a:latin typeface="Helvetica" charset="0"/>
                        </a:rPr>
                        <a:t>0.4</a:t>
                      </a:r>
                      <a:endParaRPr lang="pl-PL" sz="1200" b="1"/>
                    </a:p>
                  </p:txBody>
                </p:sp>
                <p:sp>
                  <p:nvSpPr>
                    <p:cNvPr id="90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1824"/>
                      <a:ext cx="260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1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4" y="3876"/>
                      <a:ext cx="260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2" name="Line 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98" y="1824"/>
                      <a:ext cx="1" cy="205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3" name="Line 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4" y="1824"/>
                      <a:ext cx="1" cy="205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4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1494" y="3480"/>
                      <a:ext cx="708" cy="390"/>
                    </a:xfrm>
                    <a:custGeom>
                      <a:avLst/>
                      <a:gdLst>
                        <a:gd name="T0" fmla="*/ 12 w 708"/>
                        <a:gd name="T1" fmla="*/ 390 h 390"/>
                        <a:gd name="T2" fmla="*/ 30 w 708"/>
                        <a:gd name="T3" fmla="*/ 390 h 390"/>
                        <a:gd name="T4" fmla="*/ 48 w 708"/>
                        <a:gd name="T5" fmla="*/ 390 h 390"/>
                        <a:gd name="T6" fmla="*/ 66 w 708"/>
                        <a:gd name="T7" fmla="*/ 390 h 390"/>
                        <a:gd name="T8" fmla="*/ 84 w 708"/>
                        <a:gd name="T9" fmla="*/ 390 h 390"/>
                        <a:gd name="T10" fmla="*/ 102 w 708"/>
                        <a:gd name="T11" fmla="*/ 390 h 390"/>
                        <a:gd name="T12" fmla="*/ 120 w 708"/>
                        <a:gd name="T13" fmla="*/ 390 h 390"/>
                        <a:gd name="T14" fmla="*/ 138 w 708"/>
                        <a:gd name="T15" fmla="*/ 390 h 390"/>
                        <a:gd name="T16" fmla="*/ 156 w 708"/>
                        <a:gd name="T17" fmla="*/ 390 h 390"/>
                        <a:gd name="T18" fmla="*/ 174 w 708"/>
                        <a:gd name="T19" fmla="*/ 390 h 390"/>
                        <a:gd name="T20" fmla="*/ 192 w 708"/>
                        <a:gd name="T21" fmla="*/ 384 h 390"/>
                        <a:gd name="T22" fmla="*/ 210 w 708"/>
                        <a:gd name="T23" fmla="*/ 384 h 390"/>
                        <a:gd name="T24" fmla="*/ 228 w 708"/>
                        <a:gd name="T25" fmla="*/ 384 h 390"/>
                        <a:gd name="T26" fmla="*/ 246 w 708"/>
                        <a:gd name="T27" fmla="*/ 384 h 390"/>
                        <a:gd name="T28" fmla="*/ 264 w 708"/>
                        <a:gd name="T29" fmla="*/ 378 h 390"/>
                        <a:gd name="T30" fmla="*/ 282 w 708"/>
                        <a:gd name="T31" fmla="*/ 378 h 390"/>
                        <a:gd name="T32" fmla="*/ 300 w 708"/>
                        <a:gd name="T33" fmla="*/ 372 h 390"/>
                        <a:gd name="T34" fmla="*/ 318 w 708"/>
                        <a:gd name="T35" fmla="*/ 372 h 390"/>
                        <a:gd name="T36" fmla="*/ 336 w 708"/>
                        <a:gd name="T37" fmla="*/ 366 h 390"/>
                        <a:gd name="T38" fmla="*/ 354 w 708"/>
                        <a:gd name="T39" fmla="*/ 360 h 390"/>
                        <a:gd name="T40" fmla="*/ 372 w 708"/>
                        <a:gd name="T41" fmla="*/ 354 h 390"/>
                        <a:gd name="T42" fmla="*/ 390 w 708"/>
                        <a:gd name="T43" fmla="*/ 354 h 390"/>
                        <a:gd name="T44" fmla="*/ 408 w 708"/>
                        <a:gd name="T45" fmla="*/ 342 h 390"/>
                        <a:gd name="T46" fmla="*/ 426 w 708"/>
                        <a:gd name="T47" fmla="*/ 336 h 390"/>
                        <a:gd name="T48" fmla="*/ 444 w 708"/>
                        <a:gd name="T49" fmla="*/ 330 h 390"/>
                        <a:gd name="T50" fmla="*/ 462 w 708"/>
                        <a:gd name="T51" fmla="*/ 318 h 390"/>
                        <a:gd name="T52" fmla="*/ 480 w 708"/>
                        <a:gd name="T53" fmla="*/ 306 h 390"/>
                        <a:gd name="T54" fmla="*/ 498 w 708"/>
                        <a:gd name="T55" fmla="*/ 294 h 390"/>
                        <a:gd name="T56" fmla="*/ 516 w 708"/>
                        <a:gd name="T57" fmla="*/ 276 h 390"/>
                        <a:gd name="T58" fmla="*/ 534 w 708"/>
                        <a:gd name="T59" fmla="*/ 264 h 390"/>
                        <a:gd name="T60" fmla="*/ 552 w 708"/>
                        <a:gd name="T61" fmla="*/ 246 h 390"/>
                        <a:gd name="T62" fmla="*/ 570 w 708"/>
                        <a:gd name="T63" fmla="*/ 228 h 390"/>
                        <a:gd name="T64" fmla="*/ 588 w 708"/>
                        <a:gd name="T65" fmla="*/ 204 h 390"/>
                        <a:gd name="T66" fmla="*/ 606 w 708"/>
                        <a:gd name="T67" fmla="*/ 180 h 390"/>
                        <a:gd name="T68" fmla="*/ 618 w 708"/>
                        <a:gd name="T69" fmla="*/ 162 h 390"/>
                        <a:gd name="T70" fmla="*/ 636 w 708"/>
                        <a:gd name="T71" fmla="*/ 138 h 390"/>
                        <a:gd name="T72" fmla="*/ 648 w 708"/>
                        <a:gd name="T73" fmla="*/ 120 h 390"/>
                        <a:gd name="T74" fmla="*/ 654 w 708"/>
                        <a:gd name="T75" fmla="*/ 102 h 390"/>
                        <a:gd name="T76" fmla="*/ 672 w 708"/>
                        <a:gd name="T77" fmla="*/ 78 h 390"/>
                        <a:gd name="T78" fmla="*/ 684 w 708"/>
                        <a:gd name="T79" fmla="*/ 54 h 390"/>
                        <a:gd name="T80" fmla="*/ 690 w 708"/>
                        <a:gd name="T81" fmla="*/ 30 h 390"/>
                        <a:gd name="T82" fmla="*/ 702 w 708"/>
                        <a:gd name="T83" fmla="*/ 12 h 39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708"/>
                        <a:gd name="T127" fmla="*/ 0 h 390"/>
                        <a:gd name="T128" fmla="*/ 708 w 708"/>
                        <a:gd name="T129" fmla="*/ 390 h 39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708" h="390">
                          <a:moveTo>
                            <a:pt x="0" y="390"/>
                          </a:moveTo>
                          <a:lnTo>
                            <a:pt x="6" y="390"/>
                          </a:lnTo>
                          <a:lnTo>
                            <a:pt x="12" y="390"/>
                          </a:lnTo>
                          <a:lnTo>
                            <a:pt x="18" y="390"/>
                          </a:lnTo>
                          <a:lnTo>
                            <a:pt x="24" y="390"/>
                          </a:lnTo>
                          <a:lnTo>
                            <a:pt x="30" y="390"/>
                          </a:lnTo>
                          <a:lnTo>
                            <a:pt x="36" y="390"/>
                          </a:lnTo>
                          <a:lnTo>
                            <a:pt x="42" y="390"/>
                          </a:lnTo>
                          <a:lnTo>
                            <a:pt x="48" y="390"/>
                          </a:lnTo>
                          <a:lnTo>
                            <a:pt x="54" y="390"/>
                          </a:lnTo>
                          <a:lnTo>
                            <a:pt x="60" y="390"/>
                          </a:lnTo>
                          <a:lnTo>
                            <a:pt x="66" y="390"/>
                          </a:lnTo>
                          <a:lnTo>
                            <a:pt x="72" y="390"/>
                          </a:lnTo>
                          <a:lnTo>
                            <a:pt x="78" y="390"/>
                          </a:lnTo>
                          <a:lnTo>
                            <a:pt x="84" y="390"/>
                          </a:lnTo>
                          <a:lnTo>
                            <a:pt x="90" y="390"/>
                          </a:lnTo>
                          <a:lnTo>
                            <a:pt x="96" y="390"/>
                          </a:lnTo>
                          <a:lnTo>
                            <a:pt x="102" y="390"/>
                          </a:lnTo>
                          <a:lnTo>
                            <a:pt x="108" y="390"/>
                          </a:lnTo>
                          <a:lnTo>
                            <a:pt x="114" y="390"/>
                          </a:lnTo>
                          <a:lnTo>
                            <a:pt x="120" y="390"/>
                          </a:lnTo>
                          <a:lnTo>
                            <a:pt x="126" y="390"/>
                          </a:lnTo>
                          <a:lnTo>
                            <a:pt x="132" y="390"/>
                          </a:lnTo>
                          <a:lnTo>
                            <a:pt x="138" y="390"/>
                          </a:lnTo>
                          <a:lnTo>
                            <a:pt x="144" y="390"/>
                          </a:lnTo>
                          <a:lnTo>
                            <a:pt x="150" y="390"/>
                          </a:lnTo>
                          <a:lnTo>
                            <a:pt x="156" y="390"/>
                          </a:lnTo>
                          <a:lnTo>
                            <a:pt x="162" y="390"/>
                          </a:lnTo>
                          <a:lnTo>
                            <a:pt x="168" y="390"/>
                          </a:lnTo>
                          <a:lnTo>
                            <a:pt x="174" y="390"/>
                          </a:lnTo>
                          <a:lnTo>
                            <a:pt x="180" y="390"/>
                          </a:lnTo>
                          <a:lnTo>
                            <a:pt x="186" y="390"/>
                          </a:lnTo>
                          <a:lnTo>
                            <a:pt x="192" y="384"/>
                          </a:lnTo>
                          <a:lnTo>
                            <a:pt x="198" y="384"/>
                          </a:lnTo>
                          <a:lnTo>
                            <a:pt x="204" y="384"/>
                          </a:lnTo>
                          <a:lnTo>
                            <a:pt x="210" y="384"/>
                          </a:lnTo>
                          <a:lnTo>
                            <a:pt x="216" y="384"/>
                          </a:lnTo>
                          <a:lnTo>
                            <a:pt x="222" y="384"/>
                          </a:lnTo>
                          <a:lnTo>
                            <a:pt x="228" y="384"/>
                          </a:lnTo>
                          <a:lnTo>
                            <a:pt x="234" y="384"/>
                          </a:lnTo>
                          <a:lnTo>
                            <a:pt x="240" y="384"/>
                          </a:lnTo>
                          <a:lnTo>
                            <a:pt x="246" y="384"/>
                          </a:lnTo>
                          <a:lnTo>
                            <a:pt x="252" y="384"/>
                          </a:lnTo>
                          <a:lnTo>
                            <a:pt x="258" y="378"/>
                          </a:lnTo>
                          <a:lnTo>
                            <a:pt x="264" y="378"/>
                          </a:lnTo>
                          <a:lnTo>
                            <a:pt x="270" y="378"/>
                          </a:lnTo>
                          <a:lnTo>
                            <a:pt x="276" y="378"/>
                          </a:lnTo>
                          <a:lnTo>
                            <a:pt x="282" y="378"/>
                          </a:lnTo>
                          <a:lnTo>
                            <a:pt x="288" y="378"/>
                          </a:lnTo>
                          <a:lnTo>
                            <a:pt x="294" y="378"/>
                          </a:lnTo>
                          <a:lnTo>
                            <a:pt x="300" y="372"/>
                          </a:lnTo>
                          <a:lnTo>
                            <a:pt x="306" y="372"/>
                          </a:lnTo>
                          <a:lnTo>
                            <a:pt x="312" y="372"/>
                          </a:lnTo>
                          <a:lnTo>
                            <a:pt x="318" y="372"/>
                          </a:lnTo>
                          <a:lnTo>
                            <a:pt x="324" y="372"/>
                          </a:lnTo>
                          <a:lnTo>
                            <a:pt x="330" y="366"/>
                          </a:lnTo>
                          <a:lnTo>
                            <a:pt x="336" y="366"/>
                          </a:lnTo>
                          <a:lnTo>
                            <a:pt x="342" y="366"/>
                          </a:lnTo>
                          <a:lnTo>
                            <a:pt x="348" y="366"/>
                          </a:lnTo>
                          <a:lnTo>
                            <a:pt x="354" y="360"/>
                          </a:lnTo>
                          <a:lnTo>
                            <a:pt x="360" y="360"/>
                          </a:lnTo>
                          <a:lnTo>
                            <a:pt x="366" y="360"/>
                          </a:lnTo>
                          <a:lnTo>
                            <a:pt x="372" y="354"/>
                          </a:lnTo>
                          <a:lnTo>
                            <a:pt x="378" y="354"/>
                          </a:lnTo>
                          <a:lnTo>
                            <a:pt x="384" y="354"/>
                          </a:lnTo>
                          <a:lnTo>
                            <a:pt x="390" y="354"/>
                          </a:lnTo>
                          <a:lnTo>
                            <a:pt x="396" y="348"/>
                          </a:lnTo>
                          <a:lnTo>
                            <a:pt x="402" y="348"/>
                          </a:lnTo>
                          <a:lnTo>
                            <a:pt x="408" y="342"/>
                          </a:lnTo>
                          <a:lnTo>
                            <a:pt x="414" y="342"/>
                          </a:lnTo>
                          <a:lnTo>
                            <a:pt x="420" y="336"/>
                          </a:lnTo>
                          <a:lnTo>
                            <a:pt x="426" y="336"/>
                          </a:lnTo>
                          <a:lnTo>
                            <a:pt x="432" y="330"/>
                          </a:lnTo>
                          <a:lnTo>
                            <a:pt x="438" y="330"/>
                          </a:lnTo>
                          <a:lnTo>
                            <a:pt x="444" y="330"/>
                          </a:lnTo>
                          <a:lnTo>
                            <a:pt x="450" y="324"/>
                          </a:lnTo>
                          <a:lnTo>
                            <a:pt x="456" y="318"/>
                          </a:lnTo>
                          <a:lnTo>
                            <a:pt x="462" y="318"/>
                          </a:lnTo>
                          <a:lnTo>
                            <a:pt x="468" y="312"/>
                          </a:lnTo>
                          <a:lnTo>
                            <a:pt x="474" y="306"/>
                          </a:lnTo>
                          <a:lnTo>
                            <a:pt x="480" y="306"/>
                          </a:lnTo>
                          <a:lnTo>
                            <a:pt x="486" y="300"/>
                          </a:lnTo>
                          <a:lnTo>
                            <a:pt x="492" y="294"/>
                          </a:lnTo>
                          <a:lnTo>
                            <a:pt x="498" y="294"/>
                          </a:lnTo>
                          <a:lnTo>
                            <a:pt x="504" y="288"/>
                          </a:lnTo>
                          <a:lnTo>
                            <a:pt x="510" y="282"/>
                          </a:lnTo>
                          <a:lnTo>
                            <a:pt x="516" y="276"/>
                          </a:lnTo>
                          <a:lnTo>
                            <a:pt x="522" y="276"/>
                          </a:lnTo>
                          <a:lnTo>
                            <a:pt x="528" y="270"/>
                          </a:lnTo>
                          <a:lnTo>
                            <a:pt x="534" y="264"/>
                          </a:lnTo>
                          <a:lnTo>
                            <a:pt x="540" y="258"/>
                          </a:lnTo>
                          <a:lnTo>
                            <a:pt x="546" y="252"/>
                          </a:lnTo>
                          <a:lnTo>
                            <a:pt x="552" y="246"/>
                          </a:lnTo>
                          <a:lnTo>
                            <a:pt x="558" y="240"/>
                          </a:lnTo>
                          <a:lnTo>
                            <a:pt x="564" y="234"/>
                          </a:lnTo>
                          <a:lnTo>
                            <a:pt x="570" y="228"/>
                          </a:lnTo>
                          <a:lnTo>
                            <a:pt x="582" y="216"/>
                          </a:lnTo>
                          <a:lnTo>
                            <a:pt x="582" y="210"/>
                          </a:lnTo>
                          <a:lnTo>
                            <a:pt x="588" y="204"/>
                          </a:lnTo>
                          <a:lnTo>
                            <a:pt x="600" y="192"/>
                          </a:lnTo>
                          <a:lnTo>
                            <a:pt x="600" y="186"/>
                          </a:lnTo>
                          <a:lnTo>
                            <a:pt x="606" y="180"/>
                          </a:lnTo>
                          <a:lnTo>
                            <a:pt x="612" y="174"/>
                          </a:lnTo>
                          <a:lnTo>
                            <a:pt x="612" y="168"/>
                          </a:lnTo>
                          <a:lnTo>
                            <a:pt x="618" y="162"/>
                          </a:lnTo>
                          <a:lnTo>
                            <a:pt x="630" y="150"/>
                          </a:lnTo>
                          <a:lnTo>
                            <a:pt x="630" y="144"/>
                          </a:lnTo>
                          <a:lnTo>
                            <a:pt x="636" y="138"/>
                          </a:lnTo>
                          <a:lnTo>
                            <a:pt x="636" y="132"/>
                          </a:lnTo>
                          <a:lnTo>
                            <a:pt x="642" y="126"/>
                          </a:lnTo>
                          <a:lnTo>
                            <a:pt x="648" y="120"/>
                          </a:lnTo>
                          <a:lnTo>
                            <a:pt x="648" y="114"/>
                          </a:lnTo>
                          <a:lnTo>
                            <a:pt x="654" y="108"/>
                          </a:lnTo>
                          <a:lnTo>
                            <a:pt x="654" y="102"/>
                          </a:lnTo>
                          <a:lnTo>
                            <a:pt x="666" y="90"/>
                          </a:lnTo>
                          <a:lnTo>
                            <a:pt x="666" y="84"/>
                          </a:lnTo>
                          <a:lnTo>
                            <a:pt x="672" y="78"/>
                          </a:lnTo>
                          <a:lnTo>
                            <a:pt x="672" y="66"/>
                          </a:lnTo>
                          <a:lnTo>
                            <a:pt x="678" y="60"/>
                          </a:lnTo>
                          <a:lnTo>
                            <a:pt x="684" y="54"/>
                          </a:lnTo>
                          <a:lnTo>
                            <a:pt x="684" y="48"/>
                          </a:lnTo>
                          <a:lnTo>
                            <a:pt x="690" y="42"/>
                          </a:lnTo>
                          <a:lnTo>
                            <a:pt x="690" y="30"/>
                          </a:lnTo>
                          <a:lnTo>
                            <a:pt x="696" y="24"/>
                          </a:lnTo>
                          <a:lnTo>
                            <a:pt x="696" y="18"/>
                          </a:lnTo>
                          <a:lnTo>
                            <a:pt x="702" y="12"/>
                          </a:lnTo>
                          <a:lnTo>
                            <a:pt x="708" y="6"/>
                          </a:lnTo>
                          <a:lnTo>
                            <a:pt x="708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5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2202" y="2208"/>
                      <a:ext cx="384" cy="1272"/>
                    </a:xfrm>
                    <a:custGeom>
                      <a:avLst/>
                      <a:gdLst>
                        <a:gd name="T0" fmla="*/ 6 w 384"/>
                        <a:gd name="T1" fmla="*/ 1254 h 1272"/>
                        <a:gd name="T2" fmla="*/ 18 w 384"/>
                        <a:gd name="T3" fmla="*/ 1236 h 1272"/>
                        <a:gd name="T4" fmla="*/ 24 w 384"/>
                        <a:gd name="T5" fmla="*/ 1212 h 1272"/>
                        <a:gd name="T6" fmla="*/ 36 w 384"/>
                        <a:gd name="T7" fmla="*/ 1188 h 1272"/>
                        <a:gd name="T8" fmla="*/ 42 w 384"/>
                        <a:gd name="T9" fmla="*/ 1164 h 1272"/>
                        <a:gd name="T10" fmla="*/ 54 w 384"/>
                        <a:gd name="T11" fmla="*/ 1146 h 1272"/>
                        <a:gd name="T12" fmla="*/ 60 w 384"/>
                        <a:gd name="T13" fmla="*/ 1122 h 1272"/>
                        <a:gd name="T14" fmla="*/ 72 w 384"/>
                        <a:gd name="T15" fmla="*/ 1092 h 1272"/>
                        <a:gd name="T16" fmla="*/ 78 w 384"/>
                        <a:gd name="T17" fmla="*/ 1074 h 1272"/>
                        <a:gd name="T18" fmla="*/ 90 w 384"/>
                        <a:gd name="T19" fmla="*/ 1044 h 1272"/>
                        <a:gd name="T20" fmla="*/ 96 w 384"/>
                        <a:gd name="T21" fmla="*/ 1020 h 1272"/>
                        <a:gd name="T22" fmla="*/ 108 w 384"/>
                        <a:gd name="T23" fmla="*/ 984 h 1272"/>
                        <a:gd name="T24" fmla="*/ 114 w 384"/>
                        <a:gd name="T25" fmla="*/ 960 h 1272"/>
                        <a:gd name="T26" fmla="*/ 126 w 384"/>
                        <a:gd name="T27" fmla="*/ 936 h 1272"/>
                        <a:gd name="T28" fmla="*/ 132 w 384"/>
                        <a:gd name="T29" fmla="*/ 900 h 1272"/>
                        <a:gd name="T30" fmla="*/ 144 w 384"/>
                        <a:gd name="T31" fmla="*/ 876 h 1272"/>
                        <a:gd name="T32" fmla="*/ 150 w 384"/>
                        <a:gd name="T33" fmla="*/ 840 h 1272"/>
                        <a:gd name="T34" fmla="*/ 162 w 384"/>
                        <a:gd name="T35" fmla="*/ 816 h 1272"/>
                        <a:gd name="T36" fmla="*/ 168 w 384"/>
                        <a:gd name="T37" fmla="*/ 780 h 1272"/>
                        <a:gd name="T38" fmla="*/ 180 w 384"/>
                        <a:gd name="T39" fmla="*/ 750 h 1272"/>
                        <a:gd name="T40" fmla="*/ 186 w 384"/>
                        <a:gd name="T41" fmla="*/ 714 h 1272"/>
                        <a:gd name="T42" fmla="*/ 198 w 384"/>
                        <a:gd name="T43" fmla="*/ 684 h 1272"/>
                        <a:gd name="T44" fmla="*/ 204 w 384"/>
                        <a:gd name="T45" fmla="*/ 648 h 1272"/>
                        <a:gd name="T46" fmla="*/ 216 w 384"/>
                        <a:gd name="T47" fmla="*/ 618 h 1272"/>
                        <a:gd name="T48" fmla="*/ 222 w 384"/>
                        <a:gd name="T49" fmla="*/ 576 h 1272"/>
                        <a:gd name="T50" fmla="*/ 234 w 384"/>
                        <a:gd name="T51" fmla="*/ 546 h 1272"/>
                        <a:gd name="T52" fmla="*/ 240 w 384"/>
                        <a:gd name="T53" fmla="*/ 522 h 1272"/>
                        <a:gd name="T54" fmla="*/ 252 w 384"/>
                        <a:gd name="T55" fmla="*/ 480 h 1272"/>
                        <a:gd name="T56" fmla="*/ 258 w 384"/>
                        <a:gd name="T57" fmla="*/ 450 h 1272"/>
                        <a:gd name="T58" fmla="*/ 270 w 384"/>
                        <a:gd name="T59" fmla="*/ 408 h 1272"/>
                        <a:gd name="T60" fmla="*/ 276 w 384"/>
                        <a:gd name="T61" fmla="*/ 378 h 1272"/>
                        <a:gd name="T62" fmla="*/ 288 w 384"/>
                        <a:gd name="T63" fmla="*/ 342 h 1272"/>
                        <a:gd name="T64" fmla="*/ 294 w 384"/>
                        <a:gd name="T65" fmla="*/ 312 h 1272"/>
                        <a:gd name="T66" fmla="*/ 306 w 384"/>
                        <a:gd name="T67" fmla="*/ 270 h 1272"/>
                        <a:gd name="T68" fmla="*/ 312 w 384"/>
                        <a:gd name="T69" fmla="*/ 240 h 1272"/>
                        <a:gd name="T70" fmla="*/ 324 w 384"/>
                        <a:gd name="T71" fmla="*/ 216 h 1272"/>
                        <a:gd name="T72" fmla="*/ 330 w 384"/>
                        <a:gd name="T73" fmla="*/ 174 h 1272"/>
                        <a:gd name="T74" fmla="*/ 342 w 384"/>
                        <a:gd name="T75" fmla="*/ 144 h 1272"/>
                        <a:gd name="T76" fmla="*/ 348 w 384"/>
                        <a:gd name="T77" fmla="*/ 108 h 1272"/>
                        <a:gd name="T78" fmla="*/ 360 w 384"/>
                        <a:gd name="T79" fmla="*/ 84 h 1272"/>
                        <a:gd name="T80" fmla="*/ 366 w 384"/>
                        <a:gd name="T81" fmla="*/ 48 h 1272"/>
                        <a:gd name="T82" fmla="*/ 378 w 384"/>
                        <a:gd name="T83" fmla="*/ 18 h 1272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84"/>
                        <a:gd name="T127" fmla="*/ 0 h 1272"/>
                        <a:gd name="T128" fmla="*/ 384 w 384"/>
                        <a:gd name="T129" fmla="*/ 1272 h 1272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84" h="1272">
                          <a:moveTo>
                            <a:pt x="0" y="1272"/>
                          </a:moveTo>
                          <a:lnTo>
                            <a:pt x="6" y="1266"/>
                          </a:lnTo>
                          <a:lnTo>
                            <a:pt x="6" y="1254"/>
                          </a:lnTo>
                          <a:lnTo>
                            <a:pt x="12" y="1248"/>
                          </a:lnTo>
                          <a:lnTo>
                            <a:pt x="12" y="1242"/>
                          </a:lnTo>
                          <a:lnTo>
                            <a:pt x="18" y="1236"/>
                          </a:lnTo>
                          <a:lnTo>
                            <a:pt x="18" y="1230"/>
                          </a:lnTo>
                          <a:lnTo>
                            <a:pt x="24" y="1224"/>
                          </a:lnTo>
                          <a:lnTo>
                            <a:pt x="24" y="1212"/>
                          </a:lnTo>
                          <a:lnTo>
                            <a:pt x="30" y="1206"/>
                          </a:lnTo>
                          <a:lnTo>
                            <a:pt x="30" y="1194"/>
                          </a:lnTo>
                          <a:lnTo>
                            <a:pt x="36" y="1188"/>
                          </a:lnTo>
                          <a:lnTo>
                            <a:pt x="36" y="1182"/>
                          </a:lnTo>
                          <a:lnTo>
                            <a:pt x="42" y="1176"/>
                          </a:lnTo>
                          <a:lnTo>
                            <a:pt x="42" y="1164"/>
                          </a:lnTo>
                          <a:lnTo>
                            <a:pt x="48" y="1158"/>
                          </a:lnTo>
                          <a:lnTo>
                            <a:pt x="48" y="1152"/>
                          </a:lnTo>
                          <a:lnTo>
                            <a:pt x="54" y="1146"/>
                          </a:lnTo>
                          <a:lnTo>
                            <a:pt x="54" y="1134"/>
                          </a:lnTo>
                          <a:lnTo>
                            <a:pt x="60" y="1128"/>
                          </a:lnTo>
                          <a:lnTo>
                            <a:pt x="60" y="1122"/>
                          </a:lnTo>
                          <a:lnTo>
                            <a:pt x="66" y="1116"/>
                          </a:lnTo>
                          <a:lnTo>
                            <a:pt x="66" y="1104"/>
                          </a:lnTo>
                          <a:lnTo>
                            <a:pt x="72" y="1092"/>
                          </a:lnTo>
                          <a:lnTo>
                            <a:pt x="72" y="1086"/>
                          </a:lnTo>
                          <a:lnTo>
                            <a:pt x="78" y="1080"/>
                          </a:lnTo>
                          <a:lnTo>
                            <a:pt x="78" y="1074"/>
                          </a:lnTo>
                          <a:lnTo>
                            <a:pt x="84" y="1062"/>
                          </a:lnTo>
                          <a:lnTo>
                            <a:pt x="84" y="1050"/>
                          </a:lnTo>
                          <a:lnTo>
                            <a:pt x="90" y="1044"/>
                          </a:lnTo>
                          <a:lnTo>
                            <a:pt x="90" y="1032"/>
                          </a:lnTo>
                          <a:lnTo>
                            <a:pt x="96" y="1026"/>
                          </a:lnTo>
                          <a:lnTo>
                            <a:pt x="96" y="1020"/>
                          </a:lnTo>
                          <a:lnTo>
                            <a:pt x="102" y="1008"/>
                          </a:lnTo>
                          <a:lnTo>
                            <a:pt x="102" y="996"/>
                          </a:lnTo>
                          <a:lnTo>
                            <a:pt x="108" y="984"/>
                          </a:lnTo>
                          <a:lnTo>
                            <a:pt x="108" y="978"/>
                          </a:lnTo>
                          <a:lnTo>
                            <a:pt x="114" y="972"/>
                          </a:lnTo>
                          <a:lnTo>
                            <a:pt x="114" y="960"/>
                          </a:lnTo>
                          <a:lnTo>
                            <a:pt x="120" y="954"/>
                          </a:lnTo>
                          <a:lnTo>
                            <a:pt x="120" y="942"/>
                          </a:lnTo>
                          <a:lnTo>
                            <a:pt x="126" y="936"/>
                          </a:lnTo>
                          <a:lnTo>
                            <a:pt x="126" y="918"/>
                          </a:lnTo>
                          <a:lnTo>
                            <a:pt x="132" y="912"/>
                          </a:lnTo>
                          <a:lnTo>
                            <a:pt x="132" y="900"/>
                          </a:lnTo>
                          <a:lnTo>
                            <a:pt x="138" y="894"/>
                          </a:lnTo>
                          <a:lnTo>
                            <a:pt x="138" y="888"/>
                          </a:lnTo>
                          <a:lnTo>
                            <a:pt x="144" y="876"/>
                          </a:lnTo>
                          <a:lnTo>
                            <a:pt x="144" y="858"/>
                          </a:lnTo>
                          <a:lnTo>
                            <a:pt x="150" y="852"/>
                          </a:lnTo>
                          <a:lnTo>
                            <a:pt x="150" y="840"/>
                          </a:lnTo>
                          <a:lnTo>
                            <a:pt x="156" y="834"/>
                          </a:lnTo>
                          <a:lnTo>
                            <a:pt x="156" y="822"/>
                          </a:lnTo>
                          <a:lnTo>
                            <a:pt x="162" y="816"/>
                          </a:lnTo>
                          <a:lnTo>
                            <a:pt x="162" y="798"/>
                          </a:lnTo>
                          <a:lnTo>
                            <a:pt x="168" y="786"/>
                          </a:lnTo>
                          <a:lnTo>
                            <a:pt x="168" y="780"/>
                          </a:lnTo>
                          <a:lnTo>
                            <a:pt x="174" y="768"/>
                          </a:lnTo>
                          <a:lnTo>
                            <a:pt x="174" y="762"/>
                          </a:lnTo>
                          <a:lnTo>
                            <a:pt x="180" y="750"/>
                          </a:lnTo>
                          <a:lnTo>
                            <a:pt x="180" y="744"/>
                          </a:lnTo>
                          <a:lnTo>
                            <a:pt x="186" y="732"/>
                          </a:lnTo>
                          <a:lnTo>
                            <a:pt x="186" y="714"/>
                          </a:lnTo>
                          <a:lnTo>
                            <a:pt x="192" y="702"/>
                          </a:lnTo>
                          <a:lnTo>
                            <a:pt x="192" y="696"/>
                          </a:lnTo>
                          <a:lnTo>
                            <a:pt x="198" y="684"/>
                          </a:lnTo>
                          <a:lnTo>
                            <a:pt x="198" y="678"/>
                          </a:lnTo>
                          <a:lnTo>
                            <a:pt x="204" y="666"/>
                          </a:lnTo>
                          <a:lnTo>
                            <a:pt x="204" y="648"/>
                          </a:lnTo>
                          <a:lnTo>
                            <a:pt x="210" y="636"/>
                          </a:lnTo>
                          <a:lnTo>
                            <a:pt x="210" y="624"/>
                          </a:lnTo>
                          <a:lnTo>
                            <a:pt x="216" y="618"/>
                          </a:lnTo>
                          <a:lnTo>
                            <a:pt x="216" y="606"/>
                          </a:lnTo>
                          <a:lnTo>
                            <a:pt x="222" y="600"/>
                          </a:lnTo>
                          <a:lnTo>
                            <a:pt x="222" y="576"/>
                          </a:lnTo>
                          <a:lnTo>
                            <a:pt x="228" y="570"/>
                          </a:lnTo>
                          <a:lnTo>
                            <a:pt x="228" y="558"/>
                          </a:lnTo>
                          <a:lnTo>
                            <a:pt x="234" y="546"/>
                          </a:lnTo>
                          <a:lnTo>
                            <a:pt x="234" y="540"/>
                          </a:lnTo>
                          <a:lnTo>
                            <a:pt x="240" y="528"/>
                          </a:lnTo>
                          <a:lnTo>
                            <a:pt x="240" y="522"/>
                          </a:lnTo>
                          <a:lnTo>
                            <a:pt x="246" y="510"/>
                          </a:lnTo>
                          <a:lnTo>
                            <a:pt x="246" y="492"/>
                          </a:lnTo>
                          <a:lnTo>
                            <a:pt x="252" y="480"/>
                          </a:lnTo>
                          <a:lnTo>
                            <a:pt x="252" y="468"/>
                          </a:lnTo>
                          <a:lnTo>
                            <a:pt x="258" y="462"/>
                          </a:lnTo>
                          <a:lnTo>
                            <a:pt x="258" y="450"/>
                          </a:lnTo>
                          <a:lnTo>
                            <a:pt x="264" y="438"/>
                          </a:lnTo>
                          <a:lnTo>
                            <a:pt x="264" y="420"/>
                          </a:lnTo>
                          <a:lnTo>
                            <a:pt x="270" y="408"/>
                          </a:lnTo>
                          <a:lnTo>
                            <a:pt x="270" y="402"/>
                          </a:lnTo>
                          <a:lnTo>
                            <a:pt x="276" y="390"/>
                          </a:lnTo>
                          <a:lnTo>
                            <a:pt x="276" y="378"/>
                          </a:lnTo>
                          <a:lnTo>
                            <a:pt x="282" y="372"/>
                          </a:lnTo>
                          <a:lnTo>
                            <a:pt x="282" y="348"/>
                          </a:lnTo>
                          <a:lnTo>
                            <a:pt x="288" y="342"/>
                          </a:lnTo>
                          <a:lnTo>
                            <a:pt x="288" y="330"/>
                          </a:lnTo>
                          <a:lnTo>
                            <a:pt x="294" y="318"/>
                          </a:lnTo>
                          <a:lnTo>
                            <a:pt x="294" y="312"/>
                          </a:lnTo>
                          <a:lnTo>
                            <a:pt x="300" y="300"/>
                          </a:lnTo>
                          <a:lnTo>
                            <a:pt x="300" y="282"/>
                          </a:lnTo>
                          <a:lnTo>
                            <a:pt x="306" y="270"/>
                          </a:lnTo>
                          <a:lnTo>
                            <a:pt x="306" y="264"/>
                          </a:lnTo>
                          <a:lnTo>
                            <a:pt x="312" y="252"/>
                          </a:lnTo>
                          <a:lnTo>
                            <a:pt x="312" y="240"/>
                          </a:lnTo>
                          <a:lnTo>
                            <a:pt x="318" y="234"/>
                          </a:lnTo>
                          <a:lnTo>
                            <a:pt x="318" y="222"/>
                          </a:lnTo>
                          <a:lnTo>
                            <a:pt x="324" y="216"/>
                          </a:lnTo>
                          <a:lnTo>
                            <a:pt x="324" y="192"/>
                          </a:lnTo>
                          <a:lnTo>
                            <a:pt x="330" y="186"/>
                          </a:lnTo>
                          <a:lnTo>
                            <a:pt x="330" y="174"/>
                          </a:lnTo>
                          <a:lnTo>
                            <a:pt x="336" y="168"/>
                          </a:lnTo>
                          <a:lnTo>
                            <a:pt x="336" y="156"/>
                          </a:lnTo>
                          <a:lnTo>
                            <a:pt x="342" y="144"/>
                          </a:lnTo>
                          <a:lnTo>
                            <a:pt x="342" y="126"/>
                          </a:lnTo>
                          <a:lnTo>
                            <a:pt x="348" y="120"/>
                          </a:lnTo>
                          <a:lnTo>
                            <a:pt x="348" y="108"/>
                          </a:lnTo>
                          <a:lnTo>
                            <a:pt x="354" y="102"/>
                          </a:lnTo>
                          <a:lnTo>
                            <a:pt x="354" y="90"/>
                          </a:lnTo>
                          <a:lnTo>
                            <a:pt x="360" y="84"/>
                          </a:lnTo>
                          <a:lnTo>
                            <a:pt x="360" y="66"/>
                          </a:lnTo>
                          <a:lnTo>
                            <a:pt x="366" y="54"/>
                          </a:lnTo>
                          <a:lnTo>
                            <a:pt x="366" y="48"/>
                          </a:lnTo>
                          <a:lnTo>
                            <a:pt x="372" y="36"/>
                          </a:lnTo>
                          <a:lnTo>
                            <a:pt x="372" y="30"/>
                          </a:lnTo>
                          <a:lnTo>
                            <a:pt x="378" y="18"/>
                          </a:lnTo>
                          <a:lnTo>
                            <a:pt x="378" y="12"/>
                          </a:lnTo>
                          <a:lnTo>
                            <a:pt x="384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6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2586" y="1824"/>
                      <a:ext cx="474" cy="600"/>
                    </a:xfrm>
                    <a:custGeom>
                      <a:avLst/>
                      <a:gdLst>
                        <a:gd name="T0" fmla="*/ 6 w 474"/>
                        <a:gd name="T1" fmla="*/ 360 h 600"/>
                        <a:gd name="T2" fmla="*/ 12 w 474"/>
                        <a:gd name="T3" fmla="*/ 336 h 600"/>
                        <a:gd name="T4" fmla="*/ 24 w 474"/>
                        <a:gd name="T5" fmla="*/ 306 h 600"/>
                        <a:gd name="T6" fmla="*/ 30 w 474"/>
                        <a:gd name="T7" fmla="*/ 282 h 600"/>
                        <a:gd name="T8" fmla="*/ 42 w 474"/>
                        <a:gd name="T9" fmla="*/ 252 h 600"/>
                        <a:gd name="T10" fmla="*/ 48 w 474"/>
                        <a:gd name="T11" fmla="*/ 228 h 600"/>
                        <a:gd name="T12" fmla="*/ 60 w 474"/>
                        <a:gd name="T13" fmla="*/ 210 h 600"/>
                        <a:gd name="T14" fmla="*/ 66 w 474"/>
                        <a:gd name="T15" fmla="*/ 180 h 600"/>
                        <a:gd name="T16" fmla="*/ 78 w 474"/>
                        <a:gd name="T17" fmla="*/ 162 h 600"/>
                        <a:gd name="T18" fmla="*/ 84 w 474"/>
                        <a:gd name="T19" fmla="*/ 138 h 600"/>
                        <a:gd name="T20" fmla="*/ 96 w 474"/>
                        <a:gd name="T21" fmla="*/ 120 h 600"/>
                        <a:gd name="T22" fmla="*/ 102 w 474"/>
                        <a:gd name="T23" fmla="*/ 102 h 600"/>
                        <a:gd name="T24" fmla="*/ 120 w 474"/>
                        <a:gd name="T25" fmla="*/ 78 h 600"/>
                        <a:gd name="T26" fmla="*/ 132 w 474"/>
                        <a:gd name="T27" fmla="*/ 54 h 600"/>
                        <a:gd name="T28" fmla="*/ 150 w 474"/>
                        <a:gd name="T29" fmla="*/ 30 h 600"/>
                        <a:gd name="T30" fmla="*/ 168 w 474"/>
                        <a:gd name="T31" fmla="*/ 18 h 600"/>
                        <a:gd name="T32" fmla="*/ 186 w 474"/>
                        <a:gd name="T33" fmla="*/ 6 h 600"/>
                        <a:gd name="T34" fmla="*/ 204 w 474"/>
                        <a:gd name="T35" fmla="*/ 0 h 600"/>
                        <a:gd name="T36" fmla="*/ 222 w 474"/>
                        <a:gd name="T37" fmla="*/ 6 h 600"/>
                        <a:gd name="T38" fmla="*/ 240 w 474"/>
                        <a:gd name="T39" fmla="*/ 12 h 600"/>
                        <a:gd name="T40" fmla="*/ 258 w 474"/>
                        <a:gd name="T41" fmla="*/ 30 h 600"/>
                        <a:gd name="T42" fmla="*/ 282 w 474"/>
                        <a:gd name="T43" fmla="*/ 54 h 600"/>
                        <a:gd name="T44" fmla="*/ 294 w 474"/>
                        <a:gd name="T45" fmla="*/ 72 h 600"/>
                        <a:gd name="T46" fmla="*/ 306 w 474"/>
                        <a:gd name="T47" fmla="*/ 96 h 600"/>
                        <a:gd name="T48" fmla="*/ 318 w 474"/>
                        <a:gd name="T49" fmla="*/ 114 h 600"/>
                        <a:gd name="T50" fmla="*/ 324 w 474"/>
                        <a:gd name="T51" fmla="*/ 132 h 600"/>
                        <a:gd name="T52" fmla="*/ 336 w 474"/>
                        <a:gd name="T53" fmla="*/ 150 h 600"/>
                        <a:gd name="T54" fmla="*/ 342 w 474"/>
                        <a:gd name="T55" fmla="*/ 174 h 600"/>
                        <a:gd name="T56" fmla="*/ 354 w 474"/>
                        <a:gd name="T57" fmla="*/ 192 h 600"/>
                        <a:gd name="T58" fmla="*/ 360 w 474"/>
                        <a:gd name="T59" fmla="*/ 222 h 600"/>
                        <a:gd name="T60" fmla="*/ 372 w 474"/>
                        <a:gd name="T61" fmla="*/ 246 h 600"/>
                        <a:gd name="T62" fmla="*/ 378 w 474"/>
                        <a:gd name="T63" fmla="*/ 270 h 600"/>
                        <a:gd name="T64" fmla="*/ 390 w 474"/>
                        <a:gd name="T65" fmla="*/ 294 h 600"/>
                        <a:gd name="T66" fmla="*/ 396 w 474"/>
                        <a:gd name="T67" fmla="*/ 330 h 600"/>
                        <a:gd name="T68" fmla="*/ 408 w 474"/>
                        <a:gd name="T69" fmla="*/ 354 h 600"/>
                        <a:gd name="T70" fmla="*/ 414 w 474"/>
                        <a:gd name="T71" fmla="*/ 384 h 600"/>
                        <a:gd name="T72" fmla="*/ 426 w 474"/>
                        <a:gd name="T73" fmla="*/ 414 h 600"/>
                        <a:gd name="T74" fmla="*/ 432 w 474"/>
                        <a:gd name="T75" fmla="*/ 438 h 600"/>
                        <a:gd name="T76" fmla="*/ 444 w 474"/>
                        <a:gd name="T77" fmla="*/ 474 h 600"/>
                        <a:gd name="T78" fmla="*/ 450 w 474"/>
                        <a:gd name="T79" fmla="*/ 504 h 600"/>
                        <a:gd name="T80" fmla="*/ 462 w 474"/>
                        <a:gd name="T81" fmla="*/ 540 h 600"/>
                        <a:gd name="T82" fmla="*/ 468 w 474"/>
                        <a:gd name="T83" fmla="*/ 570 h 60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474"/>
                        <a:gd name="T127" fmla="*/ 0 h 600"/>
                        <a:gd name="T128" fmla="*/ 474 w 474"/>
                        <a:gd name="T129" fmla="*/ 600 h 60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474" h="600">
                          <a:moveTo>
                            <a:pt x="0" y="384"/>
                          </a:moveTo>
                          <a:lnTo>
                            <a:pt x="0" y="372"/>
                          </a:lnTo>
                          <a:lnTo>
                            <a:pt x="6" y="360"/>
                          </a:lnTo>
                          <a:lnTo>
                            <a:pt x="6" y="354"/>
                          </a:lnTo>
                          <a:lnTo>
                            <a:pt x="12" y="342"/>
                          </a:lnTo>
                          <a:lnTo>
                            <a:pt x="12" y="336"/>
                          </a:lnTo>
                          <a:lnTo>
                            <a:pt x="18" y="330"/>
                          </a:lnTo>
                          <a:lnTo>
                            <a:pt x="18" y="312"/>
                          </a:lnTo>
                          <a:lnTo>
                            <a:pt x="24" y="306"/>
                          </a:lnTo>
                          <a:lnTo>
                            <a:pt x="24" y="294"/>
                          </a:lnTo>
                          <a:lnTo>
                            <a:pt x="30" y="288"/>
                          </a:lnTo>
                          <a:lnTo>
                            <a:pt x="30" y="282"/>
                          </a:lnTo>
                          <a:lnTo>
                            <a:pt x="36" y="270"/>
                          </a:lnTo>
                          <a:lnTo>
                            <a:pt x="36" y="258"/>
                          </a:lnTo>
                          <a:lnTo>
                            <a:pt x="42" y="252"/>
                          </a:lnTo>
                          <a:lnTo>
                            <a:pt x="42" y="246"/>
                          </a:lnTo>
                          <a:lnTo>
                            <a:pt x="48" y="234"/>
                          </a:lnTo>
                          <a:lnTo>
                            <a:pt x="48" y="228"/>
                          </a:lnTo>
                          <a:lnTo>
                            <a:pt x="54" y="222"/>
                          </a:lnTo>
                          <a:lnTo>
                            <a:pt x="54" y="216"/>
                          </a:lnTo>
                          <a:lnTo>
                            <a:pt x="60" y="210"/>
                          </a:lnTo>
                          <a:lnTo>
                            <a:pt x="60" y="192"/>
                          </a:lnTo>
                          <a:lnTo>
                            <a:pt x="66" y="186"/>
                          </a:lnTo>
                          <a:lnTo>
                            <a:pt x="66" y="180"/>
                          </a:lnTo>
                          <a:lnTo>
                            <a:pt x="72" y="174"/>
                          </a:lnTo>
                          <a:lnTo>
                            <a:pt x="72" y="168"/>
                          </a:lnTo>
                          <a:lnTo>
                            <a:pt x="78" y="162"/>
                          </a:lnTo>
                          <a:lnTo>
                            <a:pt x="78" y="150"/>
                          </a:lnTo>
                          <a:lnTo>
                            <a:pt x="84" y="144"/>
                          </a:lnTo>
                          <a:lnTo>
                            <a:pt x="84" y="138"/>
                          </a:lnTo>
                          <a:lnTo>
                            <a:pt x="90" y="132"/>
                          </a:lnTo>
                          <a:lnTo>
                            <a:pt x="90" y="126"/>
                          </a:lnTo>
                          <a:lnTo>
                            <a:pt x="96" y="120"/>
                          </a:lnTo>
                          <a:lnTo>
                            <a:pt x="96" y="114"/>
                          </a:lnTo>
                          <a:lnTo>
                            <a:pt x="102" y="108"/>
                          </a:lnTo>
                          <a:lnTo>
                            <a:pt x="102" y="102"/>
                          </a:lnTo>
                          <a:lnTo>
                            <a:pt x="114" y="90"/>
                          </a:lnTo>
                          <a:lnTo>
                            <a:pt x="114" y="84"/>
                          </a:lnTo>
                          <a:lnTo>
                            <a:pt x="120" y="78"/>
                          </a:lnTo>
                          <a:lnTo>
                            <a:pt x="120" y="72"/>
                          </a:lnTo>
                          <a:lnTo>
                            <a:pt x="132" y="60"/>
                          </a:lnTo>
                          <a:lnTo>
                            <a:pt x="132" y="54"/>
                          </a:lnTo>
                          <a:lnTo>
                            <a:pt x="144" y="42"/>
                          </a:lnTo>
                          <a:lnTo>
                            <a:pt x="144" y="36"/>
                          </a:lnTo>
                          <a:lnTo>
                            <a:pt x="150" y="30"/>
                          </a:lnTo>
                          <a:lnTo>
                            <a:pt x="156" y="24"/>
                          </a:lnTo>
                          <a:lnTo>
                            <a:pt x="162" y="18"/>
                          </a:lnTo>
                          <a:lnTo>
                            <a:pt x="168" y="18"/>
                          </a:lnTo>
                          <a:lnTo>
                            <a:pt x="174" y="12"/>
                          </a:lnTo>
                          <a:lnTo>
                            <a:pt x="180" y="6"/>
                          </a:lnTo>
                          <a:lnTo>
                            <a:pt x="186" y="6"/>
                          </a:lnTo>
                          <a:lnTo>
                            <a:pt x="192" y="6"/>
                          </a:lnTo>
                          <a:lnTo>
                            <a:pt x="198" y="0"/>
                          </a:lnTo>
                          <a:lnTo>
                            <a:pt x="204" y="0"/>
                          </a:lnTo>
                          <a:lnTo>
                            <a:pt x="210" y="0"/>
                          </a:lnTo>
                          <a:lnTo>
                            <a:pt x="216" y="6"/>
                          </a:lnTo>
                          <a:lnTo>
                            <a:pt x="222" y="6"/>
                          </a:lnTo>
                          <a:lnTo>
                            <a:pt x="228" y="6"/>
                          </a:lnTo>
                          <a:lnTo>
                            <a:pt x="234" y="12"/>
                          </a:lnTo>
                          <a:lnTo>
                            <a:pt x="240" y="12"/>
                          </a:lnTo>
                          <a:lnTo>
                            <a:pt x="246" y="18"/>
                          </a:lnTo>
                          <a:lnTo>
                            <a:pt x="252" y="24"/>
                          </a:lnTo>
                          <a:lnTo>
                            <a:pt x="258" y="30"/>
                          </a:lnTo>
                          <a:lnTo>
                            <a:pt x="264" y="36"/>
                          </a:lnTo>
                          <a:lnTo>
                            <a:pt x="270" y="42"/>
                          </a:lnTo>
                          <a:lnTo>
                            <a:pt x="282" y="54"/>
                          </a:lnTo>
                          <a:lnTo>
                            <a:pt x="282" y="60"/>
                          </a:lnTo>
                          <a:lnTo>
                            <a:pt x="288" y="66"/>
                          </a:lnTo>
                          <a:lnTo>
                            <a:pt x="294" y="72"/>
                          </a:lnTo>
                          <a:lnTo>
                            <a:pt x="294" y="78"/>
                          </a:lnTo>
                          <a:lnTo>
                            <a:pt x="306" y="90"/>
                          </a:lnTo>
                          <a:lnTo>
                            <a:pt x="306" y="96"/>
                          </a:lnTo>
                          <a:lnTo>
                            <a:pt x="312" y="102"/>
                          </a:lnTo>
                          <a:lnTo>
                            <a:pt x="312" y="108"/>
                          </a:lnTo>
                          <a:lnTo>
                            <a:pt x="318" y="114"/>
                          </a:lnTo>
                          <a:lnTo>
                            <a:pt x="318" y="120"/>
                          </a:lnTo>
                          <a:lnTo>
                            <a:pt x="324" y="126"/>
                          </a:lnTo>
                          <a:lnTo>
                            <a:pt x="324" y="132"/>
                          </a:lnTo>
                          <a:lnTo>
                            <a:pt x="330" y="138"/>
                          </a:lnTo>
                          <a:lnTo>
                            <a:pt x="330" y="144"/>
                          </a:lnTo>
                          <a:lnTo>
                            <a:pt x="336" y="150"/>
                          </a:lnTo>
                          <a:lnTo>
                            <a:pt x="336" y="162"/>
                          </a:lnTo>
                          <a:lnTo>
                            <a:pt x="342" y="168"/>
                          </a:lnTo>
                          <a:lnTo>
                            <a:pt x="342" y="174"/>
                          </a:lnTo>
                          <a:lnTo>
                            <a:pt x="348" y="180"/>
                          </a:lnTo>
                          <a:lnTo>
                            <a:pt x="348" y="186"/>
                          </a:lnTo>
                          <a:lnTo>
                            <a:pt x="354" y="192"/>
                          </a:lnTo>
                          <a:lnTo>
                            <a:pt x="354" y="210"/>
                          </a:lnTo>
                          <a:lnTo>
                            <a:pt x="360" y="216"/>
                          </a:lnTo>
                          <a:lnTo>
                            <a:pt x="360" y="222"/>
                          </a:lnTo>
                          <a:lnTo>
                            <a:pt x="366" y="228"/>
                          </a:lnTo>
                          <a:lnTo>
                            <a:pt x="366" y="234"/>
                          </a:lnTo>
                          <a:lnTo>
                            <a:pt x="372" y="246"/>
                          </a:lnTo>
                          <a:lnTo>
                            <a:pt x="372" y="252"/>
                          </a:lnTo>
                          <a:lnTo>
                            <a:pt x="378" y="258"/>
                          </a:lnTo>
                          <a:lnTo>
                            <a:pt x="378" y="270"/>
                          </a:lnTo>
                          <a:lnTo>
                            <a:pt x="384" y="282"/>
                          </a:lnTo>
                          <a:lnTo>
                            <a:pt x="384" y="288"/>
                          </a:lnTo>
                          <a:lnTo>
                            <a:pt x="390" y="294"/>
                          </a:lnTo>
                          <a:lnTo>
                            <a:pt x="390" y="306"/>
                          </a:lnTo>
                          <a:lnTo>
                            <a:pt x="396" y="312"/>
                          </a:lnTo>
                          <a:lnTo>
                            <a:pt x="396" y="330"/>
                          </a:lnTo>
                          <a:lnTo>
                            <a:pt x="402" y="336"/>
                          </a:lnTo>
                          <a:lnTo>
                            <a:pt x="402" y="342"/>
                          </a:lnTo>
                          <a:lnTo>
                            <a:pt x="408" y="354"/>
                          </a:lnTo>
                          <a:lnTo>
                            <a:pt x="408" y="360"/>
                          </a:lnTo>
                          <a:lnTo>
                            <a:pt x="414" y="372"/>
                          </a:lnTo>
                          <a:lnTo>
                            <a:pt x="414" y="384"/>
                          </a:lnTo>
                          <a:lnTo>
                            <a:pt x="420" y="396"/>
                          </a:lnTo>
                          <a:lnTo>
                            <a:pt x="420" y="402"/>
                          </a:lnTo>
                          <a:lnTo>
                            <a:pt x="426" y="414"/>
                          </a:lnTo>
                          <a:lnTo>
                            <a:pt x="426" y="420"/>
                          </a:lnTo>
                          <a:lnTo>
                            <a:pt x="432" y="432"/>
                          </a:lnTo>
                          <a:lnTo>
                            <a:pt x="432" y="438"/>
                          </a:lnTo>
                          <a:lnTo>
                            <a:pt x="438" y="450"/>
                          </a:lnTo>
                          <a:lnTo>
                            <a:pt x="438" y="468"/>
                          </a:lnTo>
                          <a:lnTo>
                            <a:pt x="444" y="474"/>
                          </a:lnTo>
                          <a:lnTo>
                            <a:pt x="444" y="486"/>
                          </a:lnTo>
                          <a:lnTo>
                            <a:pt x="450" y="492"/>
                          </a:lnTo>
                          <a:lnTo>
                            <a:pt x="450" y="504"/>
                          </a:lnTo>
                          <a:lnTo>
                            <a:pt x="456" y="510"/>
                          </a:lnTo>
                          <a:lnTo>
                            <a:pt x="456" y="528"/>
                          </a:lnTo>
                          <a:lnTo>
                            <a:pt x="462" y="540"/>
                          </a:lnTo>
                          <a:lnTo>
                            <a:pt x="462" y="552"/>
                          </a:lnTo>
                          <a:lnTo>
                            <a:pt x="468" y="558"/>
                          </a:lnTo>
                          <a:lnTo>
                            <a:pt x="468" y="570"/>
                          </a:lnTo>
                          <a:lnTo>
                            <a:pt x="474" y="576"/>
                          </a:lnTo>
                          <a:lnTo>
                            <a:pt x="474" y="60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7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060" y="2424"/>
                      <a:ext cx="396" cy="1194"/>
                    </a:xfrm>
                    <a:custGeom>
                      <a:avLst/>
                      <a:gdLst>
                        <a:gd name="T0" fmla="*/ 6 w 396"/>
                        <a:gd name="T1" fmla="*/ 18 h 1194"/>
                        <a:gd name="T2" fmla="*/ 18 w 396"/>
                        <a:gd name="T3" fmla="*/ 48 h 1194"/>
                        <a:gd name="T4" fmla="*/ 24 w 396"/>
                        <a:gd name="T5" fmla="*/ 84 h 1194"/>
                        <a:gd name="T6" fmla="*/ 36 w 396"/>
                        <a:gd name="T7" fmla="*/ 114 h 1194"/>
                        <a:gd name="T8" fmla="*/ 42 w 396"/>
                        <a:gd name="T9" fmla="*/ 156 h 1194"/>
                        <a:gd name="T10" fmla="*/ 54 w 396"/>
                        <a:gd name="T11" fmla="*/ 186 h 1194"/>
                        <a:gd name="T12" fmla="*/ 60 w 396"/>
                        <a:gd name="T13" fmla="*/ 222 h 1194"/>
                        <a:gd name="T14" fmla="*/ 72 w 396"/>
                        <a:gd name="T15" fmla="*/ 252 h 1194"/>
                        <a:gd name="T16" fmla="*/ 78 w 396"/>
                        <a:gd name="T17" fmla="*/ 294 h 1194"/>
                        <a:gd name="T18" fmla="*/ 90 w 396"/>
                        <a:gd name="T19" fmla="*/ 324 h 1194"/>
                        <a:gd name="T20" fmla="*/ 96 w 396"/>
                        <a:gd name="T21" fmla="*/ 354 h 1194"/>
                        <a:gd name="T22" fmla="*/ 108 w 396"/>
                        <a:gd name="T23" fmla="*/ 390 h 1194"/>
                        <a:gd name="T24" fmla="*/ 114 w 396"/>
                        <a:gd name="T25" fmla="*/ 420 h 1194"/>
                        <a:gd name="T26" fmla="*/ 126 w 396"/>
                        <a:gd name="T27" fmla="*/ 462 h 1194"/>
                        <a:gd name="T28" fmla="*/ 132 w 396"/>
                        <a:gd name="T29" fmla="*/ 486 h 1194"/>
                        <a:gd name="T30" fmla="*/ 144 w 396"/>
                        <a:gd name="T31" fmla="*/ 528 h 1194"/>
                        <a:gd name="T32" fmla="*/ 150 w 396"/>
                        <a:gd name="T33" fmla="*/ 552 h 1194"/>
                        <a:gd name="T34" fmla="*/ 162 w 396"/>
                        <a:gd name="T35" fmla="*/ 582 h 1194"/>
                        <a:gd name="T36" fmla="*/ 168 w 396"/>
                        <a:gd name="T37" fmla="*/ 618 h 1194"/>
                        <a:gd name="T38" fmla="*/ 180 w 396"/>
                        <a:gd name="T39" fmla="*/ 642 h 1194"/>
                        <a:gd name="T40" fmla="*/ 186 w 396"/>
                        <a:gd name="T41" fmla="*/ 678 h 1194"/>
                        <a:gd name="T42" fmla="*/ 198 w 396"/>
                        <a:gd name="T43" fmla="*/ 702 h 1194"/>
                        <a:gd name="T44" fmla="*/ 204 w 396"/>
                        <a:gd name="T45" fmla="*/ 738 h 1194"/>
                        <a:gd name="T46" fmla="*/ 216 w 396"/>
                        <a:gd name="T47" fmla="*/ 762 h 1194"/>
                        <a:gd name="T48" fmla="*/ 222 w 396"/>
                        <a:gd name="T49" fmla="*/ 792 h 1194"/>
                        <a:gd name="T50" fmla="*/ 234 w 396"/>
                        <a:gd name="T51" fmla="*/ 816 h 1194"/>
                        <a:gd name="T52" fmla="*/ 240 w 396"/>
                        <a:gd name="T53" fmla="*/ 846 h 1194"/>
                        <a:gd name="T54" fmla="*/ 252 w 396"/>
                        <a:gd name="T55" fmla="*/ 870 h 1194"/>
                        <a:gd name="T56" fmla="*/ 258 w 396"/>
                        <a:gd name="T57" fmla="*/ 900 h 1194"/>
                        <a:gd name="T58" fmla="*/ 270 w 396"/>
                        <a:gd name="T59" fmla="*/ 918 h 1194"/>
                        <a:gd name="T60" fmla="*/ 276 w 396"/>
                        <a:gd name="T61" fmla="*/ 942 h 1194"/>
                        <a:gd name="T62" fmla="*/ 288 w 396"/>
                        <a:gd name="T63" fmla="*/ 966 h 1194"/>
                        <a:gd name="T64" fmla="*/ 294 w 396"/>
                        <a:gd name="T65" fmla="*/ 990 h 1194"/>
                        <a:gd name="T66" fmla="*/ 306 w 396"/>
                        <a:gd name="T67" fmla="*/ 1014 h 1194"/>
                        <a:gd name="T68" fmla="*/ 312 w 396"/>
                        <a:gd name="T69" fmla="*/ 1032 h 1194"/>
                        <a:gd name="T70" fmla="*/ 324 w 396"/>
                        <a:gd name="T71" fmla="*/ 1056 h 1194"/>
                        <a:gd name="T72" fmla="*/ 336 w 396"/>
                        <a:gd name="T73" fmla="*/ 1074 h 1194"/>
                        <a:gd name="T74" fmla="*/ 342 w 396"/>
                        <a:gd name="T75" fmla="*/ 1098 h 1194"/>
                        <a:gd name="T76" fmla="*/ 354 w 396"/>
                        <a:gd name="T77" fmla="*/ 1116 h 1194"/>
                        <a:gd name="T78" fmla="*/ 372 w 396"/>
                        <a:gd name="T79" fmla="*/ 1146 h 1194"/>
                        <a:gd name="T80" fmla="*/ 378 w 396"/>
                        <a:gd name="T81" fmla="*/ 1164 h 1194"/>
                        <a:gd name="T82" fmla="*/ 390 w 396"/>
                        <a:gd name="T83" fmla="*/ 1182 h 1194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96"/>
                        <a:gd name="T127" fmla="*/ 0 h 1194"/>
                        <a:gd name="T128" fmla="*/ 396 w 396"/>
                        <a:gd name="T129" fmla="*/ 1194 h 1194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96" h="1194">
                          <a:moveTo>
                            <a:pt x="0" y="0"/>
                          </a:moveTo>
                          <a:lnTo>
                            <a:pt x="6" y="6"/>
                          </a:lnTo>
                          <a:lnTo>
                            <a:pt x="6" y="18"/>
                          </a:lnTo>
                          <a:lnTo>
                            <a:pt x="12" y="24"/>
                          </a:lnTo>
                          <a:lnTo>
                            <a:pt x="12" y="36"/>
                          </a:lnTo>
                          <a:lnTo>
                            <a:pt x="18" y="48"/>
                          </a:lnTo>
                          <a:lnTo>
                            <a:pt x="18" y="54"/>
                          </a:lnTo>
                          <a:lnTo>
                            <a:pt x="24" y="66"/>
                          </a:lnTo>
                          <a:lnTo>
                            <a:pt x="24" y="84"/>
                          </a:lnTo>
                          <a:lnTo>
                            <a:pt x="30" y="96"/>
                          </a:lnTo>
                          <a:lnTo>
                            <a:pt x="30" y="102"/>
                          </a:lnTo>
                          <a:lnTo>
                            <a:pt x="36" y="114"/>
                          </a:lnTo>
                          <a:lnTo>
                            <a:pt x="36" y="126"/>
                          </a:lnTo>
                          <a:lnTo>
                            <a:pt x="42" y="132"/>
                          </a:lnTo>
                          <a:lnTo>
                            <a:pt x="42" y="156"/>
                          </a:lnTo>
                          <a:lnTo>
                            <a:pt x="48" y="162"/>
                          </a:lnTo>
                          <a:lnTo>
                            <a:pt x="48" y="174"/>
                          </a:lnTo>
                          <a:lnTo>
                            <a:pt x="54" y="186"/>
                          </a:lnTo>
                          <a:lnTo>
                            <a:pt x="54" y="192"/>
                          </a:lnTo>
                          <a:lnTo>
                            <a:pt x="60" y="204"/>
                          </a:lnTo>
                          <a:lnTo>
                            <a:pt x="60" y="222"/>
                          </a:lnTo>
                          <a:lnTo>
                            <a:pt x="66" y="234"/>
                          </a:lnTo>
                          <a:lnTo>
                            <a:pt x="66" y="246"/>
                          </a:lnTo>
                          <a:lnTo>
                            <a:pt x="72" y="252"/>
                          </a:lnTo>
                          <a:lnTo>
                            <a:pt x="72" y="264"/>
                          </a:lnTo>
                          <a:lnTo>
                            <a:pt x="78" y="276"/>
                          </a:lnTo>
                          <a:lnTo>
                            <a:pt x="78" y="294"/>
                          </a:lnTo>
                          <a:lnTo>
                            <a:pt x="84" y="306"/>
                          </a:lnTo>
                          <a:lnTo>
                            <a:pt x="84" y="312"/>
                          </a:lnTo>
                          <a:lnTo>
                            <a:pt x="90" y="324"/>
                          </a:lnTo>
                          <a:lnTo>
                            <a:pt x="90" y="330"/>
                          </a:lnTo>
                          <a:lnTo>
                            <a:pt x="96" y="342"/>
                          </a:lnTo>
                          <a:lnTo>
                            <a:pt x="96" y="354"/>
                          </a:lnTo>
                          <a:lnTo>
                            <a:pt x="102" y="360"/>
                          </a:lnTo>
                          <a:lnTo>
                            <a:pt x="102" y="384"/>
                          </a:lnTo>
                          <a:lnTo>
                            <a:pt x="108" y="390"/>
                          </a:lnTo>
                          <a:lnTo>
                            <a:pt x="108" y="402"/>
                          </a:lnTo>
                          <a:lnTo>
                            <a:pt x="114" y="408"/>
                          </a:lnTo>
                          <a:lnTo>
                            <a:pt x="114" y="420"/>
                          </a:lnTo>
                          <a:lnTo>
                            <a:pt x="120" y="432"/>
                          </a:lnTo>
                          <a:lnTo>
                            <a:pt x="120" y="450"/>
                          </a:lnTo>
                          <a:lnTo>
                            <a:pt x="126" y="462"/>
                          </a:lnTo>
                          <a:lnTo>
                            <a:pt x="126" y="468"/>
                          </a:lnTo>
                          <a:lnTo>
                            <a:pt x="132" y="480"/>
                          </a:lnTo>
                          <a:lnTo>
                            <a:pt x="132" y="486"/>
                          </a:lnTo>
                          <a:lnTo>
                            <a:pt x="138" y="498"/>
                          </a:lnTo>
                          <a:lnTo>
                            <a:pt x="138" y="516"/>
                          </a:lnTo>
                          <a:lnTo>
                            <a:pt x="144" y="528"/>
                          </a:lnTo>
                          <a:lnTo>
                            <a:pt x="144" y="534"/>
                          </a:lnTo>
                          <a:lnTo>
                            <a:pt x="150" y="546"/>
                          </a:lnTo>
                          <a:lnTo>
                            <a:pt x="150" y="552"/>
                          </a:lnTo>
                          <a:lnTo>
                            <a:pt x="156" y="564"/>
                          </a:lnTo>
                          <a:lnTo>
                            <a:pt x="156" y="570"/>
                          </a:lnTo>
                          <a:lnTo>
                            <a:pt x="162" y="582"/>
                          </a:lnTo>
                          <a:lnTo>
                            <a:pt x="162" y="600"/>
                          </a:lnTo>
                          <a:lnTo>
                            <a:pt x="168" y="606"/>
                          </a:lnTo>
                          <a:lnTo>
                            <a:pt x="168" y="618"/>
                          </a:lnTo>
                          <a:lnTo>
                            <a:pt x="174" y="624"/>
                          </a:lnTo>
                          <a:lnTo>
                            <a:pt x="174" y="636"/>
                          </a:lnTo>
                          <a:lnTo>
                            <a:pt x="180" y="642"/>
                          </a:lnTo>
                          <a:lnTo>
                            <a:pt x="180" y="660"/>
                          </a:lnTo>
                          <a:lnTo>
                            <a:pt x="186" y="672"/>
                          </a:lnTo>
                          <a:lnTo>
                            <a:pt x="186" y="678"/>
                          </a:lnTo>
                          <a:lnTo>
                            <a:pt x="192" y="684"/>
                          </a:lnTo>
                          <a:lnTo>
                            <a:pt x="192" y="696"/>
                          </a:lnTo>
                          <a:lnTo>
                            <a:pt x="198" y="702"/>
                          </a:lnTo>
                          <a:lnTo>
                            <a:pt x="198" y="720"/>
                          </a:lnTo>
                          <a:lnTo>
                            <a:pt x="204" y="726"/>
                          </a:lnTo>
                          <a:lnTo>
                            <a:pt x="204" y="738"/>
                          </a:lnTo>
                          <a:lnTo>
                            <a:pt x="210" y="744"/>
                          </a:lnTo>
                          <a:lnTo>
                            <a:pt x="210" y="756"/>
                          </a:lnTo>
                          <a:lnTo>
                            <a:pt x="216" y="762"/>
                          </a:lnTo>
                          <a:lnTo>
                            <a:pt x="216" y="768"/>
                          </a:lnTo>
                          <a:lnTo>
                            <a:pt x="222" y="780"/>
                          </a:lnTo>
                          <a:lnTo>
                            <a:pt x="222" y="792"/>
                          </a:lnTo>
                          <a:lnTo>
                            <a:pt x="228" y="804"/>
                          </a:lnTo>
                          <a:lnTo>
                            <a:pt x="228" y="810"/>
                          </a:lnTo>
                          <a:lnTo>
                            <a:pt x="234" y="816"/>
                          </a:lnTo>
                          <a:lnTo>
                            <a:pt x="234" y="828"/>
                          </a:lnTo>
                          <a:lnTo>
                            <a:pt x="240" y="834"/>
                          </a:lnTo>
                          <a:lnTo>
                            <a:pt x="240" y="846"/>
                          </a:lnTo>
                          <a:lnTo>
                            <a:pt x="246" y="858"/>
                          </a:lnTo>
                          <a:lnTo>
                            <a:pt x="246" y="864"/>
                          </a:lnTo>
                          <a:lnTo>
                            <a:pt x="252" y="870"/>
                          </a:lnTo>
                          <a:lnTo>
                            <a:pt x="252" y="876"/>
                          </a:lnTo>
                          <a:lnTo>
                            <a:pt x="258" y="888"/>
                          </a:lnTo>
                          <a:lnTo>
                            <a:pt x="258" y="900"/>
                          </a:lnTo>
                          <a:lnTo>
                            <a:pt x="264" y="906"/>
                          </a:lnTo>
                          <a:lnTo>
                            <a:pt x="264" y="912"/>
                          </a:lnTo>
                          <a:lnTo>
                            <a:pt x="270" y="918"/>
                          </a:lnTo>
                          <a:lnTo>
                            <a:pt x="270" y="930"/>
                          </a:lnTo>
                          <a:lnTo>
                            <a:pt x="276" y="936"/>
                          </a:lnTo>
                          <a:lnTo>
                            <a:pt x="276" y="942"/>
                          </a:lnTo>
                          <a:lnTo>
                            <a:pt x="282" y="948"/>
                          </a:lnTo>
                          <a:lnTo>
                            <a:pt x="282" y="960"/>
                          </a:lnTo>
                          <a:lnTo>
                            <a:pt x="288" y="966"/>
                          </a:lnTo>
                          <a:lnTo>
                            <a:pt x="288" y="972"/>
                          </a:lnTo>
                          <a:lnTo>
                            <a:pt x="294" y="978"/>
                          </a:lnTo>
                          <a:lnTo>
                            <a:pt x="294" y="990"/>
                          </a:lnTo>
                          <a:lnTo>
                            <a:pt x="300" y="996"/>
                          </a:lnTo>
                          <a:lnTo>
                            <a:pt x="300" y="1008"/>
                          </a:lnTo>
                          <a:lnTo>
                            <a:pt x="306" y="1014"/>
                          </a:lnTo>
                          <a:lnTo>
                            <a:pt x="306" y="1020"/>
                          </a:lnTo>
                          <a:lnTo>
                            <a:pt x="312" y="1026"/>
                          </a:lnTo>
                          <a:lnTo>
                            <a:pt x="312" y="1032"/>
                          </a:lnTo>
                          <a:lnTo>
                            <a:pt x="318" y="1038"/>
                          </a:lnTo>
                          <a:lnTo>
                            <a:pt x="318" y="1050"/>
                          </a:lnTo>
                          <a:lnTo>
                            <a:pt x="324" y="1056"/>
                          </a:lnTo>
                          <a:lnTo>
                            <a:pt x="324" y="1062"/>
                          </a:lnTo>
                          <a:lnTo>
                            <a:pt x="330" y="1068"/>
                          </a:lnTo>
                          <a:lnTo>
                            <a:pt x="336" y="1074"/>
                          </a:lnTo>
                          <a:lnTo>
                            <a:pt x="336" y="1080"/>
                          </a:lnTo>
                          <a:lnTo>
                            <a:pt x="342" y="1086"/>
                          </a:lnTo>
                          <a:lnTo>
                            <a:pt x="342" y="1098"/>
                          </a:lnTo>
                          <a:lnTo>
                            <a:pt x="348" y="1104"/>
                          </a:lnTo>
                          <a:lnTo>
                            <a:pt x="348" y="1110"/>
                          </a:lnTo>
                          <a:lnTo>
                            <a:pt x="354" y="1116"/>
                          </a:lnTo>
                          <a:lnTo>
                            <a:pt x="360" y="1122"/>
                          </a:lnTo>
                          <a:lnTo>
                            <a:pt x="360" y="1134"/>
                          </a:lnTo>
                          <a:lnTo>
                            <a:pt x="372" y="1146"/>
                          </a:lnTo>
                          <a:lnTo>
                            <a:pt x="372" y="1152"/>
                          </a:lnTo>
                          <a:lnTo>
                            <a:pt x="378" y="1158"/>
                          </a:lnTo>
                          <a:lnTo>
                            <a:pt x="378" y="1164"/>
                          </a:lnTo>
                          <a:lnTo>
                            <a:pt x="384" y="1170"/>
                          </a:lnTo>
                          <a:lnTo>
                            <a:pt x="384" y="1176"/>
                          </a:lnTo>
                          <a:lnTo>
                            <a:pt x="390" y="1182"/>
                          </a:lnTo>
                          <a:lnTo>
                            <a:pt x="396" y="1188"/>
                          </a:lnTo>
                          <a:lnTo>
                            <a:pt x="396" y="1194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8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456" y="3618"/>
                      <a:ext cx="642" cy="252"/>
                    </a:xfrm>
                    <a:custGeom>
                      <a:avLst/>
                      <a:gdLst>
                        <a:gd name="T0" fmla="*/ 12 w 642"/>
                        <a:gd name="T1" fmla="*/ 12 h 252"/>
                        <a:gd name="T2" fmla="*/ 18 w 642"/>
                        <a:gd name="T3" fmla="*/ 24 h 252"/>
                        <a:gd name="T4" fmla="*/ 24 w 642"/>
                        <a:gd name="T5" fmla="*/ 36 h 252"/>
                        <a:gd name="T6" fmla="*/ 36 w 642"/>
                        <a:gd name="T7" fmla="*/ 54 h 252"/>
                        <a:gd name="T8" fmla="*/ 54 w 642"/>
                        <a:gd name="T9" fmla="*/ 72 h 252"/>
                        <a:gd name="T10" fmla="*/ 60 w 642"/>
                        <a:gd name="T11" fmla="*/ 84 h 252"/>
                        <a:gd name="T12" fmla="*/ 72 w 642"/>
                        <a:gd name="T13" fmla="*/ 96 h 252"/>
                        <a:gd name="T14" fmla="*/ 84 w 642"/>
                        <a:gd name="T15" fmla="*/ 108 h 252"/>
                        <a:gd name="T16" fmla="*/ 96 w 642"/>
                        <a:gd name="T17" fmla="*/ 120 h 252"/>
                        <a:gd name="T18" fmla="*/ 108 w 642"/>
                        <a:gd name="T19" fmla="*/ 132 h 252"/>
                        <a:gd name="T20" fmla="*/ 120 w 642"/>
                        <a:gd name="T21" fmla="*/ 144 h 252"/>
                        <a:gd name="T22" fmla="*/ 132 w 642"/>
                        <a:gd name="T23" fmla="*/ 150 h 252"/>
                        <a:gd name="T24" fmla="*/ 144 w 642"/>
                        <a:gd name="T25" fmla="*/ 162 h 252"/>
                        <a:gd name="T26" fmla="*/ 156 w 642"/>
                        <a:gd name="T27" fmla="*/ 168 h 252"/>
                        <a:gd name="T28" fmla="*/ 168 w 642"/>
                        <a:gd name="T29" fmla="*/ 180 h 252"/>
                        <a:gd name="T30" fmla="*/ 180 w 642"/>
                        <a:gd name="T31" fmla="*/ 186 h 252"/>
                        <a:gd name="T32" fmla="*/ 192 w 642"/>
                        <a:gd name="T33" fmla="*/ 192 h 252"/>
                        <a:gd name="T34" fmla="*/ 204 w 642"/>
                        <a:gd name="T35" fmla="*/ 198 h 252"/>
                        <a:gd name="T36" fmla="*/ 216 w 642"/>
                        <a:gd name="T37" fmla="*/ 204 h 252"/>
                        <a:gd name="T38" fmla="*/ 228 w 642"/>
                        <a:gd name="T39" fmla="*/ 210 h 252"/>
                        <a:gd name="T40" fmla="*/ 240 w 642"/>
                        <a:gd name="T41" fmla="*/ 210 h 252"/>
                        <a:gd name="T42" fmla="*/ 252 w 642"/>
                        <a:gd name="T43" fmla="*/ 216 h 252"/>
                        <a:gd name="T44" fmla="*/ 264 w 642"/>
                        <a:gd name="T45" fmla="*/ 222 h 252"/>
                        <a:gd name="T46" fmla="*/ 276 w 642"/>
                        <a:gd name="T47" fmla="*/ 222 h 252"/>
                        <a:gd name="T48" fmla="*/ 288 w 642"/>
                        <a:gd name="T49" fmla="*/ 228 h 252"/>
                        <a:gd name="T50" fmla="*/ 300 w 642"/>
                        <a:gd name="T51" fmla="*/ 228 h 252"/>
                        <a:gd name="T52" fmla="*/ 312 w 642"/>
                        <a:gd name="T53" fmla="*/ 234 h 252"/>
                        <a:gd name="T54" fmla="*/ 324 w 642"/>
                        <a:gd name="T55" fmla="*/ 234 h 252"/>
                        <a:gd name="T56" fmla="*/ 336 w 642"/>
                        <a:gd name="T57" fmla="*/ 234 h 252"/>
                        <a:gd name="T58" fmla="*/ 348 w 642"/>
                        <a:gd name="T59" fmla="*/ 240 h 252"/>
                        <a:gd name="T60" fmla="*/ 360 w 642"/>
                        <a:gd name="T61" fmla="*/ 240 h 252"/>
                        <a:gd name="T62" fmla="*/ 372 w 642"/>
                        <a:gd name="T63" fmla="*/ 240 h 252"/>
                        <a:gd name="T64" fmla="*/ 384 w 642"/>
                        <a:gd name="T65" fmla="*/ 246 h 252"/>
                        <a:gd name="T66" fmla="*/ 396 w 642"/>
                        <a:gd name="T67" fmla="*/ 246 h 252"/>
                        <a:gd name="T68" fmla="*/ 408 w 642"/>
                        <a:gd name="T69" fmla="*/ 246 h 252"/>
                        <a:gd name="T70" fmla="*/ 420 w 642"/>
                        <a:gd name="T71" fmla="*/ 246 h 252"/>
                        <a:gd name="T72" fmla="*/ 432 w 642"/>
                        <a:gd name="T73" fmla="*/ 246 h 252"/>
                        <a:gd name="T74" fmla="*/ 444 w 642"/>
                        <a:gd name="T75" fmla="*/ 246 h 252"/>
                        <a:gd name="T76" fmla="*/ 456 w 642"/>
                        <a:gd name="T77" fmla="*/ 252 h 252"/>
                        <a:gd name="T78" fmla="*/ 468 w 642"/>
                        <a:gd name="T79" fmla="*/ 252 h 252"/>
                        <a:gd name="T80" fmla="*/ 480 w 642"/>
                        <a:gd name="T81" fmla="*/ 252 h 252"/>
                        <a:gd name="T82" fmla="*/ 492 w 642"/>
                        <a:gd name="T83" fmla="*/ 252 h 252"/>
                        <a:gd name="T84" fmla="*/ 504 w 642"/>
                        <a:gd name="T85" fmla="*/ 252 h 252"/>
                        <a:gd name="T86" fmla="*/ 516 w 642"/>
                        <a:gd name="T87" fmla="*/ 252 h 252"/>
                        <a:gd name="T88" fmla="*/ 528 w 642"/>
                        <a:gd name="T89" fmla="*/ 252 h 252"/>
                        <a:gd name="T90" fmla="*/ 540 w 642"/>
                        <a:gd name="T91" fmla="*/ 252 h 252"/>
                        <a:gd name="T92" fmla="*/ 552 w 642"/>
                        <a:gd name="T93" fmla="*/ 252 h 252"/>
                        <a:gd name="T94" fmla="*/ 564 w 642"/>
                        <a:gd name="T95" fmla="*/ 252 h 252"/>
                        <a:gd name="T96" fmla="*/ 576 w 642"/>
                        <a:gd name="T97" fmla="*/ 252 h 252"/>
                        <a:gd name="T98" fmla="*/ 588 w 642"/>
                        <a:gd name="T99" fmla="*/ 252 h 252"/>
                        <a:gd name="T100" fmla="*/ 600 w 642"/>
                        <a:gd name="T101" fmla="*/ 252 h 252"/>
                        <a:gd name="T102" fmla="*/ 612 w 642"/>
                        <a:gd name="T103" fmla="*/ 252 h 252"/>
                        <a:gd name="T104" fmla="*/ 624 w 642"/>
                        <a:gd name="T105" fmla="*/ 252 h 252"/>
                        <a:gd name="T106" fmla="*/ 636 w 642"/>
                        <a:gd name="T107" fmla="*/ 252 h 25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642"/>
                        <a:gd name="T163" fmla="*/ 0 h 252"/>
                        <a:gd name="T164" fmla="*/ 642 w 642"/>
                        <a:gd name="T165" fmla="*/ 252 h 25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642" h="252">
                          <a:moveTo>
                            <a:pt x="0" y="0"/>
                          </a:moveTo>
                          <a:lnTo>
                            <a:pt x="12" y="12"/>
                          </a:lnTo>
                          <a:lnTo>
                            <a:pt x="12" y="18"/>
                          </a:lnTo>
                          <a:lnTo>
                            <a:pt x="18" y="24"/>
                          </a:lnTo>
                          <a:lnTo>
                            <a:pt x="24" y="30"/>
                          </a:lnTo>
                          <a:lnTo>
                            <a:pt x="24" y="36"/>
                          </a:lnTo>
                          <a:lnTo>
                            <a:pt x="36" y="48"/>
                          </a:lnTo>
                          <a:lnTo>
                            <a:pt x="36" y="54"/>
                          </a:lnTo>
                          <a:lnTo>
                            <a:pt x="42" y="60"/>
                          </a:lnTo>
                          <a:lnTo>
                            <a:pt x="54" y="72"/>
                          </a:lnTo>
                          <a:lnTo>
                            <a:pt x="54" y="78"/>
                          </a:lnTo>
                          <a:lnTo>
                            <a:pt x="60" y="84"/>
                          </a:lnTo>
                          <a:lnTo>
                            <a:pt x="66" y="90"/>
                          </a:lnTo>
                          <a:lnTo>
                            <a:pt x="72" y="96"/>
                          </a:lnTo>
                          <a:lnTo>
                            <a:pt x="78" y="102"/>
                          </a:lnTo>
                          <a:lnTo>
                            <a:pt x="84" y="108"/>
                          </a:lnTo>
                          <a:lnTo>
                            <a:pt x="90" y="114"/>
                          </a:lnTo>
                          <a:lnTo>
                            <a:pt x="96" y="120"/>
                          </a:lnTo>
                          <a:lnTo>
                            <a:pt x="102" y="126"/>
                          </a:lnTo>
                          <a:lnTo>
                            <a:pt x="108" y="132"/>
                          </a:lnTo>
                          <a:lnTo>
                            <a:pt x="114" y="138"/>
                          </a:lnTo>
                          <a:lnTo>
                            <a:pt x="120" y="144"/>
                          </a:lnTo>
                          <a:lnTo>
                            <a:pt x="126" y="150"/>
                          </a:lnTo>
                          <a:lnTo>
                            <a:pt x="132" y="150"/>
                          </a:lnTo>
                          <a:lnTo>
                            <a:pt x="138" y="156"/>
                          </a:lnTo>
                          <a:lnTo>
                            <a:pt x="144" y="162"/>
                          </a:lnTo>
                          <a:lnTo>
                            <a:pt x="150" y="168"/>
                          </a:lnTo>
                          <a:lnTo>
                            <a:pt x="156" y="168"/>
                          </a:lnTo>
                          <a:lnTo>
                            <a:pt x="162" y="174"/>
                          </a:lnTo>
                          <a:lnTo>
                            <a:pt x="168" y="180"/>
                          </a:lnTo>
                          <a:lnTo>
                            <a:pt x="174" y="180"/>
                          </a:lnTo>
                          <a:lnTo>
                            <a:pt x="180" y="186"/>
                          </a:lnTo>
                          <a:lnTo>
                            <a:pt x="186" y="186"/>
                          </a:lnTo>
                          <a:lnTo>
                            <a:pt x="192" y="192"/>
                          </a:lnTo>
                          <a:lnTo>
                            <a:pt x="198" y="192"/>
                          </a:lnTo>
                          <a:lnTo>
                            <a:pt x="204" y="198"/>
                          </a:lnTo>
                          <a:lnTo>
                            <a:pt x="210" y="198"/>
                          </a:lnTo>
                          <a:lnTo>
                            <a:pt x="216" y="204"/>
                          </a:lnTo>
                          <a:lnTo>
                            <a:pt x="222" y="204"/>
                          </a:lnTo>
                          <a:lnTo>
                            <a:pt x="228" y="210"/>
                          </a:lnTo>
                          <a:lnTo>
                            <a:pt x="234" y="210"/>
                          </a:lnTo>
                          <a:lnTo>
                            <a:pt x="240" y="210"/>
                          </a:lnTo>
                          <a:lnTo>
                            <a:pt x="246" y="216"/>
                          </a:lnTo>
                          <a:lnTo>
                            <a:pt x="252" y="216"/>
                          </a:lnTo>
                          <a:lnTo>
                            <a:pt x="258" y="216"/>
                          </a:lnTo>
                          <a:lnTo>
                            <a:pt x="264" y="222"/>
                          </a:lnTo>
                          <a:lnTo>
                            <a:pt x="270" y="222"/>
                          </a:lnTo>
                          <a:lnTo>
                            <a:pt x="276" y="222"/>
                          </a:lnTo>
                          <a:lnTo>
                            <a:pt x="282" y="228"/>
                          </a:lnTo>
                          <a:lnTo>
                            <a:pt x="288" y="228"/>
                          </a:lnTo>
                          <a:lnTo>
                            <a:pt x="294" y="228"/>
                          </a:lnTo>
                          <a:lnTo>
                            <a:pt x="300" y="228"/>
                          </a:lnTo>
                          <a:lnTo>
                            <a:pt x="306" y="234"/>
                          </a:lnTo>
                          <a:lnTo>
                            <a:pt x="312" y="234"/>
                          </a:lnTo>
                          <a:lnTo>
                            <a:pt x="318" y="234"/>
                          </a:lnTo>
                          <a:lnTo>
                            <a:pt x="324" y="234"/>
                          </a:lnTo>
                          <a:lnTo>
                            <a:pt x="330" y="234"/>
                          </a:lnTo>
                          <a:lnTo>
                            <a:pt x="336" y="234"/>
                          </a:lnTo>
                          <a:lnTo>
                            <a:pt x="342" y="240"/>
                          </a:lnTo>
                          <a:lnTo>
                            <a:pt x="348" y="240"/>
                          </a:lnTo>
                          <a:lnTo>
                            <a:pt x="354" y="240"/>
                          </a:lnTo>
                          <a:lnTo>
                            <a:pt x="360" y="240"/>
                          </a:lnTo>
                          <a:lnTo>
                            <a:pt x="366" y="240"/>
                          </a:lnTo>
                          <a:lnTo>
                            <a:pt x="372" y="240"/>
                          </a:lnTo>
                          <a:lnTo>
                            <a:pt x="378" y="246"/>
                          </a:lnTo>
                          <a:lnTo>
                            <a:pt x="384" y="246"/>
                          </a:lnTo>
                          <a:lnTo>
                            <a:pt x="390" y="246"/>
                          </a:lnTo>
                          <a:lnTo>
                            <a:pt x="396" y="246"/>
                          </a:lnTo>
                          <a:lnTo>
                            <a:pt x="402" y="246"/>
                          </a:lnTo>
                          <a:lnTo>
                            <a:pt x="408" y="246"/>
                          </a:lnTo>
                          <a:lnTo>
                            <a:pt x="414" y="246"/>
                          </a:lnTo>
                          <a:lnTo>
                            <a:pt x="420" y="246"/>
                          </a:lnTo>
                          <a:lnTo>
                            <a:pt x="426" y="246"/>
                          </a:lnTo>
                          <a:lnTo>
                            <a:pt x="432" y="246"/>
                          </a:lnTo>
                          <a:lnTo>
                            <a:pt x="438" y="246"/>
                          </a:lnTo>
                          <a:lnTo>
                            <a:pt x="444" y="246"/>
                          </a:lnTo>
                          <a:lnTo>
                            <a:pt x="450" y="252"/>
                          </a:lnTo>
                          <a:lnTo>
                            <a:pt x="456" y="252"/>
                          </a:lnTo>
                          <a:lnTo>
                            <a:pt x="462" y="252"/>
                          </a:lnTo>
                          <a:lnTo>
                            <a:pt x="468" y="252"/>
                          </a:lnTo>
                          <a:lnTo>
                            <a:pt x="474" y="252"/>
                          </a:lnTo>
                          <a:lnTo>
                            <a:pt x="480" y="252"/>
                          </a:lnTo>
                          <a:lnTo>
                            <a:pt x="486" y="252"/>
                          </a:lnTo>
                          <a:lnTo>
                            <a:pt x="492" y="252"/>
                          </a:lnTo>
                          <a:lnTo>
                            <a:pt x="498" y="252"/>
                          </a:lnTo>
                          <a:lnTo>
                            <a:pt x="504" y="252"/>
                          </a:lnTo>
                          <a:lnTo>
                            <a:pt x="510" y="252"/>
                          </a:lnTo>
                          <a:lnTo>
                            <a:pt x="516" y="252"/>
                          </a:lnTo>
                          <a:lnTo>
                            <a:pt x="522" y="252"/>
                          </a:lnTo>
                          <a:lnTo>
                            <a:pt x="528" y="252"/>
                          </a:lnTo>
                          <a:lnTo>
                            <a:pt x="534" y="252"/>
                          </a:lnTo>
                          <a:lnTo>
                            <a:pt x="540" y="252"/>
                          </a:lnTo>
                          <a:lnTo>
                            <a:pt x="546" y="252"/>
                          </a:lnTo>
                          <a:lnTo>
                            <a:pt x="552" y="252"/>
                          </a:lnTo>
                          <a:lnTo>
                            <a:pt x="558" y="252"/>
                          </a:lnTo>
                          <a:lnTo>
                            <a:pt x="564" y="252"/>
                          </a:lnTo>
                          <a:lnTo>
                            <a:pt x="570" y="252"/>
                          </a:lnTo>
                          <a:lnTo>
                            <a:pt x="576" y="252"/>
                          </a:lnTo>
                          <a:lnTo>
                            <a:pt x="582" y="252"/>
                          </a:lnTo>
                          <a:lnTo>
                            <a:pt x="588" y="252"/>
                          </a:lnTo>
                          <a:lnTo>
                            <a:pt x="594" y="252"/>
                          </a:lnTo>
                          <a:lnTo>
                            <a:pt x="600" y="252"/>
                          </a:lnTo>
                          <a:lnTo>
                            <a:pt x="606" y="252"/>
                          </a:lnTo>
                          <a:lnTo>
                            <a:pt x="612" y="252"/>
                          </a:lnTo>
                          <a:lnTo>
                            <a:pt x="618" y="252"/>
                          </a:lnTo>
                          <a:lnTo>
                            <a:pt x="624" y="252"/>
                          </a:lnTo>
                          <a:lnTo>
                            <a:pt x="630" y="252"/>
                          </a:lnTo>
                          <a:lnTo>
                            <a:pt x="636" y="252"/>
                          </a:lnTo>
                          <a:lnTo>
                            <a:pt x="642" y="252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graphicFrame>
                <p:nvGraphicFramePr>
                  <p:cNvPr id="27" name="Object 10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74964869"/>
                      </p:ext>
                    </p:extLst>
                  </p:nvPr>
                </p:nvGraphicFramePr>
                <p:xfrm>
                  <a:off x="5667020" y="5787528"/>
                  <a:ext cx="200262" cy="34297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89144" name="Równanie" r:id="rId5" imgW="88560" imgH="152280" progId="Equation.3">
                          <p:embed/>
                        </p:oleObj>
                      </mc:Choice>
                      <mc:Fallback>
                        <p:oleObj name="Równanie" r:id="rId5" imgW="88560" imgH="1522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667020" y="5787528"/>
                                <a:ext cx="200262" cy="342976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24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52177" y="6088517"/>
                  <a:ext cx="2385589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1" lang="pl-PL" sz="2000" b="1" dirty="0" smtClean="0">
                      <a:solidFill>
                        <a:srgbClr val="336600"/>
                      </a:solidFill>
                    </a:rPr>
                    <a:t>Rozkład gaussowski</a:t>
                  </a:r>
                  <a:endParaRPr kumimoji="1" lang="pl-PL" sz="2000" b="1" dirty="0">
                    <a:solidFill>
                      <a:srgbClr val="336600"/>
                    </a:solidFill>
                  </a:endParaRPr>
                </a:p>
              </p:txBody>
            </p:sp>
          </p:grpSp>
          <p:graphicFrame>
            <p:nvGraphicFramePr>
              <p:cNvPr id="99" name="Obiekt 9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785176"/>
                  </p:ext>
                </p:extLst>
              </p:nvPr>
            </p:nvGraphicFramePr>
            <p:xfrm>
              <a:off x="1529120" y="3655870"/>
              <a:ext cx="934411" cy="6516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9145" name="Równanie" r:id="rId7" imgW="583920" imgH="406080" progId="Equation.3">
                      <p:embed/>
                    </p:oleObj>
                  </mc:Choice>
                  <mc:Fallback>
                    <p:oleObj name="Równanie" r:id="rId7" imgW="583920" imgH="4060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529120" y="3655870"/>
                            <a:ext cx="934411" cy="65165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" name="Łącznik prosty 6"/>
              <p:cNvCxnSpPr>
                <a:stCxn id="97" idx="16"/>
                <a:endCxn id="130" idx="0"/>
              </p:cNvCxnSpPr>
              <p:nvPr/>
            </p:nvCxnSpPr>
            <p:spPr bwMode="auto">
              <a:xfrm>
                <a:off x="3322172" y="4797352"/>
                <a:ext cx="31683" cy="116757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Łącznik prosty 8"/>
              <p:cNvCxnSpPr>
                <a:endCxn id="97" idx="24"/>
              </p:cNvCxnSpPr>
              <p:nvPr/>
            </p:nvCxnSpPr>
            <p:spPr bwMode="auto">
              <a:xfrm flipV="1">
                <a:off x="3332025" y="5060113"/>
                <a:ext cx="68976" cy="7226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Łącznik prosty 102"/>
              <p:cNvCxnSpPr/>
              <p:nvPr/>
            </p:nvCxnSpPr>
            <p:spPr bwMode="auto">
              <a:xfrm flipV="1">
                <a:off x="3341879" y="5132373"/>
                <a:ext cx="59122" cy="62953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Łącznik prosty 104"/>
              <p:cNvCxnSpPr>
                <a:endCxn id="97" idx="28"/>
              </p:cNvCxnSpPr>
              <p:nvPr/>
            </p:nvCxnSpPr>
            <p:spPr bwMode="auto">
              <a:xfrm flipV="1">
                <a:off x="3332025" y="5178355"/>
                <a:ext cx="108390" cy="7992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Łącznik prosty 106"/>
              <p:cNvCxnSpPr>
                <a:endCxn id="97" idx="31"/>
              </p:cNvCxnSpPr>
              <p:nvPr/>
            </p:nvCxnSpPr>
            <p:spPr bwMode="auto">
              <a:xfrm flipV="1">
                <a:off x="3332025" y="5250614"/>
                <a:ext cx="141235" cy="9853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Łącznik prosty 108"/>
              <p:cNvCxnSpPr>
                <a:endCxn id="97" idx="34"/>
              </p:cNvCxnSpPr>
              <p:nvPr/>
            </p:nvCxnSpPr>
            <p:spPr bwMode="auto">
              <a:xfrm flipV="1">
                <a:off x="3341879" y="5322873"/>
                <a:ext cx="157657" cy="9196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Łącznik prosty 110"/>
              <p:cNvCxnSpPr>
                <a:endCxn id="97" idx="36"/>
              </p:cNvCxnSpPr>
              <p:nvPr/>
            </p:nvCxnSpPr>
            <p:spPr bwMode="auto">
              <a:xfrm flipV="1">
                <a:off x="3341879" y="5368857"/>
                <a:ext cx="183933" cy="1083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Łącznik prosty 112"/>
              <p:cNvCxnSpPr>
                <a:endCxn id="97" idx="38"/>
              </p:cNvCxnSpPr>
              <p:nvPr/>
            </p:nvCxnSpPr>
            <p:spPr bwMode="auto">
              <a:xfrm flipV="1">
                <a:off x="3332025" y="5414840"/>
                <a:ext cx="213494" cy="1259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Łącznik prosty 114"/>
              <p:cNvCxnSpPr/>
              <p:nvPr/>
            </p:nvCxnSpPr>
            <p:spPr bwMode="auto">
              <a:xfrm flipV="1">
                <a:off x="3332025" y="5465202"/>
                <a:ext cx="252908" cy="1510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Łącznik prosty 116"/>
              <p:cNvCxnSpPr>
                <a:endCxn id="98" idx="1"/>
              </p:cNvCxnSpPr>
              <p:nvPr/>
            </p:nvCxnSpPr>
            <p:spPr bwMode="auto">
              <a:xfrm flipV="1">
                <a:off x="3332025" y="5526514"/>
                <a:ext cx="279185" cy="15517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Łącznik prosty 118"/>
              <p:cNvCxnSpPr>
                <a:endCxn id="98" idx="4"/>
              </p:cNvCxnSpPr>
              <p:nvPr/>
            </p:nvCxnSpPr>
            <p:spPr bwMode="auto">
              <a:xfrm flipV="1">
                <a:off x="3341879" y="5579066"/>
                <a:ext cx="308745" cy="17079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Łącznik prosty 120"/>
              <p:cNvCxnSpPr>
                <a:endCxn id="98" idx="8"/>
              </p:cNvCxnSpPr>
              <p:nvPr/>
            </p:nvCxnSpPr>
            <p:spPr bwMode="auto">
              <a:xfrm flipV="1">
                <a:off x="3420707" y="5631618"/>
                <a:ext cx="275900" cy="15108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Łącznik prosty 122"/>
              <p:cNvCxnSpPr>
                <a:endCxn id="98" idx="12"/>
              </p:cNvCxnSpPr>
              <p:nvPr/>
            </p:nvCxnSpPr>
            <p:spPr bwMode="auto">
              <a:xfrm flipV="1">
                <a:off x="3542537" y="5677602"/>
                <a:ext cx="206622" cy="11714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Łącznik prosty 124"/>
              <p:cNvCxnSpPr>
                <a:endCxn id="98" idx="17"/>
              </p:cNvCxnSpPr>
              <p:nvPr/>
            </p:nvCxnSpPr>
            <p:spPr bwMode="auto">
              <a:xfrm flipV="1">
                <a:off x="3696607" y="5717016"/>
                <a:ext cx="118243" cy="6568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8" name="Łącznik prosty ze strzałką 127"/>
            <p:cNvCxnSpPr/>
            <p:nvPr/>
          </p:nvCxnSpPr>
          <p:spPr bwMode="auto">
            <a:xfrm flipH="1">
              <a:off x="3401870" y="4284095"/>
              <a:ext cx="450050" cy="112512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9" name="pole tekstowe 128"/>
            <p:cNvSpPr txBox="1"/>
            <p:nvPr/>
          </p:nvSpPr>
          <p:spPr>
            <a:xfrm>
              <a:off x="3526857" y="381148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i="1" dirty="0" smtClean="0">
                  <a:solidFill>
                    <a:schemeClr val="tx1"/>
                  </a:solidFill>
                </a:rPr>
                <a:t>Q</a:t>
              </a:r>
              <a:r>
                <a:rPr lang="pl-PL" sz="1800" dirty="0" smtClean="0">
                  <a:solidFill>
                    <a:schemeClr val="tx1"/>
                  </a:solidFill>
                </a:rPr>
                <a:t>(</a:t>
              </a:r>
              <a:r>
                <a:rPr lang="pl-PL" sz="1800" i="1" dirty="0" smtClean="0">
                  <a:solidFill>
                    <a:schemeClr val="tx1"/>
                  </a:solidFill>
                </a:rPr>
                <a:t>x</a:t>
              </a:r>
              <a:r>
                <a:rPr lang="pl-PL" sz="1800" dirty="0" smtClean="0">
                  <a:solidFill>
                    <a:schemeClr val="tx1"/>
                  </a:solidFill>
                </a:rPr>
                <a:t>)</a:t>
              </a:r>
              <a:r>
                <a:rPr lang="pl-PL" sz="180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↓</a:t>
              </a:r>
              <a:endParaRPr lang="pl-PL" sz="18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30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6332173"/>
                </p:ext>
              </p:extLst>
            </p:nvPr>
          </p:nvGraphicFramePr>
          <p:xfrm>
            <a:off x="3116098" y="5964752"/>
            <a:ext cx="476250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46" name="Równanie" r:id="rId9" imgW="304560" imgH="139680" progId="Equation.3">
                    <p:embed/>
                  </p:oleObj>
                </mc:Choice>
                <mc:Fallback>
                  <p:oleObj name="Równanie" r:id="rId9" imgW="30456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6098" y="5964752"/>
                          <a:ext cx="476250" cy="217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4553986" y="3294995"/>
            <a:ext cx="4455495" cy="2062103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</a:rPr>
              <a:t>Wnioski:</a:t>
            </a:r>
          </a:p>
          <a:p>
            <a:pPr marL="285750" indent="-285750" algn="l">
              <a:buFontTx/>
              <a:buChar char="-"/>
            </a:pPr>
            <a:r>
              <a:rPr lang="pl-PL" sz="1600" b="1" dirty="0" smtClean="0">
                <a:solidFill>
                  <a:schemeClr val="tx1"/>
                </a:solidFill>
              </a:rPr>
              <a:t>prawdopodobieństwo błędu jest funkcją różnicy sygnałów wyjściowych w chwili próbkowania </a:t>
            </a:r>
            <a:r>
              <a:rPr lang="pl-PL" sz="1600" b="1" i="1" dirty="0" smtClean="0">
                <a:solidFill>
                  <a:schemeClr val="tx1"/>
                </a:solidFill>
              </a:rPr>
              <a:t>T</a:t>
            </a:r>
            <a:r>
              <a:rPr lang="pl-PL" sz="1600" b="1" dirty="0" smtClean="0">
                <a:solidFill>
                  <a:schemeClr val="tx1"/>
                </a:solidFill>
              </a:rPr>
              <a:t>,</a:t>
            </a:r>
          </a:p>
          <a:p>
            <a:pPr marL="285750" indent="-285750" algn="l">
              <a:buFontTx/>
              <a:buChar char="-"/>
            </a:pPr>
            <a:r>
              <a:rPr lang="pl-PL" sz="1600" b="1" dirty="0" smtClean="0">
                <a:solidFill>
                  <a:schemeClr val="tx1"/>
                </a:solidFill>
              </a:rPr>
              <a:t>funkcja </a:t>
            </a:r>
            <a:r>
              <a:rPr lang="pl-PL" sz="1600" b="1" i="1" dirty="0" smtClean="0">
                <a:solidFill>
                  <a:schemeClr val="tx1"/>
                </a:solidFill>
              </a:rPr>
              <a:t>Q</a:t>
            </a:r>
            <a:r>
              <a:rPr lang="pl-PL" sz="1600" b="1" dirty="0" smtClean="0">
                <a:solidFill>
                  <a:schemeClr val="tx1"/>
                </a:solidFill>
              </a:rPr>
              <a:t>(</a:t>
            </a:r>
            <a:r>
              <a:rPr lang="pl-PL" sz="1600" b="1" i="1" dirty="0" smtClean="0">
                <a:solidFill>
                  <a:schemeClr val="tx1"/>
                </a:solidFill>
              </a:rPr>
              <a:t>x</a:t>
            </a:r>
            <a:r>
              <a:rPr lang="pl-PL" sz="1600" b="1" dirty="0" smtClean="0">
                <a:solidFill>
                  <a:schemeClr val="tx1"/>
                </a:solidFill>
              </a:rPr>
              <a:t>) maleje wraz ze wzrostem swojego argumentu,</a:t>
            </a:r>
          </a:p>
          <a:p>
            <a:pPr marL="285750" indent="-285750" algn="l">
              <a:buFontTx/>
              <a:buChar char="-"/>
            </a:pPr>
            <a:r>
              <a:rPr lang="pl-PL" sz="1600" b="1" dirty="0">
                <a:solidFill>
                  <a:schemeClr val="tx1"/>
                </a:solidFill>
              </a:rPr>
              <a:t>prawdopodobieństwo </a:t>
            </a:r>
            <a:r>
              <a:rPr lang="pl-PL" sz="1600" b="1" dirty="0" smtClean="0">
                <a:solidFill>
                  <a:schemeClr val="tx1"/>
                </a:solidFill>
              </a:rPr>
              <a:t>błędu maleje wraz ze wzrostem separacji </a:t>
            </a:r>
            <a:r>
              <a:rPr lang="pl-PL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ξ</a:t>
            </a:r>
            <a:r>
              <a:rPr lang="pl-PL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pomiędzy sygnałami.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34" name="Prostokąt 133"/>
          <p:cNvSpPr/>
          <p:nvPr/>
        </p:nvSpPr>
        <p:spPr>
          <a:xfrm>
            <a:off x="4285903" y="5482637"/>
            <a:ext cx="4799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600" b="1" dirty="0">
                <a:solidFill>
                  <a:srgbClr val="CC00CC"/>
                </a:solidFill>
                <a:latin typeface="+mj-lt"/>
              </a:rPr>
              <a:t>Zadanie do rozwiązania </a:t>
            </a:r>
            <a:r>
              <a:rPr lang="pl-PL" sz="1600" b="1" dirty="0">
                <a:solidFill>
                  <a:srgbClr val="006600"/>
                </a:solidFill>
                <a:latin typeface="+mj-lt"/>
              </a:rPr>
              <a:t>– </a:t>
            </a: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>dobór </a:t>
            </a:r>
            <a:r>
              <a:rPr lang="pl-PL" sz="1600" b="1" dirty="0">
                <a:solidFill>
                  <a:schemeClr val="tx1"/>
                </a:solidFill>
                <a:latin typeface="+mj-lt"/>
              </a:rPr>
              <a:t>transmitancji </a:t>
            </a: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>FDP </a:t>
            </a:r>
            <a:r>
              <a:rPr lang="pl-PL" sz="1600" b="1" i="1" dirty="0">
                <a:solidFill>
                  <a:schemeClr val="tx1"/>
                </a:solidFill>
                <a:latin typeface="+mj-lt"/>
              </a:rPr>
              <a:t>H</a:t>
            </a:r>
            <a:r>
              <a:rPr lang="pl-PL" sz="1600" b="1" dirty="0">
                <a:solidFill>
                  <a:schemeClr val="tx1"/>
                </a:solidFill>
                <a:latin typeface="+mj-lt"/>
              </a:rPr>
              <a:t>(</a:t>
            </a:r>
            <a:r>
              <a:rPr lang="pl-PL" sz="16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>) na wejściu odbiornika zapewniającej maksymalną separację sygnałów </a:t>
            </a:r>
            <a:r>
              <a:rPr lang="pl-PL" sz="16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ξ</a:t>
            </a:r>
            <a:r>
              <a:rPr lang="pl-PL" sz="1600" b="1" baseline="-25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max</a:t>
            </a:r>
            <a:r>
              <a:rPr lang="pl-PL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a</a:t>
            </a: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> więc min </a:t>
            </a:r>
            <a:r>
              <a:rPr lang="pl-PL" sz="1600" b="1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pl-PL" sz="1600" b="1" i="1" baseline="-25000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pl-PL" sz="1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92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47626" y="0"/>
            <a:ext cx="79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BINARNEGO KODU TRANSMISYJNEGO – ROZWIĄZANIE 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419166" y="1110339"/>
            <a:ext cx="6543734" cy="1019858"/>
            <a:chOff x="2020598" y="1657265"/>
            <a:chExt cx="6543734" cy="1019858"/>
          </a:xfrm>
        </p:grpSpPr>
        <p:sp>
          <p:nvSpPr>
            <p:cNvPr id="112" name="pole tekstowe 111"/>
            <p:cNvSpPr txBox="1"/>
            <p:nvPr/>
          </p:nvSpPr>
          <p:spPr>
            <a:xfrm>
              <a:off x="3643570" y="2092348"/>
              <a:ext cx="1638692" cy="58477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i="1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pl-PL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14" name="Łącznik prosty ze strzałką 113"/>
            <p:cNvCxnSpPr/>
            <p:nvPr/>
          </p:nvCxnSpPr>
          <p:spPr bwMode="auto">
            <a:xfrm>
              <a:off x="2469201" y="2384735"/>
              <a:ext cx="1180397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116" name="Obiek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618449"/>
                </p:ext>
              </p:extLst>
            </p:nvPr>
          </p:nvGraphicFramePr>
          <p:xfrm>
            <a:off x="2020598" y="1657265"/>
            <a:ext cx="1477962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431" name="Równanie" r:id="rId3" imgW="1079280" imgH="457200" progId="Equation.3">
                    <p:embed/>
                  </p:oleObj>
                </mc:Choice>
                <mc:Fallback>
                  <p:oleObj name="Równanie" r:id="rId3" imgW="107928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20598" y="1657265"/>
                          <a:ext cx="1477962" cy="627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8" name="Łącznik prosty ze strzałką 117"/>
            <p:cNvCxnSpPr/>
            <p:nvPr/>
          </p:nvCxnSpPr>
          <p:spPr bwMode="auto">
            <a:xfrm flipV="1">
              <a:off x="5300071" y="2359365"/>
              <a:ext cx="1244771" cy="1605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2" name="Łącznik prosty ze strzałką 121"/>
            <p:cNvCxnSpPr/>
            <p:nvPr/>
          </p:nvCxnSpPr>
          <p:spPr bwMode="auto">
            <a:xfrm flipV="1">
              <a:off x="7010400" y="2384735"/>
              <a:ext cx="1092062" cy="4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4" name="Łącznik prosty 123"/>
            <p:cNvCxnSpPr/>
            <p:nvPr/>
          </p:nvCxnSpPr>
          <p:spPr bwMode="auto">
            <a:xfrm>
              <a:off x="6648888" y="2002463"/>
              <a:ext cx="361512" cy="38723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27" name="Obiek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2640548"/>
                </p:ext>
              </p:extLst>
            </p:nvPr>
          </p:nvGraphicFramePr>
          <p:xfrm>
            <a:off x="6856072" y="1914675"/>
            <a:ext cx="469526" cy="243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432" name="Równanie" r:id="rId5" imgW="342720" imgH="177480" progId="Equation.3">
                    <p:embed/>
                  </p:oleObj>
                </mc:Choice>
                <mc:Fallback>
                  <p:oleObj name="Równanie" r:id="rId5" imgW="3427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56072" y="1914675"/>
                          <a:ext cx="469526" cy="2431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" name="Łuk 130"/>
            <p:cNvSpPr/>
            <p:nvPr/>
          </p:nvSpPr>
          <p:spPr bwMode="auto">
            <a:xfrm rot="15939902">
              <a:off x="6645270" y="1978970"/>
              <a:ext cx="708920" cy="596587"/>
            </a:xfrm>
            <a:prstGeom prst="arc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3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pole tekstowe 137"/>
            <p:cNvSpPr txBox="1"/>
            <p:nvPr/>
          </p:nvSpPr>
          <p:spPr>
            <a:xfrm>
              <a:off x="7872912" y="2023722"/>
              <a:ext cx="2295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C00000"/>
                  </a:solidFill>
                </a:rPr>
                <a:t> </a:t>
              </a:r>
              <a:endParaRPr lang="pl-PL" sz="1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39" name="pole tekstowe 138"/>
            <p:cNvSpPr txBox="1"/>
            <p:nvPr/>
          </p:nvSpPr>
          <p:spPr>
            <a:xfrm>
              <a:off x="3931061" y="2113813"/>
              <a:ext cx="103906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CC00CC"/>
                  </a:solidFill>
                </a:rPr>
                <a:t>FDP</a:t>
              </a:r>
            </a:p>
            <a:p>
              <a:pPr algn="ctr"/>
              <a:r>
                <a:rPr lang="pl-PL" sz="1400" b="1" i="1" dirty="0" smtClean="0">
                  <a:solidFill>
                    <a:srgbClr val="CC00CC"/>
                  </a:solidFill>
                </a:rPr>
                <a:t>h</a:t>
              </a:r>
              <a:r>
                <a:rPr lang="pl-PL" sz="1400" b="1" dirty="0" smtClean="0">
                  <a:solidFill>
                    <a:srgbClr val="CC00CC"/>
                  </a:solidFill>
                </a:rPr>
                <a:t>(</a:t>
              </a:r>
              <a:r>
                <a:rPr lang="pl-PL" sz="1400" b="1" i="1" dirty="0" smtClean="0">
                  <a:solidFill>
                    <a:srgbClr val="CC00CC"/>
                  </a:solidFill>
                </a:rPr>
                <a:t>t</a:t>
              </a:r>
              <a:r>
                <a:rPr lang="pl-PL" sz="1400" b="1" dirty="0" smtClean="0">
                  <a:solidFill>
                    <a:srgbClr val="CC00CC"/>
                  </a:solidFill>
                </a:rPr>
                <a:t>) </a:t>
              </a:r>
              <a:r>
                <a:rPr lang="pl-PL" sz="1400" b="1" dirty="0" smtClean="0">
                  <a:solidFill>
                    <a:srgbClr val="CC00CC"/>
                  </a:solidFill>
                  <a:cs typeface="Times New Roman" panose="02020603050405020304" pitchFamily="18" charset="0"/>
                </a:rPr>
                <a:t>↔ </a:t>
              </a:r>
              <a:r>
                <a:rPr lang="pl-PL" sz="1400" b="1" i="1" dirty="0" smtClean="0">
                  <a:solidFill>
                    <a:srgbClr val="CC00CC"/>
                  </a:solidFill>
                </a:rPr>
                <a:t>H</a:t>
              </a:r>
              <a:r>
                <a:rPr lang="pl-PL" sz="1400" b="1" dirty="0" smtClean="0">
                  <a:solidFill>
                    <a:srgbClr val="CC00CC"/>
                  </a:solidFill>
                </a:rPr>
                <a:t>(</a:t>
              </a:r>
              <a:r>
                <a:rPr lang="pl-PL" sz="1400" b="1" i="1" dirty="0" smtClean="0">
                  <a:solidFill>
                    <a:srgbClr val="CC00CC"/>
                  </a:solidFill>
                  <a:cs typeface="Times New Roman" panose="02020603050405020304" pitchFamily="18" charset="0"/>
                </a:rPr>
                <a:t>f</a:t>
              </a:r>
              <a:r>
                <a:rPr lang="pl-PL" sz="1400" b="1" dirty="0" smtClean="0">
                  <a:solidFill>
                    <a:srgbClr val="CC00CC"/>
                  </a:solidFill>
                  <a:cs typeface="Times New Roman" panose="02020603050405020304" pitchFamily="18" charset="0"/>
                </a:rPr>
                <a:t>)</a:t>
              </a:r>
              <a:endParaRPr lang="pl-PL" sz="1400" b="1" i="1" dirty="0">
                <a:solidFill>
                  <a:srgbClr val="CC00CC"/>
                </a:solidFill>
              </a:endParaRPr>
            </a:p>
          </p:txBody>
        </p:sp>
        <p:graphicFrame>
          <p:nvGraphicFramePr>
            <p:cNvPr id="140" name="Obiek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7116688"/>
                </p:ext>
              </p:extLst>
            </p:nvPr>
          </p:nvGraphicFramePr>
          <p:xfrm>
            <a:off x="5389358" y="1999012"/>
            <a:ext cx="956808" cy="313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433" name="Równanie" r:id="rId7" imgW="698400" imgH="228600" progId="Equation.3">
                    <p:embed/>
                  </p:oleObj>
                </mc:Choice>
                <mc:Fallback>
                  <p:oleObj name="Równanie" r:id="rId7" imgW="6984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89358" y="1999012"/>
                          <a:ext cx="956808" cy="3131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" name="Obiekt 1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028178"/>
                </p:ext>
              </p:extLst>
            </p:nvPr>
          </p:nvGraphicFramePr>
          <p:xfrm>
            <a:off x="7484832" y="1971590"/>
            <a:ext cx="107950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434" name="Równanie" r:id="rId9" imgW="787320" imgH="228600" progId="Equation.3">
                    <p:embed/>
                  </p:oleObj>
                </mc:Choice>
                <mc:Fallback>
                  <p:oleObj name="Równanie" r:id="rId9" imgW="78732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484832" y="1971590"/>
                          <a:ext cx="1079500" cy="312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2" name="Obiek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39018"/>
              </p:ext>
            </p:extLst>
          </p:nvPr>
        </p:nvGraphicFramePr>
        <p:xfrm>
          <a:off x="1681369" y="2407661"/>
          <a:ext cx="2495340" cy="12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35" name="Równanie" r:id="rId11" imgW="1663560" imgH="863280" progId="Equation.3">
                  <p:embed/>
                </p:oleObj>
              </mc:Choice>
              <mc:Fallback>
                <p:oleObj name="Równanie" r:id="rId11" imgW="1663560" imgH="863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81369" y="2407661"/>
                        <a:ext cx="2495340" cy="129492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91040"/>
              </p:ext>
            </p:extLst>
          </p:nvPr>
        </p:nvGraphicFramePr>
        <p:xfrm>
          <a:off x="5139621" y="2444029"/>
          <a:ext cx="2114100" cy="121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36" name="Równanie" r:id="rId13" imgW="1409400" imgH="812520" progId="Equation.3">
                  <p:embed/>
                </p:oleObj>
              </mc:Choice>
              <mc:Fallback>
                <p:oleObj name="Równanie" r:id="rId13" imgW="14094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621" y="2444029"/>
                        <a:ext cx="2114100" cy="121878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40900"/>
              </p:ext>
            </p:extLst>
          </p:nvPr>
        </p:nvGraphicFramePr>
        <p:xfrm>
          <a:off x="1612900" y="4000500"/>
          <a:ext cx="441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37" name="Równanie" r:id="rId15" imgW="2946240" imgH="660240" progId="Equation.3">
                  <p:embed/>
                </p:oleObj>
              </mc:Choice>
              <mc:Fallback>
                <p:oleObj name="Równanie" r:id="rId15" imgW="2946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000500"/>
                        <a:ext cx="4419600" cy="990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iek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13333"/>
              </p:ext>
            </p:extLst>
          </p:nvPr>
        </p:nvGraphicFramePr>
        <p:xfrm>
          <a:off x="1612900" y="5328791"/>
          <a:ext cx="380902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38" name="Równanie" r:id="rId17" imgW="1866600" imgH="774360" progId="Equation.3">
                  <p:embed/>
                </p:oleObj>
              </mc:Choice>
              <mc:Fallback>
                <p:oleObj name="Równanie" r:id="rId17" imgW="1866600" imgH="774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12900" y="5328791"/>
                        <a:ext cx="3809028" cy="1320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6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47626" y="0"/>
            <a:ext cx="79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BINARNEGO KODU TRANSMISYJNEGO – ROZWIĄZANIE 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aphicFrame>
        <p:nvGraphicFramePr>
          <p:cNvPr id="145" name="Obiek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098732"/>
              </p:ext>
            </p:extLst>
          </p:nvPr>
        </p:nvGraphicFramePr>
        <p:xfrm>
          <a:off x="116505" y="1132240"/>
          <a:ext cx="335121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74" name="Równanie" r:id="rId3" imgW="1866600" imgH="774360" progId="Equation.3">
                  <p:embed/>
                </p:oleObj>
              </mc:Choice>
              <mc:Fallback>
                <p:oleObj name="Równanie" r:id="rId3" imgW="1866600" imgH="774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505" y="1132240"/>
                        <a:ext cx="3351212" cy="1162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3467717" y="1239188"/>
            <a:ext cx="5357812" cy="948154"/>
            <a:chOff x="982663" y="2761380"/>
            <a:chExt cx="5357812" cy="948154"/>
          </a:xfrm>
        </p:grpSpPr>
        <p:graphicFrame>
          <p:nvGraphicFramePr>
            <p:cNvPr id="23" name="Obiek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4308198"/>
                </p:ext>
              </p:extLst>
            </p:nvPr>
          </p:nvGraphicFramePr>
          <p:xfrm>
            <a:off x="982663" y="3099934"/>
            <a:ext cx="5357812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175" name="Równanie" r:id="rId5" imgW="2984400" imgH="406080" progId="Equation.3">
                    <p:embed/>
                  </p:oleObj>
                </mc:Choice>
                <mc:Fallback>
                  <p:oleObj name="Równanie" r:id="rId5" imgW="2984400" imgH="4060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82663" y="3099934"/>
                          <a:ext cx="5357812" cy="609600"/>
                        </a:xfrm>
                        <a:prstGeom prst="rect">
                          <a:avLst/>
                        </a:prstGeom>
                        <a:solidFill>
                          <a:srgbClr val="99FF66">
                            <a:alpha val="50000"/>
                          </a:srgbClr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Prostokąt 23"/>
            <p:cNvSpPr/>
            <p:nvPr/>
          </p:nvSpPr>
          <p:spPr>
            <a:xfrm>
              <a:off x="982663" y="2761380"/>
              <a:ext cx="4580796" cy="338554"/>
            </a:xfrm>
            <a:prstGeom prst="rect">
              <a:avLst/>
            </a:prstGeom>
            <a:solidFill>
              <a:srgbClr val="99FF66">
                <a:alpha val="50000"/>
              </a:srgb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pl-PL" sz="1600" b="1" dirty="0" smtClean="0">
                  <a:solidFill>
                    <a:schemeClr val="tx1"/>
                  </a:solidFill>
                  <a:latin typeface="+mj-lt"/>
                </a:rPr>
                <a:t>Nierówność Schwarza – wariant „</a:t>
              </a:r>
              <a:r>
                <a:rPr lang="pl-PL" sz="1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≤”</a:t>
              </a:r>
              <a:endParaRPr lang="pl-PL"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14361" y="2441650"/>
            <a:ext cx="7213528" cy="1765932"/>
            <a:chOff x="914361" y="2441650"/>
            <a:chExt cx="7213528" cy="1765932"/>
          </a:xfrm>
        </p:grpSpPr>
        <p:sp>
          <p:nvSpPr>
            <p:cNvPr id="25" name="Prostokąt 24"/>
            <p:cNvSpPr/>
            <p:nvPr/>
          </p:nvSpPr>
          <p:spPr>
            <a:xfrm>
              <a:off x="914361" y="2441650"/>
              <a:ext cx="536180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pl-PL" sz="1600" b="1" dirty="0" smtClean="0">
                  <a:solidFill>
                    <a:schemeClr val="tx1"/>
                  </a:solidFill>
                  <a:latin typeface="+mj-lt"/>
                </a:rPr>
                <a:t>Nierówność Schwarza – wariant „=„ gdy </a:t>
              </a:r>
              <a:r>
                <a:rPr lang="pl-PL" sz="1600" b="1" i="1" dirty="0" smtClean="0">
                  <a:solidFill>
                    <a:schemeClr val="tx1"/>
                  </a:solidFill>
                  <a:latin typeface="+mj-lt"/>
                </a:rPr>
                <a:t>X</a:t>
              </a:r>
              <a:r>
                <a:rPr lang="pl-PL" sz="1600" b="1" dirty="0" smtClean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pl-PL" sz="1600" b="1" i="1" dirty="0" smtClean="0">
                  <a:solidFill>
                    <a:schemeClr val="tx1"/>
                  </a:solidFill>
                  <a:latin typeface="+mj-lt"/>
                </a:rPr>
                <a:t>f</a:t>
              </a:r>
              <a:r>
                <a:rPr lang="pl-PL" sz="1600" b="1" dirty="0" smtClean="0">
                  <a:solidFill>
                    <a:schemeClr val="tx1"/>
                  </a:solidFill>
                  <a:latin typeface="+mj-lt"/>
                </a:rPr>
                <a:t>) = </a:t>
              </a:r>
              <a:r>
                <a:rPr lang="pl-PL" sz="1600" b="1" i="1" dirty="0" smtClean="0">
                  <a:solidFill>
                    <a:schemeClr val="tx1"/>
                  </a:solidFill>
                  <a:latin typeface="+mj-lt"/>
                </a:rPr>
                <a:t>Y</a:t>
              </a:r>
              <a:r>
                <a:rPr lang="pl-PL" sz="1600" b="1" dirty="0" smtClean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pl-PL" sz="1600" b="1" i="1" dirty="0" smtClean="0">
                  <a:solidFill>
                    <a:schemeClr val="tx1"/>
                  </a:solidFill>
                  <a:latin typeface="+mj-lt"/>
                </a:rPr>
                <a:t>f</a:t>
              </a:r>
              <a:r>
                <a:rPr lang="pl-PL" sz="1600" b="1" dirty="0" smtClean="0">
                  <a:solidFill>
                    <a:schemeClr val="tx1"/>
                  </a:solidFill>
                  <a:latin typeface="+mj-lt"/>
                </a:rPr>
                <a:t>) </a:t>
              </a:r>
              <a:endParaRPr lang="pl-PL" sz="1600" b="1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27" name="Obiek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42316"/>
                </p:ext>
              </p:extLst>
            </p:nvPr>
          </p:nvGraphicFramePr>
          <p:xfrm>
            <a:off x="947626" y="2759782"/>
            <a:ext cx="7180263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176" name="Równanie" r:id="rId7" imgW="4000320" imgH="965160" progId="Equation.3">
                    <p:embed/>
                  </p:oleObj>
                </mc:Choice>
                <mc:Fallback>
                  <p:oleObj name="Równanie" r:id="rId7" imgW="4000320" imgH="9651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47626" y="2759782"/>
                          <a:ext cx="7180263" cy="144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i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923282"/>
              </p:ext>
            </p:extLst>
          </p:nvPr>
        </p:nvGraphicFramePr>
        <p:xfrm>
          <a:off x="1016000" y="4408488"/>
          <a:ext cx="6176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77" name="Równanie" r:id="rId9" imgW="3441600" imgH="660240" progId="Equation.3">
                  <p:embed/>
                </p:oleObj>
              </mc:Choice>
              <mc:Fallback>
                <p:oleObj name="Równanie" r:id="rId9" imgW="344160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6000" y="4408488"/>
                        <a:ext cx="6176963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5841"/>
              </p:ext>
            </p:extLst>
          </p:nvPr>
        </p:nvGraphicFramePr>
        <p:xfrm>
          <a:off x="1049338" y="5546725"/>
          <a:ext cx="3327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78" name="Równanie" r:id="rId11" imgW="1854000" imgH="711000" progId="Equation.3">
                  <p:embed/>
                </p:oleObj>
              </mc:Choice>
              <mc:Fallback>
                <p:oleObj name="Równanie" r:id="rId11" imgW="185400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9338" y="5546725"/>
                        <a:ext cx="33274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7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47626" y="0"/>
            <a:ext cx="79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BINARNEGO KODU TRANSMISYJNEGO – ROZWIĄZANIE 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045134" y="1359376"/>
            <a:ext cx="6147401" cy="1346776"/>
            <a:chOff x="1043884" y="1065827"/>
            <a:chExt cx="6147401" cy="1346776"/>
          </a:xfrm>
        </p:grpSpPr>
        <p:graphicFrame>
          <p:nvGraphicFramePr>
            <p:cNvPr id="29" name="Obiek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4633482"/>
                </p:ext>
              </p:extLst>
            </p:nvPr>
          </p:nvGraphicFramePr>
          <p:xfrm>
            <a:off x="1060360" y="1422003"/>
            <a:ext cx="6130925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375" name="Równanie" r:id="rId3" imgW="3416040" imgH="660240" progId="Equation.3">
                    <p:embed/>
                  </p:oleObj>
                </mc:Choice>
                <mc:Fallback>
                  <p:oleObj name="Równanie" r:id="rId3" imgW="3416040" imgH="6602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0360" y="1422003"/>
                          <a:ext cx="6130925" cy="990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Prostokąt 12"/>
            <p:cNvSpPr/>
            <p:nvPr/>
          </p:nvSpPr>
          <p:spPr>
            <a:xfrm>
              <a:off x="1043884" y="1065827"/>
              <a:ext cx="536180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pl-PL" sz="1600" b="1" dirty="0" smtClean="0">
                  <a:solidFill>
                    <a:schemeClr val="tx1"/>
                  </a:solidFill>
                  <a:latin typeface="+mj-lt"/>
                </a:rPr>
                <a:t>Filtr dopasowany (</a:t>
              </a:r>
              <a:r>
                <a:rPr lang="pl-PL" sz="1600" b="1" i="1" dirty="0" err="1" smtClean="0">
                  <a:solidFill>
                    <a:schemeClr val="tx1"/>
                  </a:solidFill>
                  <a:latin typeface="+mj-lt"/>
                </a:rPr>
                <a:t>matched</a:t>
              </a:r>
              <a:r>
                <a:rPr lang="pl-PL" sz="1600" b="1" i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pl-PL" sz="1600" b="1" i="1" dirty="0" err="1" smtClean="0">
                  <a:solidFill>
                    <a:schemeClr val="tx1"/>
                  </a:solidFill>
                  <a:latin typeface="+mj-lt"/>
                </a:rPr>
                <a:t>filter</a:t>
              </a:r>
              <a:r>
                <a:rPr lang="pl-PL" sz="1600" b="1" dirty="0" smtClean="0">
                  <a:solidFill>
                    <a:schemeClr val="tx1"/>
                  </a:solidFill>
                  <a:latin typeface="+mj-lt"/>
                </a:rPr>
                <a:t>)</a:t>
              </a:r>
              <a:endParaRPr lang="pl-PL"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986080" y="4978225"/>
            <a:ext cx="8027366" cy="1569660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</a:rPr>
              <a:t>Optymalny odbiornik binarnego kodu transmisyjnego obejmuje:</a:t>
            </a:r>
          </a:p>
          <a:p>
            <a:pPr marL="285750" indent="-285750" algn="l">
              <a:buFontTx/>
              <a:buChar char="-"/>
            </a:pPr>
            <a:r>
              <a:rPr lang="pl-PL" sz="1600" b="1" dirty="0">
                <a:solidFill>
                  <a:schemeClr val="tx1"/>
                </a:solidFill>
              </a:rPr>
              <a:t>f</a:t>
            </a:r>
            <a:r>
              <a:rPr lang="pl-PL" sz="1600" b="1" dirty="0" smtClean="0">
                <a:solidFill>
                  <a:schemeClr val="tx1"/>
                </a:solidFill>
              </a:rPr>
              <a:t>iltrację odbieranego sygnału w filtrach dopasowanych zbudowanych z dwóch filtrów, których odpowiedzi impulsowe są odwróconymi w czasie sygnałami kodującymi,</a:t>
            </a:r>
          </a:p>
          <a:p>
            <a:pPr marL="285750" indent="-285750" algn="l">
              <a:buFontTx/>
              <a:buChar char="-"/>
            </a:pPr>
            <a:r>
              <a:rPr lang="pl-PL" sz="1600" b="1" dirty="0" smtClean="0">
                <a:solidFill>
                  <a:schemeClr val="tx1"/>
                </a:solidFill>
              </a:rPr>
              <a:t>wyznaczenie różnicy sygnałów wyjściowych filtrów dopasowanych,</a:t>
            </a:r>
          </a:p>
          <a:p>
            <a:pPr marL="285750" indent="-285750" algn="l">
              <a:buFontTx/>
              <a:buChar char="-"/>
            </a:pPr>
            <a:r>
              <a:rPr lang="pl-PL" sz="1600" b="1" dirty="0">
                <a:solidFill>
                  <a:schemeClr val="tx1"/>
                </a:solidFill>
              </a:rPr>
              <a:t>p</a:t>
            </a:r>
            <a:r>
              <a:rPr lang="pl-PL" sz="1600" b="1" dirty="0" smtClean="0">
                <a:solidFill>
                  <a:schemeClr val="tx1"/>
                </a:solidFill>
              </a:rPr>
              <a:t>odjęcie decyzji o nadanym symbolu przez porównanie różnicy z progiem optymalnym.</a:t>
            </a:r>
            <a:endParaRPr lang="pl-PL" sz="1600" b="1" dirty="0">
              <a:solidFill>
                <a:schemeClr val="tx1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061610" y="2944229"/>
            <a:ext cx="7429564" cy="1601713"/>
            <a:chOff x="1061610" y="2944229"/>
            <a:chExt cx="7429564" cy="1601713"/>
          </a:xfrm>
        </p:grpSpPr>
        <p:grpSp>
          <p:nvGrpSpPr>
            <p:cNvPr id="53" name="Grupa 52"/>
            <p:cNvGrpSpPr/>
            <p:nvPr/>
          </p:nvGrpSpPr>
          <p:grpSpPr>
            <a:xfrm>
              <a:off x="1061610" y="2944229"/>
              <a:ext cx="7429564" cy="1601713"/>
              <a:chOff x="1061610" y="2944229"/>
              <a:chExt cx="7429564" cy="1601713"/>
            </a:xfrm>
          </p:grpSpPr>
          <p:grpSp>
            <p:nvGrpSpPr>
              <p:cNvPr id="10" name="Grupa 9"/>
              <p:cNvGrpSpPr/>
              <p:nvPr/>
            </p:nvGrpSpPr>
            <p:grpSpPr>
              <a:xfrm>
                <a:off x="1061610" y="2944229"/>
                <a:ext cx="7429564" cy="1601713"/>
                <a:chOff x="1471549" y="3253204"/>
                <a:chExt cx="7429564" cy="1601713"/>
              </a:xfrm>
            </p:grpSpPr>
            <p:cxnSp>
              <p:nvCxnSpPr>
                <p:cNvPr id="21" name="Łącznik prosty ze strzałką 20"/>
                <p:cNvCxnSpPr/>
                <p:nvPr/>
              </p:nvCxnSpPr>
              <p:spPr bwMode="auto">
                <a:xfrm>
                  <a:off x="1471549" y="4221851"/>
                  <a:ext cx="1180397" cy="97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aphicFrame>
              <p:nvGraphicFramePr>
                <p:cNvPr id="26" name="Obiek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79143033"/>
                    </p:ext>
                  </p:extLst>
                </p:nvPr>
              </p:nvGraphicFramePr>
              <p:xfrm>
                <a:off x="1471549" y="3253204"/>
                <a:ext cx="1031875" cy="857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2376" name="Równanie" r:id="rId5" imgW="1041120" imgH="863280" progId="Equation.3">
                        <p:embed/>
                      </p:oleObj>
                    </mc:Choice>
                    <mc:Fallback>
                      <p:oleObj name="Równanie" r:id="rId5" imgW="1041120" imgH="8632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71549" y="3253204"/>
                              <a:ext cx="1031875" cy="8572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8" name="Łącznik prosty ze strzałką 27"/>
                <p:cNvCxnSpPr/>
                <p:nvPr/>
              </p:nvCxnSpPr>
              <p:spPr bwMode="auto">
                <a:xfrm>
                  <a:off x="4421717" y="4213665"/>
                  <a:ext cx="686235" cy="97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1" name="Łącznik prosty ze strzałką 30"/>
                <p:cNvCxnSpPr/>
                <p:nvPr/>
              </p:nvCxnSpPr>
              <p:spPr bwMode="auto">
                <a:xfrm>
                  <a:off x="5485257" y="4243897"/>
                  <a:ext cx="686235" cy="97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2" name="Łącznik prosty 31"/>
                <p:cNvCxnSpPr/>
                <p:nvPr/>
              </p:nvCxnSpPr>
              <p:spPr bwMode="auto">
                <a:xfrm>
                  <a:off x="5123745" y="3856665"/>
                  <a:ext cx="361512" cy="3872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aphicFrame>
              <p:nvGraphicFramePr>
                <p:cNvPr id="33" name="Obiek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2805328"/>
                    </p:ext>
                  </p:extLst>
                </p:nvPr>
              </p:nvGraphicFramePr>
              <p:xfrm>
                <a:off x="5409702" y="3795180"/>
                <a:ext cx="339725" cy="1762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2377" name="Równanie" r:id="rId7" imgW="342720" imgH="177480" progId="Equation.3">
                        <p:embed/>
                      </p:oleObj>
                    </mc:Choice>
                    <mc:Fallback>
                      <p:oleObj name="Równanie" r:id="rId7" imgW="342720" imgH="1774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09702" y="3795180"/>
                              <a:ext cx="339725" cy="1762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4" name="Łuk 33"/>
                <p:cNvSpPr/>
                <p:nvPr/>
              </p:nvSpPr>
              <p:spPr bwMode="auto">
                <a:xfrm rot="15939902">
                  <a:off x="5120127" y="3833172"/>
                  <a:ext cx="708920" cy="596587"/>
                </a:xfrm>
                <a:prstGeom prst="arc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36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35" name="Łącznik prosty ze strzałką 34"/>
                <p:cNvCxnSpPr/>
                <p:nvPr/>
              </p:nvCxnSpPr>
              <p:spPr bwMode="auto">
                <a:xfrm>
                  <a:off x="7758920" y="4260150"/>
                  <a:ext cx="686235" cy="97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aphicFrame>
              <p:nvGraphicFramePr>
                <p:cNvPr id="36" name="Obiekt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26161457"/>
                    </p:ext>
                  </p:extLst>
                </p:nvPr>
              </p:nvGraphicFramePr>
              <p:xfrm>
                <a:off x="5731405" y="4319833"/>
                <a:ext cx="301625" cy="2127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2378" name="Równanie" r:id="rId9" imgW="304560" imgH="215640" progId="Equation.3">
                        <p:embed/>
                      </p:oleObj>
                    </mc:Choice>
                    <mc:Fallback>
                      <p:oleObj name="Równanie" r:id="rId9" imgW="304560" imgH="2156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31405" y="4319833"/>
                              <a:ext cx="301625" cy="2127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7" name="Obiek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96097914"/>
                    </p:ext>
                  </p:extLst>
                </p:nvPr>
              </p:nvGraphicFramePr>
              <p:xfrm>
                <a:off x="7908925" y="3292475"/>
                <a:ext cx="992188" cy="9318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2379" name="Równanie" r:id="rId11" imgW="1002960" imgH="939600" progId="Equation.3">
                        <p:embed/>
                      </p:oleObj>
                    </mc:Choice>
                    <mc:Fallback>
                      <p:oleObj name="Równanie" r:id="rId11" imgW="1002960" imgH="9396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08925" y="3292475"/>
                              <a:ext cx="992188" cy="9318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8" name="pole tekstowe 37"/>
                <p:cNvSpPr txBox="1"/>
                <p:nvPr/>
              </p:nvSpPr>
              <p:spPr>
                <a:xfrm>
                  <a:off x="6745768" y="4002008"/>
                  <a:ext cx="2295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sz="1400" b="1" dirty="0" smtClean="0">
                      <a:solidFill>
                        <a:srgbClr val="C00000"/>
                      </a:solidFill>
                    </a:rPr>
                    <a:t> </a:t>
                  </a:r>
                  <a:endParaRPr lang="pl-PL" sz="1400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8" name="pole tekstowe 17"/>
                <p:cNvSpPr txBox="1"/>
                <p:nvPr/>
              </p:nvSpPr>
              <p:spPr>
                <a:xfrm>
                  <a:off x="6257662" y="3980647"/>
                  <a:ext cx="143500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sz="1400" b="1" dirty="0">
                      <a:solidFill>
                        <a:schemeClr val="tx1"/>
                      </a:solidFill>
                    </a:rPr>
                    <a:t>u</a:t>
                  </a:r>
                  <a:r>
                    <a:rPr lang="pl-PL" sz="1400" b="1" dirty="0" smtClean="0">
                      <a:solidFill>
                        <a:schemeClr val="tx1"/>
                      </a:solidFill>
                    </a:rPr>
                    <a:t>kład decyzyjny</a:t>
                  </a:r>
                </a:p>
                <a:p>
                  <a:pPr algn="ctr"/>
                  <a:r>
                    <a:rPr lang="pl-PL" sz="1400" b="1" dirty="0" smtClean="0">
                      <a:solidFill>
                        <a:schemeClr val="tx1"/>
                      </a:solidFill>
                    </a:rPr>
                    <a:t>próg</a:t>
                  </a:r>
                  <a:r>
                    <a:rPr lang="pl-PL" sz="1400" b="1" i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pl-PL" sz="1400" b="1" i="1" dirty="0" err="1" smtClean="0">
                      <a:solidFill>
                        <a:schemeClr val="tx1"/>
                      </a:solidFill>
                    </a:rPr>
                    <a:t>k</a:t>
                  </a:r>
                  <a:r>
                    <a:rPr lang="pl-PL" sz="1400" b="1" baseline="-25000" dirty="0" err="1" smtClean="0">
                      <a:solidFill>
                        <a:schemeClr val="tx1"/>
                      </a:solidFill>
                    </a:rPr>
                    <a:t>opt</a:t>
                  </a:r>
                  <a:endParaRPr lang="pl-PL" sz="1400" b="1" i="1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/>
              </p:nvSpPr>
              <p:spPr bwMode="auto">
                <a:xfrm>
                  <a:off x="6167328" y="3913820"/>
                  <a:ext cx="1591592" cy="616061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36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aphicFrame>
              <p:nvGraphicFramePr>
                <p:cNvPr id="40" name="Obiekt 3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1941941"/>
                    </p:ext>
                  </p:extLst>
                </p:nvPr>
              </p:nvGraphicFramePr>
              <p:xfrm>
                <a:off x="4512423" y="3907696"/>
                <a:ext cx="252412" cy="2127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2380" name="Równanie" r:id="rId13" imgW="253800" imgH="215640" progId="Equation.3">
                        <p:embed/>
                      </p:oleObj>
                    </mc:Choice>
                    <mc:Fallback>
                      <p:oleObj name="Równanie" r:id="rId13" imgW="253800" imgH="2156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12423" y="3907696"/>
                              <a:ext cx="252412" cy="2127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" name="Obiek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98690363"/>
                    </p:ext>
                  </p:extLst>
                </p:nvPr>
              </p:nvGraphicFramePr>
              <p:xfrm>
                <a:off x="2958146" y="3557049"/>
                <a:ext cx="965200" cy="406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2381" name="Równanie" r:id="rId15" imgW="965160" imgH="406080" progId="Equation.3">
                        <p:embed/>
                      </p:oleObj>
                    </mc:Choice>
                    <mc:Fallback>
                      <p:oleObj name="Równanie" r:id="rId15" imgW="965160" imgH="4060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58146" y="3557049"/>
                              <a:ext cx="965200" cy="406400"/>
                            </a:xfrm>
                            <a:prstGeom prst="rect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7" name="Obiekt 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53041439"/>
                    </p:ext>
                  </p:extLst>
                </p:nvPr>
              </p:nvGraphicFramePr>
              <p:xfrm>
                <a:off x="2958146" y="4448517"/>
                <a:ext cx="952500" cy="406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2382" name="Równanie" r:id="rId17" imgW="952200" imgH="406080" progId="Equation.3">
                        <p:embed/>
                      </p:oleObj>
                    </mc:Choice>
                    <mc:Fallback>
                      <p:oleObj name="Równanie" r:id="rId17" imgW="952200" imgH="4060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58146" y="4448517"/>
                              <a:ext cx="952500" cy="406400"/>
                            </a:xfrm>
                            <a:prstGeom prst="rect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7" name="Łącznik prosty 6"/>
                <p:cNvCxnSpPr/>
                <p:nvPr/>
              </p:nvCxnSpPr>
              <p:spPr bwMode="auto">
                <a:xfrm>
                  <a:off x="2651946" y="3756621"/>
                  <a:ext cx="0" cy="89509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" name="Łącznik prosty ze strzałką 8"/>
                <p:cNvCxnSpPr>
                  <a:endCxn id="4" idx="1"/>
                </p:cNvCxnSpPr>
                <p:nvPr/>
              </p:nvCxnSpPr>
              <p:spPr bwMode="auto">
                <a:xfrm>
                  <a:off x="2651946" y="3756621"/>
                  <a:ext cx="306200" cy="362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1" name="Łącznik prosty ze strzałką 40"/>
                <p:cNvCxnSpPr/>
                <p:nvPr/>
              </p:nvCxnSpPr>
              <p:spPr bwMode="auto">
                <a:xfrm>
                  <a:off x="2652096" y="4642855"/>
                  <a:ext cx="306200" cy="362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3" name="Łącznik prosty ze strzałką 42"/>
                <p:cNvCxnSpPr/>
                <p:nvPr/>
              </p:nvCxnSpPr>
              <p:spPr bwMode="auto">
                <a:xfrm flipH="1" flipV="1">
                  <a:off x="3946571" y="3757790"/>
                  <a:ext cx="306200" cy="362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44" name="Łącznik prosty ze strzałką 43"/>
                <p:cNvCxnSpPr/>
                <p:nvPr/>
              </p:nvCxnSpPr>
              <p:spPr bwMode="auto">
                <a:xfrm flipH="1" flipV="1">
                  <a:off x="3950723" y="4652886"/>
                  <a:ext cx="306200" cy="362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  <p:cxnSp>
            <p:nvCxnSpPr>
              <p:cNvPr id="24" name="Łącznik prosty ze strzałką 23"/>
              <p:cNvCxnSpPr/>
              <p:nvPr/>
            </p:nvCxnSpPr>
            <p:spPr bwMode="auto">
              <a:xfrm>
                <a:off x="3842832" y="3446497"/>
                <a:ext cx="4001" cy="24653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9" name="Łącznik prosty ze strzałką 48"/>
              <p:cNvCxnSpPr/>
              <p:nvPr/>
            </p:nvCxnSpPr>
            <p:spPr bwMode="auto">
              <a:xfrm flipV="1">
                <a:off x="3842832" y="4060827"/>
                <a:ext cx="0" cy="281915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1" name="pole tekstowe 50"/>
              <p:cNvSpPr txBox="1"/>
              <p:nvPr/>
            </p:nvSpPr>
            <p:spPr>
              <a:xfrm>
                <a:off x="3850536" y="3305131"/>
                <a:ext cx="359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b="1" dirty="0" smtClean="0">
                    <a:solidFill>
                      <a:schemeClr val="tx1"/>
                    </a:solidFill>
                  </a:rPr>
                  <a:t>+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pole tekstowe 51"/>
              <p:cNvSpPr txBox="1"/>
              <p:nvPr/>
            </p:nvSpPr>
            <p:spPr>
              <a:xfrm>
                <a:off x="3863077" y="3970951"/>
                <a:ext cx="359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b="1" dirty="0" smtClean="0">
                    <a:solidFill>
                      <a:schemeClr val="tx1"/>
                    </a:solidFill>
                  </a:rPr>
                  <a:t>−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</p:grpSp>
        <p:graphicFrame>
          <p:nvGraphicFramePr>
            <p:cNvPr id="5" name="Obi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3548926"/>
                </p:ext>
              </p:extLst>
            </p:nvPr>
          </p:nvGraphicFramePr>
          <p:xfrm>
            <a:off x="3526614" y="3522534"/>
            <a:ext cx="669247" cy="720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383" name="Równanie" r:id="rId19" imgW="164880" imgH="177480" progId="Equation.3">
                    <p:embed/>
                  </p:oleObj>
                </mc:Choice>
                <mc:Fallback>
                  <p:oleObj name="Równanie" r:id="rId19" imgW="1648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526614" y="3522534"/>
                          <a:ext cx="669247" cy="7207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125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36585" y="0"/>
            <a:ext cx="8307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smtClean="0">
                <a:latin typeface="+mj-lt"/>
                <a:ea typeface="+mj-ea"/>
                <a:cs typeface="+mj-cs"/>
              </a:rPr>
              <a:t>PRAWDOPODOBIEŃSTWO BŁĘDU -</a:t>
            </a:r>
            <a:r>
              <a:rPr kumimoji="1" lang="pl-PL" sz="3200" b="1" dirty="0" smtClean="0">
                <a:latin typeface="+mj-lt"/>
                <a:ea typeface="+mj-ea"/>
                <a:cs typeface="+mj-cs"/>
              </a:rPr>
              <a:t/>
            </a:r>
            <a:br>
              <a:rPr kumimoji="1" lang="pl-PL" sz="3200" b="1" dirty="0" smtClean="0">
                <a:latin typeface="+mj-lt"/>
                <a:ea typeface="+mj-ea"/>
                <a:cs typeface="+mj-cs"/>
              </a:rPr>
            </a:br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z FILTREM DOPASOWANYM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045134" y="1359376"/>
            <a:ext cx="6147401" cy="1339128"/>
            <a:chOff x="1043884" y="1065827"/>
            <a:chExt cx="6147401" cy="1339128"/>
          </a:xfrm>
        </p:grpSpPr>
        <p:graphicFrame>
          <p:nvGraphicFramePr>
            <p:cNvPr id="29" name="Obiek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163697"/>
                </p:ext>
              </p:extLst>
            </p:nvPr>
          </p:nvGraphicFramePr>
          <p:xfrm>
            <a:off x="1060360" y="1414355"/>
            <a:ext cx="6130925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361" name="Równanie" r:id="rId3" imgW="3416040" imgH="660240" progId="Equation.3">
                    <p:embed/>
                  </p:oleObj>
                </mc:Choice>
                <mc:Fallback>
                  <p:oleObj name="Równanie" r:id="rId3" imgW="3416040" imgH="6602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0360" y="1414355"/>
                          <a:ext cx="6130925" cy="990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Prostokąt 12"/>
            <p:cNvSpPr/>
            <p:nvPr/>
          </p:nvSpPr>
          <p:spPr>
            <a:xfrm>
              <a:off x="1043884" y="1065827"/>
              <a:ext cx="536180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pl-PL" sz="1600" b="1" dirty="0" smtClean="0">
                  <a:solidFill>
                    <a:schemeClr val="tx1"/>
                  </a:solidFill>
                  <a:latin typeface="+mj-lt"/>
                </a:rPr>
                <a:t>Filtr dopasowany (</a:t>
              </a:r>
              <a:r>
                <a:rPr lang="pl-PL" sz="1600" b="1" i="1" dirty="0" err="1" smtClean="0">
                  <a:solidFill>
                    <a:schemeClr val="tx1"/>
                  </a:solidFill>
                  <a:latin typeface="+mj-lt"/>
                </a:rPr>
                <a:t>matched</a:t>
              </a:r>
              <a:r>
                <a:rPr lang="pl-PL" sz="1600" b="1" i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pl-PL" sz="1600" b="1" i="1" dirty="0" err="1" smtClean="0">
                  <a:solidFill>
                    <a:schemeClr val="tx1"/>
                  </a:solidFill>
                  <a:latin typeface="+mj-lt"/>
                </a:rPr>
                <a:t>filter</a:t>
              </a:r>
              <a:r>
                <a:rPr lang="pl-PL" sz="1600" b="1" dirty="0" smtClean="0">
                  <a:solidFill>
                    <a:schemeClr val="tx1"/>
                  </a:solidFill>
                  <a:latin typeface="+mj-lt"/>
                </a:rPr>
                <a:t>)</a:t>
              </a:r>
              <a:endParaRPr lang="pl-PL"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986080" y="4978225"/>
            <a:ext cx="8027366" cy="1569660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</a:rPr>
              <a:t>Optymalny odbiornik binarnego kodu transmisyjnego obejmuje:</a:t>
            </a:r>
          </a:p>
          <a:p>
            <a:pPr marL="285750" indent="-285750" algn="l">
              <a:buFontTx/>
              <a:buChar char="-"/>
            </a:pPr>
            <a:r>
              <a:rPr lang="pl-PL" sz="1600" b="1" dirty="0">
                <a:solidFill>
                  <a:schemeClr val="tx1"/>
                </a:solidFill>
              </a:rPr>
              <a:t>f</a:t>
            </a:r>
            <a:r>
              <a:rPr lang="pl-PL" sz="1600" b="1" dirty="0" smtClean="0">
                <a:solidFill>
                  <a:schemeClr val="tx1"/>
                </a:solidFill>
              </a:rPr>
              <a:t>iltrację odbieranego sygnału w dwóch filtrach dopasowanych, których odpowiedzi impulsowe są odwróconymi w czasie sygnałami kodującymi,</a:t>
            </a:r>
          </a:p>
          <a:p>
            <a:pPr marL="285750" indent="-285750" algn="l">
              <a:buFontTx/>
              <a:buChar char="-"/>
            </a:pPr>
            <a:r>
              <a:rPr lang="pl-PL" sz="1600" b="1" dirty="0" smtClean="0">
                <a:solidFill>
                  <a:schemeClr val="tx1"/>
                </a:solidFill>
              </a:rPr>
              <a:t>wyznaczenie różnicy sygnałów wyjściowych filtrów dopasowanych,</a:t>
            </a:r>
          </a:p>
          <a:p>
            <a:pPr marL="285750" indent="-285750" algn="l">
              <a:buFontTx/>
              <a:buChar char="-"/>
            </a:pPr>
            <a:r>
              <a:rPr lang="pl-PL" sz="1600" b="1" dirty="0">
                <a:solidFill>
                  <a:schemeClr val="tx1"/>
                </a:solidFill>
              </a:rPr>
              <a:t>p</a:t>
            </a:r>
            <a:r>
              <a:rPr lang="pl-PL" sz="1600" b="1" dirty="0" smtClean="0">
                <a:solidFill>
                  <a:schemeClr val="tx1"/>
                </a:solidFill>
              </a:rPr>
              <a:t>odjęcie decyzji o nadanym symbolu przez porównanie różnicy z progiem optymalnym.</a:t>
            </a:r>
            <a:endParaRPr lang="pl-PL" sz="1600" b="1" dirty="0">
              <a:solidFill>
                <a:schemeClr val="tx1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061610" y="2944229"/>
            <a:ext cx="7429564" cy="1601713"/>
            <a:chOff x="1061610" y="2944229"/>
            <a:chExt cx="7429564" cy="1601713"/>
          </a:xfrm>
        </p:grpSpPr>
        <p:grpSp>
          <p:nvGrpSpPr>
            <p:cNvPr id="53" name="Grupa 52"/>
            <p:cNvGrpSpPr/>
            <p:nvPr/>
          </p:nvGrpSpPr>
          <p:grpSpPr>
            <a:xfrm>
              <a:off x="1061610" y="2944229"/>
              <a:ext cx="7429564" cy="1601713"/>
              <a:chOff x="1061610" y="2944229"/>
              <a:chExt cx="7429564" cy="1601713"/>
            </a:xfrm>
          </p:grpSpPr>
          <p:grpSp>
            <p:nvGrpSpPr>
              <p:cNvPr id="10" name="Grupa 9"/>
              <p:cNvGrpSpPr/>
              <p:nvPr/>
            </p:nvGrpSpPr>
            <p:grpSpPr>
              <a:xfrm>
                <a:off x="1061610" y="2944229"/>
                <a:ext cx="7429564" cy="1601713"/>
                <a:chOff x="1471549" y="3253204"/>
                <a:chExt cx="7429564" cy="1601713"/>
              </a:xfrm>
            </p:grpSpPr>
            <p:cxnSp>
              <p:nvCxnSpPr>
                <p:cNvPr id="21" name="Łącznik prosty ze strzałką 20"/>
                <p:cNvCxnSpPr/>
                <p:nvPr/>
              </p:nvCxnSpPr>
              <p:spPr bwMode="auto">
                <a:xfrm>
                  <a:off x="1471549" y="4221851"/>
                  <a:ext cx="1180397" cy="97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aphicFrame>
              <p:nvGraphicFramePr>
                <p:cNvPr id="26" name="Obiek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79143033"/>
                    </p:ext>
                  </p:extLst>
                </p:nvPr>
              </p:nvGraphicFramePr>
              <p:xfrm>
                <a:off x="1471549" y="3253204"/>
                <a:ext cx="1031875" cy="857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3362" name="Równanie" r:id="rId5" imgW="1041120" imgH="863280" progId="Equation.3">
                        <p:embed/>
                      </p:oleObj>
                    </mc:Choice>
                    <mc:Fallback>
                      <p:oleObj name="Równanie" r:id="rId5" imgW="1041120" imgH="8632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71549" y="3253204"/>
                              <a:ext cx="1031875" cy="8572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8" name="Łącznik prosty ze strzałką 27"/>
                <p:cNvCxnSpPr/>
                <p:nvPr/>
              </p:nvCxnSpPr>
              <p:spPr bwMode="auto">
                <a:xfrm>
                  <a:off x="4463317" y="4197335"/>
                  <a:ext cx="686235" cy="97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1" name="Łącznik prosty ze strzałką 30"/>
                <p:cNvCxnSpPr/>
                <p:nvPr/>
              </p:nvCxnSpPr>
              <p:spPr bwMode="auto">
                <a:xfrm>
                  <a:off x="5485257" y="4243897"/>
                  <a:ext cx="686235" cy="97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2" name="Łącznik prosty 31"/>
                <p:cNvCxnSpPr/>
                <p:nvPr/>
              </p:nvCxnSpPr>
              <p:spPr bwMode="auto">
                <a:xfrm>
                  <a:off x="5123745" y="3856665"/>
                  <a:ext cx="361512" cy="3872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aphicFrame>
              <p:nvGraphicFramePr>
                <p:cNvPr id="33" name="Obiek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2805328"/>
                    </p:ext>
                  </p:extLst>
                </p:nvPr>
              </p:nvGraphicFramePr>
              <p:xfrm>
                <a:off x="5409702" y="3795180"/>
                <a:ext cx="339725" cy="1762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3363" name="Równanie" r:id="rId7" imgW="342720" imgH="177480" progId="Equation.3">
                        <p:embed/>
                      </p:oleObj>
                    </mc:Choice>
                    <mc:Fallback>
                      <p:oleObj name="Równanie" r:id="rId7" imgW="342720" imgH="1774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09702" y="3795180"/>
                              <a:ext cx="339725" cy="1762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4" name="Łuk 33"/>
                <p:cNvSpPr/>
                <p:nvPr/>
              </p:nvSpPr>
              <p:spPr bwMode="auto">
                <a:xfrm rot="15939902">
                  <a:off x="5120127" y="3833172"/>
                  <a:ext cx="708920" cy="596587"/>
                </a:xfrm>
                <a:prstGeom prst="arc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36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35" name="Łącznik prosty ze strzałką 34"/>
                <p:cNvCxnSpPr/>
                <p:nvPr/>
              </p:nvCxnSpPr>
              <p:spPr bwMode="auto">
                <a:xfrm>
                  <a:off x="7758920" y="4260150"/>
                  <a:ext cx="686235" cy="97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aphicFrame>
              <p:nvGraphicFramePr>
                <p:cNvPr id="36" name="Obiekt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26161457"/>
                    </p:ext>
                  </p:extLst>
                </p:nvPr>
              </p:nvGraphicFramePr>
              <p:xfrm>
                <a:off x="5731405" y="4319833"/>
                <a:ext cx="301625" cy="2127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3364" name="Równanie" r:id="rId9" imgW="304560" imgH="215640" progId="Equation.3">
                        <p:embed/>
                      </p:oleObj>
                    </mc:Choice>
                    <mc:Fallback>
                      <p:oleObj name="Równanie" r:id="rId9" imgW="304560" imgH="2156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31405" y="4319833"/>
                              <a:ext cx="301625" cy="2127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7" name="Obiek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96097914"/>
                    </p:ext>
                  </p:extLst>
                </p:nvPr>
              </p:nvGraphicFramePr>
              <p:xfrm>
                <a:off x="7908925" y="3292475"/>
                <a:ext cx="992188" cy="9318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3365" name="Równanie" r:id="rId11" imgW="1002960" imgH="939600" progId="Equation.3">
                        <p:embed/>
                      </p:oleObj>
                    </mc:Choice>
                    <mc:Fallback>
                      <p:oleObj name="Równanie" r:id="rId11" imgW="1002960" imgH="9396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08925" y="3292475"/>
                              <a:ext cx="992188" cy="9318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8" name="pole tekstowe 37"/>
                <p:cNvSpPr txBox="1"/>
                <p:nvPr/>
              </p:nvSpPr>
              <p:spPr>
                <a:xfrm>
                  <a:off x="6745768" y="4002008"/>
                  <a:ext cx="2295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sz="1400" b="1" dirty="0" smtClean="0">
                      <a:solidFill>
                        <a:srgbClr val="C00000"/>
                      </a:solidFill>
                    </a:rPr>
                    <a:t> </a:t>
                  </a:r>
                  <a:endParaRPr lang="pl-PL" sz="1400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8" name="pole tekstowe 17"/>
                <p:cNvSpPr txBox="1"/>
                <p:nvPr/>
              </p:nvSpPr>
              <p:spPr>
                <a:xfrm>
                  <a:off x="6257662" y="3980647"/>
                  <a:ext cx="143500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sz="1400" b="1" dirty="0">
                      <a:solidFill>
                        <a:schemeClr val="tx1"/>
                      </a:solidFill>
                    </a:rPr>
                    <a:t>u</a:t>
                  </a:r>
                  <a:r>
                    <a:rPr lang="pl-PL" sz="1400" b="1" dirty="0" smtClean="0">
                      <a:solidFill>
                        <a:schemeClr val="tx1"/>
                      </a:solidFill>
                    </a:rPr>
                    <a:t>kład decyzyjny</a:t>
                  </a:r>
                </a:p>
                <a:p>
                  <a:pPr algn="ctr"/>
                  <a:r>
                    <a:rPr lang="pl-PL" sz="1400" b="1" dirty="0" smtClean="0">
                      <a:solidFill>
                        <a:schemeClr val="tx1"/>
                      </a:solidFill>
                    </a:rPr>
                    <a:t>próg</a:t>
                  </a:r>
                  <a:r>
                    <a:rPr lang="pl-PL" sz="1400" b="1" i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pl-PL" sz="1400" b="1" i="1" dirty="0" err="1" smtClean="0">
                      <a:solidFill>
                        <a:schemeClr val="tx1"/>
                      </a:solidFill>
                    </a:rPr>
                    <a:t>k</a:t>
                  </a:r>
                  <a:r>
                    <a:rPr lang="pl-PL" sz="1400" b="1" baseline="-25000" dirty="0" err="1" smtClean="0">
                      <a:solidFill>
                        <a:schemeClr val="tx1"/>
                      </a:solidFill>
                    </a:rPr>
                    <a:t>opt</a:t>
                  </a:r>
                  <a:endParaRPr lang="pl-PL" sz="1400" b="1" i="1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/>
              </p:nvSpPr>
              <p:spPr bwMode="auto">
                <a:xfrm>
                  <a:off x="6167328" y="3913820"/>
                  <a:ext cx="1591592" cy="616061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36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aphicFrame>
              <p:nvGraphicFramePr>
                <p:cNvPr id="40" name="Obiekt 3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1941941"/>
                    </p:ext>
                  </p:extLst>
                </p:nvPr>
              </p:nvGraphicFramePr>
              <p:xfrm>
                <a:off x="4512423" y="3907696"/>
                <a:ext cx="252412" cy="2127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3366" name="Równanie" r:id="rId13" imgW="253800" imgH="215640" progId="Equation.3">
                        <p:embed/>
                      </p:oleObj>
                    </mc:Choice>
                    <mc:Fallback>
                      <p:oleObj name="Równanie" r:id="rId13" imgW="253800" imgH="2156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12423" y="3907696"/>
                              <a:ext cx="252412" cy="2127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" name="Obiek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98690363"/>
                    </p:ext>
                  </p:extLst>
                </p:nvPr>
              </p:nvGraphicFramePr>
              <p:xfrm>
                <a:off x="2958146" y="3557049"/>
                <a:ext cx="965200" cy="406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3367" name="Równanie" r:id="rId15" imgW="965160" imgH="406080" progId="Equation.3">
                        <p:embed/>
                      </p:oleObj>
                    </mc:Choice>
                    <mc:Fallback>
                      <p:oleObj name="Równanie" r:id="rId15" imgW="965160" imgH="4060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58146" y="3557049"/>
                              <a:ext cx="965200" cy="406400"/>
                            </a:xfrm>
                            <a:prstGeom prst="rect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7" name="Obiekt 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53041439"/>
                    </p:ext>
                  </p:extLst>
                </p:nvPr>
              </p:nvGraphicFramePr>
              <p:xfrm>
                <a:off x="2958146" y="4448517"/>
                <a:ext cx="952500" cy="406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3368" name="Równanie" r:id="rId17" imgW="952200" imgH="406080" progId="Equation.3">
                        <p:embed/>
                      </p:oleObj>
                    </mc:Choice>
                    <mc:Fallback>
                      <p:oleObj name="Równanie" r:id="rId17" imgW="952200" imgH="4060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58146" y="4448517"/>
                              <a:ext cx="952500" cy="406400"/>
                            </a:xfrm>
                            <a:prstGeom prst="rect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7" name="Łącznik prosty 6"/>
                <p:cNvCxnSpPr/>
                <p:nvPr/>
              </p:nvCxnSpPr>
              <p:spPr bwMode="auto">
                <a:xfrm>
                  <a:off x="2651946" y="3756621"/>
                  <a:ext cx="0" cy="89509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" name="Łącznik prosty ze strzałką 8"/>
                <p:cNvCxnSpPr>
                  <a:endCxn id="4" idx="1"/>
                </p:cNvCxnSpPr>
                <p:nvPr/>
              </p:nvCxnSpPr>
              <p:spPr bwMode="auto">
                <a:xfrm>
                  <a:off x="2651946" y="3756621"/>
                  <a:ext cx="306200" cy="362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1" name="Łącznik prosty ze strzałką 40"/>
                <p:cNvCxnSpPr/>
                <p:nvPr/>
              </p:nvCxnSpPr>
              <p:spPr bwMode="auto">
                <a:xfrm>
                  <a:off x="2652096" y="4642855"/>
                  <a:ext cx="306200" cy="362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3" name="Łącznik prosty ze strzałką 42"/>
                <p:cNvCxnSpPr/>
                <p:nvPr/>
              </p:nvCxnSpPr>
              <p:spPr bwMode="auto">
                <a:xfrm flipH="1" flipV="1">
                  <a:off x="3946571" y="3757790"/>
                  <a:ext cx="306200" cy="362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44" name="Łącznik prosty ze strzałką 43"/>
                <p:cNvCxnSpPr/>
                <p:nvPr/>
              </p:nvCxnSpPr>
              <p:spPr bwMode="auto">
                <a:xfrm flipH="1" flipV="1">
                  <a:off x="3950723" y="4652886"/>
                  <a:ext cx="306200" cy="362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  <p:cxnSp>
            <p:nvCxnSpPr>
              <p:cNvPr id="24" name="Łącznik prosty ze strzałką 23"/>
              <p:cNvCxnSpPr/>
              <p:nvPr/>
            </p:nvCxnSpPr>
            <p:spPr bwMode="auto">
              <a:xfrm>
                <a:off x="3842832" y="3446497"/>
                <a:ext cx="4001" cy="24653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9" name="Łącznik prosty ze strzałką 48"/>
              <p:cNvCxnSpPr/>
              <p:nvPr/>
            </p:nvCxnSpPr>
            <p:spPr bwMode="auto">
              <a:xfrm flipV="1">
                <a:off x="3842832" y="4060827"/>
                <a:ext cx="0" cy="281915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1" name="pole tekstowe 50"/>
              <p:cNvSpPr txBox="1"/>
              <p:nvPr/>
            </p:nvSpPr>
            <p:spPr>
              <a:xfrm>
                <a:off x="3850536" y="3305131"/>
                <a:ext cx="359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b="1" dirty="0" smtClean="0">
                    <a:solidFill>
                      <a:schemeClr val="tx1"/>
                    </a:solidFill>
                  </a:rPr>
                  <a:t>+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pole tekstowe 51"/>
              <p:cNvSpPr txBox="1"/>
              <p:nvPr/>
            </p:nvSpPr>
            <p:spPr>
              <a:xfrm>
                <a:off x="3856099" y="3970951"/>
                <a:ext cx="359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b="1" dirty="0">
                    <a:solidFill>
                      <a:schemeClr val="tx1"/>
                    </a:solidFill>
                  </a:rPr>
                  <a:t>−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</p:grpSp>
        <p:graphicFrame>
          <p:nvGraphicFramePr>
            <p:cNvPr id="39" name="Obiek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9937011"/>
                </p:ext>
              </p:extLst>
            </p:nvPr>
          </p:nvGraphicFramePr>
          <p:xfrm>
            <a:off x="3526614" y="3522534"/>
            <a:ext cx="669247" cy="720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369" name="Równanie" r:id="rId19" imgW="164880" imgH="177480" progId="Equation.3">
                    <p:embed/>
                  </p:oleObj>
                </mc:Choice>
                <mc:Fallback>
                  <p:oleObj name="Równanie" r:id="rId19" imgW="1648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526614" y="3522534"/>
                          <a:ext cx="669247" cy="7207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291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36585" y="0"/>
            <a:ext cx="8307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PRAWDOPODOBIEŃSTWO BŁĘDU -</a:t>
            </a:r>
            <a:br>
              <a:rPr kumimoji="1" lang="pl-PL" sz="3200" b="1" dirty="0" smtClean="0">
                <a:latin typeface="+mj-lt"/>
                <a:ea typeface="+mj-ea"/>
                <a:cs typeface="+mj-cs"/>
              </a:rPr>
            </a:br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z FILTREM DOPASOWANYM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aphicFrame>
        <p:nvGraphicFramePr>
          <p:cNvPr id="39" name="Obi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61777"/>
              </p:ext>
            </p:extLst>
          </p:nvPr>
        </p:nvGraphicFramePr>
        <p:xfrm>
          <a:off x="1038109" y="1178750"/>
          <a:ext cx="4168775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98" name="Równanie" r:id="rId3" imgW="2946240" imgH="1346040" progId="Equation.3">
                  <p:embed/>
                </p:oleObj>
              </mc:Choice>
              <mc:Fallback>
                <p:oleObj name="Równanie" r:id="rId3" imgW="2946240" imgH="1346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109" y="1178750"/>
                        <a:ext cx="4168775" cy="19034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i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36709"/>
              </p:ext>
            </p:extLst>
          </p:nvPr>
        </p:nvGraphicFramePr>
        <p:xfrm>
          <a:off x="1030288" y="3184525"/>
          <a:ext cx="6061992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99" name="Równanie" r:id="rId5" imgW="4254480" imgH="1574640" progId="Equation.3">
                  <p:embed/>
                </p:oleObj>
              </mc:Choice>
              <mc:Fallback>
                <p:oleObj name="Równanie" r:id="rId5" imgW="4254480" imgH="1574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0288" y="3184525"/>
                        <a:ext cx="6061992" cy="22225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1020707" y="5607167"/>
            <a:ext cx="4361383" cy="1077218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</a:rPr>
              <a:t>Współczynnik korelacji:</a:t>
            </a:r>
          </a:p>
          <a:p>
            <a:pPr marL="285750" indent="-285750" algn="l">
              <a:buFontTx/>
              <a:buChar char="-"/>
            </a:pPr>
            <a:r>
              <a:rPr lang="el-GR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ρ</a:t>
            </a:r>
            <a:r>
              <a:rPr lang="pl-PL" sz="1600" b="1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12</a:t>
            </a:r>
            <a:r>
              <a:rPr lang="pl-PL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+1 – sygnały identyczne</a:t>
            </a:r>
          </a:p>
          <a:p>
            <a:pPr marL="285750" indent="-285750" algn="l">
              <a:buFontTx/>
              <a:buChar char="-"/>
            </a:pPr>
            <a:r>
              <a:rPr lang="el-GR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ρ</a:t>
            </a:r>
            <a:r>
              <a:rPr lang="pl-PL" sz="16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12</a:t>
            </a:r>
            <a:r>
              <a:rPr lang="pl-PL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= −</a:t>
            </a:r>
            <a:r>
              <a:rPr lang="pl-PL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 </a:t>
            </a:r>
            <a:r>
              <a:rPr lang="pl-PL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– sygnały </a:t>
            </a:r>
            <a:r>
              <a:rPr lang="pl-PL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antypodyczne (</a:t>
            </a:r>
            <a:r>
              <a:rPr lang="pl-PL" sz="1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antipodal</a:t>
            </a:r>
            <a:r>
              <a:rPr lang="pl-PL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el-GR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ρ</a:t>
            </a:r>
            <a:r>
              <a:rPr lang="pl-PL" sz="16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12</a:t>
            </a:r>
            <a:r>
              <a:rPr lang="pl-PL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pl-PL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0 </a:t>
            </a:r>
            <a:r>
              <a:rPr lang="pl-PL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– sygnały </a:t>
            </a:r>
            <a:r>
              <a:rPr lang="pl-PL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ortogonalne (</a:t>
            </a:r>
            <a:r>
              <a:rPr lang="pl-PL" sz="1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orthogonal</a:t>
            </a:r>
            <a:r>
              <a:rPr lang="pl-PL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36585" y="0"/>
            <a:ext cx="830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PRAWDOPODOBIEŃSTWO BŁĘDU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aphicFrame>
        <p:nvGraphicFramePr>
          <p:cNvPr id="39" name="Obi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504900"/>
              </p:ext>
            </p:extLst>
          </p:nvPr>
        </p:nvGraphicFramePr>
        <p:xfrm>
          <a:off x="1000388" y="662458"/>
          <a:ext cx="2794620" cy="184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4" name="Równanie" r:id="rId3" imgW="2387520" imgH="1574640" progId="Equation.3">
                  <p:embed/>
                </p:oleObj>
              </mc:Choice>
              <mc:Fallback>
                <p:oleObj name="Równanie" r:id="rId3" imgW="2387520" imgH="1574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388" y="662458"/>
                        <a:ext cx="2794620" cy="184250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959150" y="2679292"/>
            <a:ext cx="3837875" cy="1169551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400" b="1" i="1" dirty="0" smtClean="0">
                <a:solidFill>
                  <a:schemeClr val="tx1"/>
                </a:solidFill>
              </a:rPr>
              <a:t>- E</a:t>
            </a:r>
            <a:r>
              <a:rPr lang="pl-PL" sz="1400" b="1" baseline="-25000" dirty="0" smtClean="0">
                <a:solidFill>
                  <a:schemeClr val="tx1"/>
                </a:solidFill>
              </a:rPr>
              <a:t>1</a:t>
            </a:r>
            <a:r>
              <a:rPr lang="pl-PL" sz="1400" b="1" dirty="0" smtClean="0">
                <a:solidFill>
                  <a:schemeClr val="tx1"/>
                </a:solidFill>
              </a:rPr>
              <a:t> = </a:t>
            </a:r>
            <a:r>
              <a:rPr lang="pl-PL" sz="1400" b="1" i="1" dirty="0" smtClean="0">
                <a:solidFill>
                  <a:schemeClr val="tx1"/>
                </a:solidFill>
              </a:rPr>
              <a:t>E</a:t>
            </a:r>
            <a:r>
              <a:rPr lang="pl-PL" sz="1400" b="1" baseline="-25000" dirty="0" smtClean="0">
                <a:solidFill>
                  <a:schemeClr val="tx1"/>
                </a:solidFill>
              </a:rPr>
              <a:t>2</a:t>
            </a:r>
            <a:r>
              <a:rPr lang="pl-PL" sz="1400" b="1" dirty="0" smtClean="0">
                <a:solidFill>
                  <a:schemeClr val="tx1"/>
                </a:solidFill>
              </a:rPr>
              <a:t> = </a:t>
            </a:r>
            <a:r>
              <a:rPr lang="pl-PL" sz="1400" b="1" i="1" dirty="0" err="1">
                <a:solidFill>
                  <a:schemeClr val="tx1"/>
                </a:solidFill>
              </a:rPr>
              <a:t>E</a:t>
            </a:r>
            <a:r>
              <a:rPr lang="pl-PL" sz="1400" b="1" baseline="-25000" dirty="0" err="1">
                <a:solidFill>
                  <a:schemeClr val="tx1"/>
                </a:solidFill>
              </a:rPr>
              <a:t>b</a:t>
            </a:r>
            <a:r>
              <a:rPr lang="pl-PL" sz="1400" b="1" dirty="0">
                <a:solidFill>
                  <a:schemeClr val="tx1"/>
                </a:solidFill>
              </a:rPr>
              <a:t> = </a:t>
            </a:r>
            <a:r>
              <a:rPr lang="pl-PL" sz="1400" b="1" dirty="0" smtClean="0">
                <a:solidFill>
                  <a:schemeClr val="tx1"/>
                </a:solidFill>
              </a:rPr>
              <a:t>energia kodu na jeden bit</a:t>
            </a:r>
          </a:p>
          <a:p>
            <a:pPr algn="l"/>
            <a:r>
              <a:rPr lang="pl-PL" sz="1400" b="1" i="1" dirty="0" smtClean="0">
                <a:solidFill>
                  <a:schemeClr val="tx1"/>
                </a:solidFill>
              </a:rPr>
              <a:t>- </a:t>
            </a:r>
            <a:r>
              <a:rPr lang="pl-PL" sz="1400" b="1" dirty="0">
                <a:solidFill>
                  <a:schemeClr val="tx1"/>
                </a:solidFill>
              </a:rPr>
              <a:t>w</a:t>
            </a:r>
            <a:r>
              <a:rPr lang="pl-PL" sz="1400" b="1" dirty="0" smtClean="0">
                <a:solidFill>
                  <a:schemeClr val="tx1"/>
                </a:solidFill>
              </a:rPr>
              <a:t>spółczynnik korelacji:</a:t>
            </a:r>
          </a:p>
          <a:p>
            <a:pPr marL="285750" indent="-285750" algn="l">
              <a:buFontTx/>
              <a:buChar char="-"/>
            </a:pPr>
            <a:r>
              <a:rPr lang="el-GR" sz="1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ρ</a:t>
            </a:r>
            <a:r>
              <a:rPr lang="pl-PL" sz="1400" b="1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12</a:t>
            </a:r>
            <a:r>
              <a:rPr lang="pl-PL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+1 – sygnały identyczne</a:t>
            </a:r>
          </a:p>
          <a:p>
            <a:pPr marL="285750" indent="-285750" algn="l">
              <a:buFontTx/>
              <a:buChar char="-"/>
            </a:pPr>
            <a:r>
              <a:rPr lang="el-GR" sz="1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ρ</a:t>
            </a:r>
            <a:r>
              <a:rPr lang="pl-PL" sz="14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12</a:t>
            </a:r>
            <a:r>
              <a:rPr lang="pl-PL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= −</a:t>
            </a:r>
            <a:r>
              <a:rPr lang="pl-PL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 </a:t>
            </a:r>
            <a:r>
              <a:rPr lang="pl-PL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– sygnały </a:t>
            </a:r>
            <a:r>
              <a:rPr lang="pl-PL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antypodyczne (</a:t>
            </a:r>
            <a:r>
              <a:rPr lang="pl-PL" sz="1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antipodal</a:t>
            </a:r>
            <a:r>
              <a:rPr lang="pl-PL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el-GR" sz="1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ρ</a:t>
            </a:r>
            <a:r>
              <a:rPr lang="pl-PL" sz="1400" b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12</a:t>
            </a:r>
            <a:r>
              <a:rPr lang="pl-PL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=   0 – </a:t>
            </a:r>
            <a:r>
              <a:rPr lang="pl-PL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sygnały </a:t>
            </a:r>
            <a:r>
              <a:rPr lang="pl-PL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ortogonalne (</a:t>
            </a:r>
            <a:r>
              <a:rPr lang="pl-PL" sz="1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orthogonal</a:t>
            </a:r>
            <a:r>
              <a:rPr lang="pl-PL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endParaRPr lang="pl-PL" sz="1400" b="1" dirty="0">
              <a:solidFill>
                <a:srgbClr val="FF0000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959150" y="4015057"/>
            <a:ext cx="3162800" cy="1384936"/>
            <a:chOff x="1020707" y="3114080"/>
            <a:chExt cx="3162800" cy="1384936"/>
          </a:xfrm>
        </p:grpSpPr>
        <p:sp>
          <p:nvSpPr>
            <p:cNvPr id="4" name="Prostokąt 3"/>
            <p:cNvSpPr/>
            <p:nvPr/>
          </p:nvSpPr>
          <p:spPr>
            <a:xfrm>
              <a:off x="1020707" y="3114080"/>
              <a:ext cx="3162800" cy="3539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l-GR" sz="1700" b="1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ρ</a:t>
              </a:r>
              <a:r>
                <a:rPr lang="pl-PL" sz="1700" b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12</a:t>
              </a:r>
              <a:r>
                <a:rPr lang="pl-PL" sz="17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= −1 – sygnały </a:t>
              </a:r>
              <a:r>
                <a:rPr lang="pl-PL" sz="17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antypodyczne</a:t>
              </a:r>
              <a:endParaRPr lang="pl-PL" sz="17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i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238106"/>
                </p:ext>
              </p:extLst>
            </p:nvPr>
          </p:nvGraphicFramePr>
          <p:xfrm>
            <a:off x="1040869" y="3494129"/>
            <a:ext cx="3071812" cy="1004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065" name="Równanie" r:id="rId5" imgW="2171520" imgH="711000" progId="Equation.3">
                    <p:embed/>
                  </p:oleObj>
                </mc:Choice>
                <mc:Fallback>
                  <p:oleObj name="Równanie" r:id="rId5" imgW="2171520" imgH="711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40869" y="3494129"/>
                          <a:ext cx="3071812" cy="1004887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a 5"/>
          <p:cNvGrpSpPr/>
          <p:nvPr/>
        </p:nvGrpSpPr>
        <p:grpSpPr>
          <a:xfrm>
            <a:off x="959150" y="5443537"/>
            <a:ext cx="2892770" cy="1397124"/>
            <a:chOff x="1020707" y="4955794"/>
            <a:chExt cx="2892770" cy="1397124"/>
          </a:xfrm>
        </p:grpSpPr>
        <p:sp>
          <p:nvSpPr>
            <p:cNvPr id="12" name="Prostokąt 11"/>
            <p:cNvSpPr/>
            <p:nvPr/>
          </p:nvSpPr>
          <p:spPr>
            <a:xfrm>
              <a:off x="1020707" y="4955794"/>
              <a:ext cx="2892770" cy="3539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l-GR" sz="1700" b="1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ρ</a:t>
              </a:r>
              <a:r>
                <a:rPr lang="pl-PL" sz="1700" b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12</a:t>
              </a:r>
              <a:r>
                <a:rPr lang="pl-PL" sz="17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= 0</a:t>
              </a:r>
              <a:r>
                <a:rPr lang="pl-PL" sz="17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pl-PL" sz="17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– sygnały </a:t>
              </a:r>
              <a:r>
                <a:rPr lang="pl-PL" sz="17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ortogonalne</a:t>
              </a:r>
              <a:endParaRPr lang="pl-PL" sz="17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iek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672623"/>
                </p:ext>
              </p:extLst>
            </p:nvPr>
          </p:nvGraphicFramePr>
          <p:xfrm>
            <a:off x="1042001" y="5348031"/>
            <a:ext cx="2871476" cy="1004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066" name="Równanie" r:id="rId7" imgW="1981080" imgH="711000" progId="Equation.3">
                    <p:embed/>
                  </p:oleObj>
                </mc:Choice>
                <mc:Fallback>
                  <p:oleObj name="Równanie" r:id="rId7" imgW="1981080" imgH="711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42001" y="5348031"/>
                          <a:ext cx="2871476" cy="1004887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a 9"/>
          <p:cNvGrpSpPr/>
          <p:nvPr/>
        </p:nvGrpSpPr>
        <p:grpSpPr>
          <a:xfrm>
            <a:off x="5078254" y="2528018"/>
            <a:ext cx="3679367" cy="3974954"/>
            <a:chOff x="4887035" y="2504964"/>
            <a:chExt cx="3679367" cy="3974954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58" t="36001" r="50984" b="31625"/>
            <a:stretch/>
          </p:blipFill>
          <p:spPr>
            <a:xfrm>
              <a:off x="4887035" y="2504964"/>
              <a:ext cx="3330369" cy="3974954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7631531" y="4374105"/>
              <a:ext cx="9348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l-GR" sz="1800" b="1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ρ</a:t>
              </a:r>
              <a:r>
                <a:rPr lang="pl-PL" sz="1800" b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12</a:t>
              </a:r>
              <a:r>
                <a:rPr lang="pl-PL" sz="18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= </a:t>
              </a:r>
              <a:r>
                <a:rPr lang="pl-PL" sz="18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pl-PL" sz="18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 </a:t>
              </a:r>
              <a:endParaRPr lang="pl-PL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6327195" y="4779264"/>
              <a:ext cx="10663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l-GR" sz="1800" b="1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ρ</a:t>
              </a:r>
              <a:r>
                <a:rPr lang="pl-PL" sz="1800" b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12</a:t>
              </a:r>
              <a:r>
                <a:rPr lang="pl-PL" sz="18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= </a:t>
              </a:r>
              <a:r>
                <a:rPr lang="pl-PL" sz="18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 −1 </a:t>
              </a:r>
              <a:endParaRPr lang="pl-PL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765423" y="810806"/>
            <a:ext cx="4146550" cy="1506874"/>
            <a:chOff x="4765423" y="810806"/>
            <a:chExt cx="4146550" cy="1506874"/>
          </a:xfrm>
        </p:grpSpPr>
        <p:sp>
          <p:nvSpPr>
            <p:cNvPr id="18" name="Text Box 87"/>
            <p:cNvSpPr txBox="1">
              <a:spLocks noChangeArrowheads="1"/>
            </p:cNvSpPr>
            <p:nvPr/>
          </p:nvSpPr>
          <p:spPr bwMode="auto">
            <a:xfrm>
              <a:off x="4765423" y="810806"/>
              <a:ext cx="4146550" cy="307777"/>
            </a:xfrm>
            <a:prstGeom prst="rect">
              <a:avLst/>
            </a:prstGeom>
            <a:solidFill>
              <a:srgbClr val="99FF66">
                <a:alpha val="4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l-PL" sz="1400" b="1" dirty="0" smtClean="0">
                  <a:solidFill>
                    <a:schemeClr val="tx1"/>
                  </a:solidFill>
                </a:rPr>
                <a:t> </a:t>
              </a:r>
              <a:r>
                <a:rPr lang="pl-PL" sz="1400" b="1" i="1" dirty="0" err="1" smtClean="0">
                  <a:solidFill>
                    <a:schemeClr val="tx1"/>
                  </a:solidFill>
                </a:rPr>
                <a:t>E</a:t>
              </a:r>
              <a:r>
                <a:rPr lang="pl-PL" sz="1400" b="1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pl-PL" sz="1400" b="1" dirty="0" smtClean="0">
                  <a:solidFill>
                    <a:schemeClr val="tx1"/>
                  </a:solidFill>
                </a:rPr>
                <a:t>/</a:t>
              </a:r>
              <a:r>
                <a:rPr lang="pl-PL" sz="1400" b="1" i="1" dirty="0" smtClean="0">
                  <a:solidFill>
                    <a:schemeClr val="tx1"/>
                  </a:solidFill>
                </a:rPr>
                <a:t>N</a:t>
              </a:r>
              <a:r>
                <a:rPr lang="pl-PL" sz="1400" b="1" baseline="-25000" dirty="0" smtClean="0">
                  <a:solidFill>
                    <a:schemeClr val="tx1"/>
                  </a:solidFill>
                </a:rPr>
                <a:t>0</a:t>
              </a:r>
              <a:r>
                <a:rPr lang="pl-PL" sz="1400" b="1" dirty="0">
                  <a:solidFill>
                    <a:schemeClr val="tx1"/>
                  </a:solidFill>
                </a:rPr>
                <a:t> = (</a:t>
              </a:r>
              <a:r>
                <a:rPr lang="pl-PL" sz="1400" b="1" dirty="0" smtClean="0">
                  <a:solidFill>
                    <a:schemeClr val="tx1"/>
                  </a:solidFill>
                </a:rPr>
                <a:t>energia </a:t>
              </a:r>
              <a:r>
                <a:rPr lang="pl-PL" sz="1400" b="1" dirty="0">
                  <a:solidFill>
                    <a:schemeClr val="tx1"/>
                  </a:solidFill>
                </a:rPr>
                <a:t>kodu na jeden </a:t>
              </a:r>
              <a:r>
                <a:rPr lang="pl-PL" sz="1400" b="1" dirty="0" smtClean="0">
                  <a:solidFill>
                    <a:schemeClr val="tx1"/>
                  </a:solidFill>
                </a:rPr>
                <a:t>bit)/(</a:t>
              </a:r>
              <a:r>
                <a:rPr lang="pl-PL" sz="1400" b="1" dirty="0" err="1" smtClean="0">
                  <a:solidFill>
                    <a:schemeClr val="tx1"/>
                  </a:solidFill>
                </a:rPr>
                <a:t>wgm</a:t>
              </a:r>
              <a:r>
                <a:rPr lang="pl-PL" sz="1400" b="1" dirty="0" smtClean="0">
                  <a:solidFill>
                    <a:schemeClr val="tx1"/>
                  </a:solidFill>
                </a:rPr>
                <a:t> szumu)</a:t>
              </a:r>
              <a:endParaRPr lang="pl-PL" sz="1400" b="1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5" name="Obiek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4677855"/>
                </p:ext>
              </p:extLst>
            </p:nvPr>
          </p:nvGraphicFramePr>
          <p:xfrm>
            <a:off x="4765423" y="1131817"/>
            <a:ext cx="4146550" cy="1185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067" name="Równanie" r:id="rId10" imgW="2311200" imgH="660240" progId="Equation.3">
                    <p:embed/>
                  </p:oleObj>
                </mc:Choice>
                <mc:Fallback>
                  <p:oleObj name="Równanie" r:id="rId10" imgW="2311200" imgH="6602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765423" y="1131817"/>
                          <a:ext cx="4146550" cy="1185863"/>
                        </a:xfrm>
                        <a:prstGeom prst="rect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391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46575" y="0"/>
            <a:ext cx="85315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000" b="1" dirty="0" smtClean="0">
                <a:latin typeface="+mj-lt"/>
                <a:ea typeface="+mj-ea"/>
                <a:cs typeface="+mj-cs"/>
              </a:rPr>
              <a:t>IMPLEMENTACJA FILTRU DOPASOWANEGO  </a:t>
            </a:r>
            <a:r>
              <a:rPr kumimoji="1" lang="pl-PL" sz="2000" b="1" dirty="0" smtClean="0">
                <a:latin typeface="+mj-lt"/>
                <a:ea typeface="+mj-ea"/>
                <a:cs typeface="+mj-cs"/>
              </a:rPr>
              <a:t>DETEKCJA SYNCHRONICZNA (KORELACYJNA, KOHERENTNA)</a:t>
            </a:r>
            <a:endParaRPr kumimoji="1" lang="pl-PL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593430" y="967440"/>
            <a:ext cx="3818355" cy="755552"/>
            <a:chOff x="2593430" y="1282151"/>
            <a:chExt cx="3818355" cy="755552"/>
          </a:xfrm>
        </p:grpSpPr>
        <p:cxnSp>
          <p:nvCxnSpPr>
            <p:cNvPr id="14" name="Łącznik prosty ze strzałką 13"/>
            <p:cNvCxnSpPr/>
            <p:nvPr/>
          </p:nvCxnSpPr>
          <p:spPr bwMode="auto">
            <a:xfrm>
              <a:off x="2593430" y="1726996"/>
              <a:ext cx="1180397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15" name="Obiek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8303136"/>
                </p:ext>
              </p:extLst>
            </p:nvPr>
          </p:nvGraphicFramePr>
          <p:xfrm>
            <a:off x="2965450" y="1411254"/>
            <a:ext cx="277813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098" name="Równanie" r:id="rId3" imgW="279360" imgH="215640" progId="Equation.3">
                    <p:embed/>
                  </p:oleObj>
                </mc:Choice>
                <mc:Fallback>
                  <p:oleObj name="Równanie" r:id="rId3" imgW="2793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65450" y="1411254"/>
                          <a:ext cx="277813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Łącznik prosty ze strzałką 15"/>
            <p:cNvCxnSpPr/>
            <p:nvPr/>
          </p:nvCxnSpPr>
          <p:spPr bwMode="auto">
            <a:xfrm>
              <a:off x="4662010" y="1718810"/>
              <a:ext cx="686235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Łącznik prosty ze strzałką 16"/>
            <p:cNvCxnSpPr/>
            <p:nvPr/>
          </p:nvCxnSpPr>
          <p:spPr bwMode="auto">
            <a:xfrm>
              <a:off x="5725550" y="1749042"/>
              <a:ext cx="686235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Łącznik prosty 17"/>
            <p:cNvCxnSpPr/>
            <p:nvPr/>
          </p:nvCxnSpPr>
          <p:spPr bwMode="auto">
            <a:xfrm>
              <a:off x="5364038" y="1361810"/>
              <a:ext cx="361512" cy="38723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9" name="Obiek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2272442"/>
                </p:ext>
              </p:extLst>
            </p:nvPr>
          </p:nvGraphicFramePr>
          <p:xfrm>
            <a:off x="5649995" y="1300325"/>
            <a:ext cx="339725" cy="17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099" name="Równanie" r:id="rId5" imgW="342720" imgH="177480" progId="Equation.3">
                    <p:embed/>
                  </p:oleObj>
                </mc:Choice>
                <mc:Fallback>
                  <p:oleObj name="Równanie" r:id="rId5" imgW="3427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49995" y="1300325"/>
                          <a:ext cx="339725" cy="176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Łuk 19"/>
            <p:cNvSpPr/>
            <p:nvPr/>
          </p:nvSpPr>
          <p:spPr bwMode="auto">
            <a:xfrm rot="15939902">
              <a:off x="5360420" y="1338317"/>
              <a:ext cx="708920" cy="596587"/>
            </a:xfrm>
            <a:prstGeom prst="arc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3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3" name="Obiek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4370996"/>
                </p:ext>
              </p:extLst>
            </p:nvPr>
          </p:nvGraphicFramePr>
          <p:xfrm>
            <a:off x="5971698" y="1824978"/>
            <a:ext cx="30162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00" name="Równanie" r:id="rId7" imgW="304560" imgH="215640" progId="Equation.3">
                    <p:embed/>
                  </p:oleObj>
                </mc:Choice>
                <mc:Fallback>
                  <p:oleObj name="Równanie" r:id="rId7" imgW="3045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71698" y="1824978"/>
                          <a:ext cx="301625" cy="21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iek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1872954"/>
                </p:ext>
              </p:extLst>
            </p:nvPr>
          </p:nvGraphicFramePr>
          <p:xfrm>
            <a:off x="4752716" y="1412841"/>
            <a:ext cx="252412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01" name="Równanie" r:id="rId9" imgW="253800" imgH="215640" progId="Equation.3">
                    <p:embed/>
                  </p:oleObj>
                </mc:Choice>
                <mc:Fallback>
                  <p:oleObj name="Równanie" r:id="rId9" imgW="2538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52716" y="1412841"/>
                          <a:ext cx="252412" cy="21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iek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9171179"/>
                </p:ext>
              </p:extLst>
            </p:nvPr>
          </p:nvGraphicFramePr>
          <p:xfrm>
            <a:off x="3794634" y="1523796"/>
            <a:ext cx="850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02" name="Równanie" r:id="rId11" imgW="850680" imgH="406080" progId="Equation.3">
                    <p:embed/>
                  </p:oleObj>
                </mc:Choice>
                <mc:Fallback>
                  <p:oleObj name="Równanie" r:id="rId11" imgW="850680" imgH="4060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94634" y="1523796"/>
                          <a:ext cx="850900" cy="406400"/>
                        </a:xfrm>
                        <a:prstGeom prst="rect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4026012" y="1859392"/>
            <a:ext cx="1640148" cy="307777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400" b="1" dirty="0" smtClean="0">
                <a:solidFill>
                  <a:schemeClr val="tx1"/>
                </a:solidFill>
              </a:rPr>
              <a:t> Filtr dopasowany</a:t>
            </a:r>
            <a:endParaRPr lang="pl-PL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7" name="Obi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51679"/>
              </p:ext>
            </p:extLst>
          </p:nvPr>
        </p:nvGraphicFramePr>
        <p:xfrm>
          <a:off x="2582686" y="2442175"/>
          <a:ext cx="3694675" cy="92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03" name="Równanie" r:id="rId13" imgW="2730240" imgH="685800" progId="Equation.3">
                  <p:embed/>
                </p:oleObj>
              </mc:Choice>
              <mc:Fallback>
                <p:oleObj name="Równanie" r:id="rId13" imgW="273024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82686" y="2442175"/>
                        <a:ext cx="3694675" cy="92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upa 55"/>
          <p:cNvGrpSpPr/>
          <p:nvPr/>
        </p:nvGrpSpPr>
        <p:grpSpPr>
          <a:xfrm>
            <a:off x="2169466" y="3701578"/>
            <a:ext cx="5150276" cy="1436565"/>
            <a:chOff x="1413033" y="4619373"/>
            <a:chExt cx="5150276" cy="1436565"/>
          </a:xfrm>
        </p:grpSpPr>
        <p:cxnSp>
          <p:nvCxnSpPr>
            <p:cNvPr id="39" name="Łącznik prosty ze strzałką 38"/>
            <p:cNvCxnSpPr/>
            <p:nvPr/>
          </p:nvCxnSpPr>
          <p:spPr bwMode="auto">
            <a:xfrm>
              <a:off x="1413033" y="5094643"/>
              <a:ext cx="1180397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40" name="Obiek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9889574"/>
                </p:ext>
              </p:extLst>
            </p:nvPr>
          </p:nvGraphicFramePr>
          <p:xfrm>
            <a:off x="1785053" y="4778901"/>
            <a:ext cx="277813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04" name="Równanie" r:id="rId15" imgW="279360" imgH="215640" progId="Equation.3">
                    <p:embed/>
                  </p:oleObj>
                </mc:Choice>
                <mc:Fallback>
                  <p:oleObj name="Równanie" r:id="rId15" imgW="2793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85053" y="4778901"/>
                          <a:ext cx="277813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Łącznik prosty ze strzałką 40"/>
            <p:cNvCxnSpPr/>
            <p:nvPr/>
          </p:nvCxnSpPr>
          <p:spPr bwMode="auto">
            <a:xfrm>
              <a:off x="4813534" y="5133378"/>
              <a:ext cx="686235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Łącznik prosty ze strzałką 41"/>
            <p:cNvCxnSpPr/>
            <p:nvPr/>
          </p:nvCxnSpPr>
          <p:spPr bwMode="auto">
            <a:xfrm>
              <a:off x="5877074" y="5163610"/>
              <a:ext cx="686235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Łącznik prosty 42"/>
            <p:cNvCxnSpPr/>
            <p:nvPr/>
          </p:nvCxnSpPr>
          <p:spPr bwMode="auto">
            <a:xfrm>
              <a:off x="5515562" y="4776378"/>
              <a:ext cx="361512" cy="38723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4" name="Obiek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4061954"/>
                </p:ext>
              </p:extLst>
            </p:nvPr>
          </p:nvGraphicFramePr>
          <p:xfrm>
            <a:off x="5801519" y="4714893"/>
            <a:ext cx="339725" cy="17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05" name="Równanie" r:id="rId17" imgW="342720" imgH="177480" progId="Equation.3">
                    <p:embed/>
                  </p:oleObj>
                </mc:Choice>
                <mc:Fallback>
                  <p:oleObj name="Równanie" r:id="rId17" imgW="3427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01519" y="4714893"/>
                          <a:ext cx="339725" cy="176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Łuk 44"/>
            <p:cNvSpPr/>
            <p:nvPr/>
          </p:nvSpPr>
          <p:spPr bwMode="auto">
            <a:xfrm rot="15939902">
              <a:off x="5511944" y="4752885"/>
              <a:ext cx="708920" cy="596587"/>
            </a:xfrm>
            <a:prstGeom prst="arc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3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46" name="Obiek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4106178"/>
                </p:ext>
              </p:extLst>
            </p:nvPr>
          </p:nvGraphicFramePr>
          <p:xfrm>
            <a:off x="6123222" y="5239546"/>
            <a:ext cx="30162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06" name="Równanie" r:id="rId18" imgW="304560" imgH="215640" progId="Equation.3">
                    <p:embed/>
                  </p:oleObj>
                </mc:Choice>
                <mc:Fallback>
                  <p:oleObj name="Równanie" r:id="rId18" imgW="3045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23222" y="5239546"/>
                          <a:ext cx="301625" cy="21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iek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4910"/>
                </p:ext>
              </p:extLst>
            </p:nvPr>
          </p:nvGraphicFramePr>
          <p:xfrm>
            <a:off x="4985108" y="4778901"/>
            <a:ext cx="252412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07" name="Równanie" r:id="rId19" imgW="253800" imgH="215640" progId="Equation.3">
                    <p:embed/>
                  </p:oleObj>
                </mc:Choice>
                <mc:Fallback>
                  <p:oleObj name="Równanie" r:id="rId19" imgW="2538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985108" y="4778901"/>
                          <a:ext cx="252412" cy="21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iek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6578400"/>
                </p:ext>
              </p:extLst>
            </p:nvPr>
          </p:nvGraphicFramePr>
          <p:xfrm>
            <a:off x="2469154" y="4619373"/>
            <a:ext cx="918357" cy="9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08" name="Równanie" r:id="rId20" imgW="164880" imgH="177480" progId="Equation.3">
                    <p:embed/>
                  </p:oleObj>
                </mc:Choice>
                <mc:Fallback>
                  <p:oleObj name="Równanie" r:id="rId20" imgW="1648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469154" y="4619373"/>
                          <a:ext cx="918357" cy="9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iek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1823587"/>
                </p:ext>
              </p:extLst>
            </p:nvPr>
          </p:nvGraphicFramePr>
          <p:xfrm>
            <a:off x="3057422" y="5663046"/>
            <a:ext cx="252412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09" name="Równanie" r:id="rId22" imgW="253800" imgH="215640" progId="Equation.3">
                    <p:embed/>
                  </p:oleObj>
                </mc:Choice>
                <mc:Fallback>
                  <p:oleObj name="Równanie" r:id="rId22" imgW="2538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057422" y="5663046"/>
                          <a:ext cx="252412" cy="214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Łącznik prosty 51"/>
            <p:cNvCxnSpPr/>
            <p:nvPr/>
          </p:nvCxnSpPr>
          <p:spPr bwMode="auto">
            <a:xfrm flipV="1">
              <a:off x="2905288" y="5403117"/>
              <a:ext cx="0" cy="65282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53" name="Obiek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2889863"/>
                </p:ext>
              </p:extLst>
            </p:nvPr>
          </p:nvGraphicFramePr>
          <p:xfrm>
            <a:off x="3844966" y="4746940"/>
            <a:ext cx="939800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10" name="Równanie" r:id="rId24" imgW="444240" imgH="330120" progId="Equation.3">
                    <p:embed/>
                  </p:oleObj>
                </mc:Choice>
                <mc:Fallback>
                  <p:oleObj name="Równanie" r:id="rId24" imgW="444240" imgH="3301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844966" y="4746940"/>
                          <a:ext cx="939800" cy="696913"/>
                        </a:xfrm>
                        <a:prstGeom prst="rect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Łącznik prosty ze strzałką 53"/>
            <p:cNvCxnSpPr/>
            <p:nvPr/>
          </p:nvCxnSpPr>
          <p:spPr bwMode="auto">
            <a:xfrm flipV="1">
              <a:off x="3201112" y="5112790"/>
              <a:ext cx="607009" cy="108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7" name="Text Box 87"/>
          <p:cNvSpPr txBox="1">
            <a:spLocks noChangeArrowheads="1"/>
          </p:cNvSpPr>
          <p:nvPr/>
        </p:nvSpPr>
        <p:spPr bwMode="auto">
          <a:xfrm>
            <a:off x="4367487" y="4955753"/>
            <a:ext cx="2512168" cy="523220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400" b="1" dirty="0" smtClean="0">
                <a:solidFill>
                  <a:schemeClr val="tx1"/>
                </a:solidFill>
              </a:rPr>
              <a:t> Układ mnożący i  całkujący = = detektor korelacyjny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58" name="Text Box 87"/>
          <p:cNvSpPr txBox="1">
            <a:spLocks noChangeArrowheads="1"/>
          </p:cNvSpPr>
          <p:nvPr/>
        </p:nvSpPr>
        <p:spPr bwMode="auto">
          <a:xfrm>
            <a:off x="1241630" y="5619253"/>
            <a:ext cx="7765847" cy="523220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400" b="1" dirty="0" smtClean="0">
                <a:solidFill>
                  <a:schemeClr val="tx1"/>
                </a:solidFill>
              </a:rPr>
              <a:t> Filtr dopasowany (do sygnału nadawanego) można zastąpić szeregowym połączeniem układu mnożącego (sygnał odbierany z sygnałem nadawanym) i układu całkującego.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46575" y="0"/>
            <a:ext cx="85315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>
                <a:latin typeface="+mj-lt"/>
                <a:ea typeface="+mj-ea"/>
                <a:cs typeface="+mj-cs"/>
              </a:rPr>
              <a:t>DETEKCJA </a:t>
            </a:r>
            <a:r>
              <a:rPr kumimoji="1" lang="pl-PL" sz="3200" b="1" dirty="0" smtClean="0">
                <a:latin typeface="+mj-lt"/>
                <a:ea typeface="+mj-ea"/>
                <a:cs typeface="+mj-cs"/>
              </a:rPr>
              <a:t>SYNCHRONICZNA</a:t>
            </a:r>
            <a:br>
              <a:rPr kumimoji="1" lang="pl-PL" sz="3200" b="1" dirty="0" smtClean="0">
                <a:latin typeface="+mj-lt"/>
                <a:ea typeface="+mj-ea"/>
                <a:cs typeface="+mj-cs"/>
              </a:rPr>
            </a:br>
            <a:r>
              <a:rPr kumimoji="1" lang="pl-PL" sz="3200" b="1" dirty="0" smtClean="0">
                <a:latin typeface="+mj-lt"/>
                <a:ea typeface="+mj-ea"/>
                <a:cs typeface="+mj-cs"/>
              </a:rPr>
              <a:t>KODU BINARNEGO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900529" y="1159460"/>
            <a:ext cx="8157569" cy="3254968"/>
            <a:chOff x="900529" y="1159460"/>
            <a:chExt cx="8157569" cy="3254968"/>
          </a:xfrm>
        </p:grpSpPr>
        <p:cxnSp>
          <p:nvCxnSpPr>
            <p:cNvPr id="39" name="Łącznik prosty ze strzałką 38"/>
            <p:cNvCxnSpPr/>
            <p:nvPr/>
          </p:nvCxnSpPr>
          <p:spPr bwMode="auto">
            <a:xfrm flipV="1">
              <a:off x="1587007" y="1839467"/>
              <a:ext cx="465931" cy="255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40" name="Obiek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5188044"/>
                </p:ext>
              </p:extLst>
            </p:nvPr>
          </p:nvGraphicFramePr>
          <p:xfrm>
            <a:off x="1709408" y="1523565"/>
            <a:ext cx="277813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08" name="Równanie" r:id="rId3" imgW="279360" imgH="215640" progId="Equation.3">
                    <p:embed/>
                  </p:oleObj>
                </mc:Choice>
                <mc:Fallback>
                  <p:oleObj name="Równanie" r:id="rId3" imgW="2793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09408" y="1523565"/>
                          <a:ext cx="277813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Łącznik prosty ze strzałką 40"/>
            <p:cNvCxnSpPr/>
            <p:nvPr/>
          </p:nvCxnSpPr>
          <p:spPr bwMode="auto">
            <a:xfrm>
              <a:off x="4245805" y="1842018"/>
              <a:ext cx="686235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Łącznik prosty ze strzałką 41"/>
            <p:cNvCxnSpPr/>
            <p:nvPr/>
          </p:nvCxnSpPr>
          <p:spPr bwMode="auto">
            <a:xfrm>
              <a:off x="6081177" y="2585793"/>
              <a:ext cx="686235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Łącznik prosty 42"/>
            <p:cNvCxnSpPr/>
            <p:nvPr/>
          </p:nvCxnSpPr>
          <p:spPr bwMode="auto">
            <a:xfrm>
              <a:off x="5719665" y="2198561"/>
              <a:ext cx="361512" cy="38723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4" name="Obiek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7775138"/>
                </p:ext>
              </p:extLst>
            </p:nvPr>
          </p:nvGraphicFramePr>
          <p:xfrm>
            <a:off x="6122336" y="2209726"/>
            <a:ext cx="339725" cy="17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09" name="Równanie" r:id="rId5" imgW="342720" imgH="177480" progId="Equation.3">
                    <p:embed/>
                  </p:oleObj>
                </mc:Choice>
                <mc:Fallback>
                  <p:oleObj name="Równanie" r:id="rId5" imgW="3427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22336" y="2209726"/>
                          <a:ext cx="339725" cy="176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Łuk 44"/>
            <p:cNvSpPr/>
            <p:nvPr/>
          </p:nvSpPr>
          <p:spPr bwMode="auto">
            <a:xfrm rot="15939902">
              <a:off x="5698645" y="2262145"/>
              <a:ext cx="708920" cy="596587"/>
            </a:xfrm>
            <a:prstGeom prst="arc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3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46" name="Obiek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1130296"/>
                </p:ext>
              </p:extLst>
            </p:nvPr>
          </p:nvGraphicFramePr>
          <p:xfrm>
            <a:off x="6327325" y="2661729"/>
            <a:ext cx="30162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0" name="Równanie" r:id="rId7" imgW="304560" imgH="215640" progId="Equation.3">
                    <p:embed/>
                  </p:oleObj>
                </mc:Choice>
                <mc:Fallback>
                  <p:oleObj name="Równanie" r:id="rId7" imgW="3045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27325" y="2661729"/>
                          <a:ext cx="301625" cy="21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iek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1131618"/>
                </p:ext>
              </p:extLst>
            </p:nvPr>
          </p:nvGraphicFramePr>
          <p:xfrm>
            <a:off x="1901425" y="1328013"/>
            <a:ext cx="918357" cy="9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1" name="Równanie" r:id="rId9" imgW="164880" imgH="177480" progId="Equation.3">
                    <p:embed/>
                  </p:oleObj>
                </mc:Choice>
                <mc:Fallback>
                  <p:oleObj name="Równanie" r:id="rId9" imgW="1648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01425" y="1328013"/>
                          <a:ext cx="918357" cy="9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iek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5324786"/>
                </p:ext>
              </p:extLst>
            </p:nvPr>
          </p:nvGraphicFramePr>
          <p:xfrm>
            <a:off x="2456657" y="2371480"/>
            <a:ext cx="315912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2" name="Równanie" r:id="rId11" imgW="317160" imgH="215640" progId="Equation.3">
                    <p:embed/>
                  </p:oleObj>
                </mc:Choice>
                <mc:Fallback>
                  <p:oleObj name="Równanie" r:id="rId11" imgW="3171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456657" y="2371480"/>
                          <a:ext cx="315912" cy="214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Łącznik prosty 51"/>
            <p:cNvCxnSpPr/>
            <p:nvPr/>
          </p:nvCxnSpPr>
          <p:spPr bwMode="auto">
            <a:xfrm flipV="1">
              <a:off x="2337559" y="2111757"/>
              <a:ext cx="0" cy="65282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53" name="Obiek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0933055"/>
                </p:ext>
              </p:extLst>
            </p:nvPr>
          </p:nvGraphicFramePr>
          <p:xfrm>
            <a:off x="3277237" y="1455580"/>
            <a:ext cx="939800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3" name="Równanie" r:id="rId13" imgW="444240" imgH="330120" progId="Equation.3">
                    <p:embed/>
                  </p:oleObj>
                </mc:Choice>
                <mc:Fallback>
                  <p:oleObj name="Równanie" r:id="rId13" imgW="444240" imgH="3301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77237" y="1455580"/>
                          <a:ext cx="939800" cy="696913"/>
                        </a:xfrm>
                        <a:prstGeom prst="rect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Łącznik prosty ze strzałką 53"/>
            <p:cNvCxnSpPr/>
            <p:nvPr/>
          </p:nvCxnSpPr>
          <p:spPr bwMode="auto">
            <a:xfrm flipV="1">
              <a:off x="2633383" y="1821430"/>
              <a:ext cx="607009" cy="108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Łącznik prosty ze strzałką 37"/>
            <p:cNvCxnSpPr/>
            <p:nvPr/>
          </p:nvCxnSpPr>
          <p:spPr bwMode="auto">
            <a:xfrm>
              <a:off x="1587007" y="3491868"/>
              <a:ext cx="4475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48" name="Obiek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5657704"/>
                </p:ext>
              </p:extLst>
            </p:nvPr>
          </p:nvGraphicFramePr>
          <p:xfrm>
            <a:off x="1709408" y="3173415"/>
            <a:ext cx="277813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4" name="Równanie" r:id="rId15" imgW="279360" imgH="215640" progId="Equation.3">
                    <p:embed/>
                  </p:oleObj>
                </mc:Choice>
                <mc:Fallback>
                  <p:oleObj name="Równanie" r:id="rId15" imgW="2793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09408" y="3173415"/>
                          <a:ext cx="277813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Łącznik prosty ze strzałką 50"/>
            <p:cNvCxnSpPr/>
            <p:nvPr/>
          </p:nvCxnSpPr>
          <p:spPr bwMode="auto">
            <a:xfrm>
              <a:off x="4245805" y="3491868"/>
              <a:ext cx="686235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64" name="Obiek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548583"/>
                </p:ext>
              </p:extLst>
            </p:nvPr>
          </p:nvGraphicFramePr>
          <p:xfrm>
            <a:off x="1901425" y="2977863"/>
            <a:ext cx="918357" cy="9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5" name="Równanie" r:id="rId16" imgW="164880" imgH="177480" progId="Equation.3">
                    <p:embed/>
                  </p:oleObj>
                </mc:Choice>
                <mc:Fallback>
                  <p:oleObj name="Równanie" r:id="rId16" imgW="1648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01425" y="2977863"/>
                          <a:ext cx="918357" cy="9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iek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5327783"/>
                </p:ext>
              </p:extLst>
            </p:nvPr>
          </p:nvGraphicFramePr>
          <p:xfrm>
            <a:off x="2469357" y="4020893"/>
            <a:ext cx="290512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6" name="Równanie" r:id="rId17" imgW="291960" imgH="215640" progId="Equation.3">
                    <p:embed/>
                  </p:oleObj>
                </mc:Choice>
                <mc:Fallback>
                  <p:oleObj name="Równanie" r:id="rId17" imgW="2919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469357" y="4020893"/>
                          <a:ext cx="290512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Łącznik prosty 65"/>
            <p:cNvCxnSpPr/>
            <p:nvPr/>
          </p:nvCxnSpPr>
          <p:spPr bwMode="auto">
            <a:xfrm flipV="1">
              <a:off x="2337559" y="3761607"/>
              <a:ext cx="0" cy="65282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67" name="Obiek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2399733"/>
                </p:ext>
              </p:extLst>
            </p:nvPr>
          </p:nvGraphicFramePr>
          <p:xfrm>
            <a:off x="3277237" y="3105430"/>
            <a:ext cx="939800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7" name="Równanie" r:id="rId19" imgW="444240" imgH="330120" progId="Equation.3">
                    <p:embed/>
                  </p:oleObj>
                </mc:Choice>
                <mc:Fallback>
                  <p:oleObj name="Równanie" r:id="rId19" imgW="444240" imgH="3301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77237" y="3105430"/>
                          <a:ext cx="939800" cy="696913"/>
                        </a:xfrm>
                        <a:prstGeom prst="rect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8" name="Łącznik prosty ze strzałką 67"/>
            <p:cNvCxnSpPr/>
            <p:nvPr/>
          </p:nvCxnSpPr>
          <p:spPr bwMode="auto">
            <a:xfrm flipV="1">
              <a:off x="2633383" y="3471280"/>
              <a:ext cx="607009" cy="108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Łącznik prosty 5"/>
            <p:cNvCxnSpPr/>
            <p:nvPr/>
          </p:nvCxnSpPr>
          <p:spPr bwMode="auto">
            <a:xfrm>
              <a:off x="1587007" y="1842018"/>
              <a:ext cx="0" cy="164985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Łącznik prosty ze strzałką 68"/>
            <p:cNvCxnSpPr/>
            <p:nvPr/>
          </p:nvCxnSpPr>
          <p:spPr bwMode="auto">
            <a:xfrm>
              <a:off x="900529" y="2617606"/>
              <a:ext cx="686235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70" name="Obiek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1726875"/>
                </p:ext>
              </p:extLst>
            </p:nvPr>
          </p:nvGraphicFramePr>
          <p:xfrm>
            <a:off x="1076081" y="2303020"/>
            <a:ext cx="277813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8" name="Równanie" r:id="rId20" imgW="279360" imgH="215640" progId="Equation.3">
                    <p:embed/>
                  </p:oleObj>
                </mc:Choice>
                <mc:Fallback>
                  <p:oleObj name="Równanie" r:id="rId20" imgW="2793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76081" y="2303020"/>
                          <a:ext cx="277813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2" name="Łącznik prosty ze strzałką 71"/>
            <p:cNvCxnSpPr/>
            <p:nvPr/>
          </p:nvCxnSpPr>
          <p:spPr bwMode="auto">
            <a:xfrm>
              <a:off x="5168073" y="2644572"/>
              <a:ext cx="686235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73" name="Obiek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622369"/>
                </p:ext>
              </p:extLst>
            </p:nvPr>
          </p:nvGraphicFramePr>
          <p:xfrm>
            <a:off x="5302583" y="2362491"/>
            <a:ext cx="252412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9" name="Równanie" r:id="rId21" imgW="253800" imgH="215640" progId="Equation.3">
                    <p:embed/>
                  </p:oleObj>
                </mc:Choice>
                <mc:Fallback>
                  <p:oleObj name="Równanie" r:id="rId21" imgW="2538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302583" y="2362491"/>
                          <a:ext cx="252412" cy="21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iek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7129070"/>
                </p:ext>
              </p:extLst>
            </p:nvPr>
          </p:nvGraphicFramePr>
          <p:xfrm>
            <a:off x="8035796" y="1159460"/>
            <a:ext cx="992188" cy="93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20" name="Równanie" r:id="rId23" imgW="1002960" imgH="939600" progId="Equation.3">
                    <p:embed/>
                  </p:oleObj>
                </mc:Choice>
                <mc:Fallback>
                  <p:oleObj name="Równanie" r:id="rId23" imgW="1002960" imgH="939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035796" y="1159460"/>
                          <a:ext cx="992188" cy="931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pole tekstowe 74"/>
            <p:cNvSpPr txBox="1"/>
            <p:nvPr/>
          </p:nvSpPr>
          <p:spPr>
            <a:xfrm>
              <a:off x="6857746" y="2298829"/>
              <a:ext cx="143500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u</a:t>
              </a:r>
              <a:r>
                <a:rPr lang="pl-PL" sz="1400" b="1" dirty="0" smtClean="0">
                  <a:solidFill>
                    <a:schemeClr val="tx1"/>
                  </a:solidFill>
                </a:rPr>
                <a:t>kład decyzyjny</a:t>
              </a:r>
            </a:p>
            <a:p>
              <a:pPr algn="ctr"/>
              <a:r>
                <a:rPr lang="pl-PL" sz="1400" b="1" dirty="0" smtClean="0">
                  <a:solidFill>
                    <a:schemeClr val="tx1"/>
                  </a:solidFill>
                </a:rPr>
                <a:t>próg</a:t>
              </a:r>
              <a:r>
                <a:rPr lang="pl-PL" sz="1400" b="1" i="1" dirty="0" smtClean="0">
                  <a:solidFill>
                    <a:schemeClr val="tx1"/>
                  </a:solidFill>
                </a:rPr>
                <a:t> </a:t>
              </a:r>
              <a:r>
                <a:rPr lang="pl-PL" sz="1400" b="1" i="1" dirty="0" err="1" smtClean="0">
                  <a:solidFill>
                    <a:schemeClr val="tx1"/>
                  </a:solidFill>
                </a:rPr>
                <a:t>k</a:t>
              </a:r>
              <a:r>
                <a:rPr lang="pl-PL" sz="1400" b="1" baseline="-25000" dirty="0" err="1" smtClean="0">
                  <a:solidFill>
                    <a:schemeClr val="tx1"/>
                  </a:solidFill>
                </a:rPr>
                <a:t>opt</a:t>
              </a:r>
              <a:endParaRPr lang="pl-PL" sz="1400" b="1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 bwMode="auto">
            <a:xfrm>
              <a:off x="6767412" y="2232002"/>
              <a:ext cx="1591592" cy="61606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3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" name="Łącznik prosty ze strzałką 76"/>
            <p:cNvCxnSpPr/>
            <p:nvPr/>
          </p:nvCxnSpPr>
          <p:spPr bwMode="auto">
            <a:xfrm>
              <a:off x="8371863" y="2578893"/>
              <a:ext cx="686235" cy="9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78" name="Obiek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952805"/>
                </p:ext>
              </p:extLst>
            </p:nvPr>
          </p:nvGraphicFramePr>
          <p:xfrm>
            <a:off x="4633857" y="2265709"/>
            <a:ext cx="669247" cy="720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21" name="Równanie" r:id="rId25" imgW="164880" imgH="177480" progId="Equation.3">
                    <p:embed/>
                  </p:oleObj>
                </mc:Choice>
                <mc:Fallback>
                  <p:oleObj name="Równanie" r:id="rId25" imgW="1648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633857" y="2265709"/>
                          <a:ext cx="669247" cy="7207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Łącznik prosty ze strzałką 9"/>
            <p:cNvCxnSpPr/>
            <p:nvPr/>
          </p:nvCxnSpPr>
          <p:spPr bwMode="auto">
            <a:xfrm>
              <a:off x="4932040" y="1839467"/>
              <a:ext cx="0" cy="5707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Łącznik prosty ze strzałką 11"/>
            <p:cNvCxnSpPr/>
            <p:nvPr/>
          </p:nvCxnSpPr>
          <p:spPr bwMode="auto">
            <a:xfrm flipV="1">
              <a:off x="4932040" y="2822049"/>
              <a:ext cx="0" cy="66981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pole tekstowe 12"/>
            <p:cNvSpPr txBox="1"/>
            <p:nvPr/>
          </p:nvSpPr>
          <p:spPr>
            <a:xfrm>
              <a:off x="4968480" y="196881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 smtClean="0">
                  <a:solidFill>
                    <a:schemeClr val="tx1"/>
                  </a:solidFill>
                </a:rPr>
                <a:t>+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pole tekstowe 78"/>
            <p:cNvSpPr txBox="1"/>
            <p:nvPr/>
          </p:nvSpPr>
          <p:spPr>
            <a:xfrm>
              <a:off x="4968480" y="2860402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chemeClr val="tx1"/>
                  </a:solidFill>
                </a:rPr>
                <a:t>−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0" name="Obiek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02178"/>
              </p:ext>
            </p:extLst>
          </p:nvPr>
        </p:nvGraphicFramePr>
        <p:xfrm>
          <a:off x="5511190" y="3215730"/>
          <a:ext cx="296227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2" name="Równanie" r:id="rId27" imgW="1625400" imgH="1193760" progId="Equation.3">
                  <p:embed/>
                </p:oleObj>
              </mc:Choice>
              <mc:Fallback>
                <p:oleObj name="Równanie" r:id="rId27" imgW="1625400" imgH="1193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11190" y="3215730"/>
                        <a:ext cx="2962275" cy="2174875"/>
                      </a:xfrm>
                      <a:prstGeom prst="rect">
                        <a:avLst/>
                      </a:prstGeom>
                      <a:solidFill>
                        <a:srgbClr val="99FF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1241630" y="5619253"/>
            <a:ext cx="7765847" cy="523220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400" b="1" dirty="0" smtClean="0">
                <a:solidFill>
                  <a:schemeClr val="tx1"/>
                </a:solidFill>
              </a:rPr>
              <a:t> W przypadku, gdy energie sygnałów kodu są jednakowe </a:t>
            </a:r>
            <a:r>
              <a:rPr lang="pl-PL" sz="1400" b="1" i="1" dirty="0" smtClean="0">
                <a:solidFill>
                  <a:schemeClr val="tx1"/>
                </a:solidFill>
              </a:rPr>
              <a:t>E</a:t>
            </a:r>
            <a:r>
              <a:rPr lang="pl-PL" sz="1400" b="1" baseline="-25000" dirty="0" smtClean="0">
                <a:solidFill>
                  <a:schemeClr val="tx1"/>
                </a:solidFill>
              </a:rPr>
              <a:t>1</a:t>
            </a:r>
            <a:r>
              <a:rPr lang="pl-PL" sz="1400" b="1" dirty="0" smtClean="0">
                <a:solidFill>
                  <a:schemeClr val="tx1"/>
                </a:solidFill>
              </a:rPr>
              <a:t> = </a:t>
            </a:r>
            <a:r>
              <a:rPr lang="pl-PL" sz="1400" b="1" i="1" dirty="0" smtClean="0">
                <a:solidFill>
                  <a:schemeClr val="tx1"/>
                </a:solidFill>
              </a:rPr>
              <a:t>E</a:t>
            </a:r>
            <a:r>
              <a:rPr lang="pl-PL" sz="1400" b="1" baseline="-25000" dirty="0" smtClean="0">
                <a:solidFill>
                  <a:schemeClr val="tx1"/>
                </a:solidFill>
              </a:rPr>
              <a:t>2</a:t>
            </a:r>
            <a:r>
              <a:rPr lang="pl-PL" sz="1400" b="1" dirty="0" smtClean="0">
                <a:solidFill>
                  <a:schemeClr val="tx1"/>
                </a:solidFill>
              </a:rPr>
              <a:t>,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b="1" dirty="0" smtClean="0">
                <a:solidFill>
                  <a:schemeClr val="tx1"/>
                </a:solidFill>
              </a:rPr>
              <a:t>mamy zawsze </a:t>
            </a:r>
            <a:r>
              <a:rPr lang="pl-PL" sz="1400" b="1" i="1" dirty="0" err="1" smtClean="0">
                <a:solidFill>
                  <a:schemeClr val="tx1"/>
                </a:solidFill>
              </a:rPr>
              <a:t>k</a:t>
            </a:r>
            <a:r>
              <a:rPr lang="pl-PL" sz="1400" b="1" baseline="-25000" dirty="0" err="1" smtClean="0">
                <a:solidFill>
                  <a:schemeClr val="tx1"/>
                </a:solidFill>
              </a:rPr>
              <a:t>opt</a:t>
            </a:r>
            <a:r>
              <a:rPr lang="pl-PL" sz="1400" b="1" dirty="0" smtClean="0">
                <a:solidFill>
                  <a:schemeClr val="tx1"/>
                </a:solidFill>
              </a:rPr>
              <a:t> = 0, a co za tym idzie, próg optymalny nie zależy od korelacji </a:t>
            </a:r>
            <a:r>
              <a:rPr lang="el-GR" sz="1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ρ</a:t>
            </a:r>
            <a:r>
              <a:rPr lang="pl-PL" sz="1400" b="1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12</a:t>
            </a:r>
            <a:r>
              <a:rPr lang="pl-PL" sz="1400" b="1" dirty="0" smtClean="0">
                <a:solidFill>
                  <a:schemeClr val="tx1"/>
                </a:solidFill>
              </a:rPr>
              <a:t> między sygnałami kodu.</a:t>
            </a:r>
          </a:p>
        </p:txBody>
      </p:sp>
    </p:spTree>
    <p:extLst>
      <p:ext uri="{BB962C8B-B14F-4D97-AF65-F5344CB8AC3E}">
        <p14:creationId xmlns:p14="http://schemas.microsoft.com/office/powerpoint/2010/main" val="14559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39" b="76372"/>
          <a:stretch/>
        </p:blipFill>
        <p:spPr>
          <a:xfrm>
            <a:off x="1068356" y="1288827"/>
            <a:ext cx="2068676" cy="162102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3D180-F089-4464-A7B5-011D2735C4FF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556250" y="6553200"/>
            <a:ext cx="3164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b="1" dirty="0">
                <a:solidFill>
                  <a:srgbClr val="669900"/>
                </a:solidFill>
              </a:rPr>
              <a:t> Zdzisław Papir</a:t>
            </a:r>
            <a:endParaRPr lang="pl-PL" dirty="0">
              <a:solidFill>
                <a:srgbClr val="6699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3000" y="152400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smtClean="0"/>
              <a:t>DWA ASPEKTY TRANSMISJI</a:t>
            </a:r>
            <a:br>
              <a:rPr lang="pl-PL" sz="3200" b="1" dirty="0" smtClean="0"/>
            </a:br>
            <a:r>
              <a:rPr lang="pl-PL" sz="3200" b="1" dirty="0" smtClean="0"/>
              <a:t>SYGNAŁÓW CYFROWYCH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68862" y="1657635"/>
            <a:ext cx="3195355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lbertus Medium" pitchFamily="34" charset="0"/>
              </a:rPr>
              <a:t>Kanał transmisyjny </a:t>
            </a:r>
            <a:r>
              <a:rPr lang="pl-PL" sz="2000" b="1" i="1" dirty="0" smtClean="0">
                <a:latin typeface="Albertus Medium" pitchFamily="34" charset="0"/>
              </a:rPr>
              <a:t>H</a:t>
            </a:r>
            <a:r>
              <a:rPr lang="pl-PL" sz="2000" b="1" dirty="0" smtClean="0">
                <a:latin typeface="Albertus Medium" pitchFamily="34" charset="0"/>
              </a:rPr>
              <a:t>(</a:t>
            </a:r>
            <a:r>
              <a:rPr lang="pl-PL" sz="2000" b="1" i="1" dirty="0" smtClean="0">
                <a:cs typeface="Times New Roman" panose="02020603050405020304" pitchFamily="18" charset="0"/>
              </a:rPr>
              <a:t>f</a:t>
            </a:r>
            <a:r>
              <a:rPr lang="pl-PL" sz="2000" b="1" dirty="0" smtClean="0">
                <a:latin typeface="Albertus Medium" pitchFamily="34" charset="0"/>
              </a:rPr>
              <a:t>)</a:t>
            </a:r>
            <a:endParaRPr lang="pl-PL" sz="2000" b="1" dirty="0">
              <a:latin typeface="Albertus Medium" pitchFamily="34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 bwMode="auto">
          <a:xfrm flipV="1">
            <a:off x="7064217" y="1888467"/>
            <a:ext cx="1242094" cy="10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Łącznik prosty ze strzałką 10"/>
          <p:cNvCxnSpPr/>
          <p:nvPr/>
        </p:nvCxnSpPr>
        <p:spPr bwMode="auto">
          <a:xfrm flipH="1">
            <a:off x="6139659" y="2123279"/>
            <a:ext cx="1" cy="753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2" name="Łącznik prosty ze strzałką 11"/>
          <p:cNvCxnSpPr/>
          <p:nvPr/>
        </p:nvCxnSpPr>
        <p:spPr bwMode="auto">
          <a:xfrm flipV="1">
            <a:off x="2605942" y="1888467"/>
            <a:ext cx="1260140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pole tekstowe 12"/>
          <p:cNvSpPr txBox="1"/>
          <p:nvPr/>
        </p:nvSpPr>
        <p:spPr>
          <a:xfrm>
            <a:off x="6297177" y="2500014"/>
            <a:ext cx="983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Albertus Medium" pitchFamily="34" charset="0"/>
              </a:rPr>
              <a:t>AWGN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647924" y="1888467"/>
            <a:ext cx="105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>
                <a:solidFill>
                  <a:srgbClr val="006600"/>
                </a:solidFill>
                <a:latin typeface="Albertus Medium" pitchFamily="34" charset="0"/>
              </a:rPr>
              <a:t>s</a:t>
            </a:r>
            <a: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  <a:t>ygnał</a:t>
            </a:r>
            <a:b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</a:br>
            <a: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  <a:t>cyfrowy</a:t>
            </a:r>
            <a:endParaRPr lang="pl-PL" sz="1800" b="1" dirty="0">
              <a:solidFill>
                <a:srgbClr val="006600"/>
              </a:solidFill>
              <a:latin typeface="Albertus Medium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7064217" y="1060265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>
                <a:latin typeface="Albertus Medium" pitchFamily="34" charset="0"/>
              </a:rPr>
              <a:t>z</a:t>
            </a:r>
            <a:r>
              <a:rPr lang="pl-PL" sz="1800" b="1" dirty="0" smtClean="0">
                <a:latin typeface="Albertus Medium" pitchFamily="34" charset="0"/>
              </a:rPr>
              <a:t>niekształcony</a:t>
            </a:r>
            <a:br>
              <a:rPr lang="pl-PL" sz="1800" b="1" dirty="0" smtClean="0">
                <a:latin typeface="Albertus Medium" pitchFamily="34" charset="0"/>
              </a:rPr>
            </a:br>
            <a:r>
              <a:rPr lang="pl-PL" sz="1800" b="1" dirty="0" smtClean="0">
                <a:latin typeface="Albertus Medium" pitchFamily="34" charset="0"/>
              </a:rPr>
              <a:t>sygnał cyfrowy</a:t>
            </a:r>
            <a:endParaRPr lang="pl-PL" sz="1800" b="1" dirty="0">
              <a:latin typeface="Albertus Medium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011800" y="3288715"/>
            <a:ext cx="7264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800" b="1" dirty="0" smtClean="0">
                <a:latin typeface="Albertus Medium" pitchFamily="34" charset="0"/>
              </a:rPr>
              <a:t>Zniekształcenia kodu transmisyjnego: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b="1" dirty="0">
                <a:latin typeface="Albertus Medium" pitchFamily="34" charset="0"/>
              </a:rPr>
              <a:t>w</a:t>
            </a:r>
            <a:r>
              <a:rPr lang="pl-PL" sz="1800" b="1" dirty="0" smtClean="0">
                <a:latin typeface="Albertus Medium" pitchFamily="34" charset="0"/>
              </a:rPr>
              <a:t>pływ szumu AWGN na kształt impulsów</a:t>
            </a:r>
            <a:br>
              <a:rPr lang="pl-PL" sz="1800" b="1" dirty="0" smtClean="0">
                <a:latin typeface="Albertus Medium" pitchFamily="34" charset="0"/>
              </a:rPr>
            </a:br>
            <a:r>
              <a:rPr lang="pl-PL" sz="1800" b="1" dirty="0" smtClean="0">
                <a:latin typeface="Albertus Medium" pitchFamily="34" charset="0"/>
              </a:rPr>
              <a:t>(</a:t>
            </a:r>
            <a:r>
              <a:rPr lang="pl-PL" sz="1800" b="1" dirty="0" err="1" smtClean="0">
                <a:latin typeface="Albertus Medium" pitchFamily="34" charset="0"/>
              </a:rPr>
              <a:t>Additive</a:t>
            </a:r>
            <a:r>
              <a:rPr lang="pl-PL" sz="1800" b="1" dirty="0" smtClean="0">
                <a:latin typeface="Albertus Medium" pitchFamily="34" charset="0"/>
              </a:rPr>
              <a:t> White </a:t>
            </a:r>
            <a:r>
              <a:rPr lang="pl-PL" sz="1800" b="1" dirty="0" err="1" smtClean="0">
                <a:latin typeface="Albertus Medium" pitchFamily="34" charset="0"/>
              </a:rPr>
              <a:t>Gaussian</a:t>
            </a:r>
            <a:r>
              <a:rPr lang="pl-PL" sz="1800" b="1" dirty="0" smtClean="0">
                <a:latin typeface="Albertus Medium" pitchFamily="34" charset="0"/>
              </a:rPr>
              <a:t> </a:t>
            </a:r>
            <a:r>
              <a:rPr lang="pl-PL" sz="1800" b="1" dirty="0" err="1" smtClean="0">
                <a:latin typeface="Albertus Medium" pitchFamily="34" charset="0"/>
              </a:rPr>
              <a:t>Noise</a:t>
            </a:r>
            <a:r>
              <a:rPr lang="pl-PL" sz="1800" b="1" dirty="0" smtClean="0">
                <a:latin typeface="Albertus Medium" pitchFamily="34" charset="0"/>
              </a:rPr>
              <a:t>)</a:t>
            </a:r>
            <a:br>
              <a:rPr lang="pl-PL" sz="1800" b="1" dirty="0" smtClean="0">
                <a:latin typeface="Albertus Medium" pitchFamily="34" charset="0"/>
              </a:rPr>
            </a:br>
            <a: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  <a:t>(podejście decyzyjne do detekcji kodu transmisyjnego)</a:t>
            </a:r>
          </a:p>
          <a:p>
            <a:endParaRPr lang="pl-PL" sz="1800" b="1" dirty="0" smtClean="0">
              <a:solidFill>
                <a:srgbClr val="006600"/>
              </a:solidFill>
              <a:latin typeface="Albertus Medium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b="1" dirty="0">
                <a:latin typeface="Albertus Medium" pitchFamily="34" charset="0"/>
              </a:rPr>
              <a:t>w</a:t>
            </a:r>
            <a:r>
              <a:rPr lang="pl-PL" sz="1800" b="1" dirty="0" smtClean="0">
                <a:latin typeface="Albertus Medium" pitchFamily="34" charset="0"/>
              </a:rPr>
              <a:t>pływ szerokości pasma przepustowego kanału na kształt impulsów</a:t>
            </a:r>
            <a:r>
              <a:rPr lang="pl-PL" sz="1800" b="1" dirty="0">
                <a:latin typeface="Albertus Medium" pitchFamily="34" charset="0"/>
              </a:rPr>
              <a:t/>
            </a:r>
            <a:br>
              <a:rPr lang="pl-PL" sz="1800" b="1" dirty="0">
                <a:latin typeface="Albertus Medium" pitchFamily="34" charset="0"/>
              </a:rPr>
            </a:br>
            <a:r>
              <a:rPr lang="pl-PL" sz="1800" b="1" dirty="0">
                <a:solidFill>
                  <a:srgbClr val="006600"/>
                </a:solidFill>
                <a:latin typeface="Albertus Medium" pitchFamily="34" charset="0"/>
              </a:rPr>
              <a:t>(zerowa </a:t>
            </a:r>
            <a: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  <a:t>Interferencja </a:t>
            </a:r>
            <a:r>
              <a:rPr lang="pl-PL" sz="1800" b="1" dirty="0" err="1" smtClean="0">
                <a:solidFill>
                  <a:srgbClr val="006600"/>
                </a:solidFill>
                <a:latin typeface="Albertus Medium" pitchFamily="34" charset="0"/>
              </a:rPr>
              <a:t>MiędzySymbolowa</a:t>
            </a:r>
            <a: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  <a:t>)</a:t>
            </a:r>
            <a:b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</a:br>
            <a: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  <a:t>(IMS </a:t>
            </a:r>
            <a:r>
              <a:rPr lang="pl-PL" sz="1800" b="1" dirty="0">
                <a:solidFill>
                  <a:srgbClr val="006600"/>
                </a:solidFill>
                <a:latin typeface="Albertus Medium" pitchFamily="34" charset="0"/>
              </a:rPr>
              <a:t>= </a:t>
            </a:r>
            <a: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  <a:t>0 zapewnia dobór transmitancji kanału </a:t>
            </a:r>
            <a:r>
              <a:rPr lang="pl-PL" sz="1800" b="1" i="1" dirty="0" smtClean="0">
                <a:solidFill>
                  <a:srgbClr val="006600"/>
                </a:solidFill>
                <a:latin typeface="Albertus Medium" pitchFamily="34" charset="0"/>
              </a:rPr>
              <a:t>H</a:t>
            </a:r>
            <a: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  <a:t>(</a:t>
            </a:r>
            <a:r>
              <a:rPr lang="el-GR" sz="1800" b="1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ω</a:t>
            </a:r>
            <a:r>
              <a:rPr lang="pl-PL" sz="18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)</a:t>
            </a:r>
            <a:br>
              <a:rPr lang="pl-PL" sz="18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006600"/>
                </a:solidFill>
                <a:latin typeface="Albertus Medium" pitchFamily="34" charset="0"/>
              </a:rPr>
              <a:t>wg. kryterium </a:t>
            </a:r>
            <a:r>
              <a:rPr lang="pl-PL" sz="1800" b="1" dirty="0" err="1" smtClean="0">
                <a:solidFill>
                  <a:srgbClr val="006600"/>
                </a:solidFill>
                <a:latin typeface="Albertus Medium" pitchFamily="34" charset="0"/>
              </a:rPr>
              <a:t>Nyquista</a:t>
            </a:r>
            <a:r>
              <a:rPr lang="pl-PL" sz="1800" b="1" dirty="0" smtClean="0">
                <a:solidFill>
                  <a:srgbClr val="006600"/>
                </a:solidFill>
                <a:latin typeface="Albertus Medium" pitchFamily="34" charset="0"/>
              </a:rPr>
              <a:t>)</a:t>
            </a:r>
            <a:endParaRPr lang="pl-PL" sz="1800" b="1" dirty="0">
              <a:solidFill>
                <a:srgbClr val="006600"/>
              </a:solidFill>
              <a:latin typeface="Albertus Medium" pitchFamily="34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 bwMode="auto">
          <a:xfrm flipH="1">
            <a:off x="4486434" y="2123279"/>
            <a:ext cx="1" cy="753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6" name="pole tekstowe 15"/>
          <p:cNvSpPr txBox="1"/>
          <p:nvPr/>
        </p:nvSpPr>
        <p:spPr>
          <a:xfrm>
            <a:off x="4643952" y="2500014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Albertus Medium" pitchFamily="34" charset="0"/>
              </a:rPr>
              <a:t>IMS</a:t>
            </a:r>
            <a:endParaRPr lang="pl-PL" sz="2000" b="1" dirty="0">
              <a:solidFill>
                <a:srgbClr val="FF0000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3D180-F089-4464-A7B5-011D2735C4FF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49" name="Prostokąt 48"/>
          <p:cNvSpPr/>
          <p:nvPr/>
        </p:nvSpPr>
        <p:spPr>
          <a:xfrm>
            <a:off x="947626" y="0"/>
            <a:ext cx="79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Wpływ </a:t>
            </a:r>
            <a:r>
              <a:rPr kumimoji="1" lang="pl-PL" sz="32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szumu AWGN na kształt </a:t>
            </a:r>
            <a:r>
              <a:rPr kumimoji="1" lang="pl-PL" sz="32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impulsów (kod unipolarny)</a:t>
            </a:r>
            <a:endParaRPr kumimoji="1" lang="pl-PL" sz="32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5556250" y="6553200"/>
            <a:ext cx="3164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b="1" dirty="0">
                <a:solidFill>
                  <a:srgbClr val="669900"/>
                </a:solidFill>
              </a:rPr>
              <a:t> Zdzisław Papir</a:t>
            </a:r>
            <a:endParaRPr lang="pl-PL" dirty="0">
              <a:solidFill>
                <a:srgbClr val="669900"/>
              </a:solidFill>
            </a:endParaRPr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16" y="1352517"/>
            <a:ext cx="3333750" cy="2500313"/>
          </a:xfrm>
          <a:prstGeom prst="rect">
            <a:avLst/>
          </a:prstGeom>
        </p:spPr>
      </p:pic>
      <p:grpSp>
        <p:nvGrpSpPr>
          <p:cNvPr id="42" name="Grupa 41"/>
          <p:cNvGrpSpPr/>
          <p:nvPr/>
        </p:nvGrpSpPr>
        <p:grpSpPr>
          <a:xfrm>
            <a:off x="1107857" y="3969645"/>
            <a:ext cx="3333750" cy="2500313"/>
            <a:chOff x="1107857" y="3969645"/>
            <a:chExt cx="3333750" cy="2500313"/>
          </a:xfrm>
        </p:grpSpPr>
        <p:pic>
          <p:nvPicPr>
            <p:cNvPr id="43" name="Obraz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57" y="3969645"/>
              <a:ext cx="3333750" cy="2500313"/>
            </a:xfrm>
            <a:prstGeom prst="rect">
              <a:avLst/>
            </a:prstGeom>
          </p:spPr>
        </p:pic>
        <p:cxnSp>
          <p:nvCxnSpPr>
            <p:cNvPr id="47" name="Łącznik prosty 46"/>
            <p:cNvCxnSpPr/>
            <p:nvPr/>
          </p:nvCxnSpPr>
          <p:spPr bwMode="auto">
            <a:xfrm>
              <a:off x="1167435" y="5181562"/>
              <a:ext cx="30905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Łącznik prosty 47"/>
            <p:cNvCxnSpPr/>
            <p:nvPr/>
          </p:nvCxnSpPr>
          <p:spPr bwMode="auto">
            <a:xfrm>
              <a:off x="1167435" y="4669494"/>
              <a:ext cx="307025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Łącznik prosty 54"/>
            <p:cNvCxnSpPr/>
            <p:nvPr/>
          </p:nvCxnSpPr>
          <p:spPr bwMode="auto">
            <a:xfrm>
              <a:off x="1167435" y="5679250"/>
              <a:ext cx="307025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upa 55"/>
          <p:cNvGrpSpPr/>
          <p:nvPr/>
        </p:nvGrpSpPr>
        <p:grpSpPr>
          <a:xfrm>
            <a:off x="4973716" y="3969645"/>
            <a:ext cx="3333750" cy="2500313"/>
            <a:chOff x="4973716" y="3969645"/>
            <a:chExt cx="3333750" cy="2500313"/>
          </a:xfrm>
        </p:grpSpPr>
        <p:grpSp>
          <p:nvGrpSpPr>
            <p:cNvPr id="57" name="Grupa 56"/>
            <p:cNvGrpSpPr/>
            <p:nvPr/>
          </p:nvGrpSpPr>
          <p:grpSpPr>
            <a:xfrm>
              <a:off x="4973716" y="3969645"/>
              <a:ext cx="3333750" cy="2500313"/>
              <a:chOff x="4973716" y="3969645"/>
              <a:chExt cx="3333750" cy="2500313"/>
            </a:xfrm>
          </p:grpSpPr>
          <p:grpSp>
            <p:nvGrpSpPr>
              <p:cNvPr id="67" name="Grupa 66"/>
              <p:cNvGrpSpPr/>
              <p:nvPr/>
            </p:nvGrpSpPr>
            <p:grpSpPr>
              <a:xfrm>
                <a:off x="4973716" y="3969645"/>
                <a:ext cx="3333750" cy="2500313"/>
                <a:chOff x="4973716" y="3969645"/>
                <a:chExt cx="3333750" cy="2500313"/>
              </a:xfrm>
            </p:grpSpPr>
            <p:pic>
              <p:nvPicPr>
                <p:cNvPr id="77" name="Obraz 7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73716" y="3969645"/>
                  <a:ext cx="3333750" cy="2500313"/>
                </a:xfrm>
                <a:prstGeom prst="rect">
                  <a:avLst/>
                </a:prstGeom>
              </p:spPr>
            </p:pic>
            <p:cxnSp>
              <p:nvCxnSpPr>
                <p:cNvPr id="85" name="Łącznik prosty 84"/>
                <p:cNvCxnSpPr/>
                <p:nvPr/>
              </p:nvCxnSpPr>
              <p:spPr bwMode="auto">
                <a:xfrm>
                  <a:off x="5212463" y="5204614"/>
                  <a:ext cx="309051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Łącznik prosty 85"/>
                <p:cNvCxnSpPr/>
                <p:nvPr/>
              </p:nvCxnSpPr>
              <p:spPr bwMode="auto">
                <a:xfrm>
                  <a:off x="5232718" y="4913707"/>
                  <a:ext cx="307025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66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Łącznik prosty 88"/>
                <p:cNvCxnSpPr/>
                <p:nvPr/>
              </p:nvCxnSpPr>
              <p:spPr bwMode="auto">
                <a:xfrm>
                  <a:off x="5232718" y="5473019"/>
                  <a:ext cx="307025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66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8" name="Grupa 67"/>
              <p:cNvGrpSpPr/>
              <p:nvPr/>
            </p:nvGrpSpPr>
            <p:grpSpPr>
              <a:xfrm>
                <a:off x="6320576" y="4831411"/>
                <a:ext cx="757330" cy="1368085"/>
                <a:chOff x="2456765" y="1874982"/>
                <a:chExt cx="757330" cy="1368085"/>
              </a:xfrm>
            </p:grpSpPr>
            <p:cxnSp>
              <p:nvCxnSpPr>
                <p:cNvPr id="75" name="Łącznik prosty 74"/>
                <p:cNvCxnSpPr/>
                <p:nvPr/>
              </p:nvCxnSpPr>
              <p:spPr bwMode="auto">
                <a:xfrm flipV="1">
                  <a:off x="2456765" y="1874982"/>
                  <a:ext cx="9344" cy="136808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C00000"/>
                  </a:solidFill>
                  <a:prstDash val="sysDash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6" name="Łącznik prosty 75"/>
                <p:cNvCxnSpPr/>
                <p:nvPr/>
              </p:nvCxnSpPr>
              <p:spPr bwMode="auto">
                <a:xfrm flipV="1">
                  <a:off x="3200296" y="2516590"/>
                  <a:ext cx="13799" cy="72313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C00000"/>
                  </a:solidFill>
                  <a:prstDash val="sysDash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cxnSp>
            <p:nvCxnSpPr>
              <p:cNvPr id="71" name="Łącznik prosty 70"/>
              <p:cNvCxnSpPr/>
              <p:nvPr/>
            </p:nvCxnSpPr>
            <p:spPr bwMode="auto">
              <a:xfrm flipV="1">
                <a:off x="7605343" y="5473019"/>
                <a:ext cx="4672" cy="71697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4" name="Łącznik prosty 73"/>
              <p:cNvCxnSpPr/>
              <p:nvPr/>
            </p:nvCxnSpPr>
            <p:spPr bwMode="auto">
              <a:xfrm flipV="1">
                <a:off x="5827573" y="5121372"/>
                <a:ext cx="6974" cy="106862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58" name="pole tekstowe 57"/>
            <p:cNvSpPr txBox="1"/>
            <p:nvPr/>
          </p:nvSpPr>
          <p:spPr>
            <a:xfrm>
              <a:off x="5633882" y="41250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b="1" dirty="0">
                  <a:solidFill>
                    <a:srgbClr val="FF0000"/>
                  </a:solidFill>
                  <a:latin typeface="Albertus Medium" pitchFamily="34" charset="0"/>
                </a:rPr>
                <a:t>1</a:t>
              </a:r>
            </a:p>
          </p:txBody>
        </p:sp>
        <p:sp>
          <p:nvSpPr>
            <p:cNvPr id="62" name="pole tekstowe 61"/>
            <p:cNvSpPr txBox="1"/>
            <p:nvPr/>
          </p:nvSpPr>
          <p:spPr>
            <a:xfrm>
              <a:off x="6323476" y="41250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b="1" dirty="0" smtClean="0">
                  <a:latin typeface="Albertus Medium" pitchFamily="34" charset="0"/>
                </a:rPr>
                <a:t>1</a:t>
              </a:r>
              <a:endParaRPr lang="pl-PL" sz="1800" b="1" dirty="0">
                <a:latin typeface="Albertus Medium" pitchFamily="34" charset="0"/>
              </a:endParaRPr>
            </a:p>
          </p:txBody>
        </p:sp>
        <p:sp>
          <p:nvSpPr>
            <p:cNvPr id="64" name="pole tekstowe 63"/>
            <p:cNvSpPr txBox="1"/>
            <p:nvPr/>
          </p:nvSpPr>
          <p:spPr>
            <a:xfrm>
              <a:off x="6915749" y="41250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b="1" dirty="0">
                  <a:solidFill>
                    <a:srgbClr val="FF0000"/>
                  </a:solidFill>
                  <a:latin typeface="Albertus Medium" pitchFamily="34" charset="0"/>
                </a:rPr>
                <a:t>0</a:t>
              </a:r>
            </a:p>
          </p:txBody>
        </p:sp>
        <p:sp>
          <p:nvSpPr>
            <p:cNvPr id="65" name="pole tekstowe 64"/>
            <p:cNvSpPr txBox="1"/>
            <p:nvPr/>
          </p:nvSpPr>
          <p:spPr>
            <a:xfrm>
              <a:off x="7605343" y="41250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b="1" dirty="0">
                  <a:solidFill>
                    <a:srgbClr val="FF0000"/>
                  </a:solidFill>
                  <a:latin typeface="Albertus Medium" pitchFamily="34" charset="0"/>
                </a:rPr>
                <a:t>1</a:t>
              </a:r>
            </a:p>
          </p:txBody>
        </p:sp>
      </p:grpSp>
      <p:grpSp>
        <p:nvGrpSpPr>
          <p:cNvPr id="90" name="Grupa 89"/>
          <p:cNvGrpSpPr/>
          <p:nvPr/>
        </p:nvGrpSpPr>
        <p:grpSpPr>
          <a:xfrm>
            <a:off x="738371" y="1344655"/>
            <a:ext cx="8368445" cy="2505231"/>
            <a:chOff x="738371" y="1344655"/>
            <a:chExt cx="8368445" cy="2505231"/>
          </a:xfrm>
        </p:grpSpPr>
        <p:grpSp>
          <p:nvGrpSpPr>
            <p:cNvPr id="91" name="Grupa 90"/>
            <p:cNvGrpSpPr/>
            <p:nvPr/>
          </p:nvGrpSpPr>
          <p:grpSpPr>
            <a:xfrm>
              <a:off x="738371" y="1344655"/>
              <a:ext cx="8368445" cy="2505231"/>
              <a:chOff x="738371" y="1344655"/>
              <a:chExt cx="8368445" cy="2505231"/>
            </a:xfrm>
          </p:grpSpPr>
          <p:sp>
            <p:nvSpPr>
              <p:cNvPr id="93" name="pole tekstowe 92"/>
              <p:cNvSpPr txBox="1"/>
              <p:nvPr/>
            </p:nvSpPr>
            <p:spPr>
              <a:xfrm>
                <a:off x="1700439" y="149215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>
                    <a:latin typeface="Albertus Medium" pitchFamily="34" charset="0"/>
                  </a:rPr>
                  <a:t>0</a:t>
                </a:r>
              </a:p>
            </p:txBody>
          </p:sp>
          <p:sp>
            <p:nvSpPr>
              <p:cNvPr id="94" name="pole tekstowe 93"/>
              <p:cNvSpPr txBox="1"/>
              <p:nvPr/>
            </p:nvSpPr>
            <p:spPr>
              <a:xfrm>
                <a:off x="2390033" y="149215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 smtClean="0">
                    <a:latin typeface="Albertus Medium" pitchFamily="34" charset="0"/>
                  </a:rPr>
                  <a:t>1</a:t>
                </a:r>
                <a:endParaRPr lang="pl-PL" sz="1800" b="1" dirty="0">
                  <a:latin typeface="Albertus Medium" pitchFamily="34" charset="0"/>
                </a:endParaRPr>
              </a:p>
            </p:txBody>
          </p:sp>
          <p:sp>
            <p:nvSpPr>
              <p:cNvPr id="95" name="pole tekstowe 94"/>
              <p:cNvSpPr txBox="1"/>
              <p:nvPr/>
            </p:nvSpPr>
            <p:spPr>
              <a:xfrm>
                <a:off x="2982306" y="149215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 smtClean="0">
                    <a:latin typeface="Albertus Medium" pitchFamily="34" charset="0"/>
                  </a:rPr>
                  <a:t>1</a:t>
                </a:r>
                <a:endParaRPr lang="pl-PL" sz="1800" b="1" dirty="0">
                  <a:latin typeface="Albertus Medium" pitchFamily="34" charset="0"/>
                </a:endParaRPr>
              </a:p>
            </p:txBody>
          </p:sp>
          <p:sp>
            <p:nvSpPr>
              <p:cNvPr id="96" name="pole tekstowe 95"/>
              <p:cNvSpPr txBox="1"/>
              <p:nvPr/>
            </p:nvSpPr>
            <p:spPr>
              <a:xfrm>
                <a:off x="3671900" y="149215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>
                    <a:latin typeface="Albertus Medium" pitchFamily="34" charset="0"/>
                  </a:rPr>
                  <a:t>0</a:t>
                </a:r>
              </a:p>
            </p:txBody>
          </p:sp>
          <p:sp>
            <p:nvSpPr>
              <p:cNvPr id="97" name="pole tekstowe 96"/>
              <p:cNvSpPr txBox="1"/>
              <p:nvPr/>
            </p:nvSpPr>
            <p:spPr>
              <a:xfrm>
                <a:off x="930732" y="305840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>
                    <a:latin typeface="Albertus Medium" pitchFamily="34" charset="0"/>
                  </a:rPr>
                  <a:t>0</a:t>
                </a:r>
              </a:p>
            </p:txBody>
          </p:sp>
          <p:sp>
            <p:nvSpPr>
              <p:cNvPr id="98" name="pole tekstowe 97"/>
              <p:cNvSpPr txBox="1"/>
              <p:nvPr/>
            </p:nvSpPr>
            <p:spPr>
              <a:xfrm>
                <a:off x="930732" y="168773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 smtClean="0">
                    <a:latin typeface="Albertus Medium" pitchFamily="34" charset="0"/>
                  </a:rPr>
                  <a:t>1</a:t>
                </a:r>
                <a:endParaRPr lang="pl-PL" sz="1800" b="1" dirty="0">
                  <a:latin typeface="Albertus Medium" pitchFamily="34" charset="0"/>
                </a:endParaRPr>
              </a:p>
            </p:txBody>
          </p:sp>
          <p:sp>
            <p:nvSpPr>
              <p:cNvPr id="99" name="pole tekstowe 98"/>
              <p:cNvSpPr txBox="1"/>
              <p:nvPr/>
            </p:nvSpPr>
            <p:spPr>
              <a:xfrm>
                <a:off x="738371" y="235069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 smtClean="0">
                    <a:latin typeface="Albertus Medium" pitchFamily="34" charset="0"/>
                  </a:rPr>
                  <a:t>1/2</a:t>
                </a:r>
                <a:endParaRPr lang="pl-PL" sz="1800" b="1" dirty="0">
                  <a:latin typeface="Albertus Medium" pitchFamily="34" charset="0"/>
                </a:endParaRPr>
              </a:p>
            </p:txBody>
          </p:sp>
          <p:sp>
            <p:nvSpPr>
              <p:cNvPr id="100" name="pole tekstowe 99"/>
              <p:cNvSpPr txBox="1"/>
              <p:nvPr/>
            </p:nvSpPr>
            <p:spPr>
              <a:xfrm>
                <a:off x="1859939" y="2806912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i="1" dirty="0" smtClean="0"/>
                  <a:t>T</a:t>
                </a:r>
                <a:endParaRPr lang="pl-PL" sz="1800" b="1" i="1" dirty="0"/>
              </a:p>
            </p:txBody>
          </p:sp>
          <p:sp>
            <p:nvSpPr>
              <p:cNvPr id="101" name="pole tekstowe 100"/>
              <p:cNvSpPr txBox="1"/>
              <p:nvPr/>
            </p:nvSpPr>
            <p:spPr>
              <a:xfrm>
                <a:off x="2642122" y="2806912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 smtClean="0"/>
                  <a:t>2</a:t>
                </a:r>
                <a:r>
                  <a:rPr lang="pl-PL" sz="1800" b="1" i="1" dirty="0" smtClean="0"/>
                  <a:t>T</a:t>
                </a:r>
                <a:endParaRPr lang="pl-PL" sz="1800" b="1" i="1" dirty="0"/>
              </a:p>
            </p:txBody>
          </p:sp>
          <p:sp>
            <p:nvSpPr>
              <p:cNvPr id="102" name="pole tekstowe 101"/>
              <p:cNvSpPr txBox="1"/>
              <p:nvPr/>
            </p:nvSpPr>
            <p:spPr>
              <a:xfrm>
                <a:off x="3454374" y="2806912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 smtClean="0"/>
                  <a:t>3</a:t>
                </a:r>
                <a:r>
                  <a:rPr lang="pl-PL" sz="1800" b="1" i="1" dirty="0" smtClean="0"/>
                  <a:t>T</a:t>
                </a:r>
                <a:endParaRPr lang="pl-PL" sz="1800" b="1" i="1" dirty="0"/>
              </a:p>
            </p:txBody>
          </p:sp>
          <p:sp>
            <p:nvSpPr>
              <p:cNvPr id="103" name="pole tekstowe 102"/>
              <p:cNvSpPr txBox="1"/>
              <p:nvPr/>
            </p:nvSpPr>
            <p:spPr>
              <a:xfrm>
                <a:off x="4075372" y="2806912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/>
                  <a:t>4</a:t>
                </a:r>
                <a:r>
                  <a:rPr lang="pl-PL" sz="1800" b="1" i="1" dirty="0" smtClean="0"/>
                  <a:t>T</a:t>
                </a:r>
                <a:endParaRPr lang="pl-PL" sz="1800" b="1" i="1" dirty="0"/>
              </a:p>
            </p:txBody>
          </p:sp>
          <p:grpSp>
            <p:nvGrpSpPr>
              <p:cNvPr id="104" name="Grupa 103"/>
              <p:cNvGrpSpPr/>
              <p:nvPr/>
            </p:nvGrpSpPr>
            <p:grpSpPr>
              <a:xfrm>
                <a:off x="1167435" y="1344655"/>
                <a:ext cx="7939381" cy="2505231"/>
                <a:chOff x="1101299" y="1344869"/>
                <a:chExt cx="7939381" cy="2505231"/>
              </a:xfrm>
            </p:grpSpPr>
            <p:pic>
              <p:nvPicPr>
                <p:cNvPr id="110" name="Obraz 10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1299" y="1344869"/>
                  <a:ext cx="3340308" cy="2505231"/>
                </a:xfrm>
                <a:prstGeom prst="rect">
                  <a:avLst/>
                </a:prstGeom>
              </p:spPr>
            </p:pic>
            <p:cxnSp>
              <p:nvCxnSpPr>
                <p:cNvPr id="111" name="Łącznik prosty 110"/>
                <p:cNvCxnSpPr/>
                <p:nvPr/>
              </p:nvCxnSpPr>
              <p:spPr bwMode="auto">
                <a:xfrm>
                  <a:off x="1167435" y="2552179"/>
                  <a:ext cx="7155795" cy="772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12" name="Grupa 111"/>
                <p:cNvGrpSpPr/>
                <p:nvPr/>
              </p:nvGrpSpPr>
              <p:grpSpPr>
                <a:xfrm>
                  <a:off x="1833314" y="1867801"/>
                  <a:ext cx="7207366" cy="1419726"/>
                  <a:chOff x="1833314" y="1867801"/>
                  <a:chExt cx="7207366" cy="1419726"/>
                </a:xfrm>
              </p:grpSpPr>
              <p:sp>
                <p:nvSpPr>
                  <p:cNvPr id="113" name="Text Box 1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63545" y="2093662"/>
                    <a:ext cx="2377135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pl-PL" sz="2000" b="1" dirty="0" smtClean="0">
                        <a:solidFill>
                          <a:srgbClr val="C00000"/>
                        </a:solidFill>
                      </a:rPr>
                      <a:t>Próg decyzji</a:t>
                    </a:r>
                    <a:endParaRPr lang="pl-PL" sz="20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14" name="Trójkąt równoramienny 113"/>
                  <p:cNvSpPr/>
                  <p:nvPr/>
                </p:nvSpPr>
                <p:spPr bwMode="auto">
                  <a:xfrm>
                    <a:off x="1833314" y="3183098"/>
                    <a:ext cx="135015" cy="104429"/>
                  </a:xfrm>
                  <a:prstGeom prst="triangle">
                    <a:avLst/>
                  </a:prstGeom>
                  <a:solidFill>
                    <a:srgbClr val="C0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l-PL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5" name="Trójkąt równoramienny 114"/>
                  <p:cNvSpPr/>
                  <p:nvPr/>
                </p:nvSpPr>
                <p:spPr bwMode="auto">
                  <a:xfrm>
                    <a:off x="3674947" y="3183098"/>
                    <a:ext cx="135015" cy="104429"/>
                  </a:xfrm>
                  <a:prstGeom prst="triangle">
                    <a:avLst/>
                  </a:prstGeom>
                  <a:solidFill>
                    <a:srgbClr val="C0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l-PL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16" name="Grupa 115"/>
                  <p:cNvGrpSpPr/>
                  <p:nvPr/>
                </p:nvGrpSpPr>
                <p:grpSpPr>
                  <a:xfrm>
                    <a:off x="2401463" y="1874982"/>
                    <a:ext cx="135015" cy="1368085"/>
                    <a:chOff x="2401463" y="1874982"/>
                    <a:chExt cx="135015" cy="1368085"/>
                  </a:xfrm>
                </p:grpSpPr>
                <p:cxnSp>
                  <p:nvCxnSpPr>
                    <p:cNvPr id="120" name="Łącznik prosty 119"/>
                    <p:cNvCxnSpPr/>
                    <p:nvPr/>
                  </p:nvCxnSpPr>
                  <p:spPr bwMode="auto">
                    <a:xfrm flipV="1">
                      <a:off x="2456765" y="1874982"/>
                      <a:ext cx="9344" cy="136808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sp>
                  <p:nvSpPr>
                    <p:cNvPr id="121" name="Trójkąt równoramienny 120"/>
                    <p:cNvSpPr/>
                    <p:nvPr/>
                  </p:nvSpPr>
                  <p:spPr bwMode="auto">
                    <a:xfrm>
                      <a:off x="2401463" y="1886851"/>
                      <a:ext cx="135015" cy="104429"/>
                    </a:xfrm>
                    <a:prstGeom prst="triangl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7" name="Grupa 116"/>
                  <p:cNvGrpSpPr/>
                  <p:nvPr/>
                </p:nvGrpSpPr>
                <p:grpSpPr>
                  <a:xfrm>
                    <a:off x="3144413" y="1867801"/>
                    <a:ext cx="135015" cy="1371919"/>
                    <a:chOff x="3144413" y="1867801"/>
                    <a:chExt cx="135015" cy="1371919"/>
                  </a:xfrm>
                </p:grpSpPr>
                <p:cxnSp>
                  <p:nvCxnSpPr>
                    <p:cNvPr id="118" name="Łącznik prosty 117"/>
                    <p:cNvCxnSpPr/>
                    <p:nvPr/>
                  </p:nvCxnSpPr>
                  <p:spPr bwMode="auto">
                    <a:xfrm flipV="1">
                      <a:off x="3200296" y="1871635"/>
                      <a:ext cx="9344" cy="136808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sp>
                  <p:nvSpPr>
                    <p:cNvPr id="119" name="Trójkąt równoramienny 118"/>
                    <p:cNvSpPr/>
                    <p:nvPr/>
                  </p:nvSpPr>
                  <p:spPr bwMode="auto">
                    <a:xfrm>
                      <a:off x="3144413" y="1867801"/>
                      <a:ext cx="135015" cy="104429"/>
                    </a:xfrm>
                    <a:prstGeom prst="triangl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cxnSp>
            <p:nvCxnSpPr>
              <p:cNvPr id="105" name="Łącznik prosty 104"/>
              <p:cNvCxnSpPr/>
              <p:nvPr/>
            </p:nvCxnSpPr>
            <p:spPr bwMode="auto">
              <a:xfrm>
                <a:off x="1167435" y="1872201"/>
                <a:ext cx="7155795" cy="772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66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6" name="pole tekstowe 105"/>
              <p:cNvSpPr txBox="1"/>
              <p:nvPr/>
            </p:nvSpPr>
            <p:spPr>
              <a:xfrm>
                <a:off x="1836066" y="147664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 smtClean="0">
                    <a:latin typeface="Albertus Medium" pitchFamily="34" charset="0"/>
                  </a:rPr>
                  <a:t>0</a:t>
                </a:r>
                <a:endParaRPr lang="pl-PL" sz="1800" b="1" dirty="0">
                  <a:latin typeface="Albertus Medium" pitchFamily="34" charset="0"/>
                </a:endParaRPr>
              </a:p>
            </p:txBody>
          </p:sp>
          <p:sp>
            <p:nvSpPr>
              <p:cNvPr id="107" name="pole tekstowe 106"/>
              <p:cNvSpPr txBox="1"/>
              <p:nvPr/>
            </p:nvSpPr>
            <p:spPr>
              <a:xfrm>
                <a:off x="2385359" y="147664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 smtClean="0">
                    <a:latin typeface="Albertus Medium" pitchFamily="34" charset="0"/>
                  </a:rPr>
                  <a:t>1</a:t>
                </a:r>
                <a:endParaRPr lang="pl-PL" sz="1800" b="1" dirty="0">
                  <a:latin typeface="Albertus Medium" pitchFamily="34" charset="0"/>
                </a:endParaRPr>
              </a:p>
            </p:txBody>
          </p:sp>
          <p:sp>
            <p:nvSpPr>
              <p:cNvPr id="108" name="pole tekstowe 107"/>
              <p:cNvSpPr txBox="1"/>
              <p:nvPr/>
            </p:nvSpPr>
            <p:spPr>
              <a:xfrm>
                <a:off x="3117933" y="147664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 smtClean="0">
                    <a:latin typeface="Albertus Medium" pitchFamily="34" charset="0"/>
                  </a:rPr>
                  <a:t>1</a:t>
                </a:r>
                <a:endParaRPr lang="pl-PL" sz="1800" b="1" dirty="0">
                  <a:latin typeface="Albertus Medium" pitchFamily="34" charset="0"/>
                </a:endParaRPr>
              </a:p>
            </p:txBody>
          </p:sp>
          <p:sp>
            <p:nvSpPr>
              <p:cNvPr id="109" name="pole tekstowe 108"/>
              <p:cNvSpPr txBox="1"/>
              <p:nvPr/>
            </p:nvSpPr>
            <p:spPr>
              <a:xfrm>
                <a:off x="3686141" y="147664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>
                    <a:latin typeface="Albertus Medium" pitchFamily="34" charset="0"/>
                  </a:rPr>
                  <a:t>0</a:t>
                </a:r>
              </a:p>
            </p:txBody>
          </p:sp>
        </p:grpSp>
        <p:cxnSp>
          <p:nvCxnSpPr>
            <p:cNvPr id="92" name="Łącznik prosty 91"/>
            <p:cNvCxnSpPr/>
            <p:nvPr/>
          </p:nvCxnSpPr>
          <p:spPr bwMode="auto">
            <a:xfrm>
              <a:off x="1167435" y="3247611"/>
              <a:ext cx="7155795" cy="77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5328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3D180-F089-4464-A7B5-011D2735C4FF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49" name="Prostokąt 48"/>
          <p:cNvSpPr/>
          <p:nvPr/>
        </p:nvSpPr>
        <p:spPr>
          <a:xfrm>
            <a:off x="947626" y="0"/>
            <a:ext cx="79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KODU TRANSMISYJNEGO - KONCEPCJA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5556250" y="6553200"/>
            <a:ext cx="3164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b="1" dirty="0">
                <a:solidFill>
                  <a:srgbClr val="669900"/>
                </a:solidFill>
              </a:rPr>
              <a:t> Zdzisław Papir</a:t>
            </a:r>
            <a:endParaRPr lang="pl-PL" dirty="0">
              <a:solidFill>
                <a:srgbClr val="669900"/>
              </a:solidFill>
            </a:endParaRPr>
          </a:p>
        </p:txBody>
      </p:sp>
      <p:sp>
        <p:nvSpPr>
          <p:cNvPr id="144" name="pole tekstowe 143"/>
          <p:cNvSpPr txBox="1"/>
          <p:nvPr/>
        </p:nvSpPr>
        <p:spPr>
          <a:xfrm>
            <a:off x="278015" y="3642650"/>
            <a:ext cx="886598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l-PL" sz="1600" b="1" dirty="0" smtClean="0">
                <a:solidFill>
                  <a:srgbClr val="006600"/>
                </a:solidFill>
                <a:latin typeface="Albertus Medium" pitchFamily="34" charset="0"/>
              </a:rPr>
              <a:t>Podejście decyzyjne do detekcji kodu transmisyjnego: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600" b="1" dirty="0">
                <a:latin typeface="Albertus Medium" pitchFamily="34" charset="0"/>
              </a:rPr>
              <a:t>s</a:t>
            </a:r>
            <a:r>
              <a:rPr lang="pl-PL" sz="1600" b="1" dirty="0" smtClean="0">
                <a:latin typeface="Albertus Medium" pitchFamily="34" charset="0"/>
              </a:rPr>
              <a:t>ynchronizacja nadajnika z odbiornikiem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600" b="1" dirty="0">
                <a:latin typeface="Albertus Medium" pitchFamily="34" charset="0"/>
              </a:rPr>
              <a:t>s</a:t>
            </a:r>
            <a:r>
              <a:rPr lang="pl-PL" sz="1600" b="1" dirty="0" smtClean="0">
                <a:latin typeface="Albertus Medium" pitchFamily="34" charset="0"/>
              </a:rPr>
              <a:t>ygnał odbierany (kod transmisyjny + zniekształcony przez AWGN) jest filtrowany </a:t>
            </a:r>
            <a:r>
              <a:rPr lang="pl-PL" sz="1600" b="1" i="1" dirty="0" smtClean="0">
                <a:latin typeface="Albertus Medium" pitchFamily="34" charset="0"/>
              </a:rPr>
              <a:t>H</a:t>
            </a:r>
            <a:r>
              <a:rPr lang="pl-PL" sz="1600" b="1" dirty="0" smtClean="0">
                <a:latin typeface="Albertus Medium" pitchFamily="34" charset="0"/>
              </a:rPr>
              <a:t>(</a:t>
            </a:r>
            <a:r>
              <a:rPr lang="pl-PL" sz="1600" b="1" i="1" dirty="0" smtClean="0">
                <a:latin typeface="Albertus Medium" pitchFamily="34" charset="0"/>
              </a:rPr>
              <a:t>f</a:t>
            </a:r>
            <a:r>
              <a:rPr lang="pl-PL" sz="1600" b="1" dirty="0" smtClean="0">
                <a:latin typeface="Albertus Medium" pitchFamily="34" charset="0"/>
              </a:rPr>
              <a:t>), a następnie próbkowany z okresem </a:t>
            </a:r>
            <a:r>
              <a:rPr lang="pl-PL" sz="1600" b="1" i="1" dirty="0" smtClean="0">
                <a:latin typeface="Albertus Medium" pitchFamily="34" charset="0"/>
              </a:rPr>
              <a:t>T</a:t>
            </a:r>
            <a:endParaRPr lang="pl-PL" sz="1600" b="1" dirty="0" smtClean="0">
              <a:latin typeface="Albertus Medium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600" b="1" dirty="0">
                <a:latin typeface="Albertus Medium" pitchFamily="34" charset="0"/>
              </a:rPr>
              <a:t>u</a:t>
            </a:r>
            <a:r>
              <a:rPr lang="pl-PL" sz="1600" b="1" dirty="0" smtClean="0">
                <a:latin typeface="Albertus Medium" pitchFamily="34" charset="0"/>
              </a:rPr>
              <a:t>kład progowy podejmuje decyzję o nadaniu symbolu „1” lub „0”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600" b="1" dirty="0">
                <a:latin typeface="Albertus Medium" pitchFamily="34" charset="0"/>
              </a:rPr>
              <a:t>n</a:t>
            </a:r>
            <a:r>
              <a:rPr lang="pl-PL" sz="1600" b="1" dirty="0" smtClean="0">
                <a:latin typeface="Albertus Medium" pitchFamily="34" charset="0"/>
              </a:rPr>
              <a:t>a podstawie podjętych decyzji można odtworzyć kod transmisyjny</a:t>
            </a:r>
            <a:endParaRPr lang="pl-PL" sz="1600" b="1" dirty="0">
              <a:latin typeface="Albertus Medium" pitchFamily="34" charset="0"/>
            </a:endParaRPr>
          </a:p>
        </p:txBody>
      </p:sp>
      <p:grpSp>
        <p:nvGrpSpPr>
          <p:cNvPr id="59" name="Grupa 58"/>
          <p:cNvGrpSpPr/>
          <p:nvPr/>
        </p:nvGrpSpPr>
        <p:grpSpPr>
          <a:xfrm>
            <a:off x="1440787" y="1077218"/>
            <a:ext cx="6974508" cy="2358764"/>
            <a:chOff x="1286635" y="998730"/>
            <a:chExt cx="6974508" cy="2358764"/>
          </a:xfrm>
        </p:grpSpPr>
        <p:grpSp>
          <p:nvGrpSpPr>
            <p:cNvPr id="60" name="Group 9342"/>
            <p:cNvGrpSpPr>
              <a:grpSpLocks/>
            </p:cNvGrpSpPr>
            <p:nvPr/>
          </p:nvGrpSpPr>
          <p:grpSpPr bwMode="auto">
            <a:xfrm>
              <a:off x="1599993" y="1236593"/>
              <a:ext cx="6661150" cy="2120901"/>
              <a:chOff x="1122" y="1054"/>
              <a:chExt cx="4196" cy="1336"/>
            </a:xfrm>
          </p:grpSpPr>
          <p:sp>
            <p:nvSpPr>
              <p:cNvPr id="70" name="AutoShape 9259"/>
              <p:cNvSpPr>
                <a:spLocks noChangeArrowheads="1"/>
              </p:cNvSpPr>
              <p:nvPr/>
            </p:nvSpPr>
            <p:spPr bwMode="auto">
              <a:xfrm>
                <a:off x="1122" y="1395"/>
                <a:ext cx="624" cy="85"/>
              </a:xfrm>
              <a:custGeom>
                <a:avLst/>
                <a:gdLst>
                  <a:gd name="T0" fmla="*/ 14 w 21600"/>
                  <a:gd name="T1" fmla="*/ 0 h 21600"/>
                  <a:gd name="T2" fmla="*/ 0 w 21600"/>
                  <a:gd name="T3" fmla="*/ 0 h 21600"/>
                  <a:gd name="T4" fmla="*/ 14 w 21600"/>
                  <a:gd name="T5" fmla="*/ 0 h 21600"/>
                  <a:gd name="T6" fmla="*/ 18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8 w 21600"/>
                  <a:gd name="T13" fmla="*/ 5336 h 21600"/>
                  <a:gd name="T14" fmla="*/ 18900 w 21600"/>
                  <a:gd name="T15" fmla="*/ 162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2" name="AutoShape 9260"/>
              <p:cNvSpPr>
                <a:spLocks noChangeArrowheads="1"/>
              </p:cNvSpPr>
              <p:nvPr/>
            </p:nvSpPr>
            <p:spPr bwMode="auto">
              <a:xfrm>
                <a:off x="2710" y="1395"/>
                <a:ext cx="624" cy="85"/>
              </a:xfrm>
              <a:custGeom>
                <a:avLst/>
                <a:gdLst>
                  <a:gd name="T0" fmla="*/ 14 w 21600"/>
                  <a:gd name="T1" fmla="*/ 0 h 21600"/>
                  <a:gd name="T2" fmla="*/ 0 w 21600"/>
                  <a:gd name="T3" fmla="*/ 0 h 21600"/>
                  <a:gd name="T4" fmla="*/ 14 w 21600"/>
                  <a:gd name="T5" fmla="*/ 0 h 21600"/>
                  <a:gd name="T6" fmla="*/ 18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8 w 21600"/>
                  <a:gd name="T13" fmla="*/ 5336 h 21600"/>
                  <a:gd name="T14" fmla="*/ 18900 w 21600"/>
                  <a:gd name="T15" fmla="*/ 162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3" name="Group 9274"/>
              <p:cNvGrpSpPr>
                <a:grpSpLocks/>
              </p:cNvGrpSpPr>
              <p:nvPr/>
            </p:nvGrpSpPr>
            <p:grpSpPr bwMode="auto">
              <a:xfrm>
                <a:off x="3211" y="1508"/>
                <a:ext cx="973" cy="116"/>
                <a:chOff x="2899" y="1593"/>
                <a:chExt cx="973" cy="116"/>
              </a:xfrm>
            </p:grpSpPr>
            <p:sp>
              <p:nvSpPr>
                <p:cNvPr id="142" name="Line 9262"/>
                <p:cNvSpPr>
                  <a:spLocks noChangeShapeType="1"/>
                </p:cNvSpPr>
                <p:nvPr/>
              </p:nvSpPr>
              <p:spPr bwMode="auto">
                <a:xfrm flipV="1">
                  <a:off x="3419" y="1593"/>
                  <a:ext cx="170" cy="11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" name="Line 9263"/>
                <p:cNvSpPr>
                  <a:spLocks noChangeShapeType="1"/>
                </p:cNvSpPr>
                <p:nvPr/>
              </p:nvSpPr>
              <p:spPr bwMode="auto">
                <a:xfrm>
                  <a:off x="3617" y="1707"/>
                  <a:ext cx="2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" name="Line 9261"/>
                <p:cNvSpPr>
                  <a:spLocks noChangeShapeType="1"/>
                </p:cNvSpPr>
                <p:nvPr/>
              </p:nvSpPr>
              <p:spPr bwMode="auto">
                <a:xfrm flipV="1">
                  <a:off x="2899" y="1701"/>
                  <a:ext cx="531" cy="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78" name="Group 9257"/>
              <p:cNvGrpSpPr>
                <a:grpSpLocks/>
              </p:cNvGrpSpPr>
              <p:nvPr/>
            </p:nvGrpSpPr>
            <p:grpSpPr bwMode="auto">
              <a:xfrm>
                <a:off x="1802" y="1083"/>
                <a:ext cx="851" cy="538"/>
                <a:chOff x="1859" y="1168"/>
                <a:chExt cx="851" cy="538"/>
              </a:xfrm>
            </p:grpSpPr>
            <p:sp>
              <p:nvSpPr>
                <p:cNvPr id="138" name="Rectangle 9254"/>
                <p:cNvSpPr>
                  <a:spLocks noChangeArrowheads="1"/>
                </p:cNvSpPr>
                <p:nvPr/>
              </p:nvSpPr>
              <p:spPr bwMode="auto">
                <a:xfrm>
                  <a:off x="1859" y="1395"/>
                  <a:ext cx="426" cy="3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9" name="Line 9255"/>
                <p:cNvSpPr>
                  <a:spLocks noChangeShapeType="1"/>
                </p:cNvSpPr>
                <p:nvPr/>
              </p:nvSpPr>
              <p:spPr bwMode="auto">
                <a:xfrm flipV="1">
                  <a:off x="1859" y="1168"/>
                  <a:ext cx="0" cy="5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" name="Line 9256"/>
                <p:cNvSpPr>
                  <a:spLocks noChangeShapeType="1"/>
                </p:cNvSpPr>
                <p:nvPr/>
              </p:nvSpPr>
              <p:spPr bwMode="auto">
                <a:xfrm>
                  <a:off x="1859" y="1706"/>
                  <a:ext cx="8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79" name="Text Box 9265"/>
              <p:cNvSpPr txBox="1">
                <a:spLocks noChangeArrowheads="1"/>
              </p:cNvSpPr>
              <p:nvPr/>
            </p:nvSpPr>
            <p:spPr bwMode="auto">
              <a:xfrm>
                <a:off x="1774" y="1139"/>
                <a:ext cx="3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200" b="1">
                    <a:sym typeface="Symbol" pitchFamily="18" charset="2"/>
                  </a:rPr>
                  <a:t></a:t>
                </a:r>
                <a:r>
                  <a:rPr lang="pl-PL" sz="1200" b="1"/>
                  <a:t>/</a:t>
                </a:r>
                <a:r>
                  <a:rPr lang="pl-PL" sz="1200" b="1" i="1"/>
                  <a:t>W</a:t>
                </a:r>
                <a:endParaRPr lang="el-GR" sz="1200" b="1" i="1"/>
              </a:p>
            </p:txBody>
          </p:sp>
          <p:sp>
            <p:nvSpPr>
              <p:cNvPr id="80" name="Text Box 9266"/>
              <p:cNvSpPr txBox="1">
                <a:spLocks noChangeArrowheads="1"/>
              </p:cNvSpPr>
              <p:nvPr/>
            </p:nvSpPr>
            <p:spPr bwMode="auto">
              <a:xfrm>
                <a:off x="2086" y="1593"/>
                <a:ext cx="3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800" b="1"/>
                  <a:t>  </a:t>
                </a:r>
                <a:r>
                  <a:rPr lang="pl-PL" sz="1200" b="1" i="1"/>
                  <a:t>W</a:t>
                </a:r>
                <a:endParaRPr lang="el-GR" sz="1200" b="1" i="1"/>
              </a:p>
            </p:txBody>
          </p:sp>
          <p:sp>
            <p:nvSpPr>
              <p:cNvPr id="81" name="Text Box 9268"/>
              <p:cNvSpPr txBox="1">
                <a:spLocks noChangeArrowheads="1"/>
              </p:cNvSpPr>
              <p:nvPr/>
            </p:nvSpPr>
            <p:spPr bwMode="auto">
              <a:xfrm>
                <a:off x="1236" y="1139"/>
                <a:ext cx="36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b="1" i="1">
                    <a:sym typeface="Symbol" pitchFamily="18" charset="2"/>
                  </a:rPr>
                  <a:t></a:t>
                </a:r>
                <a:r>
                  <a:rPr lang="pl-PL" sz="1800" b="1"/>
                  <a:t>(</a:t>
                </a:r>
                <a:r>
                  <a:rPr lang="pl-PL" sz="1800" b="1" i="1"/>
                  <a:t>t</a:t>
                </a:r>
                <a:r>
                  <a:rPr lang="pl-PL" sz="1800" b="1"/>
                  <a:t>)</a:t>
                </a:r>
              </a:p>
            </p:txBody>
          </p:sp>
          <p:sp>
            <p:nvSpPr>
              <p:cNvPr id="82" name="Text Box 9269"/>
              <p:cNvSpPr txBox="1">
                <a:spLocks noChangeArrowheads="1"/>
              </p:cNvSpPr>
              <p:nvPr/>
            </p:nvSpPr>
            <p:spPr bwMode="auto">
              <a:xfrm>
                <a:off x="2823" y="1168"/>
                <a:ext cx="6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b="1"/>
                  <a:t>Sa(</a:t>
                </a:r>
                <a:r>
                  <a:rPr lang="pl-PL" sz="1800" b="1" i="1"/>
                  <a:t>Wt</a:t>
                </a:r>
                <a:r>
                  <a:rPr lang="pl-PL" sz="1800" b="1"/>
                  <a:t>)</a:t>
                </a:r>
              </a:p>
            </p:txBody>
          </p:sp>
          <p:sp>
            <p:nvSpPr>
              <p:cNvPr id="83" name="AutoShape 9273"/>
              <p:cNvSpPr>
                <a:spLocks noChangeArrowheads="1"/>
              </p:cNvSpPr>
              <p:nvPr/>
            </p:nvSpPr>
            <p:spPr bwMode="auto">
              <a:xfrm>
                <a:off x="4223" y="1580"/>
                <a:ext cx="624" cy="85"/>
              </a:xfrm>
              <a:custGeom>
                <a:avLst/>
                <a:gdLst>
                  <a:gd name="T0" fmla="*/ 14 w 21600"/>
                  <a:gd name="T1" fmla="*/ 0 h 21600"/>
                  <a:gd name="T2" fmla="*/ 0 w 21600"/>
                  <a:gd name="T3" fmla="*/ 0 h 21600"/>
                  <a:gd name="T4" fmla="*/ 14 w 21600"/>
                  <a:gd name="T5" fmla="*/ 0 h 21600"/>
                  <a:gd name="T6" fmla="*/ 18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8 w 21600"/>
                  <a:gd name="T13" fmla="*/ 5336 h 21600"/>
                  <a:gd name="T14" fmla="*/ 18900 w 21600"/>
                  <a:gd name="T15" fmla="*/ 162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4" name="AutoShape 9277"/>
              <p:cNvSpPr>
                <a:spLocks noChangeArrowheads="1"/>
              </p:cNvSpPr>
              <p:nvPr/>
            </p:nvSpPr>
            <p:spPr bwMode="auto">
              <a:xfrm>
                <a:off x="2965" y="2047"/>
                <a:ext cx="624" cy="85"/>
              </a:xfrm>
              <a:custGeom>
                <a:avLst/>
                <a:gdLst>
                  <a:gd name="T0" fmla="*/ 14 w 21600"/>
                  <a:gd name="T1" fmla="*/ 0 h 21600"/>
                  <a:gd name="T2" fmla="*/ 0 w 21600"/>
                  <a:gd name="T3" fmla="*/ 0 h 21600"/>
                  <a:gd name="T4" fmla="*/ 14 w 21600"/>
                  <a:gd name="T5" fmla="*/ 0 h 21600"/>
                  <a:gd name="T6" fmla="*/ 18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8 w 21600"/>
                  <a:gd name="T13" fmla="*/ 5336 h 21600"/>
                  <a:gd name="T14" fmla="*/ 18900 w 21600"/>
                  <a:gd name="T15" fmla="*/ 162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7" name="Text Box 9283"/>
              <p:cNvSpPr txBox="1">
                <a:spLocks noChangeArrowheads="1"/>
              </p:cNvSpPr>
              <p:nvPr/>
            </p:nvSpPr>
            <p:spPr bwMode="auto">
              <a:xfrm>
                <a:off x="2228" y="1054"/>
                <a:ext cx="397" cy="179"/>
              </a:xfrm>
              <a:prstGeom prst="rect">
                <a:avLst/>
              </a:prstGeom>
              <a:solidFill>
                <a:srgbClr val="C5F4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1200" b="1" dirty="0" smtClean="0"/>
                  <a:t>ILPF</a:t>
                </a:r>
                <a:endParaRPr lang="pl-PL" sz="1200" b="1" dirty="0"/>
              </a:p>
            </p:txBody>
          </p:sp>
          <p:sp>
            <p:nvSpPr>
              <p:cNvPr id="88" name="Text Box 9300"/>
              <p:cNvSpPr txBox="1">
                <a:spLocks noChangeArrowheads="1"/>
              </p:cNvSpPr>
              <p:nvPr/>
            </p:nvSpPr>
            <p:spPr bwMode="auto">
              <a:xfrm>
                <a:off x="2426" y="1593"/>
                <a:ext cx="3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800" b="1"/>
                  <a:t>  </a:t>
                </a:r>
                <a:r>
                  <a:rPr lang="el-GR" sz="1200" b="1" i="1">
                    <a:cs typeface="Times New Roman" pitchFamily="18" charset="0"/>
                  </a:rPr>
                  <a:t>ω</a:t>
                </a:r>
              </a:p>
            </p:txBody>
          </p:sp>
          <p:sp>
            <p:nvSpPr>
              <p:cNvPr id="122" name="Text Box 9304"/>
              <p:cNvSpPr txBox="1">
                <a:spLocks noChangeArrowheads="1"/>
              </p:cNvSpPr>
              <p:nvPr/>
            </p:nvSpPr>
            <p:spPr bwMode="auto">
              <a:xfrm>
                <a:off x="3940" y="1419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pl-PL" sz="1200" b="1" i="1" dirty="0" smtClean="0"/>
                  <a:t>T</a:t>
                </a:r>
                <a:endParaRPr lang="el-GR" sz="1200" b="1" i="1" dirty="0"/>
              </a:p>
            </p:txBody>
          </p:sp>
          <p:sp>
            <p:nvSpPr>
              <p:cNvPr id="123" name="Text Box 9305"/>
              <p:cNvSpPr txBox="1">
                <a:spLocks noChangeArrowheads="1"/>
              </p:cNvSpPr>
              <p:nvPr/>
            </p:nvSpPr>
            <p:spPr bwMode="auto">
              <a:xfrm>
                <a:off x="3418" y="1054"/>
                <a:ext cx="907" cy="179"/>
              </a:xfrm>
              <a:prstGeom prst="rect">
                <a:avLst/>
              </a:prstGeom>
              <a:solidFill>
                <a:srgbClr val="C5F4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1200" b="1" dirty="0"/>
                  <a:t>SAMPLING</a:t>
                </a:r>
              </a:p>
            </p:txBody>
          </p:sp>
          <p:sp>
            <p:nvSpPr>
              <p:cNvPr id="124" name="Text Box 9306"/>
              <p:cNvSpPr txBox="1">
                <a:spLocks noChangeArrowheads="1"/>
              </p:cNvSpPr>
              <p:nvPr/>
            </p:nvSpPr>
            <p:spPr bwMode="auto">
              <a:xfrm>
                <a:off x="2114" y="1962"/>
                <a:ext cx="766" cy="294"/>
              </a:xfrm>
              <a:prstGeom prst="rect">
                <a:avLst/>
              </a:prstGeom>
              <a:solidFill>
                <a:srgbClr val="C5F4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1200" b="1"/>
                  <a:t>THRESHOLD</a:t>
                </a:r>
                <a:br>
                  <a:rPr lang="pl-PL" sz="1200" b="1"/>
                </a:br>
                <a:r>
                  <a:rPr lang="pl-PL" sz="1200" b="1"/>
                  <a:t>DECISION</a:t>
                </a:r>
              </a:p>
            </p:txBody>
          </p:sp>
          <p:sp>
            <p:nvSpPr>
              <p:cNvPr id="125" name="Line 9309"/>
              <p:cNvSpPr>
                <a:spLocks noChangeShapeType="1"/>
              </p:cNvSpPr>
              <p:nvPr/>
            </p:nvSpPr>
            <p:spPr bwMode="auto">
              <a:xfrm rot="10800000">
                <a:off x="1406" y="1762"/>
                <a:ext cx="0" cy="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6" name="Line 9310"/>
              <p:cNvSpPr>
                <a:spLocks noChangeShapeType="1"/>
              </p:cNvSpPr>
              <p:nvPr/>
            </p:nvSpPr>
            <p:spPr bwMode="auto">
              <a:xfrm>
                <a:off x="1406" y="2245"/>
                <a:ext cx="4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7" name="Line 9313"/>
              <p:cNvSpPr>
                <a:spLocks noChangeShapeType="1"/>
              </p:cNvSpPr>
              <p:nvPr/>
            </p:nvSpPr>
            <p:spPr bwMode="auto">
              <a:xfrm>
                <a:off x="1406" y="2245"/>
                <a:ext cx="170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8" name="Line 9315"/>
              <p:cNvSpPr>
                <a:spLocks noChangeShapeType="1"/>
              </p:cNvSpPr>
              <p:nvPr/>
            </p:nvSpPr>
            <p:spPr bwMode="auto">
              <a:xfrm rot="-5400000">
                <a:off x="1491" y="2160"/>
                <a:ext cx="170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9" name="Line 9316"/>
              <p:cNvSpPr>
                <a:spLocks noChangeShapeType="1"/>
              </p:cNvSpPr>
              <p:nvPr/>
            </p:nvSpPr>
            <p:spPr bwMode="auto">
              <a:xfrm rot="-5400000">
                <a:off x="1491" y="1990"/>
                <a:ext cx="170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0" name="Line 9317"/>
              <p:cNvSpPr>
                <a:spLocks noChangeShapeType="1"/>
              </p:cNvSpPr>
              <p:nvPr/>
            </p:nvSpPr>
            <p:spPr bwMode="auto">
              <a:xfrm>
                <a:off x="1576" y="1905"/>
                <a:ext cx="170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1" name="Line 9318"/>
              <p:cNvSpPr>
                <a:spLocks noChangeShapeType="1"/>
              </p:cNvSpPr>
              <p:nvPr/>
            </p:nvSpPr>
            <p:spPr bwMode="auto">
              <a:xfrm>
                <a:off x="1746" y="2216"/>
                <a:ext cx="0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2" name="Line 9319"/>
              <p:cNvSpPr>
                <a:spLocks noChangeShapeType="1"/>
              </p:cNvSpPr>
              <p:nvPr/>
            </p:nvSpPr>
            <p:spPr bwMode="auto">
              <a:xfrm rot="-5400000">
                <a:off x="1407" y="1876"/>
                <a:ext cx="0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3" name="Text Box 9320"/>
              <p:cNvSpPr txBox="1">
                <a:spLocks noChangeArrowheads="1"/>
              </p:cNvSpPr>
              <p:nvPr/>
            </p:nvSpPr>
            <p:spPr bwMode="auto">
              <a:xfrm>
                <a:off x="1291" y="2216"/>
                <a:ext cx="20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000" b="1" dirty="0"/>
                  <a:t> </a:t>
                </a:r>
                <a:r>
                  <a:rPr lang="pl-PL" sz="1200" b="1" dirty="0"/>
                  <a:t>0</a:t>
                </a:r>
                <a:endParaRPr lang="el-GR" sz="1200" b="1" baseline="-25000" dirty="0"/>
              </a:p>
            </p:txBody>
          </p:sp>
          <p:sp>
            <p:nvSpPr>
              <p:cNvPr id="134" name="Text Box 9321"/>
              <p:cNvSpPr txBox="1">
                <a:spLocks noChangeArrowheads="1"/>
              </p:cNvSpPr>
              <p:nvPr/>
            </p:nvSpPr>
            <p:spPr bwMode="auto">
              <a:xfrm>
                <a:off x="1688" y="2216"/>
                <a:ext cx="17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200" b="1" dirty="0"/>
                  <a:t>1</a:t>
                </a:r>
                <a:endParaRPr lang="el-GR" sz="1200" b="1" baseline="-25000" dirty="0"/>
              </a:p>
            </p:txBody>
          </p:sp>
          <p:sp>
            <p:nvSpPr>
              <p:cNvPr id="135" name="Text Box 9323"/>
              <p:cNvSpPr txBox="1">
                <a:spLocks noChangeArrowheads="1"/>
              </p:cNvSpPr>
              <p:nvPr/>
            </p:nvSpPr>
            <p:spPr bwMode="auto">
              <a:xfrm>
                <a:off x="3702" y="1962"/>
                <a:ext cx="907" cy="294"/>
              </a:xfrm>
              <a:prstGeom prst="rect">
                <a:avLst/>
              </a:prstGeom>
              <a:solidFill>
                <a:srgbClr val="C5F4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1200" b="1"/>
                  <a:t>PULSE</a:t>
                </a:r>
                <a:br>
                  <a:rPr lang="pl-PL" sz="1200" b="1"/>
                </a:br>
                <a:r>
                  <a:rPr lang="pl-PL" sz="1200" b="1"/>
                  <a:t>FORMATTING</a:t>
                </a:r>
              </a:p>
            </p:txBody>
          </p:sp>
          <p:sp>
            <p:nvSpPr>
              <p:cNvPr id="136" name="AutoShape 9324"/>
              <p:cNvSpPr>
                <a:spLocks noChangeArrowheads="1"/>
              </p:cNvSpPr>
              <p:nvPr/>
            </p:nvSpPr>
            <p:spPr bwMode="auto">
              <a:xfrm>
                <a:off x="4694" y="2047"/>
                <a:ext cx="624" cy="85"/>
              </a:xfrm>
              <a:custGeom>
                <a:avLst/>
                <a:gdLst>
                  <a:gd name="T0" fmla="*/ 14 w 21600"/>
                  <a:gd name="T1" fmla="*/ 0 h 21600"/>
                  <a:gd name="T2" fmla="*/ 0 w 21600"/>
                  <a:gd name="T3" fmla="*/ 0 h 21600"/>
                  <a:gd name="T4" fmla="*/ 14 w 21600"/>
                  <a:gd name="T5" fmla="*/ 0 h 21600"/>
                  <a:gd name="T6" fmla="*/ 18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8 w 21600"/>
                  <a:gd name="T13" fmla="*/ 5336 h 21600"/>
                  <a:gd name="T14" fmla="*/ 18900 w 21600"/>
                  <a:gd name="T15" fmla="*/ 162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" name="Text Box 9341"/>
              <p:cNvSpPr txBox="1">
                <a:spLocks noChangeArrowheads="1"/>
              </p:cNvSpPr>
              <p:nvPr/>
            </p:nvSpPr>
            <p:spPr bwMode="auto">
              <a:xfrm>
                <a:off x="4896" y="1776"/>
                <a:ext cx="36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b="1" i="1">
                    <a:sym typeface="Symbol" pitchFamily="18" charset="2"/>
                  </a:rPr>
                  <a:t></a:t>
                </a:r>
                <a:r>
                  <a:rPr lang="pl-PL" sz="1800" b="1"/>
                  <a:t>(</a:t>
                </a:r>
                <a:r>
                  <a:rPr lang="pl-PL" sz="1800" b="1" i="1"/>
                  <a:t>t</a:t>
                </a:r>
                <a:r>
                  <a:rPr lang="pl-PL" sz="1800" b="1"/>
                  <a:t>)</a:t>
                </a:r>
              </a:p>
            </p:txBody>
          </p:sp>
        </p:grpSp>
        <p:sp>
          <p:nvSpPr>
            <p:cNvPr id="61" name="Prostokąt 60"/>
            <p:cNvSpPr/>
            <p:nvPr/>
          </p:nvSpPr>
          <p:spPr bwMode="auto">
            <a:xfrm>
              <a:off x="1286635" y="998730"/>
              <a:ext cx="3888869" cy="12872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6" name="Łącznik prosty ze strzałką 65"/>
            <p:cNvCxnSpPr/>
            <p:nvPr/>
          </p:nvCxnSpPr>
          <p:spPr bwMode="auto">
            <a:xfrm>
              <a:off x="1479614" y="2161493"/>
              <a:ext cx="2497897" cy="253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9" name="Prostokąt 68"/>
            <p:cNvSpPr/>
            <p:nvPr/>
          </p:nvSpPr>
          <p:spPr bwMode="auto">
            <a:xfrm>
              <a:off x="7584118" y="2382768"/>
              <a:ext cx="592888" cy="3619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5" name="Text Box 9305"/>
          <p:cNvSpPr txBox="1">
            <a:spLocks noChangeArrowheads="1"/>
          </p:cNvSpPr>
          <p:nvPr/>
        </p:nvSpPr>
        <p:spPr bwMode="auto">
          <a:xfrm>
            <a:off x="5324202" y="1247960"/>
            <a:ext cx="168321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200" b="1" dirty="0" smtClean="0"/>
              <a:t>PRÓBKOWANIE</a:t>
            </a:r>
            <a:br>
              <a:rPr lang="pl-PL" sz="1200" b="1" dirty="0" smtClean="0"/>
            </a:br>
            <a:r>
              <a:rPr lang="pl-PL" sz="1200" b="1" dirty="0" smtClean="0"/>
              <a:t>SYNCHRONIZACJA</a:t>
            </a:r>
            <a:endParaRPr lang="pl-PL" sz="1200" b="1" dirty="0"/>
          </a:p>
        </p:txBody>
      </p:sp>
      <p:sp>
        <p:nvSpPr>
          <p:cNvPr id="148" name="Text Box 9306"/>
          <p:cNvSpPr txBox="1">
            <a:spLocks noChangeArrowheads="1"/>
          </p:cNvSpPr>
          <p:nvPr/>
        </p:nvSpPr>
        <p:spPr bwMode="auto">
          <a:xfrm>
            <a:off x="3328944" y="2764083"/>
            <a:ext cx="1216025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200" b="1" dirty="0" smtClean="0"/>
              <a:t>UKŁAD</a:t>
            </a:r>
            <a:br>
              <a:rPr lang="pl-PL" sz="1200" b="1" dirty="0" smtClean="0"/>
            </a:br>
            <a:r>
              <a:rPr lang="pl-PL" sz="1200" b="1" dirty="0" smtClean="0"/>
              <a:t>DECYZYJNY</a:t>
            </a:r>
            <a:endParaRPr lang="pl-PL" sz="1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619560" y="2751795"/>
            <a:ext cx="207602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ODTWARZANIE</a:t>
            </a:r>
            <a:br>
              <a:rPr lang="pl-PL" sz="1400" b="1" dirty="0" smtClean="0"/>
            </a:br>
            <a:r>
              <a:rPr lang="pl-PL" sz="1400" b="1" dirty="0" smtClean="0"/>
              <a:t>KODU</a:t>
            </a:r>
            <a:endParaRPr lang="pl-PL" sz="1400" b="1" dirty="0"/>
          </a:p>
        </p:txBody>
      </p:sp>
      <p:sp>
        <p:nvSpPr>
          <p:cNvPr id="51" name="Text Box 9321"/>
          <p:cNvSpPr txBox="1">
            <a:spLocks noChangeArrowheads="1"/>
          </p:cNvSpPr>
          <p:nvPr/>
        </p:nvSpPr>
        <p:spPr bwMode="auto">
          <a:xfrm>
            <a:off x="1912205" y="253511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dirty="0"/>
              <a:t>1</a:t>
            </a:r>
            <a:endParaRPr lang="el-GR" sz="1200" b="1" baseline="-25000" dirty="0"/>
          </a:p>
        </p:txBody>
      </p:sp>
      <p:sp>
        <p:nvSpPr>
          <p:cNvPr id="52" name="Text Box 9321"/>
          <p:cNvSpPr txBox="1">
            <a:spLocks noChangeArrowheads="1"/>
          </p:cNvSpPr>
          <p:nvPr/>
        </p:nvSpPr>
        <p:spPr bwMode="auto">
          <a:xfrm>
            <a:off x="2131970" y="3281927"/>
            <a:ext cx="520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000" b="1" dirty="0" smtClean="0"/>
              <a:t>1/2</a:t>
            </a:r>
            <a:endParaRPr lang="el-GR" sz="1000" b="1" baseline="-25000" dirty="0"/>
          </a:p>
        </p:txBody>
      </p:sp>
      <p:sp>
        <p:nvSpPr>
          <p:cNvPr id="53" name="pole tekstowe 52"/>
          <p:cNvSpPr txBox="1"/>
          <p:nvPr/>
        </p:nvSpPr>
        <p:spPr>
          <a:xfrm>
            <a:off x="1420649" y="1985454"/>
            <a:ext cx="167628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</a:rPr>
              <a:t>KANAŁ</a:t>
            </a:r>
            <a:br>
              <a:rPr lang="pl-PL" sz="1400" b="1" dirty="0" smtClean="0">
                <a:latin typeface="+mj-lt"/>
              </a:rPr>
            </a:br>
            <a:r>
              <a:rPr lang="pl-PL" sz="1400" b="1" dirty="0" smtClean="0">
                <a:latin typeface="+mj-lt"/>
              </a:rPr>
              <a:t>TRANSMISYJNY</a:t>
            </a:r>
            <a:endParaRPr lang="pl-PL" sz="1400" b="1" dirty="0">
              <a:latin typeface="+mj-lt"/>
            </a:endParaRPr>
          </a:p>
        </p:txBody>
      </p:sp>
      <p:cxnSp>
        <p:nvCxnSpPr>
          <p:cNvPr id="54" name="Łącznik prosty ze strzałką 53"/>
          <p:cNvCxnSpPr/>
          <p:nvPr/>
        </p:nvCxnSpPr>
        <p:spPr bwMode="auto">
          <a:xfrm flipH="1" flipV="1">
            <a:off x="1610983" y="1287900"/>
            <a:ext cx="745811" cy="641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5" name="pole tekstowe 54"/>
          <p:cNvSpPr txBox="1"/>
          <p:nvPr/>
        </p:nvSpPr>
        <p:spPr>
          <a:xfrm>
            <a:off x="1954085" y="1176136"/>
            <a:ext cx="983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Albertus Medium" pitchFamily="34" charset="0"/>
              </a:rPr>
              <a:t>AWGN</a:t>
            </a:r>
          </a:p>
        </p:txBody>
      </p:sp>
      <p:sp>
        <p:nvSpPr>
          <p:cNvPr id="58" name="AutoShape 9273"/>
          <p:cNvSpPr>
            <a:spLocks noChangeArrowheads="1"/>
          </p:cNvSpPr>
          <p:nvPr/>
        </p:nvSpPr>
        <p:spPr bwMode="auto">
          <a:xfrm>
            <a:off x="945487" y="2889156"/>
            <a:ext cx="990600" cy="134938"/>
          </a:xfrm>
          <a:custGeom>
            <a:avLst/>
            <a:gdLst>
              <a:gd name="T0" fmla="*/ 14 w 21600"/>
              <a:gd name="T1" fmla="*/ 0 h 21600"/>
              <a:gd name="T2" fmla="*/ 0 w 21600"/>
              <a:gd name="T3" fmla="*/ 0 h 21600"/>
              <a:gd name="T4" fmla="*/ 14 w 21600"/>
              <a:gd name="T5" fmla="*/ 0 h 21600"/>
              <a:gd name="T6" fmla="*/ 18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58 w 21600"/>
              <a:gd name="T13" fmla="*/ 5336 h 21600"/>
              <a:gd name="T14" fmla="*/ 18900 w 21600"/>
              <a:gd name="T15" fmla="*/ 162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98760" y="5269548"/>
            <a:ext cx="847363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l-PL" sz="1800" b="1" dirty="0" smtClean="0">
                <a:solidFill>
                  <a:srgbClr val="CC00CC"/>
                </a:solidFill>
                <a:latin typeface="Albertus Medium" pitchFamily="34" charset="0"/>
              </a:rPr>
              <a:t>Zagadnienia badawcze - wyznaczenie:</a:t>
            </a:r>
          </a:p>
          <a:p>
            <a:pPr marL="342900" indent="-342900" algn="l">
              <a:buAutoNum type="arabicPeriod"/>
            </a:pPr>
            <a:r>
              <a:rPr lang="pl-PL" sz="1800" b="1" dirty="0" smtClean="0">
                <a:solidFill>
                  <a:srgbClr val="CC00CC"/>
                </a:solidFill>
                <a:latin typeface="Albertus Medium" pitchFamily="34" charset="0"/>
              </a:rPr>
              <a:t>prawdopodobieństwa błędnej decyzji</a:t>
            </a:r>
          </a:p>
          <a:p>
            <a:pPr marL="342900" indent="-342900" algn="l">
              <a:buAutoNum type="arabicPeriod"/>
            </a:pPr>
            <a:r>
              <a:rPr lang="pl-PL" sz="1800" b="1" dirty="0" smtClean="0">
                <a:solidFill>
                  <a:srgbClr val="CC00CC"/>
                </a:solidFill>
                <a:latin typeface="Albertus Medium" pitchFamily="34" charset="0"/>
              </a:rPr>
              <a:t>wyznaczenie optymalnej budowy odbiornika sygnału cyfrowego</a:t>
            </a:r>
          </a:p>
          <a:p>
            <a:pPr marL="342900" indent="-342900" algn="l">
              <a:buAutoNum type="arabicPeriod"/>
            </a:pPr>
            <a:r>
              <a:rPr lang="pl-PL" sz="1800" b="1" dirty="0" smtClean="0">
                <a:solidFill>
                  <a:srgbClr val="CC00CC"/>
                </a:solidFill>
                <a:latin typeface="Albertus Medium" pitchFamily="34" charset="0"/>
              </a:rPr>
              <a:t>wyznaczenie optymalnej transmitancji kanału </a:t>
            </a:r>
            <a:r>
              <a:rPr lang="pl-PL" sz="1800" b="1" i="1" dirty="0" smtClean="0">
                <a:solidFill>
                  <a:srgbClr val="CC00CC"/>
                </a:solidFill>
                <a:latin typeface="Albertus Medium" pitchFamily="34" charset="0"/>
              </a:rPr>
              <a:t>H</a:t>
            </a:r>
            <a:r>
              <a:rPr lang="pl-PL" sz="1800" b="1" dirty="0" smtClean="0">
                <a:solidFill>
                  <a:srgbClr val="CC00CC"/>
                </a:solidFill>
                <a:latin typeface="Albertus Medium" pitchFamily="34" charset="0"/>
              </a:rPr>
              <a:t>(</a:t>
            </a:r>
            <a:r>
              <a:rPr lang="pl-PL" sz="1800" b="1" i="1" dirty="0" smtClean="0">
                <a:solidFill>
                  <a:srgbClr val="CC00CC"/>
                </a:solidFill>
                <a:latin typeface="Albertus Medium" pitchFamily="34" charset="0"/>
              </a:rPr>
              <a:t>f</a:t>
            </a:r>
            <a:r>
              <a:rPr lang="pl-PL" sz="1800" b="1" dirty="0" smtClean="0">
                <a:solidFill>
                  <a:srgbClr val="CC00CC"/>
                </a:solidFill>
                <a:latin typeface="Albertus Medium" pitchFamily="34" charset="0"/>
              </a:rPr>
              <a:t>)</a:t>
            </a:r>
          </a:p>
        </p:txBody>
      </p:sp>
      <p:sp>
        <p:nvSpPr>
          <p:cNvPr id="62" name="AutoShape 9324"/>
          <p:cNvSpPr>
            <a:spLocks noChangeArrowheads="1"/>
          </p:cNvSpPr>
          <p:nvPr/>
        </p:nvSpPr>
        <p:spPr bwMode="auto">
          <a:xfrm>
            <a:off x="412932" y="2135662"/>
            <a:ext cx="990600" cy="134938"/>
          </a:xfrm>
          <a:custGeom>
            <a:avLst/>
            <a:gdLst>
              <a:gd name="T0" fmla="*/ 14 w 21600"/>
              <a:gd name="T1" fmla="*/ 0 h 21600"/>
              <a:gd name="T2" fmla="*/ 0 w 21600"/>
              <a:gd name="T3" fmla="*/ 0 h 21600"/>
              <a:gd name="T4" fmla="*/ 14 w 21600"/>
              <a:gd name="T5" fmla="*/ 0 h 21600"/>
              <a:gd name="T6" fmla="*/ 18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58 w 21600"/>
              <a:gd name="T13" fmla="*/ 5336 h 21600"/>
              <a:gd name="T14" fmla="*/ 18900 w 21600"/>
              <a:gd name="T15" fmla="*/ 162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03154" y="183454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/>
              <a:t>KOD</a:t>
            </a:r>
          </a:p>
        </p:txBody>
      </p:sp>
      <p:sp>
        <p:nvSpPr>
          <p:cNvPr id="57" name="pole tekstowe 56"/>
          <p:cNvSpPr txBox="1"/>
          <p:nvPr/>
        </p:nvSpPr>
        <p:spPr>
          <a:xfrm>
            <a:off x="4094119" y="1965490"/>
            <a:ext cx="959197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</a:rPr>
              <a:t>FDP</a:t>
            </a:r>
            <a:br>
              <a:rPr lang="pl-PL" sz="1400" b="1" dirty="0" smtClean="0">
                <a:latin typeface="+mj-lt"/>
              </a:rPr>
            </a:br>
            <a:r>
              <a:rPr lang="pl-PL" sz="1400" b="1" i="1" dirty="0" smtClean="0">
                <a:latin typeface="+mj-lt"/>
              </a:rPr>
              <a:t>H</a:t>
            </a:r>
            <a:r>
              <a:rPr lang="pl-PL" sz="1400" b="1" dirty="0" smtClean="0">
                <a:latin typeface="+mj-lt"/>
              </a:rPr>
              <a:t>(</a:t>
            </a:r>
            <a:r>
              <a:rPr lang="pl-PL" sz="1400" b="1" i="1" dirty="0" smtClean="0">
                <a:latin typeface="+mj-lt"/>
              </a:rPr>
              <a:t>f</a:t>
            </a:r>
            <a:r>
              <a:rPr lang="pl-PL" sz="1400" b="1" dirty="0" smtClean="0">
                <a:latin typeface="+mj-lt"/>
              </a:rPr>
              <a:t>)</a:t>
            </a:r>
            <a:endParaRPr lang="pl-PL" sz="1400" b="1" dirty="0">
              <a:latin typeface="+mj-lt"/>
            </a:endParaRPr>
          </a:p>
        </p:txBody>
      </p:sp>
      <p:cxnSp>
        <p:nvCxnSpPr>
          <p:cNvPr id="6" name="Łącznik prosty 5"/>
          <p:cNvCxnSpPr/>
          <p:nvPr/>
        </p:nvCxnSpPr>
        <p:spPr bwMode="auto">
          <a:xfrm flipV="1">
            <a:off x="5016843" y="2213606"/>
            <a:ext cx="325888" cy="237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72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3D180-F089-4464-A7B5-011D2735C4FF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49" name="Prostokąt 48"/>
          <p:cNvSpPr/>
          <p:nvPr/>
        </p:nvSpPr>
        <p:spPr>
          <a:xfrm>
            <a:off x="947626" y="0"/>
            <a:ext cx="79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BINARNEGO KODU TRANSMISYJNEGO - MODEL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sp>
        <p:nvSpPr>
          <p:cNvPr id="89" name="pole tekstowe 88"/>
          <p:cNvSpPr txBox="1"/>
          <p:nvPr/>
        </p:nvSpPr>
        <p:spPr>
          <a:xfrm>
            <a:off x="1227589" y="3160657"/>
            <a:ext cx="780538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l-PL" sz="1400" b="1" dirty="0" smtClean="0">
                <a:solidFill>
                  <a:srgbClr val="006600"/>
                </a:solidFill>
                <a:latin typeface="Albertus Medium" pitchFamily="34" charset="0"/>
              </a:rPr>
              <a:t>Model odbiornika binarnego kodu cyfrowego w warunkach szumowych:</a:t>
            </a:r>
          </a:p>
          <a:p>
            <a:pPr marL="285750" indent="-285750" algn="l">
              <a:buFontTx/>
              <a:buChar char="-"/>
            </a:pPr>
            <a:r>
              <a:rPr lang="pl-PL" sz="1400" b="1" i="1" dirty="0" smtClean="0">
                <a:solidFill>
                  <a:srgbClr val="CC00CC"/>
                </a:solidFill>
                <a:latin typeface="Albertus Medium" pitchFamily="34" charset="0"/>
              </a:rPr>
              <a:t>H</a:t>
            </a:r>
            <a:r>
              <a:rPr lang="pl-PL" sz="1400" b="1" dirty="0" smtClean="0">
                <a:solidFill>
                  <a:srgbClr val="CC00CC"/>
                </a:solidFill>
                <a:latin typeface="Albertus Medium" pitchFamily="34" charset="0"/>
              </a:rPr>
              <a:t>(</a:t>
            </a:r>
            <a:r>
              <a:rPr lang="pl-PL" sz="1400" b="1" i="1" dirty="0">
                <a:solidFill>
                  <a:srgbClr val="CC00CC"/>
                </a:solidFill>
                <a:cs typeface="Times New Roman" panose="02020603050405020304" pitchFamily="18" charset="0"/>
              </a:rPr>
              <a:t>f</a:t>
            </a:r>
            <a:r>
              <a:rPr lang="pl-PL" sz="1400" b="1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) – </a:t>
            </a:r>
            <a:r>
              <a:rPr lang="pl-PL" sz="1400" b="1" dirty="0">
                <a:solidFill>
                  <a:srgbClr val="CC00CC"/>
                </a:solidFill>
                <a:latin typeface="Albertus Medium" pitchFamily="34" charset="0"/>
              </a:rPr>
              <a:t>transmitancja </a:t>
            </a:r>
            <a:r>
              <a:rPr lang="pl-PL" sz="1400" b="1" dirty="0" smtClean="0">
                <a:solidFill>
                  <a:srgbClr val="CC00CC"/>
                </a:solidFill>
                <a:latin typeface="Albertus Medium" pitchFamily="34" charset="0"/>
              </a:rPr>
              <a:t>FDP na wejściu odbiornika - ?</a:t>
            </a:r>
            <a:endParaRPr lang="pl-PL" sz="1400" b="1" dirty="0">
              <a:solidFill>
                <a:srgbClr val="CC00CC"/>
              </a:solidFill>
              <a:latin typeface="Albertus Medium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s</a:t>
            </a:r>
            <a:r>
              <a:rPr lang="pl-PL" sz="1400" b="1" baseline="-25000" dirty="0" smtClean="0">
                <a:solidFill>
                  <a:schemeClr val="tx1"/>
                </a:solidFill>
                <a:latin typeface="Albertus Medium" pitchFamily="34" charset="0"/>
              </a:rPr>
              <a:t>1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), 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s</a:t>
            </a:r>
            <a:r>
              <a:rPr lang="pl-PL" sz="1400" b="1" baseline="-25000" dirty="0">
                <a:solidFill>
                  <a:schemeClr val="tx1"/>
                </a:solidFill>
                <a:latin typeface="Albertus Medium" pitchFamily="34" charset="0"/>
              </a:rPr>
              <a:t>2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), 0 ≤ 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 ≤ 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T 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– binarny kod 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transmisyjny – Pr{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s</a:t>
            </a:r>
            <a:r>
              <a:rPr lang="pl-PL" sz="1400" b="1" baseline="-25000" dirty="0">
                <a:solidFill>
                  <a:schemeClr val="tx1"/>
                </a:solidFill>
                <a:latin typeface="Albertus Medium" pitchFamily="34" charset="0"/>
              </a:rPr>
              <a:t>1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)} = 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Pr{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s</a:t>
            </a:r>
            <a:r>
              <a:rPr lang="pl-PL" sz="1400" b="1" baseline="-25000" dirty="0">
                <a:solidFill>
                  <a:schemeClr val="tx1"/>
                </a:solidFill>
                <a:latin typeface="Albertus Medium" pitchFamily="34" charset="0"/>
              </a:rPr>
              <a:t>1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)} = 1/2</a:t>
            </a:r>
          </a:p>
          <a:p>
            <a:pPr marL="285750" indent="-285750" algn="l">
              <a:buFontTx/>
              <a:buChar char="-"/>
            </a:pP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s</a:t>
            </a:r>
            <a:r>
              <a:rPr lang="pl-PL" sz="1400" b="1" baseline="-25000" dirty="0" smtClean="0">
                <a:solidFill>
                  <a:schemeClr val="tx1"/>
                </a:solidFill>
                <a:latin typeface="Albertus Medium" pitchFamily="34" charset="0"/>
              </a:rPr>
              <a:t>01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), 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s</a:t>
            </a:r>
            <a:r>
              <a:rPr lang="pl-PL" sz="1400" b="1" baseline="-25000" dirty="0" smtClean="0">
                <a:solidFill>
                  <a:schemeClr val="tx1"/>
                </a:solidFill>
                <a:latin typeface="Albertus Medium" pitchFamily="34" charset="0"/>
              </a:rPr>
              <a:t>02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), 0 ≤ 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 ≤ 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T 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– binarny kod 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transmisyjny na wyjściu kanału</a:t>
            </a:r>
            <a:endParaRPr lang="pl-PL" sz="1400" b="1" dirty="0">
              <a:solidFill>
                <a:schemeClr val="tx1"/>
              </a:solidFill>
              <a:latin typeface="Albertus Medium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>z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) – AWGN, ½ 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N</a:t>
            </a:r>
            <a:r>
              <a:rPr lang="pl-PL" sz="1400" b="1" baseline="-25000" dirty="0" smtClean="0">
                <a:solidFill>
                  <a:schemeClr val="tx1"/>
                </a:solidFill>
                <a:latin typeface="Albertus Medium" pitchFamily="34" charset="0"/>
              </a:rPr>
              <a:t>0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 [Wat/</a:t>
            </a:r>
            <a:r>
              <a:rPr lang="pl-PL" sz="1400" b="1" dirty="0" err="1" smtClean="0">
                <a:solidFill>
                  <a:schemeClr val="tx1"/>
                </a:solidFill>
                <a:latin typeface="Albertus Medium" pitchFamily="34" charset="0"/>
              </a:rPr>
              <a:t>Hz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] – widmowa gęstość mocy szumu w kanale transmisyjnym</a:t>
            </a:r>
          </a:p>
          <a:p>
            <a:pPr marL="285750" indent="-285750" algn="l">
              <a:buFontTx/>
              <a:buChar char="-"/>
            </a:pP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n(t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) – szum na wyjściu 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FDP</a:t>
            </a:r>
          </a:p>
          <a:p>
            <a:pPr marL="285750" indent="-285750" algn="l">
              <a:buFontTx/>
              <a:buChar char="-"/>
            </a:pP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v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) – zaszumiony sygnał na wyjściu FDP</a:t>
            </a:r>
          </a:p>
          <a:p>
            <a:pPr marL="285750" indent="-285750" algn="l">
              <a:buFontTx/>
              <a:buChar char="-"/>
            </a:pP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v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T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) 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– 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próbka sygnału odbieranego</a:t>
            </a:r>
          </a:p>
          <a:p>
            <a:pPr marL="285750" indent="-285750" algn="l">
              <a:buFontTx/>
              <a:buChar char="-"/>
            </a:pPr>
            <a:r>
              <a:rPr lang="pl-PL" sz="1400" b="1" i="1" dirty="0" smtClean="0">
                <a:solidFill>
                  <a:srgbClr val="CC00CC"/>
                </a:solidFill>
                <a:latin typeface="Albertus Medium" pitchFamily="34" charset="0"/>
              </a:rPr>
              <a:t>k</a:t>
            </a:r>
            <a:r>
              <a:rPr lang="pl-PL" sz="1400" b="1" dirty="0" smtClean="0">
                <a:solidFill>
                  <a:srgbClr val="CC00CC"/>
                </a:solidFill>
                <a:latin typeface="Albertus Medium" pitchFamily="34" charset="0"/>
              </a:rPr>
              <a:t> – próg decyzyjny w układzie decyzyjnym - ?</a:t>
            </a:r>
          </a:p>
          <a:p>
            <a:pPr marL="285750" indent="-285750" algn="l">
              <a:buFontTx/>
              <a:buChar char="-"/>
            </a:pPr>
            <a:r>
              <a:rPr lang="pl-PL" sz="1400" b="1" i="1" dirty="0" smtClean="0">
                <a:solidFill>
                  <a:srgbClr val="CC00CC"/>
                </a:solidFill>
                <a:latin typeface="Albertus Medium" pitchFamily="34" charset="0"/>
              </a:rPr>
              <a:t>P</a:t>
            </a:r>
            <a:r>
              <a:rPr lang="pl-PL" sz="1400" b="1" i="1" baseline="-25000" dirty="0" smtClean="0">
                <a:solidFill>
                  <a:srgbClr val="CC00CC"/>
                </a:solidFill>
                <a:latin typeface="Albertus Medium" pitchFamily="34" charset="0"/>
              </a:rPr>
              <a:t>E</a:t>
            </a:r>
            <a:r>
              <a:rPr lang="pl-PL" sz="1400" b="1" i="1" dirty="0" smtClean="0">
                <a:solidFill>
                  <a:srgbClr val="CC00CC"/>
                </a:solidFill>
                <a:latin typeface="Albertus Medium" pitchFamily="34" charset="0"/>
              </a:rPr>
              <a:t> </a:t>
            </a:r>
            <a:r>
              <a:rPr lang="pl-PL" sz="1400" b="1" dirty="0" smtClean="0">
                <a:solidFill>
                  <a:srgbClr val="CC00CC"/>
                </a:solidFill>
                <a:latin typeface="Albertus Medium" pitchFamily="34" charset="0"/>
              </a:rPr>
              <a:t>– prawdopodobieństwo błędu - ?</a:t>
            </a:r>
            <a:endParaRPr lang="pl-PL" sz="1400" b="1" dirty="0">
              <a:solidFill>
                <a:srgbClr val="CC00CC"/>
              </a:solidFill>
              <a:latin typeface="Albertus Medium" pitchFamily="34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1208153" y="1286814"/>
            <a:ext cx="7612771" cy="1767536"/>
            <a:chOff x="1208153" y="1344936"/>
            <a:chExt cx="7612771" cy="1767536"/>
          </a:xfrm>
        </p:grpSpPr>
        <p:grpSp>
          <p:nvGrpSpPr>
            <p:cNvPr id="17" name="Grupa 16"/>
            <p:cNvGrpSpPr/>
            <p:nvPr/>
          </p:nvGrpSpPr>
          <p:grpSpPr>
            <a:xfrm>
              <a:off x="1208153" y="1344936"/>
              <a:ext cx="7612771" cy="1767536"/>
              <a:chOff x="1108128" y="1354105"/>
              <a:chExt cx="7612771" cy="1767536"/>
            </a:xfrm>
          </p:grpSpPr>
          <p:sp>
            <p:nvSpPr>
              <p:cNvPr id="4" name="pole tekstowe 3"/>
              <p:cNvSpPr txBox="1"/>
              <p:nvPr/>
            </p:nvSpPr>
            <p:spPr>
              <a:xfrm>
                <a:off x="2303894" y="2091274"/>
                <a:ext cx="1361967" cy="646331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i="1" dirty="0" smtClean="0">
                    <a:solidFill>
                      <a:schemeClr val="tx1"/>
                    </a:solidFill>
                    <a:latin typeface="+mj-lt"/>
                  </a:rPr>
                  <a:t>  </a:t>
                </a:r>
                <a:r>
                  <a:rPr lang="pl-PL" i="1" dirty="0" smtClean="0">
                    <a:solidFill>
                      <a:schemeClr val="tx1"/>
                    </a:solidFill>
                    <a:latin typeface="+mj-lt"/>
                  </a:rPr>
                  <a:t>H</a:t>
                </a:r>
                <a:r>
                  <a:rPr lang="pl-PL" dirty="0" smtClean="0">
                    <a:solidFill>
                      <a:schemeClr val="tx1"/>
                    </a:solidFill>
                    <a:latin typeface="+mj-lt"/>
                  </a:rPr>
                  <a:t>(</a:t>
                </a:r>
                <a:r>
                  <a:rPr lang="el-GR" i="1" dirty="0" smtClean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ω</a:t>
                </a:r>
                <a:r>
                  <a:rPr lang="pl-PL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pl-PL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6" name="Łącznik prosty ze strzałką 5"/>
              <p:cNvCxnSpPr/>
              <p:nvPr/>
            </p:nvCxnSpPr>
            <p:spPr bwMode="auto">
              <a:xfrm>
                <a:off x="1108128" y="2368161"/>
                <a:ext cx="1180397" cy="9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aphicFrame>
            <p:nvGraphicFramePr>
              <p:cNvPr id="10" name="Obiek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7442489"/>
                  </p:ext>
                </p:extLst>
              </p:nvPr>
            </p:nvGraphicFramePr>
            <p:xfrm>
              <a:off x="1258721" y="1403937"/>
              <a:ext cx="1031875" cy="857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302" name="Równanie" r:id="rId3" imgW="1041120" imgH="863280" progId="Equation.3">
                      <p:embed/>
                    </p:oleObj>
                  </mc:Choice>
                  <mc:Fallback>
                    <p:oleObj name="Równanie" r:id="rId3" imgW="1041120" imgH="8632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258721" y="1403937"/>
                            <a:ext cx="1031875" cy="8572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5" name="Łącznik prosty ze strzałką 64"/>
              <p:cNvCxnSpPr/>
              <p:nvPr/>
            </p:nvCxnSpPr>
            <p:spPr bwMode="auto">
              <a:xfrm>
                <a:off x="3654701" y="2351908"/>
                <a:ext cx="686235" cy="9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aphicFrame>
            <p:nvGraphicFramePr>
              <p:cNvPr id="67" name="Obiekt 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3627542"/>
                  </p:ext>
                </p:extLst>
              </p:nvPr>
            </p:nvGraphicFramePr>
            <p:xfrm>
              <a:off x="3900475" y="1354754"/>
              <a:ext cx="1057275" cy="681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303" name="Równanie" r:id="rId5" imgW="1066680" imgH="685800" progId="Equation.3">
                      <p:embed/>
                    </p:oleObj>
                  </mc:Choice>
                  <mc:Fallback>
                    <p:oleObj name="Równanie" r:id="rId5" imgW="1066680" imgH="685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900475" y="1354754"/>
                            <a:ext cx="1057275" cy="6810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8" name="Łącznik prosty ze strzałką 67"/>
              <p:cNvCxnSpPr/>
              <p:nvPr/>
            </p:nvCxnSpPr>
            <p:spPr bwMode="auto">
              <a:xfrm>
                <a:off x="5376051" y="2350932"/>
                <a:ext cx="686235" cy="9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" name="Łącznik prosty 13"/>
              <p:cNvCxnSpPr/>
              <p:nvPr/>
            </p:nvCxnSpPr>
            <p:spPr bwMode="auto">
              <a:xfrm>
                <a:off x="5014539" y="1963700"/>
                <a:ext cx="361512" cy="38723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71" name="Obiekt 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9542834"/>
                  </p:ext>
                </p:extLst>
              </p:nvPr>
            </p:nvGraphicFramePr>
            <p:xfrm>
              <a:off x="5300496" y="1902215"/>
              <a:ext cx="339725" cy="176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304" name="Równanie" r:id="rId7" imgW="342720" imgH="177480" progId="Equation.3">
                      <p:embed/>
                    </p:oleObj>
                  </mc:Choice>
                  <mc:Fallback>
                    <p:oleObj name="Równanie" r:id="rId7" imgW="34272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300496" y="1902215"/>
                            <a:ext cx="339725" cy="1762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Łuk 14"/>
              <p:cNvSpPr/>
              <p:nvPr/>
            </p:nvSpPr>
            <p:spPr bwMode="auto">
              <a:xfrm rot="15939902">
                <a:off x="5010921" y="1940207"/>
                <a:ext cx="708920" cy="596587"/>
              </a:xfrm>
              <a:prstGeom prst="arc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36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5" name="Łącznik prosty ze strzałką 74"/>
              <p:cNvCxnSpPr/>
              <p:nvPr/>
            </p:nvCxnSpPr>
            <p:spPr bwMode="auto">
              <a:xfrm>
                <a:off x="7649714" y="2367185"/>
                <a:ext cx="686235" cy="9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aphicFrame>
            <p:nvGraphicFramePr>
              <p:cNvPr id="77" name="Obiekt 7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5944952"/>
                  </p:ext>
                </p:extLst>
              </p:nvPr>
            </p:nvGraphicFramePr>
            <p:xfrm>
              <a:off x="4703750" y="2442191"/>
              <a:ext cx="1192213" cy="679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305" name="Równanie" r:id="rId9" imgW="1206360" imgH="685800" progId="Equation.3">
                      <p:embed/>
                    </p:oleObj>
                  </mc:Choice>
                  <mc:Fallback>
                    <p:oleObj name="Równanie" r:id="rId9" imgW="1206360" imgH="685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703750" y="2442191"/>
                            <a:ext cx="1192213" cy="679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5" name="Obiekt 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0460611"/>
                  </p:ext>
                </p:extLst>
              </p:nvPr>
            </p:nvGraphicFramePr>
            <p:xfrm>
              <a:off x="7866824" y="1354105"/>
              <a:ext cx="854075" cy="666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306" name="Równanie" r:id="rId11" imgW="863280" imgH="672840" progId="Equation.3">
                      <p:embed/>
                    </p:oleObj>
                  </mc:Choice>
                  <mc:Fallback>
                    <p:oleObj name="Równanie" r:id="rId11" imgW="863280" imgH="6728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866824" y="1354105"/>
                            <a:ext cx="854075" cy="6667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pole tekstowe 15"/>
              <p:cNvSpPr txBox="1"/>
              <p:nvPr/>
            </p:nvSpPr>
            <p:spPr>
              <a:xfrm>
                <a:off x="6636562" y="2109043"/>
                <a:ext cx="229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400" b="1" dirty="0" smtClean="0">
                    <a:solidFill>
                      <a:srgbClr val="C00000"/>
                    </a:solidFill>
                  </a:rPr>
                  <a:t> </a:t>
                </a:r>
                <a:endParaRPr lang="pl-PL" sz="14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6" name="pole tekstowe 85"/>
              <p:cNvSpPr txBox="1"/>
              <p:nvPr/>
            </p:nvSpPr>
            <p:spPr>
              <a:xfrm>
                <a:off x="2377538" y="2133537"/>
                <a:ext cx="118641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CC00CC"/>
                    </a:solidFill>
                  </a:rPr>
                  <a:t>        FDP    </a:t>
                </a:r>
                <a:br>
                  <a:rPr lang="pl-PL" sz="1600" b="1" dirty="0" smtClean="0">
                    <a:solidFill>
                      <a:srgbClr val="CC00CC"/>
                    </a:solidFill>
                  </a:rPr>
                </a:br>
                <a:r>
                  <a:rPr lang="pl-PL" sz="1600" b="1" dirty="0" smtClean="0">
                    <a:solidFill>
                      <a:srgbClr val="CC00CC"/>
                    </a:solidFill>
                  </a:rPr>
                  <a:t>   </a:t>
                </a:r>
                <a:r>
                  <a:rPr lang="pl-PL" sz="1600" b="1" i="1" dirty="0" smtClean="0">
                    <a:solidFill>
                      <a:srgbClr val="CC00CC"/>
                    </a:solidFill>
                  </a:rPr>
                  <a:t>H</a:t>
                </a:r>
                <a:r>
                  <a:rPr lang="pl-PL" sz="1600" b="1" dirty="0" smtClean="0">
                    <a:solidFill>
                      <a:srgbClr val="CC00CC"/>
                    </a:solidFill>
                  </a:rPr>
                  <a:t>(</a:t>
                </a:r>
                <a:r>
                  <a:rPr lang="pl-PL" sz="1600" b="1" i="1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f</a:t>
                </a:r>
                <a:r>
                  <a:rPr lang="pl-PL" sz="1600" b="1" dirty="0" smtClean="0">
                    <a:solidFill>
                      <a:srgbClr val="CC00CC"/>
                    </a:solidFill>
                    <a:cs typeface="Times New Roman" panose="02020603050405020304" pitchFamily="18" charset="0"/>
                  </a:rPr>
                  <a:t>)</a:t>
                </a:r>
                <a:endParaRPr lang="pl-PL" sz="1600" b="1" i="1" dirty="0">
                  <a:solidFill>
                    <a:srgbClr val="CC00CC"/>
                  </a:solidFill>
                </a:endParaRPr>
              </a:p>
            </p:txBody>
          </p:sp>
        </p:grpSp>
        <p:sp>
          <p:nvSpPr>
            <p:cNvPr id="90" name="pole tekstowe 89"/>
            <p:cNvSpPr txBox="1"/>
            <p:nvPr/>
          </p:nvSpPr>
          <p:spPr>
            <a:xfrm>
              <a:off x="6248481" y="2078513"/>
              <a:ext cx="143500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rgbClr val="CC00CC"/>
                  </a:solidFill>
                </a:rPr>
                <a:t>u</a:t>
              </a:r>
              <a:r>
                <a:rPr lang="pl-PL" sz="1400" b="1" dirty="0" smtClean="0">
                  <a:solidFill>
                    <a:srgbClr val="CC00CC"/>
                  </a:solidFill>
                </a:rPr>
                <a:t>kład decyzyjny</a:t>
              </a:r>
            </a:p>
            <a:p>
              <a:pPr algn="ctr"/>
              <a:r>
                <a:rPr lang="pl-PL" sz="1400" b="1" dirty="0" smtClean="0">
                  <a:solidFill>
                    <a:srgbClr val="CC00CC"/>
                  </a:solidFill>
                </a:rPr>
                <a:t>próg</a:t>
              </a:r>
              <a:r>
                <a:rPr lang="pl-PL" sz="1400" b="1" i="1" dirty="0" smtClean="0">
                  <a:solidFill>
                    <a:srgbClr val="CC00CC"/>
                  </a:solidFill>
                </a:rPr>
                <a:t> k</a:t>
              </a:r>
              <a:endParaRPr lang="pl-PL" sz="1400" b="1" i="1" dirty="0">
                <a:solidFill>
                  <a:srgbClr val="CC00CC"/>
                </a:solidFill>
              </a:endParaRPr>
            </a:p>
          </p:txBody>
        </p:sp>
        <p:sp>
          <p:nvSpPr>
            <p:cNvPr id="18" name="Prostokąt 17"/>
            <p:cNvSpPr/>
            <p:nvPr/>
          </p:nvSpPr>
          <p:spPr bwMode="auto">
            <a:xfrm>
              <a:off x="6158147" y="2011686"/>
              <a:ext cx="1591592" cy="61606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3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1286974" y="5718792"/>
            <a:ext cx="7003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1400" b="1" dirty="0">
                <a:solidFill>
                  <a:srgbClr val="CC00CC"/>
                </a:solidFill>
                <a:latin typeface="Albertus Medium" pitchFamily="34" charset="0"/>
              </a:rPr>
              <a:t>Zadanie do </a:t>
            </a:r>
            <a:r>
              <a:rPr lang="pl-PL" sz="1400" b="1" dirty="0" smtClean="0">
                <a:solidFill>
                  <a:srgbClr val="CC00CC"/>
                </a:solidFill>
                <a:latin typeface="Albertus Medium" pitchFamily="34" charset="0"/>
              </a:rPr>
              <a:t>rozwiązania </a:t>
            </a:r>
            <a:r>
              <a:rPr lang="pl-PL" sz="1400" b="1" dirty="0" smtClean="0">
                <a:solidFill>
                  <a:srgbClr val="006600"/>
                </a:solidFill>
                <a:latin typeface="Albertus Medium" pitchFamily="34" charset="0"/>
              </a:rPr>
              <a:t>– 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minimalizacja prawdopodobieństwa błędnej decyzji 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P</a:t>
            </a:r>
            <a:r>
              <a:rPr lang="pl-PL" sz="1400" b="1" i="1" baseline="-25000" dirty="0" smtClean="0">
                <a:solidFill>
                  <a:schemeClr val="tx1"/>
                </a:solidFill>
                <a:latin typeface="Albertus Medium" pitchFamily="34" charset="0"/>
              </a:rPr>
              <a:t>E</a:t>
            </a:r>
            <a: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  <a:t/>
            </a:r>
            <a:br>
              <a:rPr lang="pl-PL" sz="1400" b="1" i="1" dirty="0">
                <a:solidFill>
                  <a:schemeClr val="tx1"/>
                </a:solidFill>
                <a:latin typeface="Albertus Medium" pitchFamily="34" charset="0"/>
              </a:rPr>
            </a:b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przez odpowiedni dobór transmitancji FDP 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H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) na wejściu odbiornika</a:t>
            </a:r>
          </a:p>
        </p:txBody>
      </p:sp>
      <p:sp>
        <p:nvSpPr>
          <p:cNvPr id="92" name="pole tekstowe 91"/>
          <p:cNvSpPr txBox="1"/>
          <p:nvPr/>
        </p:nvSpPr>
        <p:spPr>
          <a:xfrm>
            <a:off x="1286973" y="6334780"/>
            <a:ext cx="6506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1400" b="1" dirty="0" smtClean="0">
                <a:solidFill>
                  <a:srgbClr val="006600"/>
                </a:solidFill>
                <a:latin typeface="Albertus Medium" pitchFamily="34" charset="0"/>
              </a:rPr>
              <a:t>Rozwiązanie – 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filtr dopasowany (</a:t>
            </a:r>
            <a:r>
              <a:rPr lang="pl-PL" sz="1400" b="1" i="1" dirty="0" err="1" smtClean="0">
                <a:solidFill>
                  <a:schemeClr val="tx1"/>
                </a:solidFill>
                <a:latin typeface="Albertus Medium" pitchFamily="34" charset="0"/>
              </a:rPr>
              <a:t>matched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pl-PL" sz="1400" b="1" i="1" dirty="0" err="1" smtClean="0">
                <a:solidFill>
                  <a:schemeClr val="tx1"/>
                </a:solidFill>
                <a:latin typeface="Albertus Medium" pitchFamily="34" charset="0"/>
              </a:rPr>
              <a:t>filter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) </a:t>
            </a:r>
            <a:r>
              <a:rPr lang="pl-PL" sz="1400" b="1" i="1" dirty="0" smtClean="0">
                <a:solidFill>
                  <a:schemeClr val="tx1"/>
                </a:solidFill>
                <a:latin typeface="Albertus Medium" pitchFamily="34" charset="0"/>
              </a:rPr>
              <a:t>H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(</a:t>
            </a:r>
            <a:r>
              <a:rPr lang="pl-PL" sz="1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pl-PL" sz="1400" b="1" dirty="0" smtClean="0">
                <a:solidFill>
                  <a:schemeClr val="tx1"/>
                </a:solidFill>
                <a:latin typeface="Albertus Medium" pitchFamily="34" charset="0"/>
              </a:rPr>
              <a:t>) </a:t>
            </a:r>
            <a:r>
              <a:rPr lang="pl-PL" sz="1400" b="1" dirty="0">
                <a:solidFill>
                  <a:schemeClr val="tx1"/>
                </a:solidFill>
                <a:latin typeface="Albertus Medium" pitchFamily="34" charset="0"/>
              </a:rPr>
              <a:t>→ odbiór korelacyjny</a:t>
            </a:r>
          </a:p>
        </p:txBody>
      </p:sp>
      <p:cxnSp>
        <p:nvCxnSpPr>
          <p:cNvPr id="93" name="Łącznik prosty ze strzałką 92"/>
          <p:cNvCxnSpPr/>
          <p:nvPr/>
        </p:nvCxnSpPr>
        <p:spPr bwMode="auto">
          <a:xfrm flipH="1" flipV="1">
            <a:off x="2484000" y="1264282"/>
            <a:ext cx="790760" cy="688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94" name="pole tekstowe 93"/>
          <p:cNvSpPr txBox="1"/>
          <p:nvPr/>
        </p:nvSpPr>
        <p:spPr>
          <a:xfrm>
            <a:off x="2466045" y="1420831"/>
            <a:ext cx="133228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  <a:latin typeface="Albertus Medium" pitchFamily="34" charset="0"/>
              </a:rPr>
              <a:t>AWGN ½ </a:t>
            </a:r>
            <a:r>
              <a:rPr lang="pl-PL" sz="1600" b="1" i="1" dirty="0">
                <a:solidFill>
                  <a:srgbClr val="FF0000"/>
                </a:solidFill>
                <a:latin typeface="Albertus Medium" pitchFamily="34" charset="0"/>
              </a:rPr>
              <a:t>N</a:t>
            </a:r>
            <a:r>
              <a:rPr lang="pl-PL" sz="1600" b="1" baseline="-25000" dirty="0">
                <a:solidFill>
                  <a:srgbClr val="FF0000"/>
                </a:solidFill>
                <a:latin typeface="Albertus Medium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073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947626" y="0"/>
            <a:ext cx="796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SZUM AWGN - FILTRACJA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3" name="Rectangle 83"/>
          <p:cNvSpPr>
            <a:spLocks noChangeArrowheads="1"/>
          </p:cNvSpPr>
          <p:nvPr/>
        </p:nvSpPr>
        <p:spPr bwMode="auto">
          <a:xfrm>
            <a:off x="1221288" y="1646978"/>
            <a:ext cx="170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l-PL" sz="2400" b="1" dirty="0" smtClean="0"/>
              <a:t>AWGN, </a:t>
            </a:r>
            <a:r>
              <a:rPr kumimoji="1" lang="pl-PL" sz="2400" i="1" dirty="0" smtClean="0"/>
              <a:t>z</a:t>
            </a:r>
            <a:r>
              <a:rPr kumimoji="1" lang="pl-PL" sz="2400" dirty="0" smtClean="0"/>
              <a:t>(</a:t>
            </a:r>
            <a:r>
              <a:rPr kumimoji="1" lang="pl-PL" sz="2400" i="1" dirty="0" smtClean="0"/>
              <a:t>t</a:t>
            </a:r>
            <a:r>
              <a:rPr kumimoji="1" lang="pl-PL" sz="2400" dirty="0" smtClean="0"/>
              <a:t>)</a:t>
            </a:r>
          </a:p>
        </p:txBody>
      </p:sp>
      <p:sp>
        <p:nvSpPr>
          <p:cNvPr id="154" name="Rectangle 84"/>
          <p:cNvSpPr>
            <a:spLocks noChangeArrowheads="1"/>
          </p:cNvSpPr>
          <p:nvPr/>
        </p:nvSpPr>
        <p:spPr bwMode="auto">
          <a:xfrm>
            <a:off x="5076057" y="2223042"/>
            <a:ext cx="3068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l-PL" sz="2400" b="1" dirty="0" smtClean="0"/>
              <a:t>Szum gaussowski, </a:t>
            </a:r>
            <a:r>
              <a:rPr kumimoji="1" lang="pl-PL" sz="2400" i="1" dirty="0" smtClean="0"/>
              <a:t>n</a:t>
            </a:r>
            <a:r>
              <a:rPr kumimoji="1" lang="pl-PL" sz="2400" dirty="0" smtClean="0"/>
              <a:t>(</a:t>
            </a:r>
            <a:r>
              <a:rPr kumimoji="1" lang="pl-PL" sz="2400" i="1" dirty="0" smtClean="0"/>
              <a:t>t</a:t>
            </a:r>
            <a:r>
              <a:rPr kumimoji="1" lang="pl-PL" sz="2400" dirty="0" smtClean="0"/>
              <a:t>)</a:t>
            </a:r>
          </a:p>
        </p:txBody>
      </p:sp>
      <p:sp>
        <p:nvSpPr>
          <p:cNvPr id="155" name="Text Box 80"/>
          <p:cNvSpPr txBox="1">
            <a:spLocks noChangeArrowheads="1"/>
          </p:cNvSpPr>
          <p:nvPr/>
        </p:nvSpPr>
        <p:spPr bwMode="auto">
          <a:xfrm>
            <a:off x="3021186" y="1869674"/>
            <a:ext cx="1828800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2800" b="1" dirty="0"/>
          </a:p>
        </p:txBody>
      </p:sp>
      <p:sp>
        <p:nvSpPr>
          <p:cNvPr id="156" name="Line 81"/>
          <p:cNvSpPr>
            <a:spLocks noChangeShapeType="1"/>
          </p:cNvSpPr>
          <p:nvPr/>
        </p:nvSpPr>
        <p:spPr bwMode="auto">
          <a:xfrm>
            <a:off x="1725786" y="2174474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157" name="Line 82"/>
          <p:cNvSpPr>
            <a:spLocks noChangeShapeType="1"/>
          </p:cNvSpPr>
          <p:nvPr/>
        </p:nvSpPr>
        <p:spPr bwMode="auto">
          <a:xfrm>
            <a:off x="4849986" y="2174474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graphicFrame>
        <p:nvGraphicFramePr>
          <p:cNvPr id="1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414575"/>
              </p:ext>
            </p:extLst>
          </p:nvPr>
        </p:nvGraphicFramePr>
        <p:xfrm>
          <a:off x="3495675" y="1893888"/>
          <a:ext cx="8905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1" name="Równanie" r:id="rId3" imgW="380880" imgH="215640" progId="Equation.3">
                  <p:embed/>
                </p:oleObj>
              </mc:Choice>
              <mc:Fallback>
                <p:oleObj name="Równanie" r:id="rId3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893888"/>
                        <a:ext cx="8905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839883"/>
              </p:ext>
            </p:extLst>
          </p:nvPr>
        </p:nvGraphicFramePr>
        <p:xfrm>
          <a:off x="5815013" y="528638"/>
          <a:ext cx="2674937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2" name="Równanie" r:id="rId5" imgW="1409400" imgH="812520" progId="Equation.3">
                  <p:embed/>
                </p:oleObj>
              </mc:Choice>
              <mc:Fallback>
                <p:oleObj name="Równanie" r:id="rId5" imgW="14094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528638"/>
                        <a:ext cx="2674937" cy="1544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Prostokąt 159"/>
          <p:cNvSpPr/>
          <p:nvPr/>
        </p:nvSpPr>
        <p:spPr>
          <a:xfrm>
            <a:off x="3208156" y="1463278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pl-PL" sz="2000" b="1" dirty="0">
                <a:solidFill>
                  <a:srgbClr val="008000"/>
                </a:solidFill>
                <a:latin typeface="+mj-lt"/>
              </a:rPr>
              <a:t>d</a:t>
            </a:r>
            <a:r>
              <a:rPr kumimoji="1" lang="pl-PL" sz="2000" b="1" dirty="0" smtClean="0">
                <a:solidFill>
                  <a:srgbClr val="008000"/>
                </a:solidFill>
                <a:latin typeface="+mj-lt"/>
              </a:rPr>
              <a:t>owolny filtr</a:t>
            </a:r>
          </a:p>
        </p:txBody>
      </p:sp>
      <p:sp>
        <p:nvSpPr>
          <p:cNvPr id="161" name="pole tekstowe 160"/>
          <p:cNvSpPr txBox="1"/>
          <p:nvPr/>
        </p:nvSpPr>
        <p:spPr>
          <a:xfrm>
            <a:off x="1370204" y="230112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err="1" smtClean="0">
                <a:latin typeface="+mj-lt"/>
              </a:rPr>
              <a:t>S</a:t>
            </a:r>
            <a:r>
              <a:rPr lang="pl-PL" sz="2400" baseline="-25000" dirty="0" err="1" smtClean="0">
                <a:latin typeface="+mj-lt"/>
              </a:rPr>
              <a:t>z</a:t>
            </a:r>
            <a:r>
              <a:rPr lang="pl-PL" sz="2400" dirty="0" smtClean="0">
                <a:latin typeface="+mj-lt"/>
              </a:rPr>
              <a:t>(</a:t>
            </a:r>
            <a:r>
              <a:rPr lang="pl-PL" sz="2400" i="1" dirty="0">
                <a:latin typeface="+mj-lt"/>
                <a:ea typeface="Cambria Math" panose="02040503050406030204" pitchFamily="18" charset="0"/>
              </a:rPr>
              <a:t>f</a:t>
            </a:r>
            <a:r>
              <a:rPr lang="pl-PL" sz="2400" dirty="0" smtClean="0">
                <a:latin typeface="+mj-lt"/>
              </a:rPr>
              <a:t>) = ½</a:t>
            </a:r>
            <a:r>
              <a:rPr lang="pl-PL" sz="2400" i="1" dirty="0" smtClean="0">
                <a:latin typeface="+mj-lt"/>
              </a:rPr>
              <a:t>N</a:t>
            </a:r>
            <a:r>
              <a:rPr lang="pl-PL" sz="2400" baseline="-25000" dirty="0" smtClean="0">
                <a:latin typeface="+mj-lt"/>
              </a:rPr>
              <a:t>0</a:t>
            </a:r>
            <a:endParaRPr lang="pl-PL" sz="2400" baseline="-25000" dirty="0">
              <a:latin typeface="+mj-lt"/>
            </a:endParaRPr>
          </a:p>
        </p:txBody>
      </p:sp>
      <p:sp>
        <p:nvSpPr>
          <p:cNvPr id="162" name="Text Box 87"/>
          <p:cNvSpPr txBox="1">
            <a:spLocks noChangeArrowheads="1"/>
          </p:cNvSpPr>
          <p:nvPr/>
        </p:nvSpPr>
        <p:spPr bwMode="auto">
          <a:xfrm>
            <a:off x="1061610" y="3117808"/>
            <a:ext cx="7503367" cy="923330"/>
          </a:xfrm>
          <a:prstGeom prst="rect">
            <a:avLst/>
          </a:prstGeom>
          <a:solidFill>
            <a:srgbClr val="FFCC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800" b="1" dirty="0" smtClean="0"/>
              <a:t>Filtracja (dowolna) zachowuje gaussowski (normalny) rozkład wartości chwilowych szumu - zerowa wartość średnia nie zmienia się, zmienia się</a:t>
            </a:r>
            <a:br>
              <a:rPr lang="pl-PL" sz="1800" b="1" dirty="0" smtClean="0"/>
            </a:br>
            <a:r>
              <a:rPr lang="pl-PL" sz="1800" b="1" dirty="0" smtClean="0"/>
              <a:t>natomiast moc szumu (wariancja = wartość średniokwadratowa)</a:t>
            </a:r>
            <a:endParaRPr lang="pl-PL" sz="1800" b="1" dirty="0"/>
          </a:p>
        </p:txBody>
      </p:sp>
      <p:graphicFrame>
        <p:nvGraphicFramePr>
          <p:cNvPr id="163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895723"/>
              </p:ext>
            </p:extLst>
          </p:nvPr>
        </p:nvGraphicFramePr>
        <p:xfrm>
          <a:off x="1075055" y="4252540"/>
          <a:ext cx="625316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3" name="Równanie" r:id="rId7" imgW="2552400" imgH="787320" progId="Equation.3">
                  <p:embed/>
                </p:oleObj>
              </mc:Choice>
              <mc:Fallback>
                <p:oleObj name="Równanie" r:id="rId7" imgW="25524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5" y="4252540"/>
                        <a:ext cx="6253162" cy="1930400"/>
                      </a:xfrm>
                      <a:prstGeom prst="rect">
                        <a:avLst/>
                      </a:prstGeom>
                      <a:solidFill>
                        <a:srgbClr val="99FF66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pl-PL" dirty="0"/>
              <a:t>6</a:t>
            </a:r>
          </a:p>
        </p:txBody>
      </p:sp>
      <p:sp>
        <p:nvSpPr>
          <p:cNvPr id="165" name="Text Box 4"/>
          <p:cNvSpPr txBox="1">
            <a:spLocks noChangeArrowheads="1"/>
          </p:cNvSpPr>
          <p:nvPr/>
        </p:nvSpPr>
        <p:spPr bwMode="auto">
          <a:xfrm>
            <a:off x="5556250" y="6553200"/>
            <a:ext cx="3164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b="1" dirty="0">
                <a:solidFill>
                  <a:srgbClr val="669900"/>
                </a:solidFill>
              </a:rPr>
              <a:t> Zdzisław Papir</a:t>
            </a:r>
            <a:endParaRPr lang="pl-PL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947626" y="0"/>
            <a:ext cx="79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BINARNEGO KODU TRANSMISYJNEGO - MODEL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208153" y="1286814"/>
            <a:ext cx="7612771" cy="1767536"/>
            <a:chOff x="1208153" y="1344936"/>
            <a:chExt cx="7612771" cy="1767536"/>
          </a:xfrm>
        </p:grpSpPr>
        <p:grpSp>
          <p:nvGrpSpPr>
            <p:cNvPr id="5" name="Grupa 4"/>
            <p:cNvGrpSpPr/>
            <p:nvPr/>
          </p:nvGrpSpPr>
          <p:grpSpPr>
            <a:xfrm>
              <a:off x="1208153" y="1344936"/>
              <a:ext cx="7612771" cy="1767536"/>
              <a:chOff x="1108128" y="1354105"/>
              <a:chExt cx="7612771" cy="1767536"/>
            </a:xfrm>
          </p:grpSpPr>
          <p:sp>
            <p:nvSpPr>
              <p:cNvPr id="8" name="pole tekstowe 7"/>
              <p:cNvSpPr txBox="1"/>
              <p:nvPr/>
            </p:nvSpPr>
            <p:spPr>
              <a:xfrm>
                <a:off x="2303894" y="2091274"/>
                <a:ext cx="1361967" cy="646331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i="1" dirty="0" smtClean="0">
                    <a:solidFill>
                      <a:schemeClr val="tx1"/>
                    </a:solidFill>
                    <a:latin typeface="+mj-lt"/>
                  </a:rPr>
                  <a:t>  </a:t>
                </a:r>
                <a:r>
                  <a:rPr lang="pl-PL" i="1" dirty="0" smtClean="0">
                    <a:solidFill>
                      <a:schemeClr val="tx1"/>
                    </a:solidFill>
                    <a:latin typeface="+mj-lt"/>
                  </a:rPr>
                  <a:t>H</a:t>
                </a:r>
                <a:r>
                  <a:rPr lang="pl-PL" dirty="0" smtClean="0">
                    <a:solidFill>
                      <a:schemeClr val="tx1"/>
                    </a:solidFill>
                    <a:latin typeface="+mj-lt"/>
                  </a:rPr>
                  <a:t>(</a:t>
                </a:r>
                <a:r>
                  <a:rPr lang="el-GR" i="1" dirty="0" smtClean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ω</a:t>
                </a:r>
                <a:r>
                  <a:rPr lang="pl-PL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pl-PL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9" name="Łącznik prosty ze strzałką 8"/>
              <p:cNvCxnSpPr/>
              <p:nvPr/>
            </p:nvCxnSpPr>
            <p:spPr bwMode="auto">
              <a:xfrm>
                <a:off x="1108128" y="2368161"/>
                <a:ext cx="1180397" cy="9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aphicFrame>
            <p:nvGraphicFramePr>
              <p:cNvPr id="10" name="Obiek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9130621"/>
                  </p:ext>
                </p:extLst>
              </p:nvPr>
            </p:nvGraphicFramePr>
            <p:xfrm>
              <a:off x="1260463" y="1403966"/>
              <a:ext cx="1030287" cy="857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6640" name="Równanie" r:id="rId3" imgW="1041120" imgH="863280" progId="Equation.3">
                      <p:embed/>
                    </p:oleObj>
                  </mc:Choice>
                  <mc:Fallback>
                    <p:oleObj name="Równanie" r:id="rId3" imgW="1041120" imgH="8632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260463" y="1403966"/>
                            <a:ext cx="1030287" cy="8572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" name="Łącznik prosty ze strzałką 10"/>
              <p:cNvCxnSpPr/>
              <p:nvPr/>
            </p:nvCxnSpPr>
            <p:spPr bwMode="auto">
              <a:xfrm>
                <a:off x="3654701" y="2351908"/>
                <a:ext cx="686235" cy="9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aphicFrame>
            <p:nvGraphicFramePr>
              <p:cNvPr id="12" name="Obiek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3602923"/>
                  </p:ext>
                </p:extLst>
              </p:nvPr>
            </p:nvGraphicFramePr>
            <p:xfrm>
              <a:off x="3900475" y="1354754"/>
              <a:ext cx="1057275" cy="681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6641" name="Równanie" r:id="rId5" imgW="1066680" imgH="685800" progId="Equation.3">
                      <p:embed/>
                    </p:oleObj>
                  </mc:Choice>
                  <mc:Fallback>
                    <p:oleObj name="Równanie" r:id="rId5" imgW="1066680" imgH="685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900475" y="1354754"/>
                            <a:ext cx="1057275" cy="6810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3" name="Łącznik prosty ze strzałką 12"/>
              <p:cNvCxnSpPr/>
              <p:nvPr/>
            </p:nvCxnSpPr>
            <p:spPr bwMode="auto">
              <a:xfrm>
                <a:off x="5376051" y="2350932"/>
                <a:ext cx="686235" cy="9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" name="Łącznik prosty 13"/>
              <p:cNvCxnSpPr/>
              <p:nvPr/>
            </p:nvCxnSpPr>
            <p:spPr bwMode="auto">
              <a:xfrm>
                <a:off x="5014539" y="1963700"/>
                <a:ext cx="361512" cy="38723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15" name="Obiek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5050606"/>
                  </p:ext>
                </p:extLst>
              </p:nvPr>
            </p:nvGraphicFramePr>
            <p:xfrm>
              <a:off x="5300496" y="1902215"/>
              <a:ext cx="339725" cy="176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6642" name="Równanie" r:id="rId7" imgW="342720" imgH="177480" progId="Equation.3">
                      <p:embed/>
                    </p:oleObj>
                  </mc:Choice>
                  <mc:Fallback>
                    <p:oleObj name="Równanie" r:id="rId7" imgW="34272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300496" y="1902215"/>
                            <a:ext cx="339725" cy="1762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Łuk 15"/>
              <p:cNvSpPr/>
              <p:nvPr/>
            </p:nvSpPr>
            <p:spPr bwMode="auto">
              <a:xfrm rot="15939902">
                <a:off x="5010921" y="1940207"/>
                <a:ext cx="708920" cy="596587"/>
              </a:xfrm>
              <a:prstGeom prst="arc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36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7" name="Łącznik prosty ze strzałką 16"/>
              <p:cNvCxnSpPr/>
              <p:nvPr/>
            </p:nvCxnSpPr>
            <p:spPr bwMode="auto">
              <a:xfrm>
                <a:off x="7649714" y="2367185"/>
                <a:ext cx="686235" cy="9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aphicFrame>
            <p:nvGraphicFramePr>
              <p:cNvPr id="18" name="Obiek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975475"/>
                  </p:ext>
                </p:extLst>
              </p:nvPr>
            </p:nvGraphicFramePr>
            <p:xfrm>
              <a:off x="4703750" y="2442191"/>
              <a:ext cx="1192213" cy="679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6643" name="Równanie" r:id="rId9" imgW="1206360" imgH="685800" progId="Equation.3">
                      <p:embed/>
                    </p:oleObj>
                  </mc:Choice>
                  <mc:Fallback>
                    <p:oleObj name="Równanie" r:id="rId9" imgW="1206360" imgH="685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703750" y="2442191"/>
                            <a:ext cx="1192213" cy="679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iek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590274"/>
                  </p:ext>
                </p:extLst>
              </p:nvPr>
            </p:nvGraphicFramePr>
            <p:xfrm>
              <a:off x="7866824" y="1354105"/>
              <a:ext cx="854075" cy="666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6644" name="Równanie" r:id="rId11" imgW="863280" imgH="672840" progId="Equation.3">
                      <p:embed/>
                    </p:oleObj>
                  </mc:Choice>
                  <mc:Fallback>
                    <p:oleObj name="Równanie" r:id="rId11" imgW="863280" imgH="6728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866824" y="1354105"/>
                            <a:ext cx="854075" cy="6667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pole tekstowe 19"/>
              <p:cNvSpPr txBox="1"/>
              <p:nvPr/>
            </p:nvSpPr>
            <p:spPr>
              <a:xfrm>
                <a:off x="6636562" y="2109043"/>
                <a:ext cx="229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400" b="1" dirty="0" smtClean="0">
                    <a:solidFill>
                      <a:srgbClr val="C00000"/>
                    </a:solidFill>
                  </a:rPr>
                  <a:t> </a:t>
                </a:r>
                <a:endParaRPr lang="pl-PL" sz="1400" b="1" i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" name="pole tekstowe 5"/>
            <p:cNvSpPr txBox="1"/>
            <p:nvPr/>
          </p:nvSpPr>
          <p:spPr>
            <a:xfrm>
              <a:off x="6248481" y="2078513"/>
              <a:ext cx="143500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rgbClr val="CC00CC"/>
                  </a:solidFill>
                </a:rPr>
                <a:t>u</a:t>
              </a:r>
              <a:r>
                <a:rPr lang="pl-PL" sz="1400" b="1" dirty="0" smtClean="0">
                  <a:solidFill>
                    <a:srgbClr val="CC00CC"/>
                  </a:solidFill>
                </a:rPr>
                <a:t>kład decyzyjny</a:t>
              </a:r>
            </a:p>
            <a:p>
              <a:pPr algn="ctr"/>
              <a:r>
                <a:rPr lang="pl-PL" sz="1400" b="1" dirty="0" smtClean="0">
                  <a:solidFill>
                    <a:srgbClr val="CC00CC"/>
                  </a:solidFill>
                </a:rPr>
                <a:t>próg</a:t>
              </a:r>
              <a:r>
                <a:rPr lang="pl-PL" sz="1400" b="1" i="1" dirty="0" smtClean="0">
                  <a:solidFill>
                    <a:srgbClr val="CC00CC"/>
                  </a:solidFill>
                </a:rPr>
                <a:t> k</a:t>
              </a:r>
              <a:endParaRPr lang="pl-PL" sz="1400" b="1" i="1" dirty="0">
                <a:solidFill>
                  <a:srgbClr val="CC00CC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 bwMode="auto">
            <a:xfrm>
              <a:off x="6158147" y="2011686"/>
              <a:ext cx="1591592" cy="61606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3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1061610" y="3117808"/>
            <a:ext cx="6255695" cy="1665206"/>
            <a:chOff x="1061610" y="3117808"/>
            <a:chExt cx="6255695" cy="1665206"/>
          </a:xfrm>
        </p:grpSpPr>
        <p:graphicFrame>
          <p:nvGraphicFramePr>
            <p:cNvPr id="23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9654737"/>
                </p:ext>
              </p:extLst>
            </p:nvPr>
          </p:nvGraphicFramePr>
          <p:xfrm>
            <a:off x="1061610" y="3761349"/>
            <a:ext cx="3309489" cy="102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645" name="Równanie" r:id="rId13" imgW="2552400" imgH="787320" progId="Equation.3">
                    <p:embed/>
                  </p:oleObj>
                </mc:Choice>
                <mc:Fallback>
                  <p:oleObj name="Równanie" r:id="rId13" imgW="255240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1610" y="3761349"/>
                          <a:ext cx="3309489" cy="1021665"/>
                        </a:xfrm>
                        <a:prstGeom prst="rect">
                          <a:avLst/>
                        </a:prstGeom>
                        <a:solidFill>
                          <a:srgbClr val="99FF66">
                            <a:alpha val="49804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87"/>
            <p:cNvSpPr txBox="1">
              <a:spLocks noChangeArrowheads="1"/>
            </p:cNvSpPr>
            <p:nvPr/>
          </p:nvSpPr>
          <p:spPr bwMode="auto">
            <a:xfrm>
              <a:off x="1061610" y="3117808"/>
              <a:ext cx="6255695" cy="646331"/>
            </a:xfrm>
            <a:prstGeom prst="rect">
              <a:avLst/>
            </a:prstGeom>
            <a:solidFill>
              <a:srgbClr val="99FF66">
                <a:alpha val="4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l-PL" sz="1800" b="1" dirty="0" smtClean="0">
                  <a:solidFill>
                    <a:schemeClr val="tx1"/>
                  </a:solidFill>
                </a:rPr>
                <a:t>Jeżeli 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n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(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t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) to proces losowy o rozkładzie normalnym,</a:t>
              </a:r>
              <a:endParaRPr lang="pl-PL" sz="1800" b="1" i="1" dirty="0" smtClean="0">
                <a:solidFill>
                  <a:schemeClr val="tx1"/>
                </a:solidFill>
              </a:endParaRPr>
            </a:p>
            <a:p>
              <a:pPr algn="l"/>
              <a:r>
                <a:rPr lang="pl-PL" sz="1800" b="1" dirty="0" smtClean="0">
                  <a:solidFill>
                    <a:schemeClr val="tx1"/>
                  </a:solidFill>
                </a:rPr>
                <a:t>to jego próbka 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n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(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T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) – zmienna losowa normalna z rozkładem:</a:t>
              </a:r>
              <a:endParaRPr lang="pl-PL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1061610" y="4905510"/>
            <a:ext cx="8128519" cy="1438494"/>
            <a:chOff x="1061610" y="4905510"/>
            <a:chExt cx="8128519" cy="1438494"/>
          </a:xfrm>
        </p:grpSpPr>
        <p:sp>
          <p:nvSpPr>
            <p:cNvPr id="28" name="Text Box 87"/>
            <p:cNvSpPr txBox="1">
              <a:spLocks noChangeArrowheads="1"/>
            </p:cNvSpPr>
            <p:nvPr/>
          </p:nvSpPr>
          <p:spPr bwMode="auto">
            <a:xfrm>
              <a:off x="1062121" y="4905510"/>
              <a:ext cx="8128008" cy="646331"/>
            </a:xfrm>
            <a:prstGeom prst="rect">
              <a:avLst/>
            </a:prstGeom>
            <a:solidFill>
              <a:srgbClr val="99FF66">
                <a:alpha val="4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l-PL" sz="1800" b="1" dirty="0" smtClean="0">
                  <a:solidFill>
                    <a:schemeClr val="tx1"/>
                  </a:solidFill>
                </a:rPr>
                <a:t>Ponieważ 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s</a:t>
              </a:r>
              <a:r>
                <a:rPr lang="pl-PL" sz="1800" b="1" baseline="-25000" dirty="0" smtClean="0">
                  <a:solidFill>
                    <a:schemeClr val="tx1"/>
                  </a:solidFill>
                </a:rPr>
                <a:t>01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(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T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), 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s</a:t>
              </a:r>
              <a:r>
                <a:rPr lang="pl-PL" sz="1800" b="1" baseline="-25000" dirty="0" smtClean="0">
                  <a:solidFill>
                    <a:schemeClr val="tx1"/>
                  </a:solidFill>
                </a:rPr>
                <a:t>02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(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T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) = </a:t>
              </a:r>
              <a:r>
                <a:rPr lang="pl-PL" sz="1800" b="1" dirty="0" err="1" smtClean="0">
                  <a:solidFill>
                    <a:schemeClr val="tx1"/>
                  </a:solidFill>
                </a:rPr>
                <a:t>const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, to </a:t>
              </a:r>
              <a:r>
                <a:rPr lang="pl-PL" sz="1800" b="1" dirty="0">
                  <a:solidFill>
                    <a:schemeClr val="tx1"/>
                  </a:solidFill>
                </a:rPr>
                <a:t>próbki </a:t>
              </a:r>
              <a:r>
                <a:rPr lang="pl-PL" sz="1800" b="1" i="1" dirty="0">
                  <a:solidFill>
                    <a:schemeClr val="tx1"/>
                  </a:solidFill>
                </a:rPr>
                <a:t>v</a:t>
              </a:r>
              <a:r>
                <a:rPr lang="pl-PL" sz="1800" b="1" dirty="0">
                  <a:solidFill>
                    <a:schemeClr val="tx1"/>
                  </a:solidFill>
                </a:rPr>
                <a:t>(</a:t>
              </a:r>
              <a:r>
                <a:rPr lang="pl-PL" sz="1800" b="1" i="1" dirty="0">
                  <a:solidFill>
                    <a:schemeClr val="tx1"/>
                  </a:solidFill>
                </a:rPr>
                <a:t>T</a:t>
              </a:r>
              <a:r>
                <a:rPr lang="pl-PL" sz="1800" b="1" dirty="0">
                  <a:solidFill>
                    <a:schemeClr val="tx1"/>
                  </a:solidFill>
                </a:rPr>
                <a:t>) na wejściu układu 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decyzyjnego są</a:t>
              </a:r>
              <a:r>
                <a:rPr lang="pl-PL" sz="1800" b="1" dirty="0">
                  <a:solidFill>
                    <a:schemeClr val="tx1"/>
                  </a:solidFill>
                </a:rPr>
                <a:t> 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opisane rozkładem normalnym</a:t>
              </a:r>
              <a:r>
                <a:rPr lang="pl-PL" sz="1800" b="1" dirty="0">
                  <a:solidFill>
                    <a:schemeClr val="tx1"/>
                  </a:solidFill>
                </a:rPr>
                <a:t> 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o wartości średniej </a:t>
              </a:r>
              <a:r>
                <a:rPr lang="pl-PL" sz="1800" b="1" i="1" dirty="0">
                  <a:solidFill>
                    <a:schemeClr val="tx1"/>
                  </a:solidFill>
                </a:rPr>
                <a:t>s</a:t>
              </a:r>
              <a:r>
                <a:rPr lang="pl-PL" sz="1800" b="1" baseline="-25000" dirty="0">
                  <a:solidFill>
                    <a:schemeClr val="tx1"/>
                  </a:solidFill>
                </a:rPr>
                <a:t>01</a:t>
              </a:r>
              <a:r>
                <a:rPr lang="pl-PL" sz="1800" b="1" dirty="0">
                  <a:solidFill>
                    <a:schemeClr val="tx1"/>
                  </a:solidFill>
                </a:rPr>
                <a:t>(</a:t>
              </a:r>
              <a:r>
                <a:rPr lang="pl-PL" sz="1800" b="1" i="1" dirty="0">
                  <a:solidFill>
                    <a:schemeClr val="tx1"/>
                  </a:solidFill>
                </a:rPr>
                <a:t>T</a:t>
              </a:r>
              <a:r>
                <a:rPr lang="pl-PL" sz="1800" b="1" dirty="0">
                  <a:solidFill>
                    <a:schemeClr val="tx1"/>
                  </a:solidFill>
                </a:rPr>
                <a:t>), </a:t>
              </a:r>
              <a:r>
                <a:rPr lang="pl-PL" sz="1800" b="1" i="1" dirty="0">
                  <a:solidFill>
                    <a:schemeClr val="tx1"/>
                  </a:solidFill>
                </a:rPr>
                <a:t>s</a:t>
              </a:r>
              <a:r>
                <a:rPr lang="pl-PL" sz="1800" b="1" baseline="-25000" dirty="0">
                  <a:solidFill>
                    <a:schemeClr val="tx1"/>
                  </a:solidFill>
                </a:rPr>
                <a:t>02</a:t>
              </a:r>
              <a:r>
                <a:rPr lang="pl-PL" sz="1800" b="1" dirty="0">
                  <a:solidFill>
                    <a:schemeClr val="tx1"/>
                  </a:solidFill>
                </a:rPr>
                <a:t>(</a:t>
              </a:r>
              <a:r>
                <a:rPr lang="pl-PL" sz="1800" b="1" i="1" dirty="0">
                  <a:solidFill>
                    <a:schemeClr val="tx1"/>
                  </a:solidFill>
                </a:rPr>
                <a:t>T</a:t>
              </a:r>
              <a:r>
                <a:rPr lang="pl-PL" sz="1800" b="1" dirty="0">
                  <a:solidFill>
                    <a:schemeClr val="tx1"/>
                  </a:solidFill>
                </a:rPr>
                <a:t>)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 </a:t>
              </a:r>
              <a:endParaRPr lang="pl-PL" sz="1800" b="1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2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8366727"/>
                </p:ext>
              </p:extLst>
            </p:nvPr>
          </p:nvGraphicFramePr>
          <p:xfrm>
            <a:off x="1061610" y="5551841"/>
            <a:ext cx="6644432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646" name="Równanie" r:id="rId15" imgW="3644640" imgH="444240" progId="Equation.3">
                    <p:embed/>
                  </p:oleObj>
                </mc:Choice>
                <mc:Fallback>
                  <p:oleObj name="Równanie" r:id="rId15" imgW="364464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1610" y="5551841"/>
                          <a:ext cx="6644432" cy="792163"/>
                        </a:xfrm>
                        <a:prstGeom prst="rect">
                          <a:avLst/>
                        </a:prstGeom>
                        <a:solidFill>
                          <a:srgbClr val="99FF66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068066"/>
              </p:ext>
            </p:extLst>
          </p:nvPr>
        </p:nvGraphicFramePr>
        <p:xfrm>
          <a:off x="7602472" y="3087972"/>
          <a:ext cx="13110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647" name="Równanie" r:id="rId17" imgW="799920" imgH="228600" progId="Equation.3">
                  <p:embed/>
                </p:oleObj>
              </mc:Choice>
              <mc:Fallback>
                <p:oleObj name="Równanie" r:id="rId17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472" y="3087972"/>
                        <a:ext cx="1311038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ole tekstowe 33"/>
          <p:cNvSpPr txBox="1"/>
          <p:nvPr/>
        </p:nvSpPr>
        <p:spPr>
          <a:xfrm>
            <a:off x="2477563" y="2066246"/>
            <a:ext cx="118641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CC00CC"/>
                </a:solidFill>
              </a:rPr>
              <a:t>        FDP    </a:t>
            </a:r>
            <a:br>
              <a:rPr lang="pl-PL" sz="1600" b="1" dirty="0" smtClean="0">
                <a:solidFill>
                  <a:srgbClr val="CC00CC"/>
                </a:solidFill>
              </a:rPr>
            </a:br>
            <a:r>
              <a:rPr lang="pl-PL" sz="1600" b="1" dirty="0" smtClean="0">
                <a:solidFill>
                  <a:srgbClr val="CC00CC"/>
                </a:solidFill>
              </a:rPr>
              <a:t>   </a:t>
            </a:r>
            <a:r>
              <a:rPr lang="pl-PL" sz="1600" b="1" i="1" dirty="0" smtClean="0">
                <a:solidFill>
                  <a:srgbClr val="CC00CC"/>
                </a:solidFill>
              </a:rPr>
              <a:t>H</a:t>
            </a:r>
            <a:r>
              <a:rPr lang="pl-PL" sz="1600" b="1" dirty="0" smtClean="0">
                <a:solidFill>
                  <a:srgbClr val="CC00CC"/>
                </a:solidFill>
              </a:rPr>
              <a:t>(</a:t>
            </a:r>
            <a:r>
              <a:rPr lang="pl-PL" sz="1600" b="1" i="1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f</a:t>
            </a:r>
            <a:r>
              <a:rPr lang="pl-PL" sz="1600" b="1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)</a:t>
            </a:r>
            <a:endParaRPr lang="pl-PL" sz="1600" b="1" i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947626" y="0"/>
            <a:ext cx="79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KODU TRANSMISYJNEGO – PRAWDOPODOBIEŃSTWO BŁĘDU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3"/>
          <a:srcRect l="28049" t="32215" r="29682" b="48320"/>
          <a:stretch/>
        </p:blipFill>
        <p:spPr bwMode="auto">
          <a:xfrm>
            <a:off x="1106615" y="1045962"/>
            <a:ext cx="6390710" cy="1653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upa 16"/>
          <p:cNvGrpSpPr/>
          <p:nvPr/>
        </p:nvGrpSpPr>
        <p:grpSpPr>
          <a:xfrm>
            <a:off x="978676" y="3379451"/>
            <a:ext cx="5625625" cy="840429"/>
            <a:chOff x="1061610" y="3117808"/>
            <a:chExt cx="5625625" cy="840429"/>
          </a:xfrm>
        </p:grpSpPr>
        <p:graphicFrame>
          <p:nvGraphicFramePr>
            <p:cNvPr id="16" name="Obiek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1152869"/>
                </p:ext>
              </p:extLst>
            </p:nvPr>
          </p:nvGraphicFramePr>
          <p:xfrm>
            <a:off x="1061610" y="3483448"/>
            <a:ext cx="4455145" cy="4747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16" name="Równanie" r:id="rId4" imgW="3085920" imgH="330120" progId="Equation.3">
                    <p:embed/>
                  </p:oleObj>
                </mc:Choice>
                <mc:Fallback>
                  <p:oleObj name="Równanie" r:id="rId4" imgW="3085920" imgH="3301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61610" y="3483448"/>
                          <a:ext cx="4455145" cy="474789"/>
                        </a:xfrm>
                        <a:prstGeom prst="rect">
                          <a:avLst/>
                        </a:prstGeom>
                        <a:solidFill>
                          <a:srgbClr val="99FF66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87"/>
            <p:cNvSpPr txBox="1">
              <a:spLocks noChangeArrowheads="1"/>
            </p:cNvSpPr>
            <p:nvPr/>
          </p:nvSpPr>
          <p:spPr bwMode="auto">
            <a:xfrm>
              <a:off x="1061610" y="3117808"/>
              <a:ext cx="5625625" cy="369332"/>
            </a:xfrm>
            <a:prstGeom prst="rect">
              <a:avLst/>
            </a:prstGeom>
            <a:solidFill>
              <a:srgbClr val="99FF66">
                <a:alpha val="4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l-PL" sz="1800" b="1" dirty="0" smtClean="0">
                  <a:solidFill>
                    <a:schemeClr val="tx1"/>
                  </a:solidFill>
                </a:rPr>
                <a:t>Błędy warunkowe:</a:t>
              </a:r>
              <a:endParaRPr lang="pl-PL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968881" y="4357390"/>
            <a:ext cx="5633423" cy="935373"/>
            <a:chOff x="1053811" y="4149843"/>
            <a:chExt cx="5633423" cy="935373"/>
          </a:xfrm>
        </p:grpSpPr>
        <p:graphicFrame>
          <p:nvGraphicFramePr>
            <p:cNvPr id="18" name="Obiek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527608"/>
                </p:ext>
              </p:extLst>
            </p:nvPr>
          </p:nvGraphicFramePr>
          <p:xfrm>
            <a:off x="1053811" y="4518478"/>
            <a:ext cx="2503487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17" name="Równanie" r:id="rId6" imgW="1739880" imgH="393480" progId="Equation.3">
                    <p:embed/>
                  </p:oleObj>
                </mc:Choice>
                <mc:Fallback>
                  <p:oleObj name="Równanie" r:id="rId6" imgW="17398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53811" y="4518478"/>
                          <a:ext cx="2503487" cy="566738"/>
                        </a:xfrm>
                        <a:prstGeom prst="rect">
                          <a:avLst/>
                        </a:prstGeom>
                        <a:solidFill>
                          <a:srgbClr val="99FF66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87"/>
            <p:cNvSpPr txBox="1">
              <a:spLocks noChangeArrowheads="1"/>
            </p:cNvSpPr>
            <p:nvPr/>
          </p:nvSpPr>
          <p:spPr bwMode="auto">
            <a:xfrm>
              <a:off x="1061609" y="4149843"/>
              <a:ext cx="5625625" cy="369332"/>
            </a:xfrm>
            <a:prstGeom prst="rect">
              <a:avLst/>
            </a:prstGeom>
            <a:solidFill>
              <a:srgbClr val="99FF66">
                <a:alpha val="4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l-PL" sz="1800" b="1" dirty="0" smtClean="0">
                  <a:solidFill>
                    <a:schemeClr val="tx1"/>
                  </a:solidFill>
                </a:rPr>
                <a:t>Błąd średni:</a:t>
              </a:r>
              <a:endParaRPr lang="pl-PL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987042" y="2729532"/>
            <a:ext cx="7050343" cy="338554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</a:rPr>
              <a:t>Funkcje gęstości prawdopodobieństwa próbek na wejściu układu decyzyjnego</a:t>
            </a:r>
            <a:endParaRPr lang="pl-P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A67-8E31-49A8-BB3A-FFFC1838AECD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947626" y="0"/>
            <a:ext cx="79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pl-PL" sz="3200" b="1" dirty="0" smtClean="0">
                <a:latin typeface="+mj-lt"/>
                <a:ea typeface="+mj-ea"/>
                <a:cs typeface="+mj-cs"/>
              </a:rPr>
              <a:t>ODBIORNIK KODU TRANSMISYJNEGO – PRAWDOPODOBIEŃSTWO BŁĘDU</a:t>
            </a:r>
            <a:endParaRPr kumimoji="1"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22167" y="6559765"/>
            <a:ext cx="2737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669900"/>
                </a:solidFill>
                <a:sym typeface="Symbol" pitchFamily="18" charset="2"/>
              </a:rPr>
              <a:t> </a:t>
            </a:r>
            <a:r>
              <a:rPr lang="pl-PL" sz="1400" b="1" dirty="0" smtClean="0">
                <a:solidFill>
                  <a:srgbClr val="669900"/>
                </a:solidFill>
              </a:rPr>
              <a:t>R. </a:t>
            </a:r>
            <a:r>
              <a:rPr lang="pl-PL" sz="1400" b="1" dirty="0" err="1" smtClean="0">
                <a:solidFill>
                  <a:srgbClr val="669900"/>
                </a:solidFill>
              </a:rPr>
              <a:t>Ziemer</a:t>
            </a:r>
            <a:r>
              <a:rPr lang="pl-PL" sz="1400" b="1" dirty="0" smtClean="0">
                <a:solidFill>
                  <a:srgbClr val="669900"/>
                </a:solidFill>
              </a:rPr>
              <a:t>, W. </a:t>
            </a:r>
            <a:r>
              <a:rPr lang="pl-PL" sz="1400" b="1" dirty="0" err="1" smtClean="0">
                <a:solidFill>
                  <a:srgbClr val="669900"/>
                </a:solidFill>
              </a:rPr>
              <a:t>Tranter</a:t>
            </a:r>
            <a:r>
              <a:rPr lang="pl-PL" sz="1400" b="1" dirty="0" smtClean="0">
                <a:solidFill>
                  <a:srgbClr val="669900"/>
                </a:solidFill>
              </a:rPr>
              <a:t>, Chap. 8</a:t>
            </a:r>
            <a:endParaRPr lang="pl-PL" dirty="0">
              <a:solidFill>
                <a:srgbClr val="669900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970004" y="3316874"/>
            <a:ext cx="7928153" cy="1953658"/>
            <a:chOff x="1061610" y="4203793"/>
            <a:chExt cx="7928153" cy="1953658"/>
          </a:xfrm>
        </p:grpSpPr>
        <p:graphicFrame>
          <p:nvGraphicFramePr>
            <p:cNvPr id="10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394826"/>
                </p:ext>
              </p:extLst>
            </p:nvPr>
          </p:nvGraphicFramePr>
          <p:xfrm>
            <a:off x="1061610" y="4573125"/>
            <a:ext cx="6500813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32" name="Równanie" r:id="rId3" imgW="3644640" imgH="444240" progId="Equation.3">
                    <p:embed/>
                  </p:oleObj>
                </mc:Choice>
                <mc:Fallback>
                  <p:oleObj name="Równanie" r:id="rId3" imgW="364464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1610" y="4573125"/>
                          <a:ext cx="6500813" cy="792163"/>
                        </a:xfrm>
                        <a:prstGeom prst="rect">
                          <a:avLst/>
                        </a:prstGeom>
                        <a:solidFill>
                          <a:srgbClr val="99FF66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Prostokąt 11"/>
            <p:cNvSpPr/>
            <p:nvPr/>
          </p:nvSpPr>
          <p:spPr>
            <a:xfrm>
              <a:off x="1061610" y="4203793"/>
              <a:ext cx="7922876" cy="369332"/>
            </a:xfrm>
            <a:prstGeom prst="rect">
              <a:avLst/>
            </a:prstGeom>
            <a:solidFill>
              <a:srgbClr val="99FF66">
                <a:alpha val="50000"/>
              </a:srgb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pl-PL" sz="1800" b="1" dirty="0" smtClean="0">
                  <a:solidFill>
                    <a:schemeClr val="tx1"/>
                  </a:solidFill>
                </a:rPr>
                <a:t>Rozkłady normalne:</a:t>
              </a:r>
              <a:endParaRPr lang="pl-PL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1066887" y="5365288"/>
              <a:ext cx="7922876" cy="369332"/>
            </a:xfrm>
            <a:prstGeom prst="rect">
              <a:avLst/>
            </a:prstGeom>
            <a:solidFill>
              <a:srgbClr val="99FF66">
                <a:alpha val="50000"/>
              </a:srgb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pl-PL" sz="1800" b="1" dirty="0" smtClean="0">
                  <a:solidFill>
                    <a:schemeClr val="tx1"/>
                  </a:solidFill>
                </a:rPr>
                <a:t>są symetryczne, sygnały 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s</a:t>
              </a:r>
              <a:r>
                <a:rPr lang="pl-PL" sz="1800" b="1" baseline="-25000" dirty="0" smtClean="0">
                  <a:solidFill>
                    <a:schemeClr val="tx1"/>
                  </a:solidFill>
                </a:rPr>
                <a:t>1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(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t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) i 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s</a:t>
              </a:r>
              <a:r>
                <a:rPr lang="pl-PL" sz="1800" b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(</a:t>
              </a:r>
              <a:r>
                <a:rPr lang="pl-PL" sz="1800" b="1" i="1" dirty="0" smtClean="0">
                  <a:solidFill>
                    <a:schemeClr val="tx1"/>
                  </a:solidFill>
                </a:rPr>
                <a:t>t</a:t>
              </a:r>
              <a:r>
                <a:rPr lang="pl-PL" sz="1800" b="1" dirty="0" smtClean="0">
                  <a:solidFill>
                    <a:schemeClr val="tx1"/>
                  </a:solidFill>
                </a:rPr>
                <a:t>) są jednakowo prawdopodobne, zatem:</a:t>
              </a:r>
              <a:endParaRPr lang="pl-PL" sz="1800" b="1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5" name="Obi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29357"/>
                </p:ext>
              </p:extLst>
            </p:nvPr>
          </p:nvGraphicFramePr>
          <p:xfrm>
            <a:off x="1064463" y="5717713"/>
            <a:ext cx="2962275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33" name="Równanie" r:id="rId5" imgW="1625400" imgH="241200" progId="Equation.3">
                    <p:embed/>
                  </p:oleObj>
                </mc:Choice>
                <mc:Fallback>
                  <p:oleObj name="Równanie" r:id="rId5" imgW="162540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64463" y="5717713"/>
                          <a:ext cx="2962275" cy="439738"/>
                        </a:xfrm>
                        <a:prstGeom prst="rect">
                          <a:avLst/>
                        </a:prstGeom>
                        <a:solidFill>
                          <a:srgbClr val="99FF66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Obraz 10"/>
          <p:cNvPicPr/>
          <p:nvPr/>
        </p:nvPicPr>
        <p:blipFill rotWithShape="1">
          <a:blip r:embed="rId7"/>
          <a:srcRect l="28049" t="32215" r="29682" b="48320"/>
          <a:stretch/>
        </p:blipFill>
        <p:spPr bwMode="auto">
          <a:xfrm>
            <a:off x="1106615" y="1045962"/>
            <a:ext cx="6390710" cy="1653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987042" y="2729532"/>
            <a:ext cx="7050343" cy="338554"/>
          </a:xfrm>
          <a:prstGeom prst="rect">
            <a:avLst/>
          </a:prstGeom>
          <a:solidFill>
            <a:srgbClr val="99FF66">
              <a:alpha val="4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</a:rPr>
              <a:t>Funkcje gęstości prawdopodobieństwa próbek na wejściu układu decyzyjnego</a:t>
            </a:r>
            <a:endParaRPr lang="pl-PL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26163"/>
              </p:ext>
            </p:extLst>
          </p:nvPr>
        </p:nvGraphicFramePr>
        <p:xfrm>
          <a:off x="969963" y="5446713"/>
          <a:ext cx="765333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4" name="Równanie" r:id="rId8" imgW="3327120" imgH="457200" progId="Equation.3">
                  <p:embed/>
                </p:oleObj>
              </mc:Choice>
              <mc:Fallback>
                <p:oleObj name="Równanie" r:id="rId8" imgW="33271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9963" y="5446713"/>
                        <a:ext cx="7653337" cy="105251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5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8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oria sygnałów">
  <a:themeElements>
    <a:clrScheme name="Teoria sygnałów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Teoria sygnałó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oria sygnałów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oria sygnałów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C:\Microsoft Office\Szablony\Teoria sygnałów.pot</Template>
  <TotalTime>6261</TotalTime>
  <Words>1159</Words>
  <Application>Microsoft Office PowerPoint</Application>
  <PresentationFormat>Pokaz na ekranie (4:3)</PresentationFormat>
  <Paragraphs>223</Paragraphs>
  <Slides>18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Albertus Medium</vt:lpstr>
      <vt:lpstr>Arial</vt:lpstr>
      <vt:lpstr>Cambria Math</vt:lpstr>
      <vt:lpstr>Helvetica</vt:lpstr>
      <vt:lpstr>Monotype Sorts</vt:lpstr>
      <vt:lpstr>Symbol</vt:lpstr>
      <vt:lpstr>Times New Roman</vt:lpstr>
      <vt:lpstr>Teoria sygnałów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Katedra Telekomunikacji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</dc:title>
  <dc:creator>Kasia</dc:creator>
  <cp:lastModifiedBy>Zdzisław</cp:lastModifiedBy>
  <cp:revision>653</cp:revision>
  <dcterms:created xsi:type="dcterms:W3CDTF">2001-11-19T15:22:59Z</dcterms:created>
  <dcterms:modified xsi:type="dcterms:W3CDTF">2023-09-12T14:17:59Z</dcterms:modified>
</cp:coreProperties>
</file>